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EF7EC-49B4-43A0-9205-3873B939F79C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C6F6-22DE-475E-B51E-5D0CE2B86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3E69-68B2-4186-B4C4-36F7BAF2018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63ED-19C8-4D4A-AF62-90F79954B2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D700"/>
                </a:solidFill>
              </a:rPr>
              <a:t>How Can Racism be Stopped</a:t>
            </a:r>
            <a:endParaRPr lang="en-US" dirty="0">
              <a:solidFill>
                <a:srgbClr val="FFD7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191000"/>
            <a:ext cx="4419600" cy="26670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by-</a:t>
            </a:r>
          </a:p>
          <a:p>
            <a:r>
              <a:rPr lang="en-US" dirty="0" err="1" smtClean="0"/>
              <a:t>Rimpy</a:t>
            </a:r>
            <a:r>
              <a:rPr lang="en-US" dirty="0" smtClean="0"/>
              <a:t> Vincent Gomes &amp;</a:t>
            </a:r>
          </a:p>
          <a:p>
            <a:r>
              <a:rPr lang="en-US" dirty="0" err="1" smtClean="0"/>
              <a:t>Sadik</a:t>
            </a:r>
            <a:r>
              <a:rPr lang="en-US" dirty="0" smtClean="0"/>
              <a:t>-</a:t>
            </a:r>
            <a:r>
              <a:rPr lang="en-US" dirty="0" err="1" smtClean="0"/>
              <a:t>Ul</a:t>
            </a:r>
            <a:r>
              <a:rPr lang="en-US" dirty="0" smtClean="0"/>
              <a:t>-Islam Khan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3124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Group Presentation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700"/>
                </a:solidFill>
              </a:rPr>
              <a:t>How Can We Help?</a:t>
            </a:r>
            <a:endParaRPr lang="en-US" dirty="0">
              <a:solidFill>
                <a:srgbClr val="FFD7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400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Educate Yourself  📕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Read books/articles</a:t>
                      </a:r>
                      <a:r>
                        <a:rPr lang="en-US" sz="2000" baseline="0" dirty="0" smtClean="0"/>
                        <a:t> about racism and history.</a:t>
                      </a:r>
                      <a:endParaRPr lang="en-US" sz="2000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Speak Up 🗣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Call out racist behavior when you see it.</a:t>
                      </a:r>
                      <a:endParaRPr lang="en-US" sz="2000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Support</a:t>
                      </a:r>
                      <a:r>
                        <a:rPr lang="en-US" sz="2400" baseline="0" dirty="0" smtClean="0"/>
                        <a:t> Organizations 🤝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Donate to or volunteer for anti-racism groups.</a:t>
                      </a:r>
                      <a:endParaRPr lang="en-US" sz="2000" dirty="0"/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 Your Voice 📱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Share awareness on social media platforms.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700"/>
                </a:solidFill>
              </a:rPr>
              <a:t>The Power of Social Media</a:t>
            </a:r>
            <a:endParaRPr lang="en-US" dirty="0">
              <a:solidFill>
                <a:srgbClr val="FFD700"/>
              </a:solidFill>
            </a:endParaRPr>
          </a:p>
        </p:txBody>
      </p:sp>
      <p:pic>
        <p:nvPicPr>
          <p:cNvPr id="4" name="Picture 3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28575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ownload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800600"/>
            <a:ext cx="261937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505200" y="1447801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D700"/>
                </a:solidFill>
              </a:rPr>
              <a:t>George Floyd &amp; the Black Lives Matter Movement (2020)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video of </a:t>
            </a:r>
            <a:r>
              <a:rPr lang="en-US" b="1" dirty="0" smtClean="0"/>
              <a:t>George Floyd ‘s murder</a:t>
            </a:r>
            <a:r>
              <a:rPr lang="en-US" dirty="0" smtClean="0"/>
              <a:t> by a police officer was shared online.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FFD700"/>
                </a:solidFill>
              </a:rPr>
              <a:t> </a:t>
            </a:r>
            <a:r>
              <a:rPr lang="en-US" dirty="0" smtClean="0"/>
              <a:t>Millions posted </a:t>
            </a:r>
            <a:r>
              <a:rPr lang="en-US" b="1" dirty="0" smtClean="0"/>
              <a:t>#</a:t>
            </a:r>
            <a:r>
              <a:rPr lang="en-US" b="1" dirty="0" err="1" smtClean="0"/>
              <a:t>BlackLivesMatter</a:t>
            </a:r>
            <a:r>
              <a:rPr lang="en-US" dirty="0" smtClean="0"/>
              <a:t> and called for justice.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Protests spread in 60+ countries, leading to police reform debates.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724400"/>
            <a:ext cx="5791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D700"/>
                </a:solidFill>
              </a:rPr>
              <a:t>#</a:t>
            </a:r>
            <a:r>
              <a:rPr lang="en-US" sz="2400" b="1" dirty="0" err="1" smtClean="0">
                <a:solidFill>
                  <a:srgbClr val="FFD700"/>
                </a:solidFill>
              </a:rPr>
              <a:t>StopAsianHate</a:t>
            </a:r>
            <a:r>
              <a:rPr lang="en-US" sz="2400" b="1" dirty="0" smtClean="0">
                <a:solidFill>
                  <a:srgbClr val="FFD700"/>
                </a:solidFill>
              </a:rPr>
              <a:t> Movement (2021)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rise in </a:t>
            </a:r>
            <a:r>
              <a:rPr lang="en-US" b="1" dirty="0" smtClean="0"/>
              <a:t>hate crimes against Asian communities</a:t>
            </a:r>
            <a:r>
              <a:rPr lang="en-US" dirty="0" smtClean="0"/>
              <a:t> during COVID-19.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Celebrities and activists </a:t>
            </a:r>
            <a:r>
              <a:rPr lang="en-US" b="1" dirty="0" smtClean="0"/>
              <a:t>raised voices using #</a:t>
            </a:r>
            <a:r>
              <a:rPr lang="en-US" b="1" dirty="0" err="1" smtClean="0"/>
              <a:t>StopAsianHate</a:t>
            </a:r>
            <a:r>
              <a:rPr lang="en-US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Millions signed petitions</a:t>
            </a:r>
            <a:r>
              <a:rPr lang="en-US" dirty="0" smtClean="0"/>
              <a:t> demanding government action.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allAtOnce"/>
      <p:bldP spid="9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D700"/>
                </a:solidFill>
              </a:rPr>
              <a:t>Global Organizations Against Racism</a:t>
            </a:r>
            <a:endParaRPr lang="en-US" dirty="0">
              <a:solidFill>
                <a:srgbClr val="FFD7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257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Organizations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Mission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&amp; Impact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05276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D700"/>
                          </a:solidFill>
                        </a:rPr>
                        <a:t>NAACP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D700"/>
                          </a:solidFill>
                        </a:rPr>
                        <a:t>National Association</a:t>
                      </a:r>
                      <a:r>
                        <a:rPr lang="en-US" sz="1800" b="1" baseline="0" dirty="0" smtClean="0">
                          <a:solidFill>
                            <a:srgbClr val="FFD700"/>
                          </a:solidFill>
                        </a:rPr>
                        <a:t> for the</a:t>
                      </a:r>
                    </a:p>
                    <a:p>
                      <a:r>
                        <a:rPr lang="en-US" sz="1800" b="1" baseline="0" dirty="0" smtClean="0">
                          <a:solidFill>
                            <a:srgbClr val="FFD700"/>
                          </a:solidFill>
                        </a:rPr>
                        <a:t>Advancement of Colored people.</a:t>
                      </a:r>
                      <a:endParaRPr lang="en-US" sz="1800" b="1" dirty="0">
                        <a:solidFill>
                          <a:srgbClr val="FFD7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 to eliminate racial discrimination and advance civil rights through legal action, education, and advocacy.</a:t>
                      </a:r>
                      <a:endParaRPr lang="en-US" dirty="0"/>
                    </a:p>
                  </a:txBody>
                  <a:tcPr/>
                </a:tc>
              </a:tr>
              <a:tr h="1205276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D700"/>
                          </a:solidFill>
                        </a:rPr>
                        <a:t>AMNESTY</a:t>
                      </a:r>
                    </a:p>
                    <a:p>
                      <a:r>
                        <a:rPr lang="en-US" sz="2800" b="1" dirty="0" smtClean="0">
                          <a:solidFill>
                            <a:srgbClr val="FFD700"/>
                          </a:solidFill>
                        </a:rPr>
                        <a:t>INTERNATIONAL</a:t>
                      </a:r>
                      <a:endParaRPr lang="en-US" sz="2800" b="1" dirty="0">
                        <a:solidFill>
                          <a:srgbClr val="FFD7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Defends human rights worldwide, including racial justice, by pressuring governments and exposing injustice.</a:t>
                      </a:r>
                      <a:endParaRPr lang="en-US" dirty="0"/>
                    </a:p>
                  </a:txBody>
                  <a:tcPr/>
                </a:tc>
              </a:tr>
              <a:tr h="1205276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D700"/>
                          </a:solidFill>
                        </a:rPr>
                        <a:t>UNESCO</a:t>
                      </a:r>
                      <a:endParaRPr lang="en-US" sz="2800" b="1" dirty="0">
                        <a:solidFill>
                          <a:srgbClr val="FFD7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Promotes anti-racism education and policies on a global scale, helping create more inclusive societies.</a:t>
                      </a:r>
                      <a:endParaRPr lang="en-US" dirty="0"/>
                    </a:p>
                  </a:txBody>
                  <a:tcPr/>
                </a:tc>
              </a:tr>
              <a:tr h="1205276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D700"/>
                          </a:solidFill>
                        </a:rPr>
                        <a:t>UNITED</a:t>
                      </a:r>
                      <a:r>
                        <a:rPr lang="en-US" sz="2800" b="1" baseline="0" dirty="0" smtClean="0">
                          <a:solidFill>
                            <a:srgbClr val="FFD700"/>
                          </a:solidFill>
                        </a:rPr>
                        <a:t> NATIONS</a:t>
                      </a:r>
                    </a:p>
                    <a:p>
                      <a:r>
                        <a:rPr lang="en-US" sz="2800" b="1" baseline="0" dirty="0" smtClean="0">
                          <a:solidFill>
                            <a:srgbClr val="FFD700"/>
                          </a:solidFill>
                        </a:rPr>
                        <a:t>HUMAN RIGHTS</a:t>
                      </a:r>
                      <a:endParaRPr lang="en-US" sz="2800" b="1" dirty="0">
                        <a:solidFill>
                          <a:srgbClr val="FFD7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 with governments to implement anti-racism policies and ensure justice for victims of racial discrimination.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naacp-logo-png-transparent-840x840-300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2057400"/>
            <a:ext cx="914400" cy="920496"/>
          </a:xfrm>
          <a:prstGeom prst="rect">
            <a:avLst/>
          </a:prstGeom>
        </p:spPr>
      </p:pic>
      <p:pic>
        <p:nvPicPr>
          <p:cNvPr id="6" name="Picture 5" descr="Amnesty_International-Logo.w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124200"/>
            <a:ext cx="1371600" cy="914400"/>
          </a:xfrm>
          <a:prstGeom prst="rect">
            <a:avLst/>
          </a:prstGeom>
        </p:spPr>
      </p:pic>
      <p:pic>
        <p:nvPicPr>
          <p:cNvPr id="7" name="Picture 6" descr="download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495800"/>
            <a:ext cx="914400" cy="641380"/>
          </a:xfrm>
          <a:prstGeom prst="rect">
            <a:avLst/>
          </a:prstGeom>
        </p:spPr>
      </p:pic>
      <p:pic>
        <p:nvPicPr>
          <p:cNvPr id="8" name="Picture 7" descr="download (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753" y="5589495"/>
            <a:ext cx="971550" cy="9144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D700"/>
                </a:solidFill>
              </a:rPr>
              <a:t>Change Starts With US</a:t>
            </a:r>
            <a:endParaRPr lang="en-US" b="1" i="1" dirty="0">
              <a:solidFill>
                <a:srgbClr val="FFD700"/>
              </a:solidFill>
            </a:endParaRPr>
          </a:p>
        </p:txBody>
      </p:sp>
      <p:pic>
        <p:nvPicPr>
          <p:cNvPr id="4" name="Content Placeholder 3" descr="download (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28800"/>
            <a:ext cx="2743200" cy="2561252"/>
          </a:xfrm>
        </p:spPr>
      </p:pic>
      <p:pic>
        <p:nvPicPr>
          <p:cNvPr id="5" name="Picture 4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828800"/>
            <a:ext cx="2743200" cy="2519362"/>
          </a:xfrm>
          <a:prstGeom prst="rect">
            <a:avLst/>
          </a:prstGeom>
        </p:spPr>
      </p:pic>
      <p:pic>
        <p:nvPicPr>
          <p:cNvPr id="6" name="Picture 5" descr="download (7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828800"/>
            <a:ext cx="2667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2578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🗣</a:t>
            </a:r>
            <a:r>
              <a:rPr lang="en-US" sz="2800" i="1" dirty="0" smtClean="0">
                <a:solidFill>
                  <a:srgbClr val="FFD700"/>
                </a:solidFill>
              </a:rPr>
              <a:t> “Not everything that is faced can be changed, but nothing can be changed until it is faced.” – James Baldwin</a:t>
            </a:r>
            <a:endParaRPr lang="en-US" sz="2800" i="1" dirty="0">
              <a:solidFill>
                <a:srgbClr val="FFD7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D700"/>
                </a:solidFill>
              </a:rPr>
              <a:t>Racism in Football Field</a:t>
            </a:r>
            <a:endParaRPr lang="en-US" sz="4400" dirty="0">
              <a:solidFill>
                <a:srgbClr val="FFD700"/>
              </a:solidFill>
            </a:endParaRPr>
          </a:p>
        </p:txBody>
      </p:sp>
      <p:pic>
        <p:nvPicPr>
          <p:cNvPr id="9" name="Picture 8" descr="Screenshot 2025-02-18 030844.jpg"/>
          <p:cNvPicPr>
            <a:picLocks noChangeAspect="1"/>
          </p:cNvPicPr>
          <p:nvPr/>
        </p:nvPicPr>
        <p:blipFill>
          <a:blip r:embed="rId2"/>
          <a:srcRect l="1477" b="9183"/>
          <a:stretch>
            <a:fillRect/>
          </a:stretch>
        </p:blipFill>
        <p:spPr>
          <a:xfrm>
            <a:off x="914400" y="1676400"/>
            <a:ext cx="6034087" cy="3390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51816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Brazil &amp; Real Madrid star </a:t>
            </a:r>
            <a:r>
              <a:rPr lang="en-US" dirty="0" err="1" smtClean="0"/>
              <a:t>Vinicius</a:t>
            </a:r>
            <a:r>
              <a:rPr lang="en-US" dirty="0" smtClean="0"/>
              <a:t> </a:t>
            </a:r>
            <a:r>
              <a:rPr lang="en-US" dirty="0"/>
              <a:t>tried to confront fans at Valencia in May 2023 after hearing their racial abuse directed towards him from the stands.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700"/>
                </a:solidFill>
              </a:rPr>
              <a:t>Another Disturbing Moment </a:t>
            </a:r>
            <a:endParaRPr lang="en-US" dirty="0">
              <a:solidFill>
                <a:srgbClr val="FFD700"/>
              </a:solidFill>
            </a:endParaRPr>
          </a:p>
        </p:txBody>
      </p:sp>
      <p:pic>
        <p:nvPicPr>
          <p:cNvPr id="4" name="Content Placeholder 3" descr="Screenshot 2025-02-18 024955.jpg"/>
          <p:cNvPicPr>
            <a:picLocks noGrp="1" noChangeAspect="1"/>
          </p:cNvPicPr>
          <p:nvPr>
            <p:ph idx="1"/>
          </p:nvPr>
        </p:nvPicPr>
        <p:blipFill>
          <a:blip r:embed="rId2"/>
          <a:srcRect t="3506"/>
          <a:stretch>
            <a:fillRect/>
          </a:stretch>
        </p:blipFill>
        <p:spPr>
          <a:xfrm>
            <a:off x="457200" y="3124200"/>
            <a:ext cx="82296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33400" y="2209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recent report from </a:t>
            </a:r>
            <a:r>
              <a:rPr lang="en-US" sz="2400" b="1" dirty="0" smtClean="0"/>
              <a:t>CNN</a:t>
            </a:r>
            <a:r>
              <a:rPr lang="en-US" sz="2400" dirty="0" smtClean="0"/>
              <a:t> on </a:t>
            </a:r>
            <a:r>
              <a:rPr lang="en-US" sz="2400" b="1" dirty="0" smtClean="0"/>
              <a:t>Feb 17,2025</a:t>
            </a:r>
            <a:endParaRPr lang="en-US" sz="2400" b="1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700"/>
                </a:solidFill>
              </a:rPr>
              <a:t>What Is Racism ?</a:t>
            </a:r>
            <a:endParaRPr lang="en-US" dirty="0">
              <a:solidFill>
                <a:srgbClr val="FFD7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895600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Racism is discrimination or prejudice based on race, leading to unequal treatment and injustice .</a:t>
            </a:r>
            <a:endParaRPr lang="en-US" sz="2800" b="1" dirty="0"/>
          </a:p>
        </p:txBody>
      </p:sp>
      <p:pic>
        <p:nvPicPr>
          <p:cNvPr id="5" name="Picture 4" descr="UPF03090-TP-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09800"/>
            <a:ext cx="41910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953000" y="541020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D700"/>
                </a:solidFill>
              </a:rPr>
              <a:t>“Racism is not an opinion. It’s a crime”- Anonymous.</a:t>
            </a:r>
            <a:endParaRPr lang="en-US" sz="1400" dirty="0">
              <a:solidFill>
                <a:srgbClr val="FFD7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700"/>
                </a:solidFill>
              </a:rPr>
              <a:t>The Roots of Racial Injustice</a:t>
            </a:r>
            <a:endParaRPr lang="en-US" dirty="0">
              <a:solidFill>
                <a:srgbClr val="FFD700"/>
              </a:solidFill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33528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038600" y="26670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b="1" dirty="0" smtClean="0"/>
              <a:t>1440s</a:t>
            </a:r>
            <a:r>
              <a:rPr lang="en-US" dirty="0" smtClean="0"/>
              <a:t>, Portugal began the </a:t>
            </a:r>
            <a:r>
              <a:rPr lang="en-US" b="1" dirty="0" smtClean="0"/>
              <a:t>Atlantic slave trade</a:t>
            </a:r>
            <a:r>
              <a:rPr lang="en-US" dirty="0" smtClean="0"/>
              <a:t>, capturing and transporting Africans to colonies like </a:t>
            </a:r>
            <a:r>
              <a:rPr lang="en-US" b="1" dirty="0" smtClean="0"/>
              <a:t>Brazil</a:t>
            </a:r>
            <a:r>
              <a:rPr lang="en-US" dirty="0" smtClean="0"/>
              <a:t>. Over </a:t>
            </a:r>
            <a:r>
              <a:rPr lang="en-US" b="1" dirty="0" smtClean="0"/>
              <a:t>6 million people</a:t>
            </a:r>
            <a:r>
              <a:rPr lang="en-US" dirty="0" smtClean="0"/>
              <a:t> were enslaved, establishing </a:t>
            </a:r>
            <a:r>
              <a:rPr lang="en-US" b="1" dirty="0" smtClean="0"/>
              <a:t>racial hierarchy</a:t>
            </a:r>
            <a:r>
              <a:rPr lang="en-US" dirty="0" smtClean="0"/>
              <a:t> and fueling </a:t>
            </a:r>
            <a:r>
              <a:rPr lang="en-US" b="1" dirty="0" smtClean="0"/>
              <a:t>colonialism</a:t>
            </a:r>
            <a:r>
              <a:rPr lang="en-US" dirty="0" smtClean="0"/>
              <a:t> for centuries.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53000"/>
            <a:ext cx="8153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D700"/>
                </a:solidFill>
              </a:rPr>
              <a:t>long-term effects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Racial hierarchy and colonialism.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Systemic racism in Europe and the Americas.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forced labor economy and cultural loss.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6002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Portuguese Enslavement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  <p:bldP spid="7" grpId="0" build="allAtOnce"/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D700"/>
                </a:solidFill>
              </a:rPr>
              <a:t>The American Civil War: A Fight Over Slavery and Its Aftermath</a:t>
            </a:r>
            <a:endParaRPr lang="en-US" dirty="0">
              <a:solidFill>
                <a:srgbClr val="FFD7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the Civil War Started ?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Slavery was the main issue between     the North (Union) and the South (Confederacy).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Southern states wanted to keep slavery because it supported their economy.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North wanted to abolish slavery and keep the U.S. united.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 </a:t>
            </a:r>
            <a:r>
              <a:rPr lang="en-US" b="1" dirty="0" smtClean="0"/>
              <a:t>1861</a:t>
            </a:r>
            <a:r>
              <a:rPr lang="en-US" dirty="0" smtClean="0"/>
              <a:t>, the Southern states seceded, and the war began.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114925"/>
            <a:ext cx="261937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 rot="5400000">
            <a:off x="2056606" y="4267200"/>
            <a:ext cx="5182394" cy="794"/>
          </a:xfrm>
          <a:prstGeom prst="line">
            <a:avLst/>
          </a:prstGeom>
          <a:ln w="38100">
            <a:solidFill>
              <a:srgbClr val="FF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752600"/>
            <a:ext cx="449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Happened After?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1865: The North won, and slavery was abolished (13th Amendment).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But racism didn’t end.</a:t>
            </a:r>
            <a:r>
              <a:rPr lang="en-US" dirty="0" smtClean="0"/>
              <a:t> Instead, it took new forms: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Black Codes &amp; Jim Crow laws</a:t>
            </a:r>
            <a:r>
              <a:rPr lang="en-US" dirty="0" smtClean="0"/>
              <a:t> enforced segregation.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KKK &amp; racial violence</a:t>
            </a:r>
            <a:r>
              <a:rPr lang="en-US" dirty="0" smtClean="0"/>
              <a:t> against Black Americans.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Voting restrictions</a:t>
            </a:r>
            <a:r>
              <a:rPr lang="en-US" dirty="0" smtClean="0"/>
              <a:t> (poll taxes, literacy tests).</a:t>
            </a:r>
          </a:p>
          <a:p>
            <a:endParaRPr lang="en-US" dirty="0"/>
          </a:p>
        </p:txBody>
      </p:sp>
      <p:pic>
        <p:nvPicPr>
          <p:cNvPr id="17" name="Picture 16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181600"/>
            <a:ext cx="29718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  <p:bldP spid="1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D700"/>
                </a:solidFill>
              </a:rPr>
              <a:t>Racism Today: How It Still Affects the World</a:t>
            </a:r>
            <a:br>
              <a:rPr lang="en-US" dirty="0" smtClean="0">
                <a:solidFill>
                  <a:srgbClr val="FFD700"/>
                </a:solidFill>
              </a:rPr>
            </a:br>
            <a:endParaRPr lang="en-US" dirty="0">
              <a:solidFill>
                <a:srgbClr val="FFD7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114800" cy="5105400"/>
          </a:xfrm>
          <a:ln w="38100">
            <a:solidFill>
              <a:srgbClr val="FFD700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Past Racism (Before the 21st Century)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Slavery &amp; Segregation (U.S. &amp; Colonialism):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Racial discrimination legalized through slavery and apartheid.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Example:</a:t>
            </a:r>
            <a:r>
              <a:rPr lang="en-US" dirty="0" smtClean="0"/>
              <a:t> Slavery in the U.S. (ended in 1865) and apartheid in South Africa (ended in 1994).</a:t>
            </a:r>
          </a:p>
          <a:p>
            <a:r>
              <a:rPr lang="en-US" b="1" dirty="0" smtClean="0"/>
              <a:t>Racist Laws &amp; Policies: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Laws enforcing racial separation and inequality.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Example:</a:t>
            </a:r>
            <a:r>
              <a:rPr lang="en-US" dirty="0" smtClean="0"/>
              <a:t> The </a:t>
            </a:r>
            <a:r>
              <a:rPr lang="en-US" b="1" dirty="0" smtClean="0"/>
              <a:t>Jim Crow Laws</a:t>
            </a:r>
            <a:r>
              <a:rPr lang="en-US" dirty="0" smtClean="0"/>
              <a:t> in the U.S. (segregation), </a:t>
            </a:r>
            <a:r>
              <a:rPr lang="en-US" b="1" dirty="0" smtClean="0"/>
              <a:t>Black Codes</a:t>
            </a:r>
            <a:r>
              <a:rPr lang="en-US" dirty="0" smtClean="0"/>
              <a:t>, and </a:t>
            </a:r>
            <a:r>
              <a:rPr lang="en-US" b="1" dirty="0" smtClean="0"/>
              <a:t>apartheid laws</a:t>
            </a:r>
            <a:r>
              <a:rPr lang="en-US" dirty="0" smtClean="0"/>
              <a:t> in South Africa.</a:t>
            </a:r>
          </a:p>
          <a:p>
            <a:r>
              <a:rPr lang="en-US" b="1" dirty="0" smtClean="0"/>
              <a:t>Violence &amp; Hate Groups: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Violent racism by groups like the </a:t>
            </a:r>
            <a:r>
              <a:rPr lang="en-US" b="1" i="1" dirty="0" smtClean="0"/>
              <a:t>Ku Klux Klan</a:t>
            </a:r>
            <a:r>
              <a:rPr lang="en-US" i="1" dirty="0" smtClean="0"/>
              <a:t> (KKK).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Example:</a:t>
            </a:r>
            <a:r>
              <a:rPr lang="en-US" dirty="0" smtClean="0"/>
              <a:t> Lynching of African Americans in the U.S. during the 20th century.</a:t>
            </a:r>
          </a:p>
          <a:p>
            <a:r>
              <a:rPr lang="en-US" b="1" dirty="0" smtClean="0"/>
              <a:t>Limited Rights &amp; Representation: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i="1" dirty="0" smtClean="0"/>
              <a:t>People of color had limited voting rights and were excluded from many opportunities.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Example:</a:t>
            </a:r>
            <a:r>
              <a:rPr lang="en-US" dirty="0" smtClean="0"/>
              <a:t> Disenfranchisement of Black Americans, and racial exclusion in many workplaces.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524000"/>
            <a:ext cx="4343400" cy="5124480"/>
          </a:xfrm>
          <a:prstGeom prst="rect">
            <a:avLst/>
          </a:prstGeom>
          <a:noFill/>
          <a:ln w="38100">
            <a:solidFill>
              <a:srgbClr val="FFD7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Modern Racism (Today)</a:t>
            </a:r>
          </a:p>
          <a:p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    Systemic Racism in Institutions: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sz="1300" i="1" dirty="0"/>
              <a:t> </a:t>
            </a:r>
            <a:r>
              <a:rPr lang="en-US" sz="1300" i="1" dirty="0" smtClean="0"/>
              <a:t> Discrimination still exists in education, healthcare, jobs,     and housing.</a:t>
            </a:r>
            <a:endParaRPr lang="en-US" sz="1300" i="1" dirty="0"/>
          </a:p>
          <a:p>
            <a:pPr lvl="1">
              <a:buFont typeface="Wingdings" pitchFamily="2" charset="2"/>
              <a:buChar char="§"/>
            </a:pPr>
            <a:r>
              <a:rPr lang="en-US" sz="1300" b="1" dirty="0" smtClean="0"/>
              <a:t>  Example:</a:t>
            </a:r>
            <a:r>
              <a:rPr lang="en-US" sz="1300" dirty="0" smtClean="0"/>
              <a:t> Racial gaps in </a:t>
            </a:r>
            <a:r>
              <a:rPr lang="en-US" sz="1300" b="1" dirty="0" smtClean="0"/>
              <a:t>education achievement</a:t>
            </a:r>
            <a:r>
              <a:rPr lang="en-US" sz="1300" dirty="0" smtClean="0"/>
              <a:t>, </a:t>
            </a:r>
            <a:r>
              <a:rPr lang="en-US" sz="1300" b="1" dirty="0" smtClean="0"/>
              <a:t>healthcare access</a:t>
            </a:r>
            <a:r>
              <a:rPr lang="en-US" sz="1300" dirty="0" smtClean="0"/>
              <a:t>, and </a:t>
            </a:r>
            <a:r>
              <a:rPr lang="en-US" sz="1300" b="1" dirty="0" smtClean="0"/>
              <a:t>income inequality</a:t>
            </a:r>
            <a:r>
              <a:rPr lang="en-US" sz="13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   Police Brutality &amp; Hate Crimes:</a:t>
            </a:r>
            <a:endParaRPr lang="en-US" sz="1500" dirty="0" smtClean="0"/>
          </a:p>
          <a:p>
            <a:pPr lvl="1">
              <a:buFont typeface="Wingdings" pitchFamily="2" charset="2"/>
              <a:buChar char="§"/>
            </a:pPr>
            <a:r>
              <a:rPr lang="en-US" sz="1300" i="1" dirty="0" smtClean="0"/>
              <a:t>  Racial violence and profiling still exist today.</a:t>
            </a:r>
            <a:endParaRPr lang="en-US" sz="1300" dirty="0" smtClean="0"/>
          </a:p>
          <a:p>
            <a:pPr lvl="1">
              <a:buFont typeface="Wingdings" pitchFamily="2" charset="2"/>
              <a:buChar char="§"/>
            </a:pPr>
            <a:r>
              <a:rPr lang="en-US" sz="1300" b="1" dirty="0" smtClean="0"/>
              <a:t>  Example:</a:t>
            </a:r>
            <a:r>
              <a:rPr lang="en-US" sz="1300" dirty="0" smtClean="0"/>
              <a:t> </a:t>
            </a:r>
            <a:r>
              <a:rPr lang="en-US" sz="1300" b="1" dirty="0" smtClean="0"/>
              <a:t>George Floyd</a:t>
            </a:r>
            <a:r>
              <a:rPr lang="en-US" sz="1300" dirty="0" smtClean="0"/>
              <a:t> and </a:t>
            </a:r>
            <a:r>
              <a:rPr lang="en-US" sz="1300" b="1" dirty="0" err="1" smtClean="0"/>
              <a:t>Breonna</a:t>
            </a:r>
            <a:r>
              <a:rPr lang="en-US" sz="1300" b="1" dirty="0" smtClean="0"/>
              <a:t> Taylor</a:t>
            </a:r>
            <a:r>
              <a:rPr lang="en-US" sz="1300" dirty="0" smtClean="0"/>
              <a:t> cases; </a:t>
            </a:r>
            <a:r>
              <a:rPr lang="en-US" sz="1300" b="1" dirty="0" smtClean="0"/>
              <a:t>hate crimes</a:t>
            </a:r>
            <a:r>
              <a:rPr lang="en-US" sz="1300" dirty="0" smtClean="0"/>
              <a:t> targeting racial minorities, such as the </a:t>
            </a:r>
            <a:r>
              <a:rPr lang="en-US" sz="1300" b="1" dirty="0" smtClean="0"/>
              <a:t>Charlottesville rally</a:t>
            </a:r>
            <a:r>
              <a:rPr lang="en-US" sz="13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   Racism in Media &amp; Social Media:</a:t>
            </a:r>
            <a:endParaRPr lang="en-US" sz="1500" dirty="0" smtClean="0"/>
          </a:p>
          <a:p>
            <a:pPr lvl="1">
              <a:buFont typeface="Wingdings" pitchFamily="2" charset="2"/>
              <a:buChar char="§"/>
            </a:pPr>
            <a:r>
              <a:rPr lang="en-US" sz="1300" i="1" dirty="0" smtClean="0"/>
              <a:t>  Stereotyping, racial slurs, and harassment still happen online and in media.</a:t>
            </a:r>
            <a:endParaRPr lang="en-US" sz="1300" dirty="0" smtClean="0"/>
          </a:p>
          <a:p>
            <a:pPr lvl="1">
              <a:buFont typeface="Wingdings" pitchFamily="2" charset="2"/>
              <a:buChar char="§"/>
            </a:pPr>
            <a:r>
              <a:rPr lang="en-US" sz="1300" b="1" dirty="0" smtClean="0"/>
              <a:t>  Example:</a:t>
            </a:r>
            <a:r>
              <a:rPr lang="en-US" sz="1300" dirty="0" smtClean="0"/>
              <a:t> Viral instances of </a:t>
            </a:r>
            <a:r>
              <a:rPr lang="en-US" sz="1300" b="1" dirty="0" smtClean="0"/>
              <a:t>racist memes</a:t>
            </a:r>
            <a:r>
              <a:rPr lang="en-US" sz="1300" dirty="0" smtClean="0"/>
              <a:t> or </a:t>
            </a:r>
            <a:r>
              <a:rPr lang="en-US" sz="1300" b="1" dirty="0" smtClean="0"/>
              <a:t>discriminatory media coverage</a:t>
            </a:r>
            <a:r>
              <a:rPr lang="en-US" sz="1300" dirty="0" smtClean="0"/>
              <a:t> of racial minorities.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   Activism &amp; Protests:</a:t>
            </a:r>
            <a:endParaRPr lang="en-US" sz="1500" dirty="0" smtClean="0"/>
          </a:p>
          <a:p>
            <a:pPr lvl="1">
              <a:buFont typeface="Wingdings" pitchFamily="2" charset="2"/>
              <a:buChar char="§"/>
            </a:pPr>
            <a:r>
              <a:rPr lang="en-US" sz="1300" i="1" dirty="0" smtClean="0"/>
              <a:t>  Despite progress, protests continue, calling for </a:t>
            </a:r>
            <a:r>
              <a:rPr lang="en-US" sz="1300" b="1" i="1" dirty="0" smtClean="0"/>
              <a:t>racial equality</a:t>
            </a:r>
            <a:r>
              <a:rPr lang="en-US" sz="1300" i="1" dirty="0" smtClean="0"/>
              <a:t> and </a:t>
            </a:r>
            <a:r>
              <a:rPr lang="en-US" sz="1300" b="1" i="1" dirty="0" smtClean="0"/>
              <a:t>justice</a:t>
            </a:r>
            <a:r>
              <a:rPr lang="en-US" sz="1300" i="1" dirty="0" smtClean="0"/>
              <a:t>.</a:t>
            </a:r>
            <a:endParaRPr lang="en-US" sz="1300" dirty="0" smtClean="0"/>
          </a:p>
          <a:p>
            <a:pPr lvl="1">
              <a:buFont typeface="Wingdings" pitchFamily="2" charset="2"/>
              <a:buChar char="§"/>
            </a:pPr>
            <a:r>
              <a:rPr lang="en-US" sz="1300" b="1" dirty="0" smtClean="0"/>
              <a:t>  Example:</a:t>
            </a:r>
            <a:r>
              <a:rPr lang="en-US" sz="1300" dirty="0" smtClean="0"/>
              <a:t> </a:t>
            </a:r>
            <a:r>
              <a:rPr lang="en-US" sz="1300" b="1" dirty="0" smtClean="0"/>
              <a:t>#</a:t>
            </a:r>
            <a:r>
              <a:rPr lang="en-US" sz="1300" b="1" dirty="0" err="1" smtClean="0"/>
              <a:t>BlackLivesMatter</a:t>
            </a:r>
            <a:r>
              <a:rPr lang="en-US" sz="1300" dirty="0" smtClean="0"/>
              <a:t>, </a:t>
            </a:r>
            <a:r>
              <a:rPr lang="en-US" sz="1300" b="1" dirty="0" smtClean="0"/>
              <a:t>#</a:t>
            </a:r>
            <a:r>
              <a:rPr lang="en-US" sz="1300" b="1" dirty="0" err="1" smtClean="0"/>
              <a:t>StopAsianHate</a:t>
            </a:r>
            <a:r>
              <a:rPr lang="en-US" sz="1300" dirty="0" smtClean="0"/>
              <a:t>, </a:t>
            </a:r>
            <a:r>
              <a:rPr lang="en-US" sz="1300" b="1" dirty="0" smtClean="0"/>
              <a:t>#</a:t>
            </a:r>
            <a:r>
              <a:rPr lang="en-US" sz="1300" b="1" dirty="0" err="1" smtClean="0"/>
              <a:t>MeToo</a:t>
            </a:r>
            <a:r>
              <a:rPr lang="en-US" sz="1300" dirty="0" smtClean="0"/>
              <a:t>, and other movements fighting for racial justice.</a:t>
            </a:r>
          </a:p>
          <a:p>
            <a:endParaRPr lang="en-US" sz="13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 animBg="1"/>
      <p:bldP spid="4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700"/>
                </a:solidFill>
              </a:rPr>
              <a:t>The Fight </a:t>
            </a:r>
            <a:r>
              <a:rPr lang="en-US" smtClean="0">
                <a:solidFill>
                  <a:srgbClr val="FFD700"/>
                </a:solidFill>
              </a:rPr>
              <a:t>Against Racism Begins</a:t>
            </a:r>
            <a:r>
              <a:rPr lang="en-US" smtClean="0">
                <a:solidFill>
                  <a:srgbClr val="FFD700"/>
                </a:solidFill>
              </a:rPr>
              <a:t> </a:t>
            </a:r>
            <a:endParaRPr lang="en-US" dirty="0">
              <a:solidFill>
                <a:srgbClr val="FFD700"/>
              </a:solidFill>
            </a:endParaRPr>
          </a:p>
        </p:txBody>
      </p:sp>
      <p:pic>
        <p:nvPicPr>
          <p:cNvPr id="5" name="Picture 4" descr="mlk j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519112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D700"/>
                </a:solidFill>
              </a:rPr>
              <a:t>Icons Who Stood Against Racism</a:t>
            </a:r>
            <a:endParaRPr lang="en-US" dirty="0">
              <a:solidFill>
                <a:srgbClr val="FFD700"/>
              </a:solidFill>
            </a:endParaRP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28575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048000"/>
            <a:ext cx="267652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105400"/>
            <a:ext cx="26003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886200" y="1447800"/>
            <a:ext cx="4114800" cy="12926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D700"/>
                </a:solidFill>
              </a:rPr>
              <a:t>Martin Luther King Jr.</a:t>
            </a:r>
          </a:p>
          <a:p>
            <a:r>
              <a:rPr lang="en-US" dirty="0" smtClean="0"/>
              <a:t>Led </a:t>
            </a:r>
            <a:r>
              <a:rPr lang="en-US" b="1" dirty="0" smtClean="0"/>
              <a:t>U.S. Civil Rights Movement</a:t>
            </a:r>
            <a:r>
              <a:rPr lang="en-US" dirty="0" smtClean="0"/>
              <a:t>, promoted nonviolent resistance &amp; fought against segregation.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505200"/>
            <a:ext cx="4419600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D700"/>
                </a:solidFill>
              </a:rPr>
              <a:t>Nelson Mandela</a:t>
            </a:r>
          </a:p>
          <a:p>
            <a:pPr algn="r"/>
            <a:r>
              <a:rPr lang="en-US" dirty="0" smtClean="0"/>
              <a:t>Fought against </a:t>
            </a:r>
            <a:r>
              <a:rPr lang="en-US" b="1" dirty="0" smtClean="0"/>
              <a:t>apartheid in South Africa </a:t>
            </a:r>
            <a:r>
              <a:rPr lang="en-US" dirty="0" smtClean="0"/>
              <a:t>and became </a:t>
            </a:r>
            <a:r>
              <a:rPr lang="en-US" b="1" dirty="0" smtClean="0"/>
              <a:t>countries first black president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5486400"/>
            <a:ext cx="4495800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D700"/>
                </a:solidFill>
              </a:rPr>
              <a:t>Abraham Lincoln</a:t>
            </a:r>
          </a:p>
          <a:p>
            <a:r>
              <a:rPr lang="en-US" dirty="0" smtClean="0"/>
              <a:t>Abolished slavery in the </a:t>
            </a:r>
            <a:r>
              <a:rPr lang="en-US" b="1" dirty="0" smtClean="0"/>
              <a:t>U.S.</a:t>
            </a:r>
            <a:r>
              <a:rPr lang="en-US" dirty="0" smtClean="0"/>
              <a:t> by signing the </a:t>
            </a:r>
            <a:r>
              <a:rPr lang="en-US" b="1" dirty="0" smtClean="0"/>
              <a:t>Emancipation Proclamation</a:t>
            </a:r>
            <a:r>
              <a:rPr lang="en-US" dirty="0" smtClean="0"/>
              <a:t> in </a:t>
            </a:r>
            <a:r>
              <a:rPr lang="en-US" b="1" dirty="0" smtClean="0"/>
              <a:t>1863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allAtOnce" animBg="1"/>
      <p:bldP spid="10" grpId="0" build="allAtOnce" animBg="1"/>
      <p:bldP spid="11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931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Can Racism be Stopped</vt:lpstr>
      <vt:lpstr>Slide 2</vt:lpstr>
      <vt:lpstr>Another Disturbing Moment </vt:lpstr>
      <vt:lpstr>What Is Racism ?</vt:lpstr>
      <vt:lpstr>The Roots of Racial Injustice</vt:lpstr>
      <vt:lpstr>The American Civil War: A Fight Over Slavery and Its Aftermath</vt:lpstr>
      <vt:lpstr>Racism Today: How It Still Affects the World </vt:lpstr>
      <vt:lpstr>The Fight Against Racism Begins </vt:lpstr>
      <vt:lpstr>Icons Who Stood Against Racism</vt:lpstr>
      <vt:lpstr>How Can We Help?</vt:lpstr>
      <vt:lpstr>The Power of Social Media</vt:lpstr>
      <vt:lpstr>Global Organizations Against Racism</vt:lpstr>
      <vt:lpstr>Change Starts With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Racism be Stopped</dc:title>
  <dc:creator>Sadik</dc:creator>
  <cp:lastModifiedBy>Sadik</cp:lastModifiedBy>
  <cp:revision>48</cp:revision>
  <dcterms:created xsi:type="dcterms:W3CDTF">2025-02-17T20:53:10Z</dcterms:created>
  <dcterms:modified xsi:type="dcterms:W3CDTF">2025-02-18T18:15:12Z</dcterms:modified>
</cp:coreProperties>
</file>