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6"/>
  </p:notesMasterIdLst>
  <p:sldIdLst>
    <p:sldId id="311" r:id="rId2"/>
    <p:sldId id="315" r:id="rId3"/>
    <p:sldId id="295" r:id="rId4"/>
    <p:sldId id="296" r:id="rId5"/>
    <p:sldId id="297" r:id="rId6"/>
    <p:sldId id="299" r:id="rId7"/>
    <p:sldId id="301" r:id="rId8"/>
    <p:sldId id="302" r:id="rId9"/>
    <p:sldId id="306" r:id="rId10"/>
    <p:sldId id="318" r:id="rId11"/>
    <p:sldId id="308" r:id="rId12"/>
    <p:sldId id="309" r:id="rId13"/>
    <p:sldId id="317" r:id="rId14"/>
    <p:sldId id="310" r:id="rId15"/>
  </p:sldIdLst>
  <p:sldSz cx="9144000" cy="5143500" type="screen16x9"/>
  <p:notesSz cx="6858000" cy="9144000"/>
  <p:embeddedFontLst>
    <p:embeddedFont>
      <p:font typeface="Roboto Condensed Light" panose="020B0604020202020204" charset="0"/>
      <p:regular r:id="rId17"/>
      <p:bold r:id="rId18"/>
      <p:italic r:id="rId19"/>
      <p:boldItalic r:id="rId20"/>
    </p:embeddedFont>
    <p:embeddedFont>
      <p:font typeface="Arvo" panose="020B0604020202020204" charset="0"/>
      <p:regular r:id="rId21"/>
      <p:bold r:id="rId22"/>
      <p:italic r:id="rId23"/>
      <p:boldItalic r:id="rId24"/>
    </p:embeddedFont>
    <p:embeddedFont>
      <p:font typeface="Roboto Condensed" panose="020B0604020202020204" charset="0"/>
      <p:regular r:id="rId25"/>
      <p:bold r:id="rId26"/>
      <p:italic r:id="rId27"/>
      <p:boldItalic r:id="rId28"/>
    </p:embeddedFont>
    <p:embeddedFont>
      <p:font typeface="Segoe UI Historic" panose="020B0502040204020203" pitchFamily="3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43" autoAdjust="0"/>
  </p:normalViewPr>
  <p:slideViewPr>
    <p:cSldViewPr snapToGrid="0">
      <p:cViewPr varScale="1">
        <p:scale>
          <a:sx n="97" d="100"/>
          <a:sy n="97" d="100"/>
        </p:scale>
        <p:origin x="6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2861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446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071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0111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626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1549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418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3346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2724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614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2769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pngall.com/thank-you-p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Tmega32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0" y="1436914"/>
            <a:ext cx="7833050" cy="15582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accent3">
                    <a:lumMod val="60000"/>
                    <a:lumOff val="40000"/>
                  </a:schemeClr>
                </a:solidFill>
              </a:rPr>
              <a:t>Project title: </a:t>
            </a:r>
            <a:r>
              <a:rPr lang="en" sz="2100" dirty="0"/>
              <a:t>Text on 4x64 D</a:t>
            </a:r>
            <a:r>
              <a:rPr lang="en-US" sz="2100" dirty="0"/>
              <a:t>o</a:t>
            </a:r>
            <a:r>
              <a:rPr lang="en" sz="2100" dirty="0"/>
              <a:t>t Matrix Display through Arduino Nano</a:t>
            </a:r>
            <a:br>
              <a:rPr lang="en" sz="2100" dirty="0"/>
            </a:br>
            <a:r>
              <a:rPr lang="en" sz="2400" dirty="0"/>
              <a:t/>
            </a:r>
            <a:br>
              <a:rPr lang="en" sz="2400" dirty="0"/>
            </a:br>
            <a:r>
              <a:rPr lang="en" sz="2000" dirty="0" smtClean="0"/>
              <a:t>Presented </a:t>
            </a:r>
            <a:r>
              <a:rPr lang="en" sz="2000" dirty="0"/>
              <a:t>by:</a:t>
            </a:r>
            <a:r>
              <a:rPr lang="en" sz="2400" dirty="0"/>
              <a:t/>
            </a:r>
            <a:br>
              <a:rPr lang="en" sz="2400" dirty="0"/>
            </a:br>
            <a:endParaRPr sz="2400" dirty="0"/>
          </a:p>
        </p:txBody>
      </p:sp>
      <p:sp>
        <p:nvSpPr>
          <p:cNvPr id="4" name="TextBox 3">
            <a:extLst>
              <a:ext uri="{FF2B5EF4-FFF2-40B4-BE49-F238E27FC236}">
                <a16:creationId xmlns:a16="http://schemas.microsoft.com/office/drawing/2014/main" id="{47092DA3-8E8F-0B2D-DFD3-EB0D43644730}"/>
              </a:ext>
            </a:extLst>
          </p:cNvPr>
          <p:cNvSpPr txBox="1"/>
          <p:nvPr/>
        </p:nvSpPr>
        <p:spPr>
          <a:xfrm>
            <a:off x="1310950" y="2773524"/>
            <a:ext cx="4282751" cy="1169551"/>
          </a:xfrm>
          <a:prstGeom prst="rect">
            <a:avLst/>
          </a:prstGeom>
          <a:noFill/>
        </p:spPr>
        <p:txBody>
          <a:bodyPr wrap="square">
            <a:spAutoFit/>
          </a:bodyPr>
          <a:lstStyle/>
          <a:p>
            <a:r>
              <a:rPr lang="en-US" dirty="0">
                <a:solidFill>
                  <a:schemeClr val="bg1"/>
                </a:solidFill>
              </a:rPr>
              <a:t>1. </a:t>
            </a:r>
            <a:r>
              <a:rPr lang="en-US" dirty="0" err="1">
                <a:solidFill>
                  <a:schemeClr val="bg1"/>
                </a:solidFill>
              </a:rPr>
              <a:t>Sadik</a:t>
            </a:r>
            <a:r>
              <a:rPr lang="en-US" dirty="0">
                <a:solidFill>
                  <a:schemeClr val="bg1"/>
                </a:solidFill>
              </a:rPr>
              <a:t> </a:t>
            </a:r>
            <a:r>
              <a:rPr lang="en-US" dirty="0" err="1">
                <a:solidFill>
                  <a:schemeClr val="bg1"/>
                </a:solidFill>
              </a:rPr>
              <a:t>Munha</a:t>
            </a:r>
            <a:r>
              <a:rPr lang="en-US" dirty="0">
                <a:solidFill>
                  <a:schemeClr val="bg1"/>
                </a:solidFill>
              </a:rPr>
              <a:t> (ID: 1931437042)  </a:t>
            </a:r>
          </a:p>
          <a:p>
            <a:endParaRPr lang="en-US" dirty="0">
              <a:solidFill>
                <a:schemeClr val="bg1"/>
              </a:solidFill>
            </a:endParaRPr>
          </a:p>
          <a:p>
            <a:r>
              <a:rPr lang="en-US" dirty="0">
                <a:solidFill>
                  <a:schemeClr val="bg1"/>
                </a:solidFill>
              </a:rPr>
              <a:t>2. Rakib-Ul-Islam (ID: 1931283642)</a:t>
            </a:r>
          </a:p>
          <a:p>
            <a:endParaRPr lang="en-US" dirty="0">
              <a:solidFill>
                <a:schemeClr val="bg1"/>
              </a:solidFill>
            </a:endParaRPr>
          </a:p>
          <a:p>
            <a:r>
              <a:rPr lang="en-US" dirty="0">
                <a:solidFill>
                  <a:schemeClr val="bg1"/>
                </a:solidFill>
              </a:rPr>
              <a:t>3. Md. </a:t>
            </a:r>
            <a:r>
              <a:rPr lang="en-US" dirty="0" err="1">
                <a:solidFill>
                  <a:schemeClr val="bg1"/>
                </a:solidFill>
              </a:rPr>
              <a:t>Rakibul</a:t>
            </a:r>
            <a:r>
              <a:rPr lang="en-US" dirty="0">
                <a:solidFill>
                  <a:schemeClr val="bg1"/>
                </a:solidFill>
              </a:rPr>
              <a:t> Hasan (ID: 1912435042)</a:t>
            </a:r>
          </a:p>
        </p:txBody>
      </p:sp>
    </p:spTree>
    <p:extLst>
      <p:ext uri="{BB962C8B-B14F-4D97-AF65-F5344CB8AC3E}">
        <p14:creationId xmlns:p14="http://schemas.microsoft.com/office/powerpoint/2010/main" val="1049376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44" y="363078"/>
            <a:ext cx="5258400" cy="766200"/>
          </a:xfrm>
        </p:spPr>
        <p:txBody>
          <a:bodyPr/>
          <a:lstStyle/>
          <a:p>
            <a:r>
              <a:rPr lang="en-US" dirty="0" smtClean="0"/>
              <a:t>  Connection</a:t>
            </a:r>
            <a:endParaRPr lang="en-US" dirty="0"/>
          </a:p>
        </p:txBody>
      </p:sp>
      <p:sp>
        <p:nvSpPr>
          <p:cNvPr id="3" name="Text Placeholder 2"/>
          <p:cNvSpPr>
            <a:spLocks noGrp="1"/>
          </p:cNvSpPr>
          <p:nvPr>
            <p:ph type="body" idx="1"/>
          </p:nvPr>
        </p:nvSpPr>
        <p:spPr>
          <a:xfrm>
            <a:off x="371822" y="1488825"/>
            <a:ext cx="8310062" cy="3358477"/>
          </a:xfrm>
        </p:spPr>
        <p:txBody>
          <a:bodyPr/>
          <a:lstStyle/>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7" name="Picture 6"/>
          <p:cNvPicPr>
            <a:picLocks noChangeAspect="1"/>
          </p:cNvPicPr>
          <p:nvPr/>
        </p:nvPicPr>
        <p:blipFill>
          <a:blip r:embed="rId2"/>
          <a:stretch>
            <a:fillRect/>
          </a:stretch>
        </p:blipFill>
        <p:spPr>
          <a:xfrm>
            <a:off x="5456253" y="1884894"/>
            <a:ext cx="2715004" cy="1924319"/>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753175417"/>
              </p:ext>
            </p:extLst>
          </p:nvPr>
        </p:nvGraphicFramePr>
        <p:xfrm>
          <a:off x="501444" y="1927123"/>
          <a:ext cx="4621161" cy="2364657"/>
        </p:xfrm>
        <a:graphic>
          <a:graphicData uri="http://schemas.openxmlformats.org/drawingml/2006/table">
            <a:tbl>
              <a:tblPr firstRow="1" bandRow="1">
                <a:tableStyleId>{E27665BA-8202-44FC-AD62-C9F0E3EA811A}</a:tableStyleId>
              </a:tblPr>
              <a:tblGrid>
                <a:gridCol w="836312">
                  <a:extLst>
                    <a:ext uri="{9D8B030D-6E8A-4147-A177-3AD203B41FA5}">
                      <a16:colId xmlns:a16="http://schemas.microsoft.com/office/drawing/2014/main" val="3170455252"/>
                    </a:ext>
                  </a:extLst>
                </a:gridCol>
                <a:gridCol w="3784849">
                  <a:extLst>
                    <a:ext uri="{9D8B030D-6E8A-4147-A177-3AD203B41FA5}">
                      <a16:colId xmlns:a16="http://schemas.microsoft.com/office/drawing/2014/main" val="3680596349"/>
                    </a:ext>
                  </a:extLst>
                </a:gridCol>
              </a:tblGrid>
              <a:tr h="450317">
                <a:tc>
                  <a:txBody>
                    <a:bodyPr/>
                    <a:lstStyle/>
                    <a:p>
                      <a:r>
                        <a:rPr lang="en-US" sz="1400" b="0" i="0" u="none" strike="noStrike" cap="none" baseline="0" dirty="0" smtClean="0">
                          <a:solidFill>
                            <a:srgbClr val="000000"/>
                          </a:solidFill>
                          <a:effectLst/>
                          <a:latin typeface="Arial"/>
                          <a:ea typeface="Arial"/>
                          <a:cs typeface="Arial"/>
                          <a:sym typeface="Arial"/>
                        </a:rPr>
                        <a:t> </a:t>
                      </a:r>
                      <a:r>
                        <a:rPr lang="en-US" sz="1400" b="0" i="0" u="none" strike="noStrike" cap="none" dirty="0" smtClean="0">
                          <a:solidFill>
                            <a:srgbClr val="000000"/>
                          </a:solidFill>
                          <a:effectLst/>
                          <a:latin typeface="Arial"/>
                          <a:ea typeface="Arial"/>
                          <a:cs typeface="Arial"/>
                          <a:sym typeface="Arial"/>
                        </a:rPr>
                        <a:t>VCC</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Connect to + 5v power supply</a:t>
                      </a:r>
                      <a:endParaRPr lang="en-US" dirty="0"/>
                    </a:p>
                  </a:txBody>
                  <a:tcPr/>
                </a:tc>
                <a:extLst>
                  <a:ext uri="{0D108BD9-81ED-4DB2-BD59-A6C34878D82A}">
                    <a16:rowId xmlns:a16="http://schemas.microsoft.com/office/drawing/2014/main" val="3851617717"/>
                  </a:ext>
                </a:extLst>
              </a:tr>
              <a:tr h="332330">
                <a:tc>
                  <a:txBody>
                    <a:bodyPr/>
                    <a:lstStyle/>
                    <a:p>
                      <a:r>
                        <a:rPr lang="en-US" sz="1400" b="0" i="0" u="none" strike="noStrike" cap="none" dirty="0" smtClean="0">
                          <a:solidFill>
                            <a:srgbClr val="000000"/>
                          </a:solidFill>
                          <a:effectLst/>
                          <a:latin typeface="Arial"/>
                          <a:ea typeface="Arial"/>
                          <a:cs typeface="Arial"/>
                          <a:sym typeface="Arial"/>
                        </a:rPr>
                        <a:t> GND</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Connect to the ground of power supply</a:t>
                      </a:r>
                      <a:endParaRPr lang="en-US" dirty="0"/>
                    </a:p>
                  </a:txBody>
                  <a:tcPr/>
                </a:tc>
                <a:extLst>
                  <a:ext uri="{0D108BD9-81ED-4DB2-BD59-A6C34878D82A}">
                    <a16:rowId xmlns:a16="http://schemas.microsoft.com/office/drawing/2014/main" val="1529742657"/>
                  </a:ext>
                </a:extLst>
              </a:tr>
              <a:tr h="332330">
                <a:tc>
                  <a:txBody>
                    <a:bodyPr/>
                    <a:lstStyle/>
                    <a:p>
                      <a:r>
                        <a:rPr lang="en-US" sz="1400" b="0" i="0" u="none" strike="noStrike" cap="none" dirty="0" smtClean="0">
                          <a:solidFill>
                            <a:srgbClr val="000000"/>
                          </a:solidFill>
                          <a:effectLst/>
                          <a:latin typeface="Arial"/>
                          <a:ea typeface="Arial"/>
                          <a:cs typeface="Arial"/>
                          <a:sym typeface="Arial"/>
                        </a:rPr>
                        <a:t> DIN</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Connect to the microcontroller I/O pin to providing data to display.</a:t>
                      </a:r>
                      <a:endParaRPr lang="en-US" dirty="0"/>
                    </a:p>
                  </a:txBody>
                  <a:tcPr/>
                </a:tc>
                <a:extLst>
                  <a:ext uri="{0D108BD9-81ED-4DB2-BD59-A6C34878D82A}">
                    <a16:rowId xmlns:a16="http://schemas.microsoft.com/office/drawing/2014/main" val="1908192483"/>
                  </a:ext>
                </a:extLst>
              </a:tr>
              <a:tr h="332330">
                <a:tc>
                  <a:txBody>
                    <a:bodyPr/>
                    <a:lstStyle/>
                    <a:p>
                      <a:r>
                        <a:rPr lang="en-US" sz="1400" b="0" i="0" u="none" strike="noStrike" cap="none" dirty="0" smtClean="0">
                          <a:solidFill>
                            <a:srgbClr val="000000"/>
                          </a:solidFill>
                          <a:effectLst/>
                          <a:latin typeface="Arial"/>
                          <a:ea typeface="Arial"/>
                          <a:cs typeface="Arial"/>
                          <a:sym typeface="Arial"/>
                        </a:rPr>
                        <a:t> CS</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It allows chip activation.</a:t>
                      </a:r>
                      <a:endParaRPr lang="en-US" dirty="0"/>
                    </a:p>
                  </a:txBody>
                  <a:tcPr/>
                </a:tc>
                <a:extLst>
                  <a:ext uri="{0D108BD9-81ED-4DB2-BD59-A6C34878D82A}">
                    <a16:rowId xmlns:a16="http://schemas.microsoft.com/office/drawing/2014/main" val="261614334"/>
                  </a:ext>
                </a:extLst>
              </a:tr>
              <a:tr h="332330">
                <a:tc>
                  <a:txBody>
                    <a:bodyPr/>
                    <a:lstStyle/>
                    <a:p>
                      <a:r>
                        <a:rPr lang="en-US" sz="1400" b="0" i="0" u="none" strike="noStrike" cap="none" dirty="0" smtClean="0">
                          <a:solidFill>
                            <a:srgbClr val="000000"/>
                          </a:solidFill>
                          <a:effectLst/>
                          <a:latin typeface="Arial"/>
                          <a:ea typeface="Arial"/>
                          <a:cs typeface="Arial"/>
                          <a:sym typeface="Arial"/>
                        </a:rPr>
                        <a:t> CLK</a:t>
                      </a:r>
                      <a:endParaRPr lang="en-US" dirty="0"/>
                    </a:p>
                  </a:txBody>
                  <a:tcPr/>
                </a:tc>
                <a:tc>
                  <a:txBody>
                    <a:bodyPr/>
                    <a:lstStyle/>
                    <a:p>
                      <a:r>
                        <a:rPr lang="en-US" sz="1400" b="0" i="0" u="none" strike="noStrike" cap="none" dirty="0" smtClean="0">
                          <a:solidFill>
                            <a:srgbClr val="000000"/>
                          </a:solidFill>
                          <a:effectLst/>
                          <a:latin typeface="Arial"/>
                          <a:ea typeface="Arial"/>
                          <a:cs typeface="Arial"/>
                          <a:sym typeface="Arial"/>
                        </a:rPr>
                        <a:t>Serial-Clock Input pin</a:t>
                      </a:r>
                      <a:r>
                        <a:rPr lang="en-US" sz="1400" b="0" i="0" u="none" strike="noStrike" cap="none" baseline="0" dirty="0" smtClean="0">
                          <a:solidFill>
                            <a:srgbClr val="000000"/>
                          </a:solidFill>
                          <a:effectLst/>
                          <a:latin typeface="Arial"/>
                          <a:ea typeface="Arial"/>
                          <a:cs typeface="Arial"/>
                          <a:sym typeface="Arial"/>
                        </a:rPr>
                        <a:t> that </a:t>
                      </a:r>
                      <a:r>
                        <a:rPr lang="en-US" sz="1400" b="0" i="0" u="none" strike="noStrike" cap="none" dirty="0" smtClean="0">
                          <a:solidFill>
                            <a:srgbClr val="000000"/>
                          </a:solidFill>
                          <a:effectLst/>
                          <a:latin typeface="Arial"/>
                          <a:ea typeface="Arial"/>
                          <a:cs typeface="Arial"/>
                          <a:sym typeface="Arial"/>
                        </a:rPr>
                        <a:t>Connect to the microcontroller I/O pin to providing clock input to display.</a:t>
                      </a:r>
                      <a:endParaRPr lang="en-US" dirty="0"/>
                    </a:p>
                  </a:txBody>
                  <a:tcPr/>
                </a:tc>
                <a:extLst>
                  <a:ext uri="{0D108BD9-81ED-4DB2-BD59-A6C34878D82A}">
                    <a16:rowId xmlns:a16="http://schemas.microsoft.com/office/drawing/2014/main" val="2483683277"/>
                  </a:ext>
                </a:extLst>
              </a:tr>
            </a:tbl>
          </a:graphicData>
        </a:graphic>
      </p:graphicFrame>
      <p:grpSp>
        <p:nvGrpSpPr>
          <p:cNvPr id="9" name="Google Shape;194;p12"/>
          <p:cNvGrpSpPr/>
          <p:nvPr/>
        </p:nvGrpSpPr>
        <p:grpSpPr>
          <a:xfrm>
            <a:off x="293683" y="574116"/>
            <a:ext cx="309041" cy="403123"/>
            <a:chOff x="590250" y="244200"/>
            <a:chExt cx="407975" cy="532175"/>
          </a:xfrm>
        </p:grpSpPr>
        <p:sp>
          <p:nvSpPr>
            <p:cNvPr id="10"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09057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72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Working Procedure</a:t>
            </a:r>
            <a:endParaRPr dirty="0"/>
          </a:p>
        </p:txBody>
      </p:sp>
      <p:sp>
        <p:nvSpPr>
          <p:cNvPr id="191" name="Google Shape;191;p12"/>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i="1" dirty="0">
              <a:solidFill>
                <a:srgbClr val="3F5378"/>
              </a:solidFill>
            </a:endParaRPr>
          </a:p>
          <a:p>
            <a:pPr marL="0" lvl="0" indent="0" algn="l" rtl="0">
              <a:spcBef>
                <a:spcPts val="0"/>
              </a:spcBef>
              <a:spcAft>
                <a:spcPts val="0"/>
              </a:spcAft>
              <a:buNone/>
            </a:pPr>
            <a:endParaRPr sz="1000" i="1" dirty="0">
              <a:solidFill>
                <a:srgbClr val="3F5378"/>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193" name="Google Shape;193;p12"/>
          <p:cNvSpPr txBox="1">
            <a:spLocks noGrp="1"/>
          </p:cNvSpPr>
          <p:nvPr>
            <p:ph type="body" idx="1"/>
          </p:nvPr>
        </p:nvSpPr>
        <p:spPr>
          <a:xfrm>
            <a:off x="97748" y="1158775"/>
            <a:ext cx="8937523" cy="3782988"/>
          </a:xfrm>
          <a:prstGeom prst="rect">
            <a:avLst/>
          </a:prstGeom>
        </p:spPr>
        <p:txBody>
          <a:bodyPr spcFirstLastPara="1" wrap="square" lIns="91425" tIns="91425" rIns="91425" bIns="91425" anchor="t" anchorCtr="0">
            <a:noAutofit/>
          </a:bodyPr>
          <a:lstStyle/>
          <a:p>
            <a:pPr marL="285750" indent="-285750">
              <a:buClr>
                <a:schemeClr val="dk1"/>
              </a:buClr>
              <a:buSzPts val="1100"/>
              <a:buFont typeface="Wingdings" panose="05000000000000000000" pitchFamily="2" charset="2"/>
              <a:buChar char="ü"/>
            </a:pPr>
            <a:endParaRPr lang="en-US" sz="1600" dirty="0"/>
          </a:p>
          <a:p>
            <a:pPr marL="285750" indent="-285750">
              <a:lnSpc>
                <a:spcPct val="150000"/>
              </a:lnSpc>
              <a:buClr>
                <a:schemeClr val="dk1"/>
              </a:buClr>
              <a:buSzPts val="1100"/>
              <a:buFont typeface="Wingdings" panose="05000000000000000000" pitchFamily="2" charset="2"/>
              <a:buChar char="ü"/>
            </a:pPr>
            <a:r>
              <a:rPr lang="en-US" sz="1600" dirty="0"/>
              <a:t>Then we will connect the Arduino module with the PC using a USB cable.</a:t>
            </a:r>
          </a:p>
          <a:p>
            <a:pPr marL="285750" indent="-285750">
              <a:lnSpc>
                <a:spcPct val="150000"/>
              </a:lnSpc>
              <a:buClr>
                <a:schemeClr val="dk1"/>
              </a:buClr>
              <a:buSzPts val="1100"/>
              <a:buFont typeface="Wingdings" panose="05000000000000000000" pitchFamily="2" charset="2"/>
              <a:buChar char="ü"/>
            </a:pPr>
            <a:r>
              <a:rPr lang="en-US" sz="1600" dirty="0" smtClean="0"/>
              <a:t> After </a:t>
            </a:r>
            <a:r>
              <a:rPr lang="en-US" sz="1600" dirty="0"/>
              <a:t>that, we used Arduino Nano (IDE 1.8.19) to compile the code.</a:t>
            </a:r>
          </a:p>
          <a:p>
            <a:pPr marL="285750" indent="-285750">
              <a:lnSpc>
                <a:spcPct val="150000"/>
              </a:lnSpc>
              <a:buClr>
                <a:schemeClr val="dk1"/>
              </a:buClr>
              <a:buSzPts val="1100"/>
              <a:buFont typeface="Wingdings" panose="05000000000000000000" pitchFamily="2" charset="2"/>
              <a:buChar char="ü"/>
            </a:pPr>
            <a:r>
              <a:rPr lang="en-US" sz="1600" dirty="0" smtClean="0"/>
              <a:t> The </a:t>
            </a:r>
            <a:r>
              <a:rPr lang="en-US" sz="1600" dirty="0"/>
              <a:t>Arduino Nano was then programmed using the code.</a:t>
            </a:r>
          </a:p>
          <a:p>
            <a:pPr marL="285750" indent="-285750">
              <a:lnSpc>
                <a:spcPct val="150000"/>
              </a:lnSpc>
              <a:buClr>
                <a:schemeClr val="dk1"/>
              </a:buClr>
              <a:buSzPts val="1100"/>
              <a:buFont typeface="Wingdings" panose="05000000000000000000" pitchFamily="2" charset="2"/>
              <a:buChar char="ü"/>
            </a:pPr>
            <a:r>
              <a:rPr lang="en-US" sz="1600" dirty="0"/>
              <a:t> </a:t>
            </a:r>
            <a:r>
              <a:rPr lang="en-US" sz="1600" dirty="0" smtClean="0"/>
              <a:t>Finally</a:t>
            </a:r>
            <a:r>
              <a:rPr lang="en-US" sz="1600" dirty="0"/>
              <a:t>, we noticed that the input we entered into the code began to appear on the dot matrix display. </a:t>
            </a:r>
          </a:p>
          <a:p>
            <a:pPr marL="285750" indent="-285750">
              <a:lnSpc>
                <a:spcPct val="150000"/>
              </a:lnSpc>
              <a:buClr>
                <a:schemeClr val="dk1"/>
              </a:buClr>
              <a:buSzPts val="1100"/>
              <a:buFont typeface="Wingdings" panose="05000000000000000000" pitchFamily="2" charset="2"/>
              <a:buChar char="ü"/>
            </a:pPr>
            <a:r>
              <a:rPr lang="en-US" sz="1600" dirty="0" smtClean="0"/>
              <a:t> `This </a:t>
            </a:r>
            <a:r>
              <a:rPr lang="en-US" sz="1600" dirty="0"/>
              <a:t>is how we got the outcome we wanted.       </a:t>
            </a:r>
          </a:p>
          <a:p>
            <a:pPr marL="0" indent="0">
              <a:buClr>
                <a:schemeClr val="dk1"/>
              </a:buClr>
              <a:buSzPts val="1100"/>
              <a:buNone/>
            </a:pPr>
            <a:endParaRPr lang="en-US" sz="1600" dirty="0"/>
          </a:p>
          <a:p>
            <a:pPr marL="0" indent="0">
              <a:buClr>
                <a:schemeClr val="dk1"/>
              </a:buClr>
              <a:buSzPts val="1100"/>
              <a:buNone/>
            </a:pPr>
            <a:endParaRPr lang="en-US" sz="1600" dirty="0"/>
          </a:p>
          <a:p>
            <a:pPr marL="285750" indent="-285750">
              <a:buClr>
                <a:schemeClr val="dk1"/>
              </a:buClr>
              <a:buSzPts val="1100"/>
              <a:buFont typeface="Wingdings" panose="05000000000000000000" pitchFamily="2" charset="2"/>
              <a:buChar char="ü"/>
            </a:pPr>
            <a:endParaRPr lang="en-US" sz="1600" dirty="0"/>
          </a:p>
          <a:p>
            <a:pPr marL="285750" indent="-285750">
              <a:buClr>
                <a:schemeClr val="dk1"/>
              </a:buClr>
              <a:buSzPts val="1100"/>
              <a:buFont typeface="Wingdings" panose="05000000000000000000" pitchFamily="2" charset="2"/>
              <a:buChar char="ü"/>
            </a:pPr>
            <a:endParaRPr lang="en-US" sz="1600" dirty="0"/>
          </a:p>
          <a:p>
            <a:pPr marL="0" indent="0">
              <a:buClr>
                <a:schemeClr val="dk1"/>
              </a:buClr>
              <a:buSzPts val="1100"/>
              <a:buNone/>
            </a:pPr>
            <a:endParaRPr lang="en-US" sz="1800" dirty="0"/>
          </a:p>
          <a:p>
            <a:pPr marL="0" indent="0">
              <a:buClr>
                <a:schemeClr val="dk1"/>
              </a:buClr>
              <a:buSzPts val="1100"/>
              <a:buNone/>
            </a:pPr>
            <a:endParaRPr lang="en-US" sz="1800" dirty="0"/>
          </a:p>
          <a:p>
            <a:pPr marL="0" indent="0">
              <a:buClr>
                <a:schemeClr val="dk1"/>
              </a:buClr>
              <a:buSzPts val="1100"/>
              <a:buNone/>
            </a:pPr>
            <a:endParaRPr lang="en-US" sz="1800" dirty="0"/>
          </a:p>
          <a:p>
            <a:pPr marL="285750" lvl="0" indent="-285750">
              <a:buClr>
                <a:schemeClr val="dk1"/>
              </a:buClr>
              <a:buSzPts val="1100"/>
              <a:buFont typeface="Wingdings" panose="05000000000000000000" pitchFamily="2" charset="2"/>
              <a:buChar char="ü"/>
            </a:pPr>
            <a:endParaRPr lang="en-US" sz="1800" u="sng" dirty="0"/>
          </a:p>
          <a:p>
            <a:pPr marL="342900" lvl="0" indent="-342900">
              <a:buClr>
                <a:schemeClr val="dk1"/>
              </a:buClr>
              <a:buSzPts val="1100"/>
              <a:buFont typeface="Wingdings" panose="05000000000000000000" pitchFamily="2" charset="2"/>
              <a:buChar char="ü"/>
            </a:pPr>
            <a:endParaRPr lang="en-US" sz="1800" u="sng" dirty="0"/>
          </a:p>
          <a:p>
            <a:pPr marL="342900" lvl="0" indent="-342900">
              <a:buClr>
                <a:schemeClr val="dk1"/>
              </a:buClr>
              <a:buSzPts val="1100"/>
              <a:buFont typeface="Wingdings" panose="05000000000000000000" pitchFamily="2" charset="2"/>
              <a:buChar char="ü"/>
            </a:pPr>
            <a:endParaRPr lang="en-US" sz="1800" u="sng" dirty="0"/>
          </a:p>
          <a:p>
            <a:pPr marL="342900" lvl="0" indent="-342900" algn="l" rtl="0">
              <a:spcBef>
                <a:spcPts val="600"/>
              </a:spcBef>
              <a:spcAft>
                <a:spcPts val="0"/>
              </a:spcAft>
              <a:buClr>
                <a:schemeClr val="dk1"/>
              </a:buClr>
              <a:buSzPts val="1100"/>
              <a:buFont typeface="Wingdings" panose="05000000000000000000" pitchFamily="2" charset="2"/>
              <a:buChar char="ü"/>
            </a:pPr>
            <a:endParaRPr lang="en-US" dirty="0"/>
          </a:p>
          <a:p>
            <a:pPr marL="0" lvl="0" indent="0" algn="l" rtl="0">
              <a:spcBef>
                <a:spcPts val="600"/>
              </a:spcBef>
              <a:spcAft>
                <a:spcPts val="0"/>
              </a:spcAft>
              <a:buClr>
                <a:schemeClr val="dk1"/>
              </a:buClr>
              <a:buSzPts val="1100"/>
              <a:buFont typeface="Arial"/>
              <a:buNone/>
            </a:pPr>
            <a:endParaRPr lang="en-US" sz="1200"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93245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72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Arduino Code </a:t>
            </a:r>
            <a:endParaRPr dirty="0"/>
          </a:p>
        </p:txBody>
      </p:sp>
      <p:sp>
        <p:nvSpPr>
          <p:cNvPr id="191" name="Google Shape;191;p12"/>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i="1" dirty="0">
              <a:solidFill>
                <a:srgbClr val="3F5378"/>
              </a:solidFill>
            </a:endParaRPr>
          </a:p>
          <a:p>
            <a:pPr marL="0" lvl="0" indent="0" algn="l" rtl="0">
              <a:spcBef>
                <a:spcPts val="0"/>
              </a:spcBef>
              <a:spcAft>
                <a:spcPts val="0"/>
              </a:spcAft>
              <a:buNone/>
            </a:pPr>
            <a:endParaRPr sz="1000" i="1" dirty="0">
              <a:solidFill>
                <a:srgbClr val="3F5378"/>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93" name="Google Shape;193;p12"/>
          <p:cNvSpPr txBox="1">
            <a:spLocks noGrp="1"/>
          </p:cNvSpPr>
          <p:nvPr>
            <p:ph type="body" idx="1"/>
          </p:nvPr>
        </p:nvSpPr>
        <p:spPr>
          <a:xfrm>
            <a:off x="97748" y="1158775"/>
            <a:ext cx="8937523" cy="3782988"/>
          </a:xfrm>
          <a:prstGeom prst="rect">
            <a:avLst/>
          </a:prstGeom>
        </p:spPr>
        <p:txBody>
          <a:bodyPr spcFirstLastPara="1" wrap="square" lIns="91425" tIns="91425" rIns="91425" bIns="91425" anchor="t" anchorCtr="0">
            <a:noAutofit/>
          </a:bodyPr>
          <a:lstStyle/>
          <a:p>
            <a:pPr marL="285750" indent="-285750">
              <a:buClr>
                <a:schemeClr val="dk1"/>
              </a:buClr>
              <a:buSzPts val="1100"/>
              <a:buFont typeface="Wingdings" panose="05000000000000000000" pitchFamily="2" charset="2"/>
              <a:buChar char="ü"/>
            </a:pPr>
            <a:endParaRPr lang="en-US" sz="1600" dirty="0"/>
          </a:p>
          <a:p>
            <a:pPr marL="0" indent="0">
              <a:buClr>
                <a:schemeClr val="dk1"/>
              </a:buClr>
              <a:buSzPts val="1100"/>
              <a:buNone/>
            </a:pPr>
            <a:endParaRPr lang="en-US" sz="1600" dirty="0"/>
          </a:p>
          <a:p>
            <a:pPr marL="0" indent="0">
              <a:buClr>
                <a:schemeClr val="dk1"/>
              </a:buClr>
              <a:buSzPts val="1100"/>
              <a:buNone/>
            </a:pPr>
            <a:endParaRPr lang="en-US" sz="1600" dirty="0"/>
          </a:p>
          <a:p>
            <a:pPr marL="285750" indent="-285750">
              <a:buClr>
                <a:schemeClr val="dk1"/>
              </a:buClr>
              <a:buSzPts val="1100"/>
              <a:buFont typeface="Wingdings" panose="05000000000000000000" pitchFamily="2" charset="2"/>
              <a:buChar char="ü"/>
            </a:pPr>
            <a:endParaRPr lang="en-US" sz="1600" dirty="0"/>
          </a:p>
          <a:p>
            <a:pPr marL="285750" indent="-285750">
              <a:buClr>
                <a:schemeClr val="dk1"/>
              </a:buClr>
              <a:buSzPts val="1100"/>
              <a:buFont typeface="Wingdings" panose="05000000000000000000" pitchFamily="2" charset="2"/>
              <a:buChar char="ü"/>
            </a:pPr>
            <a:endParaRPr lang="en-US" sz="1600" dirty="0"/>
          </a:p>
          <a:p>
            <a:pPr marL="0" indent="0">
              <a:buClr>
                <a:schemeClr val="dk1"/>
              </a:buClr>
              <a:buSzPts val="1100"/>
              <a:buNone/>
            </a:pPr>
            <a:endParaRPr lang="en-US" sz="1800" dirty="0"/>
          </a:p>
          <a:p>
            <a:pPr marL="0" indent="0">
              <a:buClr>
                <a:schemeClr val="dk1"/>
              </a:buClr>
              <a:buSzPts val="1100"/>
              <a:buNone/>
            </a:pPr>
            <a:endParaRPr lang="en-US" sz="1800" dirty="0"/>
          </a:p>
          <a:p>
            <a:pPr marL="0" indent="0">
              <a:buClr>
                <a:schemeClr val="dk1"/>
              </a:buClr>
              <a:buSzPts val="1100"/>
              <a:buNone/>
            </a:pPr>
            <a:endParaRPr lang="en-US" sz="1800" dirty="0"/>
          </a:p>
          <a:p>
            <a:pPr marL="285750" lvl="0" indent="-285750">
              <a:buClr>
                <a:schemeClr val="dk1"/>
              </a:buClr>
              <a:buSzPts val="1100"/>
              <a:buFont typeface="Wingdings" panose="05000000000000000000" pitchFamily="2" charset="2"/>
              <a:buChar char="ü"/>
            </a:pPr>
            <a:endParaRPr lang="en-US" sz="1800" u="sng" dirty="0"/>
          </a:p>
          <a:p>
            <a:pPr marL="342900" lvl="0" indent="-342900">
              <a:buClr>
                <a:schemeClr val="dk1"/>
              </a:buClr>
              <a:buSzPts val="1100"/>
              <a:buFont typeface="Wingdings" panose="05000000000000000000" pitchFamily="2" charset="2"/>
              <a:buChar char="ü"/>
            </a:pPr>
            <a:endParaRPr lang="en-US" sz="1800" u="sng" dirty="0"/>
          </a:p>
          <a:p>
            <a:pPr marL="342900" lvl="0" indent="-342900">
              <a:buClr>
                <a:schemeClr val="dk1"/>
              </a:buClr>
              <a:buSzPts val="1100"/>
              <a:buFont typeface="Wingdings" panose="05000000000000000000" pitchFamily="2" charset="2"/>
              <a:buChar char="ü"/>
            </a:pPr>
            <a:endParaRPr lang="en-US" sz="1800" u="sng" dirty="0"/>
          </a:p>
          <a:p>
            <a:pPr marL="342900" lvl="0" indent="-342900" algn="l" rtl="0">
              <a:spcBef>
                <a:spcPts val="600"/>
              </a:spcBef>
              <a:spcAft>
                <a:spcPts val="0"/>
              </a:spcAft>
              <a:buClr>
                <a:schemeClr val="dk1"/>
              </a:buClr>
              <a:buSzPts val="1100"/>
              <a:buFont typeface="Wingdings" panose="05000000000000000000" pitchFamily="2" charset="2"/>
              <a:buChar char="ü"/>
            </a:pPr>
            <a:endParaRPr lang="en-US" dirty="0"/>
          </a:p>
          <a:p>
            <a:pPr marL="0" lvl="0" indent="0" algn="l" rtl="0">
              <a:spcBef>
                <a:spcPts val="600"/>
              </a:spcBef>
              <a:spcAft>
                <a:spcPts val="0"/>
              </a:spcAft>
              <a:buClr>
                <a:schemeClr val="dk1"/>
              </a:buClr>
              <a:buSzPts val="1100"/>
              <a:buFont typeface="Arial"/>
              <a:buNone/>
            </a:pPr>
            <a:endParaRPr lang="en-US" sz="1200"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238365" y="1518821"/>
            <a:ext cx="3115110" cy="857370"/>
          </a:xfrm>
          <a:prstGeom prst="rect">
            <a:avLst/>
          </a:prstGeom>
        </p:spPr>
      </p:pic>
      <p:pic>
        <p:nvPicPr>
          <p:cNvPr id="6" name="Picture 5"/>
          <p:cNvPicPr>
            <a:picLocks noChangeAspect="1"/>
          </p:cNvPicPr>
          <p:nvPr/>
        </p:nvPicPr>
        <p:blipFill>
          <a:blip r:embed="rId4"/>
          <a:stretch>
            <a:fillRect/>
          </a:stretch>
        </p:blipFill>
        <p:spPr>
          <a:xfrm>
            <a:off x="238365" y="2513607"/>
            <a:ext cx="2314898" cy="809738"/>
          </a:xfrm>
          <a:prstGeom prst="rect">
            <a:avLst/>
          </a:prstGeom>
        </p:spPr>
      </p:pic>
      <p:pic>
        <p:nvPicPr>
          <p:cNvPr id="7" name="Picture 6"/>
          <p:cNvPicPr>
            <a:picLocks noChangeAspect="1"/>
          </p:cNvPicPr>
          <p:nvPr/>
        </p:nvPicPr>
        <p:blipFill>
          <a:blip r:embed="rId5"/>
          <a:stretch>
            <a:fillRect/>
          </a:stretch>
        </p:blipFill>
        <p:spPr>
          <a:xfrm>
            <a:off x="238365" y="3443577"/>
            <a:ext cx="3200847" cy="752580"/>
          </a:xfrm>
          <a:prstGeom prst="rect">
            <a:avLst/>
          </a:prstGeom>
        </p:spPr>
      </p:pic>
      <p:pic>
        <p:nvPicPr>
          <p:cNvPr id="8" name="Picture 7"/>
          <p:cNvPicPr>
            <a:picLocks noChangeAspect="1"/>
          </p:cNvPicPr>
          <p:nvPr/>
        </p:nvPicPr>
        <p:blipFill>
          <a:blip r:embed="rId6"/>
          <a:stretch>
            <a:fillRect/>
          </a:stretch>
        </p:blipFill>
        <p:spPr>
          <a:xfrm>
            <a:off x="238365" y="4352366"/>
            <a:ext cx="4172532" cy="724001"/>
          </a:xfrm>
          <a:prstGeom prst="rect">
            <a:avLst/>
          </a:prstGeom>
        </p:spPr>
      </p:pic>
    </p:spTree>
    <p:extLst>
      <p:ext uri="{BB962C8B-B14F-4D97-AF65-F5344CB8AC3E}">
        <p14:creationId xmlns:p14="http://schemas.microsoft.com/office/powerpoint/2010/main" val="28867668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2999-2B2D-6DD0-F1E3-BFF5A344E04E}"/>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4F75CBEF-6376-B064-BB27-9E6B0C49CCAE}"/>
              </a:ext>
            </a:extLst>
          </p:cNvPr>
          <p:cNvSpPr>
            <a:spLocks noGrp="1"/>
          </p:cNvSpPr>
          <p:nvPr>
            <p:ph type="body" idx="1"/>
          </p:nvPr>
        </p:nvSpPr>
        <p:spPr>
          <a:xfrm>
            <a:off x="199618" y="1695788"/>
            <a:ext cx="8162082" cy="2724300"/>
          </a:xfrm>
        </p:spPr>
        <p:txBody>
          <a:bodyPr/>
          <a:lstStyle/>
          <a:p>
            <a:pPr marL="101600" indent="0">
              <a:buNone/>
            </a:pPr>
            <a:r>
              <a:rPr lang="en-US" dirty="0">
                <a:solidFill>
                  <a:schemeClr val="tx1"/>
                </a:solidFill>
              </a:rPr>
              <a:t>With the help of the Arduino Nano we can make more interesting projects </a:t>
            </a:r>
            <a:r>
              <a:rPr lang="en-US" dirty="0" smtClean="0">
                <a:solidFill>
                  <a:schemeClr val="tx1"/>
                </a:solidFill>
              </a:rPr>
              <a:t>like:</a:t>
            </a:r>
            <a:endParaRPr lang="en-US" dirty="0">
              <a:solidFill>
                <a:schemeClr val="tx1"/>
              </a:solidFill>
            </a:endParaRPr>
          </a:p>
          <a:p>
            <a:pPr>
              <a:buFont typeface="Wingdings" panose="05000000000000000000" pitchFamily="2" charset="2"/>
              <a:buChar char="§"/>
            </a:pPr>
            <a:r>
              <a:rPr lang="en-US" dirty="0">
                <a:solidFill>
                  <a:schemeClr val="tx1"/>
                </a:solidFill>
              </a:rPr>
              <a:t>Nano Automated plant Watering system</a:t>
            </a:r>
          </a:p>
          <a:p>
            <a:pPr>
              <a:buFont typeface="Wingdings" panose="05000000000000000000" pitchFamily="2" charset="2"/>
              <a:buChar char="§"/>
            </a:pPr>
            <a:r>
              <a:rPr lang="en-US" b="0" i="0" dirty="0">
                <a:solidFill>
                  <a:srgbClr val="1C1E21"/>
                </a:solidFill>
                <a:effectLst/>
                <a:latin typeface="Roboto Condensed Light" panose="02000000000000000000" pitchFamily="2" charset="0"/>
                <a:ea typeface="Roboto Condensed Light" panose="02000000000000000000" pitchFamily="2" charset="0"/>
              </a:rPr>
              <a:t>Color-Changing Coffee Table</a:t>
            </a:r>
          </a:p>
          <a:p>
            <a:pPr>
              <a:buFont typeface="Wingdings" panose="05000000000000000000" pitchFamily="2" charset="2"/>
              <a:buChar char="§"/>
            </a:pPr>
            <a:r>
              <a:rPr lang="en-US" dirty="0">
                <a:solidFill>
                  <a:srgbClr val="1C1E21"/>
                </a:solidFill>
                <a:latin typeface="Roboto Condensed Light" panose="02000000000000000000" pitchFamily="2" charset="0"/>
                <a:ea typeface="Roboto Condensed Light" panose="02000000000000000000" pitchFamily="2" charset="0"/>
              </a:rPr>
              <a:t>Motion Activated Light</a:t>
            </a:r>
          </a:p>
          <a:p>
            <a:pPr>
              <a:buFont typeface="Wingdings" panose="05000000000000000000" pitchFamily="2" charset="2"/>
              <a:buChar char="§"/>
            </a:pPr>
            <a:r>
              <a:rPr lang="en-US" dirty="0">
                <a:solidFill>
                  <a:srgbClr val="1C1E21"/>
                </a:solidFill>
                <a:latin typeface="Roboto Condensed Light" panose="02000000000000000000" pitchFamily="2" charset="0"/>
                <a:ea typeface="Roboto Condensed Light" panose="02000000000000000000" pitchFamily="2" charset="0"/>
              </a:rPr>
              <a:t>Sensor Controlled Guard Lights Arduino Nano Security System</a:t>
            </a:r>
          </a:p>
          <a:p>
            <a:pPr>
              <a:buFont typeface="Wingdings" panose="05000000000000000000" pitchFamily="2" charset="2"/>
              <a:buChar char="§"/>
            </a:pPr>
            <a:endParaRPr lang="en-US" dirty="0">
              <a:solidFill>
                <a:srgbClr val="1C1E21"/>
              </a:solidFill>
              <a:latin typeface="Roboto Condensed Light" panose="02000000000000000000" pitchFamily="2" charset="0"/>
              <a:ea typeface="Roboto Condensed Light" panose="02000000000000000000" pitchFamily="2" charset="0"/>
            </a:endParaRPr>
          </a:p>
          <a:p>
            <a:pPr>
              <a:buFont typeface="Wingdings" panose="05000000000000000000" pitchFamily="2" charset="2"/>
              <a:buChar char="§"/>
            </a:pPr>
            <a:endParaRPr lang="en-US" b="0" i="0" dirty="0">
              <a:solidFill>
                <a:srgbClr val="1C1E21"/>
              </a:solidFill>
              <a:effectLst/>
              <a:latin typeface="Roboto Condensed Light" panose="02000000000000000000" pitchFamily="2" charset="0"/>
              <a:ea typeface="Roboto Condensed Light" panose="02000000000000000000" pitchFamily="2" charset="0"/>
            </a:endParaRPr>
          </a:p>
          <a:p>
            <a:pPr>
              <a:buFont typeface="Wingdings" panose="05000000000000000000" pitchFamily="2" charset="2"/>
              <a:buChar char="§"/>
            </a:pPr>
            <a:endParaRPr lang="en-US" b="0" i="0" dirty="0">
              <a:solidFill>
                <a:srgbClr val="1C1E21"/>
              </a:solidFill>
              <a:effectLst/>
              <a:latin typeface="inherit"/>
            </a:endParaRPr>
          </a:p>
          <a:p>
            <a:pPr marL="101600" indent="0">
              <a:buNone/>
            </a:pPr>
            <a:r>
              <a:rPr lang="en-US" b="0" i="0" dirty="0">
                <a:solidFill>
                  <a:srgbClr val="1C1E21"/>
                </a:solidFill>
                <a:effectLst/>
                <a:latin typeface="Segoe UI Historic" panose="020B0502040204020203" pitchFamily="34" charset="0"/>
              </a:rPr>
              <a:t/>
            </a:r>
            <a:br>
              <a:rPr lang="en-US" b="0" i="0" dirty="0">
                <a:solidFill>
                  <a:srgbClr val="1C1E21"/>
                </a:solidFill>
                <a:effectLst/>
                <a:latin typeface="Segoe UI Historic" panose="020B0502040204020203" pitchFamily="34" charset="0"/>
              </a:rPr>
            </a:br>
            <a:endParaRPr lang="en-US" dirty="0"/>
          </a:p>
          <a:p>
            <a:pPr>
              <a:buFont typeface="Wingdings" panose="05000000000000000000" pitchFamily="2" charset="2"/>
              <a:buChar char="§"/>
            </a:pPr>
            <a:endParaRPr lang="en-US" dirty="0"/>
          </a:p>
          <a:p>
            <a:endParaRPr lang="en-US" dirty="0"/>
          </a:p>
        </p:txBody>
      </p:sp>
      <p:sp>
        <p:nvSpPr>
          <p:cNvPr id="5" name="Slide Number Placeholder 4">
            <a:extLst>
              <a:ext uri="{FF2B5EF4-FFF2-40B4-BE49-F238E27FC236}">
                <a16:creationId xmlns:a16="http://schemas.microsoft.com/office/drawing/2014/main" id="{1756A691-429F-92B7-8260-08BE437B36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7" name="Text Placeholder 6">
            <a:extLst>
              <a:ext uri="{FF2B5EF4-FFF2-40B4-BE49-F238E27FC236}">
                <a16:creationId xmlns:a16="http://schemas.microsoft.com/office/drawing/2014/main" id="{9E233824-A4BE-67A7-8038-AB80286B239F}"/>
              </a:ext>
            </a:extLst>
          </p:cNvPr>
          <p:cNvSpPr>
            <a:spLocks noGrp="1"/>
          </p:cNvSpPr>
          <p:nvPr>
            <p:ph type="body" idx="2"/>
          </p:nvPr>
        </p:nvSpPr>
        <p:spPr>
          <a:xfrm>
            <a:off x="5598056" y="1380188"/>
            <a:ext cx="3378300" cy="315600"/>
          </a:xfrm>
        </p:spPr>
        <p:txBody>
          <a:bodyPr/>
          <a:lstStyle/>
          <a:p>
            <a:pPr marL="101600" indent="0">
              <a:buNone/>
            </a:pPr>
            <a:endParaRPr lang="en-US" dirty="0"/>
          </a:p>
        </p:txBody>
      </p:sp>
      <p:grpSp>
        <p:nvGrpSpPr>
          <p:cNvPr id="6" name="Google Shape;194;p12"/>
          <p:cNvGrpSpPr/>
          <p:nvPr/>
        </p:nvGrpSpPr>
        <p:grpSpPr>
          <a:xfrm>
            <a:off x="293683" y="574116"/>
            <a:ext cx="309041" cy="403123"/>
            <a:chOff x="590250" y="244200"/>
            <a:chExt cx="407975" cy="532175"/>
          </a:xfrm>
        </p:grpSpPr>
        <p:sp>
          <p:nvSpPr>
            <p:cNvPr id="8"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9285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72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12"/>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i="1" dirty="0">
              <a:solidFill>
                <a:srgbClr val="3F5378"/>
              </a:solidFill>
            </a:endParaRPr>
          </a:p>
          <a:p>
            <a:pPr marL="0" lvl="0" indent="0" algn="l" rtl="0">
              <a:spcBef>
                <a:spcPts val="0"/>
              </a:spcBef>
              <a:spcAft>
                <a:spcPts val="0"/>
              </a:spcAft>
              <a:buNone/>
            </a:pPr>
            <a:endParaRPr sz="1000" i="1" dirty="0">
              <a:solidFill>
                <a:srgbClr val="3F5378"/>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193" name="Google Shape;193;p12"/>
          <p:cNvSpPr txBox="1">
            <a:spLocks noGrp="1"/>
          </p:cNvSpPr>
          <p:nvPr>
            <p:ph type="body" idx="1"/>
          </p:nvPr>
        </p:nvSpPr>
        <p:spPr>
          <a:xfrm>
            <a:off x="97748" y="1158775"/>
            <a:ext cx="8937523" cy="3782988"/>
          </a:xfrm>
          <a:prstGeom prst="rect">
            <a:avLst/>
          </a:prstGeom>
        </p:spPr>
        <p:txBody>
          <a:bodyPr spcFirstLastPara="1" wrap="square" lIns="91425" tIns="91425" rIns="91425" bIns="91425" anchor="t" anchorCtr="0">
            <a:noAutofit/>
          </a:bodyPr>
          <a:lstStyle/>
          <a:p>
            <a:pPr marL="285750" indent="-285750">
              <a:buClr>
                <a:schemeClr val="dk1"/>
              </a:buClr>
              <a:buSzPts val="1100"/>
              <a:buFont typeface="Wingdings" panose="05000000000000000000" pitchFamily="2" charset="2"/>
              <a:buChar char="ü"/>
            </a:pPr>
            <a:endParaRPr lang="en-US" sz="1600" dirty="0"/>
          </a:p>
          <a:p>
            <a:pPr marL="0" indent="0">
              <a:buClr>
                <a:schemeClr val="dk1"/>
              </a:buClr>
              <a:buSzPts val="1100"/>
              <a:buNone/>
            </a:pPr>
            <a:endParaRPr lang="en-US" sz="1600" dirty="0"/>
          </a:p>
          <a:p>
            <a:pPr marL="285750" indent="-285750">
              <a:buClr>
                <a:schemeClr val="dk1"/>
              </a:buClr>
              <a:buSzPts val="1100"/>
              <a:buFont typeface="Wingdings" panose="05000000000000000000" pitchFamily="2" charset="2"/>
              <a:buChar char="ü"/>
            </a:pPr>
            <a:endParaRPr lang="en-US" sz="1600" dirty="0"/>
          </a:p>
          <a:p>
            <a:pPr marL="0" indent="0">
              <a:buClr>
                <a:schemeClr val="dk1"/>
              </a:buClr>
              <a:buSzPts val="1100"/>
              <a:buNone/>
            </a:pPr>
            <a:endParaRPr lang="en-US" sz="1800" dirty="0"/>
          </a:p>
          <a:p>
            <a:pPr marL="0" indent="0">
              <a:buClr>
                <a:schemeClr val="dk1"/>
              </a:buClr>
              <a:buSzPts val="1100"/>
              <a:buNone/>
            </a:pPr>
            <a:endParaRPr lang="en-US" sz="1800" dirty="0"/>
          </a:p>
          <a:p>
            <a:pPr marL="0" indent="0">
              <a:buClr>
                <a:schemeClr val="dk1"/>
              </a:buClr>
              <a:buSzPts val="1100"/>
              <a:buNone/>
            </a:pPr>
            <a:endParaRPr lang="en-US" sz="1800" dirty="0"/>
          </a:p>
          <a:p>
            <a:pPr marL="285750" lvl="0" indent="-285750">
              <a:buClr>
                <a:schemeClr val="dk1"/>
              </a:buClr>
              <a:buSzPts val="1100"/>
              <a:buFont typeface="Wingdings" panose="05000000000000000000" pitchFamily="2" charset="2"/>
              <a:buChar char="ü"/>
            </a:pPr>
            <a:endParaRPr lang="en-US" sz="1800" u="sng" dirty="0"/>
          </a:p>
          <a:p>
            <a:pPr marL="342900" lvl="0" indent="-342900">
              <a:buClr>
                <a:schemeClr val="dk1"/>
              </a:buClr>
              <a:buSzPts val="1100"/>
              <a:buFont typeface="Wingdings" panose="05000000000000000000" pitchFamily="2" charset="2"/>
              <a:buChar char="ü"/>
            </a:pPr>
            <a:endParaRPr lang="en-US" sz="1800" u="sng" dirty="0"/>
          </a:p>
          <a:p>
            <a:pPr marL="342900" lvl="0" indent="-342900">
              <a:buClr>
                <a:schemeClr val="dk1"/>
              </a:buClr>
              <a:buSzPts val="1100"/>
              <a:buFont typeface="Wingdings" panose="05000000000000000000" pitchFamily="2" charset="2"/>
              <a:buChar char="ü"/>
            </a:pPr>
            <a:endParaRPr lang="en-US" sz="1800" u="sng" dirty="0"/>
          </a:p>
          <a:p>
            <a:pPr marL="342900" lvl="0" indent="-342900" algn="l" rtl="0">
              <a:spcBef>
                <a:spcPts val="600"/>
              </a:spcBef>
              <a:spcAft>
                <a:spcPts val="0"/>
              </a:spcAft>
              <a:buClr>
                <a:schemeClr val="dk1"/>
              </a:buClr>
              <a:buSzPts val="1100"/>
              <a:buFont typeface="Wingdings" panose="05000000000000000000" pitchFamily="2" charset="2"/>
              <a:buChar char="ü"/>
            </a:pPr>
            <a:endParaRPr lang="en-US" dirty="0"/>
          </a:p>
          <a:p>
            <a:pPr marL="0" lvl="0" indent="0" algn="l" rtl="0">
              <a:spcBef>
                <a:spcPts val="600"/>
              </a:spcBef>
              <a:spcAft>
                <a:spcPts val="0"/>
              </a:spcAft>
              <a:buClr>
                <a:schemeClr val="dk1"/>
              </a:buClr>
              <a:buSzPts val="1100"/>
              <a:buFont typeface="Arial"/>
              <a:buNone/>
            </a:pPr>
            <a:endParaRPr lang="en-US" sz="1200"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Picture 24">
            <a:extLst>
              <a:ext uri="{FF2B5EF4-FFF2-40B4-BE49-F238E27FC236}">
                <a16:creationId xmlns:a16="http://schemas.microsoft.com/office/drawing/2014/main" id="{339F5004-3862-534A-1DE5-F25F07900202}"/>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1231640" y="1770124"/>
            <a:ext cx="5449077" cy="2176725"/>
          </a:xfrm>
          <a:prstGeom prst="rect">
            <a:avLst/>
          </a:prstGeom>
        </p:spPr>
      </p:pic>
    </p:spTree>
    <p:extLst>
      <p:ext uri="{BB962C8B-B14F-4D97-AF65-F5344CB8AC3E}">
        <p14:creationId xmlns:p14="http://schemas.microsoft.com/office/powerpoint/2010/main" val="2311270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F15A6-9869-8BAC-BB1E-F25FF4143BA1}"/>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EFD9FD63-D575-79C7-7D01-DDB754E5E1E7}"/>
              </a:ext>
            </a:extLst>
          </p:cNvPr>
          <p:cNvSpPr>
            <a:spLocks noGrp="1"/>
          </p:cNvSpPr>
          <p:nvPr>
            <p:ph type="body" idx="1"/>
          </p:nvPr>
        </p:nvSpPr>
        <p:spPr>
          <a:xfrm>
            <a:off x="246410" y="1596982"/>
            <a:ext cx="7471309" cy="2724300"/>
          </a:xfrm>
        </p:spPr>
        <p:txBody>
          <a:bodyPr/>
          <a:lstStyle/>
          <a:p>
            <a:pPr marL="342900" indent="-342900" algn="just">
              <a:spcAft>
                <a:spcPts val="1000"/>
              </a:spcAft>
              <a:buFont typeface="Wingdings" panose="05000000000000000000" pitchFamily="2" charset="2"/>
              <a:buChar char="§"/>
            </a:pPr>
            <a:r>
              <a:rPr lang="en-US" dirty="0">
                <a:solidFill>
                  <a:schemeClr val="tx1">
                    <a:lumMod val="50000"/>
                  </a:schemeClr>
                </a:solidFill>
              </a:rPr>
              <a:t>A dot-matrix display is a low cost electronic digital display device that displays information on machines such as clocks, watches, calculators, and many other devices requiring a simple alphanumeric (and/or graphic) display device of limited resolution</a:t>
            </a:r>
            <a:r>
              <a:rPr lang="en-US" sz="1800" dirty="0">
                <a:solidFill>
                  <a:schemeClr val="tx1">
                    <a:lumMod val="50000"/>
                  </a:schemeClr>
                </a:solidFill>
              </a:rPr>
              <a:t>. </a:t>
            </a:r>
          </a:p>
          <a:p>
            <a:pPr marL="342900" indent="-342900" algn="just">
              <a:spcAft>
                <a:spcPts val="1000"/>
              </a:spcAft>
              <a:buFont typeface="Wingdings" panose="05000000000000000000" pitchFamily="2" charset="2"/>
              <a:buChar char="§"/>
            </a:pPr>
            <a:r>
              <a:rPr lang="en-US" dirty="0">
                <a:solidFill>
                  <a:schemeClr val="tx1">
                    <a:lumMod val="50000"/>
                  </a:schemeClr>
                </a:solidFill>
              </a:rPr>
              <a:t>On the other hand, The Arduino Nano is Arduino's classic breadboard friendly designed board with the smallest dimensions. The Arduino Nano comes with pin headers that allow for an easy attachment onto a breadboard and features a Mini-B USB connector</a:t>
            </a:r>
            <a:r>
              <a:rPr lang="en-US" sz="1800" dirty="0">
                <a:solidFill>
                  <a:schemeClr val="tx1">
                    <a:lumMod val="50000"/>
                  </a:schemeClr>
                </a:solidFill>
              </a:rPr>
              <a:t>.</a:t>
            </a:r>
            <a:endParaRPr lang="en-US" sz="1200" b="1" dirty="0">
              <a:solidFill>
                <a:schemeClr val="tx1">
                  <a:lumMod val="50000"/>
                </a:schemeClr>
              </a:solidFill>
            </a:endParaRPr>
          </a:p>
          <a:p>
            <a:endParaRPr lang="en-US" dirty="0"/>
          </a:p>
        </p:txBody>
      </p:sp>
      <p:sp>
        <p:nvSpPr>
          <p:cNvPr id="5" name="Slide Number Placeholder 4">
            <a:extLst>
              <a:ext uri="{FF2B5EF4-FFF2-40B4-BE49-F238E27FC236}">
                <a16:creationId xmlns:a16="http://schemas.microsoft.com/office/drawing/2014/main" id="{9D8B0289-735B-BB3A-84AB-C300F4AA13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702701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Required Components</a:t>
            </a:r>
            <a:endParaRPr dirty="0"/>
          </a:p>
        </p:txBody>
      </p:sp>
      <p:sp>
        <p:nvSpPr>
          <p:cNvPr id="191" name="Google Shape;191;p12"/>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i="1" dirty="0">
              <a:solidFill>
                <a:srgbClr val="3F5378"/>
              </a:solidFill>
            </a:endParaRPr>
          </a:p>
          <a:p>
            <a:pPr marL="0" lvl="0" indent="0" algn="l" rtl="0">
              <a:spcBef>
                <a:spcPts val="0"/>
              </a:spcBef>
              <a:spcAft>
                <a:spcPts val="0"/>
              </a:spcAft>
              <a:buNone/>
            </a:pPr>
            <a:endParaRPr sz="1000" i="1" dirty="0">
              <a:solidFill>
                <a:srgbClr val="3F5378"/>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93" name="Google Shape;193;p12"/>
          <p:cNvSpPr txBox="1">
            <a:spLocks noGrp="1"/>
          </p:cNvSpPr>
          <p:nvPr>
            <p:ph type="body" idx="1"/>
          </p:nvPr>
        </p:nvSpPr>
        <p:spPr>
          <a:xfrm>
            <a:off x="146909" y="1360512"/>
            <a:ext cx="8937523" cy="350251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dirty="0"/>
              <a:t>     </a:t>
            </a:r>
            <a:r>
              <a:rPr lang="en-US" b="1" u="sng" dirty="0"/>
              <a:t>Arduino Nano:</a:t>
            </a:r>
          </a:p>
          <a:p>
            <a:pPr marL="285750" lvl="0" indent="-285750">
              <a:buClr>
                <a:schemeClr val="dk1"/>
              </a:buClr>
              <a:buSzPts val="1100"/>
              <a:buFont typeface="Wingdings" panose="05000000000000000000" pitchFamily="2" charset="2"/>
              <a:buChar char="ü"/>
            </a:pPr>
            <a:r>
              <a:rPr lang="en-US" sz="1800" dirty="0">
                <a:solidFill>
                  <a:schemeClr val="tx1">
                    <a:lumMod val="50000"/>
                  </a:schemeClr>
                </a:solidFill>
              </a:rPr>
              <a:t>It is a small, complete, and breadboard-friendly board based on the </a:t>
            </a:r>
            <a:r>
              <a:rPr lang="en-US" sz="1800" u="sng" dirty="0">
                <a:solidFill>
                  <a:schemeClr val="tx1">
                    <a:lumMod val="50000"/>
                  </a:schemeClr>
                </a:solidFill>
                <a:hlinkClick r:id="rId3" tooltip="ATmega328"/>
              </a:rPr>
              <a:t>ATmega328P</a:t>
            </a:r>
            <a:endParaRPr lang="en-US" sz="1800" u="sng" dirty="0">
              <a:solidFill>
                <a:schemeClr val="tx1">
                  <a:lumMod val="50000"/>
                </a:schemeClr>
              </a:solidFill>
            </a:endParaRPr>
          </a:p>
          <a:p>
            <a:pPr marL="285750" indent="-285750">
              <a:buClr>
                <a:schemeClr val="dk1"/>
              </a:buClr>
              <a:buSzPts val="1100"/>
              <a:buFont typeface="Wingdings" panose="05000000000000000000" pitchFamily="2" charset="2"/>
              <a:buChar char="ü"/>
            </a:pPr>
            <a:r>
              <a:rPr lang="en-US" sz="1800" dirty="0">
                <a:solidFill>
                  <a:schemeClr val="tx1">
                    <a:lumMod val="50000"/>
                  </a:schemeClr>
                </a:solidFill>
              </a:rPr>
              <a:t>It has 22 input/output pins in total.</a:t>
            </a:r>
          </a:p>
          <a:p>
            <a:pPr marL="285750" indent="-285750">
              <a:buClr>
                <a:schemeClr val="dk1"/>
              </a:buClr>
              <a:buSzPts val="1100"/>
              <a:buFont typeface="Wingdings" panose="05000000000000000000" pitchFamily="2" charset="2"/>
              <a:buChar char="ü"/>
            </a:pPr>
            <a:r>
              <a:rPr lang="en-US" sz="1800" dirty="0">
                <a:solidFill>
                  <a:schemeClr val="tx1">
                    <a:lumMod val="50000"/>
                  </a:schemeClr>
                </a:solidFill>
              </a:rPr>
              <a:t>14 of these pins are digital pins.</a:t>
            </a:r>
          </a:p>
          <a:p>
            <a:pPr marL="285750" indent="-285750">
              <a:buClr>
                <a:schemeClr val="dk1"/>
              </a:buClr>
              <a:buSzPts val="1100"/>
              <a:buFont typeface="Wingdings" panose="05000000000000000000" pitchFamily="2" charset="2"/>
              <a:buChar char="ü"/>
            </a:pPr>
            <a:r>
              <a:rPr lang="en-US" sz="1800" dirty="0">
                <a:solidFill>
                  <a:schemeClr val="tx1">
                    <a:lumMod val="50000"/>
                  </a:schemeClr>
                </a:solidFill>
              </a:rPr>
              <a:t>Arduino Nano has 8 analogue pins.</a:t>
            </a:r>
          </a:p>
          <a:p>
            <a:pPr marL="285750" indent="-285750">
              <a:buClr>
                <a:schemeClr val="dk1"/>
              </a:buClr>
              <a:buSzPts val="1100"/>
              <a:buFont typeface="Wingdings" panose="05000000000000000000" pitchFamily="2" charset="2"/>
              <a:buChar char="ü"/>
            </a:pPr>
            <a:r>
              <a:rPr lang="en-US" sz="1800" dirty="0">
                <a:solidFill>
                  <a:schemeClr val="tx1">
                    <a:lumMod val="50000"/>
                  </a:schemeClr>
                </a:solidFill>
              </a:rPr>
              <a:t>It has 6 PWM pins among the digital pins.</a:t>
            </a:r>
          </a:p>
          <a:p>
            <a:pPr marL="285750" indent="-285750">
              <a:buClr>
                <a:schemeClr val="dk1"/>
              </a:buClr>
              <a:buSzPts val="1100"/>
              <a:buFont typeface="Wingdings" panose="05000000000000000000" pitchFamily="2" charset="2"/>
              <a:buChar char="ü"/>
            </a:pPr>
            <a:r>
              <a:rPr lang="en-US" sz="1800" dirty="0">
                <a:solidFill>
                  <a:schemeClr val="tx1">
                    <a:lumMod val="50000"/>
                  </a:schemeClr>
                </a:solidFill>
              </a:rPr>
              <a:t>It has a crystal oscillator of 16MHz.</a:t>
            </a:r>
          </a:p>
          <a:p>
            <a:pPr marL="285750" indent="-285750">
              <a:buClr>
                <a:schemeClr val="dk1"/>
              </a:buClr>
              <a:buSzPts val="1100"/>
              <a:buFont typeface="Wingdings" panose="05000000000000000000" pitchFamily="2" charset="2"/>
              <a:buChar char="ü"/>
            </a:pPr>
            <a:r>
              <a:rPr lang="en-US" sz="1800" dirty="0">
                <a:solidFill>
                  <a:schemeClr val="tx1">
                    <a:lumMod val="50000"/>
                  </a:schemeClr>
                </a:solidFill>
              </a:rPr>
              <a:t>It's operating voltage varies from 5V to 12V.</a:t>
            </a:r>
          </a:p>
          <a:p>
            <a:pPr marL="0" indent="0">
              <a:buClr>
                <a:schemeClr val="dk1"/>
              </a:buClr>
              <a:buSzPts val="1100"/>
              <a:buNone/>
            </a:pPr>
            <a:endParaRPr lang="en-US" sz="1800" dirty="0"/>
          </a:p>
          <a:p>
            <a:pPr marL="285750" indent="-285750">
              <a:buClr>
                <a:schemeClr val="dk1"/>
              </a:buClr>
              <a:buSzPts val="1100"/>
              <a:buFont typeface="Wingdings" panose="05000000000000000000" pitchFamily="2" charset="2"/>
              <a:buChar char="ü"/>
            </a:pPr>
            <a:endParaRPr lang="en-US" sz="1800" dirty="0"/>
          </a:p>
          <a:p>
            <a:pPr marL="285750" indent="-285750">
              <a:buClr>
                <a:schemeClr val="dk1"/>
              </a:buClr>
              <a:buSzPts val="1100"/>
              <a:buFont typeface="Wingdings" panose="05000000000000000000" pitchFamily="2" charset="2"/>
              <a:buChar char="ü"/>
            </a:pPr>
            <a:endParaRPr lang="en-US" sz="1800" dirty="0"/>
          </a:p>
          <a:p>
            <a:pPr marL="285750" indent="-285750">
              <a:buClr>
                <a:schemeClr val="dk1"/>
              </a:buClr>
              <a:buSzPts val="1100"/>
              <a:buFont typeface="Wingdings" panose="05000000000000000000" pitchFamily="2" charset="2"/>
              <a:buChar char="ü"/>
            </a:pPr>
            <a:endParaRPr lang="en-US" sz="1800" dirty="0"/>
          </a:p>
          <a:p>
            <a:pPr marL="285750" indent="-285750">
              <a:buClr>
                <a:schemeClr val="dk1"/>
              </a:buClr>
              <a:buSzPts val="1100"/>
              <a:buFont typeface="Wingdings" panose="05000000000000000000" pitchFamily="2" charset="2"/>
              <a:buChar char="ü"/>
            </a:pPr>
            <a:endParaRPr lang="en-US" sz="1800" dirty="0"/>
          </a:p>
          <a:p>
            <a:pPr marL="285750" lvl="0" indent="-285750">
              <a:buClr>
                <a:schemeClr val="dk1"/>
              </a:buClr>
              <a:buSzPts val="1100"/>
              <a:buFont typeface="Wingdings" panose="05000000000000000000" pitchFamily="2" charset="2"/>
              <a:buChar char="ü"/>
            </a:pPr>
            <a:endParaRPr lang="en-US" sz="1800" u="sng" dirty="0"/>
          </a:p>
          <a:p>
            <a:pPr marL="101600" indent="0">
              <a:buNone/>
            </a:pPr>
            <a:r>
              <a:rPr lang="en-US" dirty="0"/>
              <a:t>It's operating voltage varies from 5V to 12V.</a:t>
            </a:r>
          </a:p>
          <a:p>
            <a:pPr marL="342900" lvl="0" indent="-342900">
              <a:buClr>
                <a:schemeClr val="dk1"/>
              </a:buClr>
              <a:buSzPts val="1100"/>
              <a:buFont typeface="Wingdings" panose="05000000000000000000" pitchFamily="2" charset="2"/>
              <a:buChar char="ü"/>
            </a:pPr>
            <a:endParaRPr lang="en-US" sz="1800" u="sng" dirty="0"/>
          </a:p>
          <a:p>
            <a:pPr marL="342900" lvl="0" indent="-342900">
              <a:buClr>
                <a:schemeClr val="dk1"/>
              </a:buClr>
              <a:buSzPts val="1100"/>
              <a:buFont typeface="Wingdings" panose="05000000000000000000" pitchFamily="2" charset="2"/>
              <a:buChar char="ü"/>
            </a:pPr>
            <a:endParaRPr lang="en-US" sz="1800" u="sng" dirty="0"/>
          </a:p>
          <a:p>
            <a:pPr marL="342900" lvl="0" indent="-342900" algn="l" rtl="0">
              <a:spcBef>
                <a:spcPts val="600"/>
              </a:spcBef>
              <a:spcAft>
                <a:spcPts val="0"/>
              </a:spcAft>
              <a:buClr>
                <a:schemeClr val="dk1"/>
              </a:buClr>
              <a:buSzPts val="1100"/>
              <a:buFont typeface="Wingdings" panose="05000000000000000000" pitchFamily="2" charset="2"/>
              <a:buChar char="ü"/>
            </a:pPr>
            <a:endParaRPr lang="en-US" dirty="0"/>
          </a:p>
          <a:p>
            <a:pPr marL="0" lvl="0" indent="0" algn="l" rtl="0">
              <a:spcBef>
                <a:spcPts val="600"/>
              </a:spcBef>
              <a:spcAft>
                <a:spcPts val="0"/>
              </a:spcAft>
              <a:buClr>
                <a:schemeClr val="dk1"/>
              </a:buClr>
              <a:buSzPts val="1100"/>
              <a:buFont typeface="Arial"/>
              <a:buNone/>
            </a:pPr>
            <a:endParaRPr lang="en-US" sz="1200"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9679" y="2244071"/>
            <a:ext cx="4080388" cy="2184193"/>
          </a:xfrm>
          <a:prstGeom prst="rect">
            <a:avLst/>
          </a:prstGeom>
        </p:spPr>
      </p:pic>
    </p:spTree>
    <p:extLst>
      <p:ext uri="{BB962C8B-B14F-4D97-AF65-F5344CB8AC3E}">
        <p14:creationId xmlns:p14="http://schemas.microsoft.com/office/powerpoint/2010/main" val="863235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Required Components</a:t>
            </a:r>
            <a:endParaRPr dirty="0"/>
          </a:p>
        </p:txBody>
      </p:sp>
      <p:sp>
        <p:nvSpPr>
          <p:cNvPr id="191" name="Google Shape;191;p12"/>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i="1" dirty="0">
              <a:solidFill>
                <a:srgbClr val="3F5378"/>
              </a:solidFill>
            </a:endParaRPr>
          </a:p>
          <a:p>
            <a:pPr marL="0" lvl="0" indent="0" algn="l" rtl="0">
              <a:spcBef>
                <a:spcPts val="0"/>
              </a:spcBef>
              <a:spcAft>
                <a:spcPts val="0"/>
              </a:spcAft>
              <a:buNone/>
            </a:pPr>
            <a:endParaRPr sz="1000" i="1" dirty="0">
              <a:solidFill>
                <a:srgbClr val="3F5378"/>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93" name="Google Shape;193;p12"/>
          <p:cNvSpPr txBox="1">
            <a:spLocks noGrp="1"/>
          </p:cNvSpPr>
          <p:nvPr>
            <p:ph type="body" idx="1"/>
          </p:nvPr>
        </p:nvSpPr>
        <p:spPr>
          <a:xfrm>
            <a:off x="137077" y="1360512"/>
            <a:ext cx="8937523" cy="3502519"/>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b="1" dirty="0"/>
              <a:t>     </a:t>
            </a:r>
            <a:r>
              <a:rPr lang="en-US" b="1" u="sng" dirty="0"/>
              <a:t>MAX 7219- 4 in 1 LED Dot Matrix Display:</a:t>
            </a:r>
          </a:p>
          <a:p>
            <a:pPr marL="285750" indent="-285750">
              <a:buClr>
                <a:schemeClr val="dk1"/>
              </a:buClr>
              <a:buSzPts val="1100"/>
              <a:buFont typeface="Wingdings" panose="05000000000000000000" pitchFamily="2" charset="2"/>
              <a:buChar char="ü"/>
            </a:pPr>
            <a:r>
              <a:rPr lang="en-US" sz="1600" dirty="0">
                <a:solidFill>
                  <a:schemeClr val="tx1">
                    <a:lumMod val="50000"/>
                  </a:schemeClr>
                </a:solidFill>
              </a:rPr>
              <a:t>A 4 in 1 dot led matrix display module is a display board arranged in series from four 8 x 8 Dot Matrix which can print characters using LEDs or the group of LEDs.</a:t>
            </a:r>
          </a:p>
          <a:p>
            <a:pPr marL="285750" indent="-285750">
              <a:buClr>
                <a:schemeClr val="dk1"/>
              </a:buClr>
              <a:buSzPts val="1100"/>
              <a:buFont typeface="Wingdings" panose="05000000000000000000" pitchFamily="2" charset="2"/>
              <a:buChar char="ü"/>
            </a:pPr>
            <a:r>
              <a:rPr lang="en-US" sz="1600" dirty="0">
                <a:solidFill>
                  <a:schemeClr val="tx1">
                    <a:lumMod val="50000"/>
                  </a:schemeClr>
                </a:solidFill>
              </a:rPr>
              <a:t>Easy to interface with microcontrollers.</a:t>
            </a:r>
          </a:p>
          <a:p>
            <a:pPr marL="285750" indent="-285750">
              <a:buClr>
                <a:schemeClr val="dk1"/>
              </a:buClr>
              <a:buSzPts val="1100"/>
              <a:buFont typeface="Wingdings" panose="05000000000000000000" pitchFamily="2" charset="2"/>
              <a:buChar char="ü"/>
            </a:pPr>
            <a:r>
              <a:rPr lang="en-US" sz="1600" dirty="0">
                <a:solidFill>
                  <a:schemeClr val="tx1">
                    <a:lumMod val="50000"/>
                  </a:schemeClr>
                </a:solidFill>
              </a:rPr>
              <a:t>This display made of 32 columns and 8 rows of LEDs</a:t>
            </a:r>
          </a:p>
          <a:p>
            <a:pPr marL="285750" indent="-285750">
              <a:buClr>
                <a:schemeClr val="dk1"/>
              </a:buClr>
              <a:buSzPts val="1100"/>
              <a:buFont typeface="Wingdings" panose="05000000000000000000" pitchFamily="2" charset="2"/>
              <a:buChar char="ü"/>
            </a:pPr>
            <a:r>
              <a:rPr lang="en-US" sz="1600" dirty="0">
                <a:solidFill>
                  <a:schemeClr val="tx1">
                    <a:lumMod val="50000"/>
                  </a:schemeClr>
                </a:solidFill>
              </a:rPr>
              <a:t>So it has total of 32×8 = 256 numbers of LEDs</a:t>
            </a:r>
          </a:p>
          <a:p>
            <a:pPr marL="285750" indent="-285750">
              <a:buClr>
                <a:schemeClr val="dk1"/>
              </a:buClr>
              <a:buSzPts val="1100"/>
              <a:buFont typeface="Wingdings" panose="05000000000000000000" pitchFamily="2" charset="2"/>
              <a:buChar char="ü"/>
            </a:pPr>
            <a:r>
              <a:rPr lang="en-US" sz="1600" dirty="0">
                <a:solidFill>
                  <a:schemeClr val="tx1">
                    <a:lumMod val="50000"/>
                  </a:schemeClr>
                </a:solidFill>
              </a:rPr>
              <a:t>Each 8×8 LED matrix has a MAX7219 common-cathode display driver IC with </a:t>
            </a:r>
          </a:p>
          <a:p>
            <a:pPr marL="0" indent="0">
              <a:buClr>
                <a:schemeClr val="dk1"/>
              </a:buClr>
              <a:buSzPts val="1100"/>
              <a:buNone/>
            </a:pPr>
            <a:r>
              <a:rPr lang="en-US" sz="1600" dirty="0">
                <a:solidFill>
                  <a:schemeClr val="tx1">
                    <a:lumMod val="50000"/>
                  </a:schemeClr>
                </a:solidFill>
              </a:rPr>
              <a:t>      serial input and parallel output.</a:t>
            </a:r>
          </a:p>
          <a:p>
            <a:pPr marL="285750" indent="-285750">
              <a:buClr>
                <a:schemeClr val="dk1"/>
              </a:buClr>
              <a:buSzPts val="1100"/>
              <a:buFont typeface="Wingdings" panose="05000000000000000000" pitchFamily="2" charset="2"/>
              <a:buChar char="ü"/>
            </a:pPr>
            <a:r>
              <a:rPr lang="en-US" sz="1600" dirty="0">
                <a:solidFill>
                  <a:schemeClr val="tx1">
                    <a:lumMod val="50000"/>
                  </a:schemeClr>
                </a:solidFill>
              </a:rPr>
              <a:t>So the display module has four MAX7219 display driver IC.</a:t>
            </a:r>
          </a:p>
          <a:p>
            <a:pPr marL="285750" indent="-285750">
              <a:buClr>
                <a:schemeClr val="dk1"/>
              </a:buClr>
              <a:buSzPts val="1100"/>
              <a:buFont typeface="Wingdings" panose="05000000000000000000" pitchFamily="2" charset="2"/>
              <a:buChar char="ü"/>
            </a:pPr>
            <a:endParaRPr lang="en-US" sz="1200" dirty="0"/>
          </a:p>
          <a:p>
            <a:pPr marL="285750" indent="-285750">
              <a:buClr>
                <a:schemeClr val="dk1"/>
              </a:buClr>
              <a:buSzPts val="1100"/>
              <a:buFont typeface="Wingdings" panose="05000000000000000000" pitchFamily="2" charset="2"/>
              <a:buChar char="ü"/>
            </a:pPr>
            <a:endParaRPr lang="en-US" sz="1600" dirty="0"/>
          </a:p>
          <a:p>
            <a:pPr marL="0" indent="0">
              <a:buClr>
                <a:schemeClr val="dk1"/>
              </a:buClr>
              <a:buSzPts val="1100"/>
              <a:buNone/>
            </a:pPr>
            <a:endParaRPr lang="en-US" sz="1600" dirty="0"/>
          </a:p>
          <a:p>
            <a:pPr marL="0" indent="0">
              <a:buClr>
                <a:schemeClr val="dk1"/>
              </a:buClr>
              <a:buSzPts val="1100"/>
              <a:buNone/>
            </a:pPr>
            <a:endParaRPr lang="en-US" sz="1600" dirty="0"/>
          </a:p>
          <a:p>
            <a:pPr marL="285750" indent="-285750">
              <a:buClr>
                <a:schemeClr val="dk1"/>
              </a:buClr>
              <a:buSzPts val="1100"/>
              <a:buFont typeface="Wingdings" panose="05000000000000000000" pitchFamily="2" charset="2"/>
              <a:buChar char="ü"/>
            </a:pPr>
            <a:endParaRPr lang="en-US" sz="1600" dirty="0"/>
          </a:p>
          <a:p>
            <a:pPr marL="285750" indent="-285750">
              <a:buClr>
                <a:schemeClr val="dk1"/>
              </a:buClr>
              <a:buSzPts val="1100"/>
              <a:buFont typeface="Wingdings" panose="05000000000000000000" pitchFamily="2" charset="2"/>
              <a:buChar char="ü"/>
            </a:pPr>
            <a:endParaRPr lang="en-US" dirty="0"/>
          </a:p>
          <a:p>
            <a:pPr marL="285750" indent="-285750">
              <a:buClr>
                <a:schemeClr val="dk1"/>
              </a:buClr>
              <a:buSzPts val="1100"/>
              <a:buFont typeface="Wingdings" panose="05000000000000000000" pitchFamily="2" charset="2"/>
              <a:buChar char="ü"/>
            </a:pPr>
            <a:endParaRPr lang="en-US" sz="1600" dirty="0"/>
          </a:p>
          <a:p>
            <a:pPr marL="285750" indent="-285750">
              <a:buClr>
                <a:schemeClr val="dk1"/>
              </a:buClr>
              <a:buSzPts val="1100"/>
              <a:buFont typeface="Wingdings" panose="05000000000000000000" pitchFamily="2" charset="2"/>
              <a:buChar char="ü"/>
            </a:pPr>
            <a:endParaRPr lang="en-US" sz="1600" dirty="0"/>
          </a:p>
          <a:p>
            <a:pPr marL="285750" indent="-285750">
              <a:buClr>
                <a:schemeClr val="dk1"/>
              </a:buClr>
              <a:buSzPts val="1100"/>
              <a:buFont typeface="Wingdings" panose="05000000000000000000" pitchFamily="2" charset="2"/>
              <a:buChar char="ü"/>
            </a:pPr>
            <a:endParaRPr lang="en-US" sz="1600" dirty="0"/>
          </a:p>
          <a:p>
            <a:pPr marL="0" indent="0">
              <a:buClr>
                <a:schemeClr val="dk1"/>
              </a:buClr>
              <a:buSzPts val="1100"/>
              <a:buNone/>
            </a:pPr>
            <a:endParaRPr lang="en-US" sz="1800" dirty="0"/>
          </a:p>
          <a:p>
            <a:pPr marL="0" indent="0">
              <a:buClr>
                <a:schemeClr val="dk1"/>
              </a:buClr>
              <a:buSzPts val="1100"/>
              <a:buNone/>
            </a:pPr>
            <a:endParaRPr lang="en-US" sz="1800" dirty="0"/>
          </a:p>
          <a:p>
            <a:pPr marL="0" indent="0">
              <a:buClr>
                <a:schemeClr val="dk1"/>
              </a:buClr>
              <a:buSzPts val="1100"/>
              <a:buNone/>
            </a:pPr>
            <a:endParaRPr lang="en-US" sz="1800" dirty="0"/>
          </a:p>
          <a:p>
            <a:pPr marL="285750" lvl="0" indent="-285750">
              <a:buClr>
                <a:schemeClr val="dk1"/>
              </a:buClr>
              <a:buSzPts val="1100"/>
              <a:buFont typeface="Wingdings" panose="05000000000000000000" pitchFamily="2" charset="2"/>
              <a:buChar char="ü"/>
            </a:pPr>
            <a:endParaRPr lang="en-US" sz="1800" u="sng" dirty="0"/>
          </a:p>
          <a:p>
            <a:pPr marL="342900" lvl="0" indent="-342900">
              <a:buClr>
                <a:schemeClr val="dk1"/>
              </a:buClr>
              <a:buSzPts val="1100"/>
              <a:buFont typeface="Wingdings" panose="05000000000000000000" pitchFamily="2" charset="2"/>
              <a:buChar char="ü"/>
            </a:pPr>
            <a:endParaRPr lang="en-US" sz="1800" u="sng" dirty="0"/>
          </a:p>
          <a:p>
            <a:pPr marL="342900" lvl="0" indent="-342900">
              <a:buClr>
                <a:schemeClr val="dk1"/>
              </a:buClr>
              <a:buSzPts val="1100"/>
              <a:buFont typeface="Wingdings" panose="05000000000000000000" pitchFamily="2" charset="2"/>
              <a:buChar char="ü"/>
            </a:pPr>
            <a:endParaRPr lang="en-US" sz="1800" u="sng" dirty="0"/>
          </a:p>
          <a:p>
            <a:pPr marL="342900" lvl="0" indent="-342900" algn="l" rtl="0">
              <a:spcBef>
                <a:spcPts val="600"/>
              </a:spcBef>
              <a:spcAft>
                <a:spcPts val="0"/>
              </a:spcAft>
              <a:buClr>
                <a:schemeClr val="dk1"/>
              </a:buClr>
              <a:buSzPts val="1100"/>
              <a:buFont typeface="Wingdings" panose="05000000000000000000" pitchFamily="2" charset="2"/>
              <a:buChar char="ü"/>
            </a:pPr>
            <a:endParaRPr lang="en-US" dirty="0"/>
          </a:p>
          <a:p>
            <a:pPr marL="0" lvl="0" indent="0" algn="l" rtl="0">
              <a:spcBef>
                <a:spcPts val="600"/>
              </a:spcBef>
              <a:spcAft>
                <a:spcPts val="0"/>
              </a:spcAft>
              <a:buClr>
                <a:schemeClr val="dk1"/>
              </a:buClr>
              <a:buSzPts val="1100"/>
              <a:buFont typeface="Arial"/>
              <a:buNone/>
            </a:pPr>
            <a:endParaRPr lang="en-US" sz="1200"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919" y="2362875"/>
            <a:ext cx="1924050" cy="1924050"/>
          </a:xfrm>
          <a:prstGeom prst="rect">
            <a:avLst/>
          </a:prstGeom>
        </p:spPr>
      </p:pic>
    </p:spTree>
    <p:extLst>
      <p:ext uri="{BB962C8B-B14F-4D97-AF65-F5344CB8AC3E}">
        <p14:creationId xmlns:p14="http://schemas.microsoft.com/office/powerpoint/2010/main" val="837913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Required Components</a:t>
            </a:r>
            <a:endParaRPr dirty="0"/>
          </a:p>
        </p:txBody>
      </p:sp>
      <p:sp>
        <p:nvSpPr>
          <p:cNvPr id="191" name="Google Shape;191;p12"/>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i="1" dirty="0">
              <a:solidFill>
                <a:srgbClr val="3F5378"/>
              </a:solidFill>
            </a:endParaRPr>
          </a:p>
          <a:p>
            <a:pPr marL="0" lvl="0" indent="0" algn="l" rtl="0">
              <a:spcBef>
                <a:spcPts val="0"/>
              </a:spcBef>
              <a:spcAft>
                <a:spcPts val="0"/>
              </a:spcAft>
              <a:buNone/>
            </a:pPr>
            <a:endParaRPr sz="1000" i="1" dirty="0">
              <a:solidFill>
                <a:srgbClr val="3F5378"/>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93" name="Google Shape;193;p12"/>
          <p:cNvSpPr txBox="1">
            <a:spLocks noGrp="1"/>
          </p:cNvSpPr>
          <p:nvPr>
            <p:ph type="body" idx="1"/>
          </p:nvPr>
        </p:nvSpPr>
        <p:spPr>
          <a:xfrm>
            <a:off x="137077" y="1360512"/>
            <a:ext cx="8937523" cy="3502519"/>
          </a:xfrm>
          <a:prstGeom prst="rect">
            <a:avLst/>
          </a:prstGeom>
        </p:spPr>
        <p:txBody>
          <a:bodyPr spcFirstLastPara="1" wrap="square" lIns="91425" tIns="91425" rIns="91425" bIns="91425" anchor="t" anchorCtr="0">
            <a:noAutofit/>
          </a:bodyPr>
          <a:lstStyle/>
          <a:p>
            <a:pPr marL="342900" indent="-342900">
              <a:buClr>
                <a:schemeClr val="dk1"/>
              </a:buClr>
              <a:buSzPts val="1100"/>
              <a:buFont typeface="Wingdings" panose="05000000000000000000" pitchFamily="2" charset="2"/>
              <a:buChar char="Ø"/>
            </a:pPr>
            <a:r>
              <a:rPr lang="en-US" b="1" dirty="0"/>
              <a:t>5 line Jumper Wire:</a:t>
            </a:r>
          </a:p>
          <a:p>
            <a:pPr marL="0" indent="0">
              <a:buClr>
                <a:schemeClr val="dk1"/>
              </a:buClr>
              <a:buSzPts val="1100"/>
              <a:buNone/>
            </a:pPr>
            <a:endParaRPr lang="en-US" b="1" dirty="0"/>
          </a:p>
          <a:p>
            <a:pPr marL="285750" indent="-285750">
              <a:buClr>
                <a:schemeClr val="dk1"/>
              </a:buClr>
              <a:buSzPts val="1100"/>
              <a:buFont typeface="Wingdings" panose="05000000000000000000" pitchFamily="2" charset="2"/>
              <a:buChar char="ü"/>
            </a:pPr>
            <a:endParaRPr lang="en-US" sz="1600" dirty="0"/>
          </a:p>
          <a:p>
            <a:pPr marL="0" indent="0">
              <a:buClr>
                <a:schemeClr val="dk1"/>
              </a:buClr>
              <a:buSzPts val="1100"/>
              <a:buNone/>
            </a:pPr>
            <a:endParaRPr lang="en-US" sz="1600" dirty="0"/>
          </a:p>
          <a:p>
            <a:pPr marL="0" indent="0">
              <a:buClr>
                <a:schemeClr val="dk1"/>
              </a:buClr>
              <a:buSzPts val="1100"/>
              <a:buNone/>
            </a:pPr>
            <a:endParaRPr lang="en-US" sz="1600" dirty="0"/>
          </a:p>
          <a:p>
            <a:pPr marL="342900" indent="-342900">
              <a:buClr>
                <a:schemeClr val="dk1"/>
              </a:buClr>
              <a:buSzPts val="1100"/>
              <a:buFont typeface="Wingdings" panose="05000000000000000000" pitchFamily="2" charset="2"/>
              <a:buChar char="Ø"/>
            </a:pPr>
            <a:r>
              <a:rPr lang="en-US" b="1" dirty="0"/>
              <a:t>USB cable:</a:t>
            </a:r>
          </a:p>
          <a:p>
            <a:pPr marL="0" indent="0">
              <a:buClr>
                <a:schemeClr val="dk1"/>
              </a:buClr>
              <a:buSzPts val="1100"/>
              <a:buNone/>
            </a:pPr>
            <a:endParaRPr lang="en-US" sz="1600" dirty="0"/>
          </a:p>
          <a:p>
            <a:pPr marL="285750" indent="-285750">
              <a:buClr>
                <a:schemeClr val="dk1"/>
              </a:buClr>
              <a:buSzPts val="1100"/>
              <a:buFont typeface="Wingdings" panose="05000000000000000000" pitchFamily="2" charset="2"/>
              <a:buChar char="ü"/>
            </a:pPr>
            <a:endParaRPr lang="en-US" sz="1600" dirty="0"/>
          </a:p>
          <a:p>
            <a:pPr marL="285750" indent="-285750">
              <a:buClr>
                <a:schemeClr val="dk1"/>
              </a:buClr>
              <a:buSzPts val="1100"/>
              <a:buFont typeface="Wingdings" panose="05000000000000000000" pitchFamily="2" charset="2"/>
              <a:buChar char="ü"/>
            </a:pPr>
            <a:endParaRPr lang="en-US" sz="1600" dirty="0"/>
          </a:p>
          <a:p>
            <a:pPr marL="0" indent="0">
              <a:buClr>
                <a:schemeClr val="dk1"/>
              </a:buClr>
              <a:buSzPts val="1100"/>
              <a:buNone/>
            </a:pPr>
            <a:endParaRPr lang="en-US" sz="1800" dirty="0"/>
          </a:p>
          <a:p>
            <a:pPr marL="0" indent="0">
              <a:buClr>
                <a:schemeClr val="dk1"/>
              </a:buClr>
              <a:buSzPts val="1100"/>
              <a:buNone/>
            </a:pPr>
            <a:endParaRPr lang="en-US" sz="1800" dirty="0"/>
          </a:p>
          <a:p>
            <a:pPr marL="0" indent="0">
              <a:buClr>
                <a:schemeClr val="dk1"/>
              </a:buClr>
              <a:buSzPts val="1100"/>
              <a:buNone/>
            </a:pPr>
            <a:endParaRPr lang="en-US" sz="1800" dirty="0"/>
          </a:p>
          <a:p>
            <a:pPr marL="285750" lvl="0" indent="-285750">
              <a:buClr>
                <a:schemeClr val="dk1"/>
              </a:buClr>
              <a:buSzPts val="1100"/>
              <a:buFont typeface="Wingdings" panose="05000000000000000000" pitchFamily="2" charset="2"/>
              <a:buChar char="ü"/>
            </a:pPr>
            <a:endParaRPr lang="en-US" sz="1800" u="sng" dirty="0"/>
          </a:p>
          <a:p>
            <a:pPr marL="342900" lvl="0" indent="-342900">
              <a:buClr>
                <a:schemeClr val="dk1"/>
              </a:buClr>
              <a:buSzPts val="1100"/>
              <a:buFont typeface="Wingdings" panose="05000000000000000000" pitchFamily="2" charset="2"/>
              <a:buChar char="ü"/>
            </a:pPr>
            <a:endParaRPr lang="en-US" sz="1800" u="sng" dirty="0"/>
          </a:p>
          <a:p>
            <a:pPr marL="342900" lvl="0" indent="-342900">
              <a:buClr>
                <a:schemeClr val="dk1"/>
              </a:buClr>
              <a:buSzPts val="1100"/>
              <a:buFont typeface="Wingdings" panose="05000000000000000000" pitchFamily="2" charset="2"/>
              <a:buChar char="ü"/>
            </a:pPr>
            <a:endParaRPr lang="en-US" sz="1800" u="sng" dirty="0"/>
          </a:p>
          <a:p>
            <a:pPr marL="342900" lvl="0" indent="-342900" algn="l" rtl="0">
              <a:spcBef>
                <a:spcPts val="600"/>
              </a:spcBef>
              <a:spcAft>
                <a:spcPts val="0"/>
              </a:spcAft>
              <a:buClr>
                <a:schemeClr val="dk1"/>
              </a:buClr>
              <a:buSzPts val="1100"/>
              <a:buFont typeface="Wingdings" panose="05000000000000000000" pitchFamily="2" charset="2"/>
              <a:buChar char="ü"/>
            </a:pPr>
            <a:endParaRPr lang="en-US" dirty="0"/>
          </a:p>
          <a:p>
            <a:pPr marL="0" lvl="0" indent="0" algn="l" rtl="0">
              <a:spcBef>
                <a:spcPts val="600"/>
              </a:spcBef>
              <a:spcAft>
                <a:spcPts val="0"/>
              </a:spcAft>
              <a:buClr>
                <a:schemeClr val="dk1"/>
              </a:buClr>
              <a:buSzPts val="1100"/>
              <a:buFont typeface="Arial"/>
              <a:buNone/>
            </a:pPr>
            <a:endParaRPr lang="en-US" sz="1200"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6068" y="1847438"/>
            <a:ext cx="1390650" cy="123825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3631" y="3122700"/>
            <a:ext cx="2295525" cy="1990725"/>
          </a:xfrm>
          <a:prstGeom prst="rect">
            <a:avLst/>
          </a:prstGeom>
        </p:spPr>
      </p:pic>
    </p:spTree>
    <p:extLst>
      <p:ext uri="{BB962C8B-B14F-4D97-AF65-F5344CB8AC3E}">
        <p14:creationId xmlns:p14="http://schemas.microsoft.com/office/powerpoint/2010/main" val="1179445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Functions</a:t>
            </a:r>
            <a:endParaRPr dirty="0"/>
          </a:p>
        </p:txBody>
      </p:sp>
      <p:sp>
        <p:nvSpPr>
          <p:cNvPr id="191" name="Google Shape;191;p12"/>
          <p:cNvSpPr txBox="1">
            <a:spLocks noGrp="1"/>
          </p:cNvSpPr>
          <p:nvPr>
            <p:ph type="body" idx="2"/>
          </p:nvPr>
        </p:nvSpPr>
        <p:spPr>
          <a:xfrm>
            <a:off x="859275" y="4306650"/>
            <a:ext cx="5168400" cy="8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i="1" dirty="0">
              <a:solidFill>
                <a:srgbClr val="3F5378"/>
              </a:solidFill>
            </a:endParaRPr>
          </a:p>
          <a:p>
            <a:pPr marL="0" lvl="0" indent="0" algn="l" rtl="0">
              <a:spcBef>
                <a:spcPts val="0"/>
              </a:spcBef>
              <a:spcAft>
                <a:spcPts val="0"/>
              </a:spcAft>
              <a:buNone/>
            </a:pPr>
            <a:endParaRPr sz="1000" i="1" dirty="0">
              <a:solidFill>
                <a:srgbClr val="3F5378"/>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93" name="Google Shape;193;p12"/>
          <p:cNvSpPr txBox="1">
            <a:spLocks noGrp="1"/>
          </p:cNvSpPr>
          <p:nvPr>
            <p:ph type="body" idx="1"/>
          </p:nvPr>
        </p:nvSpPr>
        <p:spPr>
          <a:xfrm>
            <a:off x="137077" y="1360512"/>
            <a:ext cx="8937523" cy="3502519"/>
          </a:xfrm>
          <a:prstGeom prst="rect">
            <a:avLst/>
          </a:prstGeom>
        </p:spPr>
        <p:txBody>
          <a:bodyPr spcFirstLastPara="1" wrap="square" lIns="91425" tIns="91425" rIns="91425" bIns="91425" anchor="t" anchorCtr="0">
            <a:noAutofit/>
          </a:bodyPr>
          <a:lstStyle/>
          <a:p>
            <a:pPr lvl="0">
              <a:buFont typeface="Arial" panose="020B0604020202020204" pitchFamily="34" charset="0"/>
              <a:buChar char="•"/>
            </a:pPr>
            <a:r>
              <a:rPr lang="en-US" dirty="0" smtClean="0">
                <a:solidFill>
                  <a:schemeClr val="tx1">
                    <a:lumMod val="50000"/>
                  </a:schemeClr>
                </a:solidFill>
              </a:rPr>
              <a:t>Scrolling</a:t>
            </a:r>
            <a:endParaRPr lang="en-US" dirty="0">
              <a:solidFill>
                <a:schemeClr val="tx1">
                  <a:lumMod val="50000"/>
                </a:schemeClr>
              </a:solidFill>
            </a:endParaRPr>
          </a:p>
          <a:p>
            <a:pPr>
              <a:buFont typeface="Arial" panose="020B0604020202020204" pitchFamily="34" charset="0"/>
              <a:buChar char="•"/>
            </a:pPr>
            <a:r>
              <a:rPr lang="en-US" dirty="0">
                <a:solidFill>
                  <a:schemeClr val="tx1">
                    <a:lumMod val="50000"/>
                  </a:schemeClr>
                </a:solidFill>
              </a:rPr>
              <a:t>Display </a:t>
            </a:r>
            <a:r>
              <a:rPr lang="en-US" dirty="0" smtClean="0">
                <a:solidFill>
                  <a:schemeClr val="tx1">
                    <a:lumMod val="50000"/>
                  </a:schemeClr>
                </a:solidFill>
              </a:rPr>
              <a:t>Message</a:t>
            </a:r>
            <a:endParaRPr lang="en-US" dirty="0">
              <a:solidFill>
                <a:schemeClr val="tx1">
                  <a:lumMod val="50000"/>
                </a:schemeClr>
              </a:solidFill>
            </a:endParaRPr>
          </a:p>
          <a:p>
            <a:pPr lvl="0">
              <a:buFont typeface="Arial" panose="020B0604020202020204" pitchFamily="34" charset="0"/>
              <a:buChar char="•"/>
            </a:pPr>
            <a:r>
              <a:rPr lang="en-US" dirty="0">
                <a:solidFill>
                  <a:schemeClr val="tx1">
                    <a:lumMod val="50000"/>
                  </a:schemeClr>
                </a:solidFill>
              </a:rPr>
              <a:t>Scrolling speed</a:t>
            </a:r>
          </a:p>
          <a:p>
            <a:pPr lvl="0">
              <a:buFont typeface="Arial" panose="020B0604020202020204" pitchFamily="34" charset="0"/>
              <a:buChar char="•"/>
            </a:pPr>
            <a:r>
              <a:rPr lang="en-US" dirty="0">
                <a:solidFill>
                  <a:schemeClr val="tx1">
                    <a:lumMod val="50000"/>
                  </a:schemeClr>
                </a:solidFill>
              </a:rPr>
              <a:t>Speed </a:t>
            </a:r>
            <a:r>
              <a:rPr lang="en-US" dirty="0" err="1">
                <a:solidFill>
                  <a:schemeClr val="tx1">
                    <a:lumMod val="50000"/>
                  </a:schemeClr>
                </a:solidFill>
              </a:rPr>
              <a:t>Deadband</a:t>
            </a:r>
            <a:endParaRPr lang="en-US" dirty="0">
              <a:solidFill>
                <a:schemeClr val="tx1">
                  <a:lumMod val="50000"/>
                </a:schemeClr>
              </a:solidFill>
            </a:endParaRPr>
          </a:p>
          <a:p>
            <a:pPr lvl="0">
              <a:buFont typeface="Arial" panose="020B0604020202020204" pitchFamily="34" charset="0"/>
              <a:buChar char="•"/>
            </a:pPr>
            <a:r>
              <a:rPr lang="en-US" dirty="0">
                <a:solidFill>
                  <a:schemeClr val="tx1">
                    <a:lumMod val="50000"/>
                  </a:schemeClr>
                </a:solidFill>
              </a:rPr>
              <a:t>Scroll Effect</a:t>
            </a:r>
          </a:p>
          <a:p>
            <a:pPr lvl="0">
              <a:buFont typeface="Arial" panose="020B0604020202020204" pitchFamily="34" charset="0"/>
              <a:buChar char="•"/>
            </a:pPr>
            <a:r>
              <a:rPr lang="en-US" dirty="0">
                <a:solidFill>
                  <a:schemeClr val="tx1">
                    <a:lumMod val="50000"/>
                  </a:schemeClr>
                </a:solidFill>
              </a:rPr>
              <a:t>Scroll </a:t>
            </a:r>
            <a:r>
              <a:rPr lang="en-US" dirty="0" err="1">
                <a:solidFill>
                  <a:schemeClr val="tx1">
                    <a:lumMod val="50000"/>
                  </a:schemeClr>
                </a:solidFill>
              </a:rPr>
              <a:t>Allign</a:t>
            </a:r>
            <a:endParaRPr lang="en-US" dirty="0">
              <a:solidFill>
                <a:schemeClr val="tx1">
                  <a:lumMod val="50000"/>
                </a:schemeClr>
              </a:solidFill>
            </a:endParaRPr>
          </a:p>
          <a:p>
            <a:pPr lvl="0">
              <a:buFont typeface="Arial" panose="020B0604020202020204" pitchFamily="34" charset="0"/>
              <a:buChar char="•"/>
            </a:pPr>
            <a:r>
              <a:rPr lang="en-US" dirty="0">
                <a:solidFill>
                  <a:schemeClr val="tx1">
                    <a:lumMod val="50000"/>
                  </a:schemeClr>
                </a:solidFill>
              </a:rPr>
              <a:t>Scroll pause</a:t>
            </a:r>
          </a:p>
          <a:p>
            <a:pPr lvl="0">
              <a:buFont typeface="Arial" panose="020B0604020202020204" pitchFamily="34" charset="0"/>
              <a:buChar char="•"/>
            </a:pPr>
            <a:r>
              <a:rPr lang="en-US" dirty="0">
                <a:solidFill>
                  <a:schemeClr val="tx1">
                    <a:lumMod val="50000"/>
                  </a:schemeClr>
                </a:solidFill>
              </a:rPr>
              <a:t>Buffers Size</a:t>
            </a:r>
          </a:p>
          <a:p>
            <a:pPr marL="285750" indent="-285750">
              <a:buClr>
                <a:schemeClr val="dk1"/>
              </a:buClr>
              <a:buSzPts val="1100"/>
              <a:buFont typeface="Arial" panose="020B0604020202020204" pitchFamily="34" charset="0"/>
              <a:buChar char="•"/>
            </a:pPr>
            <a:endParaRPr lang="en-US" sz="1600" dirty="0"/>
          </a:p>
          <a:p>
            <a:pPr marL="0" indent="0">
              <a:buClr>
                <a:schemeClr val="dk1"/>
              </a:buClr>
              <a:buSzPts val="1100"/>
              <a:buNone/>
            </a:pPr>
            <a:endParaRPr lang="en-US" sz="1600" dirty="0"/>
          </a:p>
          <a:p>
            <a:pPr marL="0" indent="0">
              <a:buClr>
                <a:schemeClr val="dk1"/>
              </a:buClr>
              <a:buSzPts val="1100"/>
              <a:buNone/>
            </a:pPr>
            <a:endParaRPr lang="en-US" sz="1600" dirty="0"/>
          </a:p>
          <a:p>
            <a:pPr marL="0" indent="0">
              <a:buClr>
                <a:schemeClr val="dk1"/>
              </a:buClr>
              <a:buSzPts val="1100"/>
              <a:buNone/>
            </a:pPr>
            <a:endParaRPr lang="en-US" sz="1600" dirty="0"/>
          </a:p>
          <a:p>
            <a:pPr marL="285750" indent="-285750">
              <a:buClr>
                <a:schemeClr val="dk1"/>
              </a:buClr>
              <a:buSzPts val="1100"/>
              <a:buFont typeface="Wingdings" panose="05000000000000000000" pitchFamily="2" charset="2"/>
              <a:buChar char="ü"/>
            </a:pPr>
            <a:endParaRPr lang="en-US" sz="1600" dirty="0"/>
          </a:p>
          <a:p>
            <a:pPr marL="285750" indent="-285750">
              <a:buClr>
                <a:schemeClr val="dk1"/>
              </a:buClr>
              <a:buSzPts val="1100"/>
              <a:buFont typeface="Wingdings" panose="05000000000000000000" pitchFamily="2" charset="2"/>
              <a:buChar char="ü"/>
            </a:pPr>
            <a:endParaRPr lang="en-US" sz="1600" dirty="0"/>
          </a:p>
          <a:p>
            <a:pPr marL="0" indent="0">
              <a:buClr>
                <a:schemeClr val="dk1"/>
              </a:buClr>
              <a:buSzPts val="1100"/>
              <a:buNone/>
            </a:pPr>
            <a:endParaRPr lang="en-US" sz="1800" dirty="0"/>
          </a:p>
          <a:p>
            <a:pPr marL="0" indent="0">
              <a:buClr>
                <a:schemeClr val="dk1"/>
              </a:buClr>
              <a:buSzPts val="1100"/>
              <a:buNone/>
            </a:pPr>
            <a:endParaRPr lang="en-US" sz="1800" dirty="0"/>
          </a:p>
          <a:p>
            <a:pPr marL="0" indent="0">
              <a:buClr>
                <a:schemeClr val="dk1"/>
              </a:buClr>
              <a:buSzPts val="1100"/>
              <a:buNone/>
            </a:pPr>
            <a:endParaRPr lang="en-US" sz="1800" dirty="0"/>
          </a:p>
          <a:p>
            <a:pPr marL="285750" lvl="0" indent="-285750">
              <a:buClr>
                <a:schemeClr val="dk1"/>
              </a:buClr>
              <a:buSzPts val="1100"/>
              <a:buFont typeface="Wingdings" panose="05000000000000000000" pitchFamily="2" charset="2"/>
              <a:buChar char="ü"/>
            </a:pPr>
            <a:endParaRPr lang="en-US" sz="1800" u="sng" dirty="0"/>
          </a:p>
          <a:p>
            <a:pPr marL="342900" lvl="0" indent="-342900">
              <a:buClr>
                <a:schemeClr val="dk1"/>
              </a:buClr>
              <a:buSzPts val="1100"/>
              <a:buFont typeface="Wingdings" panose="05000000000000000000" pitchFamily="2" charset="2"/>
              <a:buChar char="ü"/>
            </a:pPr>
            <a:endParaRPr lang="en-US" sz="1800" u="sng" dirty="0"/>
          </a:p>
          <a:p>
            <a:pPr marL="342900" lvl="0" indent="-342900">
              <a:buClr>
                <a:schemeClr val="dk1"/>
              </a:buClr>
              <a:buSzPts val="1100"/>
              <a:buFont typeface="Wingdings" panose="05000000000000000000" pitchFamily="2" charset="2"/>
              <a:buChar char="ü"/>
            </a:pPr>
            <a:endParaRPr lang="en-US" sz="1800" u="sng" dirty="0"/>
          </a:p>
          <a:p>
            <a:pPr marL="342900" lvl="0" indent="-342900" algn="l" rtl="0">
              <a:spcBef>
                <a:spcPts val="600"/>
              </a:spcBef>
              <a:spcAft>
                <a:spcPts val="0"/>
              </a:spcAft>
              <a:buClr>
                <a:schemeClr val="dk1"/>
              </a:buClr>
              <a:buSzPts val="1100"/>
              <a:buFont typeface="Wingdings" panose="05000000000000000000" pitchFamily="2" charset="2"/>
              <a:buChar char="ü"/>
            </a:pPr>
            <a:endParaRPr lang="en-US" dirty="0"/>
          </a:p>
          <a:p>
            <a:pPr marL="0" lvl="0" indent="0" algn="l" rtl="0">
              <a:spcBef>
                <a:spcPts val="600"/>
              </a:spcBef>
              <a:spcAft>
                <a:spcPts val="0"/>
              </a:spcAft>
              <a:buClr>
                <a:schemeClr val="dk1"/>
              </a:buClr>
              <a:buSzPts val="1100"/>
              <a:buFont typeface="Arial"/>
              <a:buNone/>
            </a:pPr>
            <a:endParaRPr lang="en-US" sz="1200"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5458" y="1727806"/>
            <a:ext cx="3834581" cy="2018286"/>
          </a:xfrm>
          <a:prstGeom prst="rect">
            <a:avLst/>
          </a:prstGeom>
        </p:spPr>
      </p:pic>
    </p:spTree>
    <p:extLst>
      <p:ext uri="{BB962C8B-B14F-4D97-AF65-F5344CB8AC3E}">
        <p14:creationId xmlns:p14="http://schemas.microsoft.com/office/powerpoint/2010/main" val="456742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Working Procedure</a:t>
            </a:r>
            <a:endParaRPr dirty="0"/>
          </a:p>
        </p:txBody>
      </p:sp>
      <p:sp>
        <p:nvSpPr>
          <p:cNvPr id="191" name="Google Shape;191;p12"/>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i="1" dirty="0">
              <a:solidFill>
                <a:srgbClr val="3F5378"/>
              </a:solidFill>
            </a:endParaRPr>
          </a:p>
          <a:p>
            <a:pPr marL="0" lvl="0" indent="0" algn="l" rtl="0">
              <a:spcBef>
                <a:spcPts val="0"/>
              </a:spcBef>
              <a:spcAft>
                <a:spcPts val="0"/>
              </a:spcAft>
              <a:buNone/>
            </a:pPr>
            <a:endParaRPr sz="1000" i="1" dirty="0">
              <a:solidFill>
                <a:srgbClr val="3F5378"/>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93" name="Google Shape;193;p12"/>
          <p:cNvSpPr txBox="1">
            <a:spLocks noGrp="1"/>
          </p:cNvSpPr>
          <p:nvPr>
            <p:ph type="body" idx="1"/>
          </p:nvPr>
        </p:nvSpPr>
        <p:spPr>
          <a:xfrm>
            <a:off x="97748" y="1158775"/>
            <a:ext cx="8937523" cy="3782988"/>
          </a:xfrm>
          <a:prstGeom prst="rect">
            <a:avLst/>
          </a:prstGeom>
        </p:spPr>
        <p:txBody>
          <a:bodyPr spcFirstLastPara="1" wrap="square" lIns="91425" tIns="91425" rIns="91425" bIns="91425" anchor="t" anchorCtr="0">
            <a:noAutofit/>
          </a:bodyPr>
          <a:lstStyle/>
          <a:p>
            <a:pPr marL="285750" indent="-285750">
              <a:buClr>
                <a:schemeClr val="dk1"/>
              </a:buClr>
              <a:buSzPts val="1100"/>
              <a:buFont typeface="Wingdings" panose="05000000000000000000" pitchFamily="2" charset="2"/>
              <a:buChar char="ü"/>
            </a:pPr>
            <a:endParaRPr lang="en-US" sz="1600" dirty="0"/>
          </a:p>
          <a:p>
            <a:pPr marL="285750" indent="-285750">
              <a:buClr>
                <a:schemeClr val="dk1"/>
              </a:buClr>
              <a:buSzPts val="1100"/>
              <a:buFont typeface="Wingdings" panose="05000000000000000000" pitchFamily="2" charset="2"/>
              <a:buChar char="ü"/>
            </a:pPr>
            <a:r>
              <a:rPr lang="en-US" sz="1600" dirty="0"/>
              <a:t>First, gathering the parts was our top priority. We collected the knowledge of every component we used to set up for our project from Google.</a:t>
            </a:r>
          </a:p>
          <a:p>
            <a:pPr marL="285750" indent="-285750">
              <a:buClr>
                <a:schemeClr val="dk1"/>
              </a:buClr>
              <a:buSzPts val="1100"/>
              <a:buFont typeface="Wingdings" panose="05000000000000000000" pitchFamily="2" charset="2"/>
              <a:buChar char="ü"/>
            </a:pPr>
            <a:r>
              <a:rPr lang="en-US" sz="1600" dirty="0"/>
              <a:t>Then we ordered the necessary components (dot matrix display, Arduino Uno, jumper wire, etc.) from an online platform.</a:t>
            </a:r>
          </a:p>
          <a:p>
            <a:pPr marL="285750" indent="-285750">
              <a:buClr>
                <a:schemeClr val="dk1"/>
              </a:buClr>
              <a:buSzPts val="1100"/>
              <a:buFont typeface="Wingdings" panose="05000000000000000000" pitchFamily="2" charset="2"/>
              <a:buChar char="ü"/>
            </a:pPr>
            <a:r>
              <a:rPr lang="en-US" sz="1600" dirty="0"/>
              <a:t>Then we began writing code. As a result, we advanced to the connection part.</a:t>
            </a:r>
          </a:p>
          <a:p>
            <a:pPr marL="285750" indent="-285750">
              <a:buClr>
                <a:schemeClr val="dk1"/>
              </a:buClr>
              <a:buSzPts val="1100"/>
              <a:buFont typeface="Wingdings" panose="05000000000000000000" pitchFamily="2" charset="2"/>
              <a:buChar char="ü"/>
            </a:pPr>
            <a:r>
              <a:rPr lang="en-US" sz="1600" dirty="0"/>
              <a:t>In our display section, there are 64-piece LEDs in every module. </a:t>
            </a:r>
            <a:endParaRPr lang="en-US" sz="1600" dirty="0" smtClean="0"/>
          </a:p>
          <a:p>
            <a:pPr marL="285750" indent="-285750">
              <a:buClr>
                <a:schemeClr val="dk1"/>
              </a:buClr>
              <a:buSzPts val="1100"/>
              <a:buFont typeface="Wingdings" panose="05000000000000000000" pitchFamily="2" charset="2"/>
              <a:buChar char="ü"/>
            </a:pPr>
            <a:r>
              <a:rPr lang="en-US" sz="1600" dirty="0" smtClean="0"/>
              <a:t>We </a:t>
            </a:r>
            <a:r>
              <a:rPr lang="en-US" sz="1600" dirty="0"/>
              <a:t>used 5 line jumper wire as a connector.</a:t>
            </a:r>
          </a:p>
          <a:p>
            <a:pPr marL="285750" indent="-285750">
              <a:buClr>
                <a:schemeClr val="dk1"/>
              </a:buClr>
              <a:buSzPts val="1100"/>
              <a:buFont typeface="Wingdings" panose="05000000000000000000" pitchFamily="2" charset="2"/>
              <a:buChar char="ü"/>
            </a:pPr>
            <a:r>
              <a:rPr lang="en-US" sz="1600" dirty="0" smtClean="0"/>
              <a:t>After </a:t>
            </a:r>
            <a:r>
              <a:rPr lang="en-US" sz="1600" dirty="0"/>
              <a:t>that, we connected the jumper wire with the dot matrix display. </a:t>
            </a:r>
          </a:p>
          <a:p>
            <a:pPr marL="285750" indent="-285750">
              <a:buClr>
                <a:schemeClr val="dk1"/>
              </a:buClr>
              <a:buSzPts val="1100"/>
              <a:buFont typeface="Wingdings" panose="05000000000000000000" pitchFamily="2" charset="2"/>
              <a:buChar char="ü"/>
            </a:pPr>
            <a:r>
              <a:rPr lang="en-US" sz="1600" dirty="0"/>
              <a:t>Again on the other side of connecting cable, we connected it with the Arduino Nano.</a:t>
            </a:r>
            <a:br>
              <a:rPr lang="en-US" sz="1600" dirty="0"/>
            </a:br>
            <a:endParaRPr lang="en-US" sz="1600" dirty="0"/>
          </a:p>
          <a:p>
            <a:pPr marL="0" indent="0">
              <a:buClr>
                <a:schemeClr val="dk1"/>
              </a:buClr>
              <a:buSzPts val="1100"/>
              <a:buNone/>
            </a:pPr>
            <a:r>
              <a:rPr lang="en-US" sz="1600" dirty="0"/>
              <a:t>       </a:t>
            </a:r>
          </a:p>
          <a:p>
            <a:pPr marL="0" indent="0">
              <a:buClr>
                <a:schemeClr val="dk1"/>
              </a:buClr>
              <a:buSzPts val="1100"/>
              <a:buNone/>
            </a:pPr>
            <a:endParaRPr lang="en-US" sz="1600" dirty="0"/>
          </a:p>
          <a:p>
            <a:pPr marL="0" indent="0">
              <a:buClr>
                <a:schemeClr val="dk1"/>
              </a:buClr>
              <a:buSzPts val="1100"/>
              <a:buNone/>
            </a:pPr>
            <a:endParaRPr lang="en-US" sz="1600" dirty="0"/>
          </a:p>
          <a:p>
            <a:pPr marL="285750" indent="-285750">
              <a:buClr>
                <a:schemeClr val="dk1"/>
              </a:buClr>
              <a:buSzPts val="1100"/>
              <a:buFont typeface="Wingdings" panose="05000000000000000000" pitchFamily="2" charset="2"/>
              <a:buChar char="ü"/>
            </a:pPr>
            <a:endParaRPr lang="en-US" sz="1600" dirty="0"/>
          </a:p>
          <a:p>
            <a:pPr marL="285750" indent="-285750">
              <a:buClr>
                <a:schemeClr val="dk1"/>
              </a:buClr>
              <a:buSzPts val="1100"/>
              <a:buFont typeface="Wingdings" panose="05000000000000000000" pitchFamily="2" charset="2"/>
              <a:buChar char="ü"/>
            </a:pPr>
            <a:endParaRPr lang="en-US" sz="1600" dirty="0"/>
          </a:p>
          <a:p>
            <a:pPr marL="0" indent="0">
              <a:buClr>
                <a:schemeClr val="dk1"/>
              </a:buClr>
              <a:buSzPts val="1100"/>
              <a:buNone/>
            </a:pPr>
            <a:endParaRPr lang="en-US" sz="1800" dirty="0"/>
          </a:p>
          <a:p>
            <a:pPr marL="0" indent="0">
              <a:buClr>
                <a:schemeClr val="dk1"/>
              </a:buClr>
              <a:buSzPts val="1100"/>
              <a:buNone/>
            </a:pPr>
            <a:endParaRPr lang="en-US" sz="1800" dirty="0"/>
          </a:p>
          <a:p>
            <a:pPr marL="0" indent="0">
              <a:buClr>
                <a:schemeClr val="dk1"/>
              </a:buClr>
              <a:buSzPts val="1100"/>
              <a:buNone/>
            </a:pPr>
            <a:endParaRPr lang="en-US" sz="1800" dirty="0"/>
          </a:p>
          <a:p>
            <a:pPr marL="285750" lvl="0" indent="-285750">
              <a:buClr>
                <a:schemeClr val="dk1"/>
              </a:buClr>
              <a:buSzPts val="1100"/>
              <a:buFont typeface="Wingdings" panose="05000000000000000000" pitchFamily="2" charset="2"/>
              <a:buChar char="ü"/>
            </a:pPr>
            <a:endParaRPr lang="en-US" sz="1800" u="sng" dirty="0"/>
          </a:p>
          <a:p>
            <a:pPr marL="342900" lvl="0" indent="-342900">
              <a:buClr>
                <a:schemeClr val="dk1"/>
              </a:buClr>
              <a:buSzPts val="1100"/>
              <a:buFont typeface="Wingdings" panose="05000000000000000000" pitchFamily="2" charset="2"/>
              <a:buChar char="ü"/>
            </a:pPr>
            <a:endParaRPr lang="en-US" sz="1800" u="sng" dirty="0"/>
          </a:p>
          <a:p>
            <a:pPr marL="342900" lvl="0" indent="-342900">
              <a:buClr>
                <a:schemeClr val="dk1"/>
              </a:buClr>
              <a:buSzPts val="1100"/>
              <a:buFont typeface="Wingdings" panose="05000000000000000000" pitchFamily="2" charset="2"/>
              <a:buChar char="ü"/>
            </a:pPr>
            <a:endParaRPr lang="en-US" sz="1800" u="sng" dirty="0"/>
          </a:p>
          <a:p>
            <a:pPr marL="342900" lvl="0" indent="-342900" algn="l" rtl="0">
              <a:spcBef>
                <a:spcPts val="600"/>
              </a:spcBef>
              <a:spcAft>
                <a:spcPts val="0"/>
              </a:spcAft>
              <a:buClr>
                <a:schemeClr val="dk1"/>
              </a:buClr>
              <a:buSzPts val="1100"/>
              <a:buFont typeface="Wingdings" panose="05000000000000000000" pitchFamily="2" charset="2"/>
              <a:buChar char="ü"/>
            </a:pPr>
            <a:endParaRPr lang="en-US" dirty="0"/>
          </a:p>
          <a:p>
            <a:pPr marL="0" lvl="0" indent="0" algn="l" rtl="0">
              <a:spcBef>
                <a:spcPts val="600"/>
              </a:spcBef>
              <a:spcAft>
                <a:spcPts val="0"/>
              </a:spcAft>
              <a:buClr>
                <a:schemeClr val="dk1"/>
              </a:buClr>
              <a:buSzPts val="1100"/>
              <a:buFont typeface="Arial"/>
              <a:buNone/>
            </a:pPr>
            <a:endParaRPr lang="en-US" sz="1200"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01567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575492" y="411013"/>
            <a:ext cx="5960151"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Connection between Jumper wire and Dot matrix Display</a:t>
            </a:r>
            <a:endParaRPr dirty="0"/>
          </a:p>
        </p:txBody>
      </p:sp>
      <p:sp>
        <p:nvSpPr>
          <p:cNvPr id="191" name="Google Shape;191;p12"/>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i="1" dirty="0">
              <a:solidFill>
                <a:srgbClr val="3F5378"/>
              </a:solidFill>
            </a:endParaRPr>
          </a:p>
          <a:p>
            <a:pPr marL="0" lvl="0" indent="0" algn="l" rtl="0">
              <a:spcBef>
                <a:spcPts val="0"/>
              </a:spcBef>
              <a:spcAft>
                <a:spcPts val="0"/>
              </a:spcAft>
              <a:buNone/>
            </a:pPr>
            <a:endParaRPr sz="1000" i="1" dirty="0">
              <a:solidFill>
                <a:srgbClr val="3F5378"/>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93" name="Google Shape;193;p12"/>
          <p:cNvSpPr txBox="1">
            <a:spLocks noGrp="1"/>
          </p:cNvSpPr>
          <p:nvPr>
            <p:ph type="body" idx="1"/>
          </p:nvPr>
        </p:nvSpPr>
        <p:spPr>
          <a:xfrm>
            <a:off x="1257494" y="1702619"/>
            <a:ext cx="7532626" cy="3502519"/>
          </a:xfrm>
          <a:prstGeom prst="rect">
            <a:avLst/>
          </a:prstGeom>
        </p:spPr>
        <p:txBody>
          <a:bodyPr spcFirstLastPara="1" wrap="square" lIns="91425" tIns="91425" rIns="91425" bIns="91425" anchor="t" anchorCtr="0">
            <a:noAutofit/>
          </a:bodyPr>
          <a:lstStyle/>
          <a:p>
            <a:pPr marL="101600" indent="0" algn="just">
              <a:lnSpc>
                <a:spcPct val="150000"/>
              </a:lnSpc>
              <a:buNone/>
            </a:pPr>
            <a:r>
              <a:rPr lang="en-US" sz="1800" dirty="0"/>
              <a:t>  </a:t>
            </a:r>
            <a:r>
              <a:rPr lang="en-US" sz="1800" dirty="0">
                <a:solidFill>
                  <a:schemeClr val="tx1">
                    <a:lumMod val="50000"/>
                  </a:schemeClr>
                </a:solidFill>
              </a:rPr>
              <a:t>Red cable                          </a:t>
            </a:r>
            <a:r>
              <a:rPr lang="en-US" sz="1800" dirty="0"/>
              <a:t>VCC</a:t>
            </a:r>
          </a:p>
          <a:p>
            <a:pPr marL="101600" indent="0" algn="just">
              <a:lnSpc>
                <a:spcPct val="150000"/>
              </a:lnSpc>
              <a:buNone/>
            </a:pPr>
            <a:r>
              <a:rPr lang="en-US" sz="1800" dirty="0"/>
              <a:t>  Orange cable                     Ground Pin (GND)</a:t>
            </a:r>
          </a:p>
          <a:p>
            <a:pPr marL="101600" indent="0" algn="just">
              <a:lnSpc>
                <a:spcPct val="150000"/>
              </a:lnSpc>
              <a:buNone/>
            </a:pPr>
            <a:r>
              <a:rPr lang="en-US" sz="1800" dirty="0"/>
              <a:t>  Yellow cable                      Data Input pin</a:t>
            </a:r>
          </a:p>
          <a:p>
            <a:pPr marL="101600" indent="0" algn="just">
              <a:lnSpc>
                <a:spcPct val="150000"/>
              </a:lnSpc>
              <a:buNone/>
            </a:pPr>
            <a:r>
              <a:rPr lang="en-US" sz="1800" dirty="0"/>
              <a:t>  Green cable                       Chip Selection Pin (CS)</a:t>
            </a:r>
          </a:p>
          <a:p>
            <a:pPr marL="101600" indent="0" algn="just">
              <a:lnSpc>
                <a:spcPct val="150000"/>
              </a:lnSpc>
              <a:buNone/>
            </a:pPr>
            <a:r>
              <a:rPr lang="en-US" sz="1800" dirty="0"/>
              <a:t>  Brown cable                      Clock Pin (CLK)</a:t>
            </a:r>
          </a:p>
          <a:p>
            <a:pPr marL="0" indent="0">
              <a:buClr>
                <a:schemeClr val="dk1"/>
              </a:buClr>
              <a:buSzPts val="1100"/>
              <a:buNone/>
            </a:pPr>
            <a:endParaRPr lang="en-US" sz="1600" dirty="0"/>
          </a:p>
          <a:p>
            <a:pPr marL="0" indent="0">
              <a:buClr>
                <a:schemeClr val="dk1"/>
              </a:buClr>
              <a:buSzPts val="1100"/>
              <a:buNone/>
            </a:pPr>
            <a:endParaRPr lang="en-US" sz="1600" dirty="0"/>
          </a:p>
          <a:p>
            <a:pPr marL="0" indent="0">
              <a:buClr>
                <a:schemeClr val="dk1"/>
              </a:buClr>
              <a:buSzPts val="1100"/>
              <a:buNone/>
            </a:pPr>
            <a:endParaRPr lang="en-US" sz="1600" dirty="0"/>
          </a:p>
          <a:p>
            <a:pPr marL="285750" indent="-285750">
              <a:buClr>
                <a:schemeClr val="dk1"/>
              </a:buClr>
              <a:buSzPts val="1100"/>
              <a:buFont typeface="Wingdings" panose="05000000000000000000" pitchFamily="2" charset="2"/>
              <a:buChar char="ü"/>
            </a:pPr>
            <a:endParaRPr lang="en-US" sz="1600" dirty="0"/>
          </a:p>
          <a:p>
            <a:pPr marL="285750" indent="-285750">
              <a:buClr>
                <a:schemeClr val="dk1"/>
              </a:buClr>
              <a:buSzPts val="1100"/>
              <a:buFont typeface="Wingdings" panose="05000000000000000000" pitchFamily="2" charset="2"/>
              <a:buChar char="ü"/>
            </a:pPr>
            <a:endParaRPr lang="en-US" sz="1600" dirty="0"/>
          </a:p>
          <a:p>
            <a:pPr marL="0" indent="0">
              <a:buClr>
                <a:schemeClr val="dk1"/>
              </a:buClr>
              <a:buSzPts val="1100"/>
              <a:buNone/>
            </a:pPr>
            <a:endParaRPr lang="en-US" sz="1800" dirty="0"/>
          </a:p>
          <a:p>
            <a:pPr marL="0" indent="0">
              <a:buClr>
                <a:schemeClr val="dk1"/>
              </a:buClr>
              <a:buSzPts val="1100"/>
              <a:buNone/>
            </a:pPr>
            <a:endParaRPr lang="en-US" sz="1800" dirty="0"/>
          </a:p>
          <a:p>
            <a:pPr marL="0" indent="0">
              <a:buClr>
                <a:schemeClr val="dk1"/>
              </a:buClr>
              <a:buSzPts val="1100"/>
              <a:buNone/>
            </a:pPr>
            <a:endParaRPr lang="en-US" sz="1800" dirty="0"/>
          </a:p>
          <a:p>
            <a:pPr marL="285750" lvl="0" indent="-285750">
              <a:buClr>
                <a:schemeClr val="dk1"/>
              </a:buClr>
              <a:buSzPts val="1100"/>
              <a:buFont typeface="Wingdings" panose="05000000000000000000" pitchFamily="2" charset="2"/>
              <a:buChar char="ü"/>
            </a:pPr>
            <a:endParaRPr lang="en-US" sz="1800" u="sng" dirty="0"/>
          </a:p>
          <a:p>
            <a:pPr marL="342900" lvl="0" indent="-342900">
              <a:buClr>
                <a:schemeClr val="dk1"/>
              </a:buClr>
              <a:buSzPts val="1100"/>
              <a:buFont typeface="Wingdings" panose="05000000000000000000" pitchFamily="2" charset="2"/>
              <a:buChar char="ü"/>
            </a:pPr>
            <a:endParaRPr lang="en-US" sz="1800" u="sng" dirty="0"/>
          </a:p>
          <a:p>
            <a:pPr marL="342900" lvl="0" indent="-342900">
              <a:buClr>
                <a:schemeClr val="dk1"/>
              </a:buClr>
              <a:buSzPts val="1100"/>
              <a:buFont typeface="Wingdings" panose="05000000000000000000" pitchFamily="2" charset="2"/>
              <a:buChar char="ü"/>
            </a:pPr>
            <a:endParaRPr lang="en-US" sz="1800" u="sng" dirty="0"/>
          </a:p>
          <a:p>
            <a:pPr marL="342900" lvl="0" indent="-342900" algn="l" rtl="0">
              <a:spcBef>
                <a:spcPts val="600"/>
              </a:spcBef>
              <a:spcAft>
                <a:spcPts val="0"/>
              </a:spcAft>
              <a:buClr>
                <a:schemeClr val="dk1"/>
              </a:buClr>
              <a:buSzPts val="1100"/>
              <a:buFont typeface="Wingdings" panose="05000000000000000000" pitchFamily="2" charset="2"/>
              <a:buChar char="ü"/>
            </a:pPr>
            <a:endParaRPr lang="en-US" dirty="0"/>
          </a:p>
          <a:p>
            <a:pPr marL="0" lvl="0" indent="0" algn="l" rtl="0">
              <a:spcBef>
                <a:spcPts val="600"/>
              </a:spcBef>
              <a:spcAft>
                <a:spcPts val="0"/>
              </a:spcAft>
              <a:buClr>
                <a:schemeClr val="dk1"/>
              </a:buClr>
              <a:buSzPts val="1100"/>
              <a:buFont typeface="Arial"/>
              <a:buNone/>
            </a:pPr>
            <a:endParaRPr lang="en-US" sz="1200"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Right Arrow 6"/>
          <p:cNvSpPr/>
          <p:nvPr/>
        </p:nvSpPr>
        <p:spPr>
          <a:xfrm>
            <a:off x="2863555" y="1995167"/>
            <a:ext cx="776749" cy="245276"/>
          </a:xfrm>
          <a:prstGeom prst="righ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0" name="Right Arrow 29"/>
          <p:cNvSpPr/>
          <p:nvPr/>
        </p:nvSpPr>
        <p:spPr>
          <a:xfrm>
            <a:off x="2863555" y="2504273"/>
            <a:ext cx="776749" cy="245276"/>
          </a:xfrm>
          <a:prstGeom prst="rightArrow">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2855761" y="2978419"/>
            <a:ext cx="776749" cy="245276"/>
          </a:xfrm>
          <a:prstGeom prst="right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2863555" y="3442455"/>
            <a:ext cx="776749" cy="245276"/>
          </a:xfrm>
          <a:prstGeom prst="rightArrow">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3" name="Right Arrow 32"/>
          <p:cNvSpPr/>
          <p:nvPr/>
        </p:nvSpPr>
        <p:spPr>
          <a:xfrm>
            <a:off x="2855762" y="3924602"/>
            <a:ext cx="776749" cy="245276"/>
          </a:xfrm>
          <a:prstGeom prst="rightArrow">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7660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665426" y="411013"/>
            <a:ext cx="5870217" cy="766200"/>
          </a:xfrm>
          <a:prstGeom prst="rect">
            <a:avLst/>
          </a:prstGeom>
        </p:spPr>
        <p:txBody>
          <a:bodyPr spcFirstLastPara="1" wrap="square" lIns="91425" tIns="91425" rIns="91425" bIns="91425" anchor="ctr" anchorCtr="0">
            <a:noAutofit/>
          </a:bodyPr>
          <a:lstStyle/>
          <a:p>
            <a:pPr lvl="0"/>
            <a:r>
              <a:rPr lang="en-US" dirty="0"/>
              <a:t>Connection between Connecting wire and Arduino Nano</a:t>
            </a:r>
            <a:endParaRPr dirty="0"/>
          </a:p>
        </p:txBody>
      </p:sp>
      <p:sp>
        <p:nvSpPr>
          <p:cNvPr id="191" name="Google Shape;191;p12"/>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i="1" dirty="0">
              <a:solidFill>
                <a:srgbClr val="3F5378"/>
              </a:solidFill>
            </a:endParaRPr>
          </a:p>
          <a:p>
            <a:pPr marL="0" lvl="0" indent="0" algn="l" rtl="0">
              <a:spcBef>
                <a:spcPts val="0"/>
              </a:spcBef>
              <a:spcAft>
                <a:spcPts val="0"/>
              </a:spcAft>
              <a:buNone/>
            </a:pPr>
            <a:endParaRPr sz="1000" i="1" dirty="0">
              <a:solidFill>
                <a:srgbClr val="3F5378"/>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93" name="Google Shape;193;p12"/>
          <p:cNvSpPr txBox="1">
            <a:spLocks noGrp="1"/>
          </p:cNvSpPr>
          <p:nvPr>
            <p:ph type="body" idx="1"/>
          </p:nvPr>
        </p:nvSpPr>
        <p:spPr>
          <a:xfrm>
            <a:off x="137077" y="1360512"/>
            <a:ext cx="8937523" cy="3502519"/>
          </a:xfrm>
          <a:prstGeom prst="rect">
            <a:avLst/>
          </a:prstGeom>
        </p:spPr>
        <p:txBody>
          <a:bodyPr spcFirstLastPara="1" wrap="square" lIns="91425" tIns="91425" rIns="91425" bIns="91425" anchor="t" anchorCtr="0">
            <a:noAutofit/>
          </a:bodyPr>
          <a:lstStyle/>
          <a:p>
            <a:pPr marL="101600" indent="0">
              <a:lnSpc>
                <a:spcPct val="150000"/>
              </a:lnSpc>
              <a:buNone/>
            </a:pPr>
            <a:r>
              <a:rPr lang="en-US" dirty="0"/>
              <a:t>Red cable                                5 Volt</a:t>
            </a:r>
          </a:p>
          <a:p>
            <a:pPr marL="101600" indent="0">
              <a:lnSpc>
                <a:spcPct val="150000"/>
              </a:lnSpc>
              <a:buNone/>
            </a:pPr>
            <a:r>
              <a:rPr lang="en-US" dirty="0"/>
              <a:t>Orange cable                          Ground Pin</a:t>
            </a:r>
          </a:p>
          <a:p>
            <a:pPr marL="101600" indent="0">
              <a:lnSpc>
                <a:spcPct val="150000"/>
              </a:lnSpc>
              <a:buNone/>
            </a:pPr>
            <a:r>
              <a:rPr lang="en-US" dirty="0"/>
              <a:t>Brown/Clock Pin                    13 no pin</a:t>
            </a:r>
          </a:p>
          <a:p>
            <a:pPr marL="101600" indent="0">
              <a:lnSpc>
                <a:spcPct val="150000"/>
              </a:lnSpc>
              <a:buNone/>
            </a:pPr>
            <a:r>
              <a:rPr lang="en-US" dirty="0"/>
              <a:t>Data pin                                  11 no pin</a:t>
            </a:r>
          </a:p>
          <a:p>
            <a:pPr marL="101600" indent="0">
              <a:lnSpc>
                <a:spcPct val="150000"/>
              </a:lnSpc>
              <a:buNone/>
            </a:pPr>
            <a:r>
              <a:rPr lang="en-US" dirty="0"/>
              <a:t>CS pin                                     10 no pin.</a:t>
            </a:r>
          </a:p>
          <a:p>
            <a:pPr>
              <a:lnSpc>
                <a:spcPct val="150000"/>
              </a:lnSpc>
              <a:buFont typeface="Arial" panose="020B0604020202020204" pitchFamily="34" charset="0"/>
              <a:buChar char="•"/>
            </a:pPr>
            <a:endParaRPr lang="en-US" sz="1800"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Right Arrow 21"/>
          <p:cNvSpPr/>
          <p:nvPr/>
        </p:nvSpPr>
        <p:spPr>
          <a:xfrm>
            <a:off x="2150715" y="1669203"/>
            <a:ext cx="776749" cy="245276"/>
          </a:xfrm>
          <a:prstGeom prst="righ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3" name="Right Arrow 22"/>
          <p:cNvSpPr/>
          <p:nvPr/>
        </p:nvSpPr>
        <p:spPr>
          <a:xfrm>
            <a:off x="2143249" y="2208312"/>
            <a:ext cx="776749" cy="245276"/>
          </a:xfrm>
          <a:prstGeom prst="rightArrow">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2150716" y="2744079"/>
            <a:ext cx="776749" cy="245276"/>
          </a:xfrm>
          <a:prstGeom prst="rightArrow">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2143248" y="3308595"/>
            <a:ext cx="776749" cy="245276"/>
          </a:xfrm>
          <a:prstGeom prst="right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2143247" y="3797760"/>
            <a:ext cx="776749" cy="245276"/>
          </a:xfrm>
          <a:prstGeom prst="rightArrow">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Tree>
    <p:extLst>
      <p:ext uri="{BB962C8B-B14F-4D97-AF65-F5344CB8AC3E}">
        <p14:creationId xmlns:p14="http://schemas.microsoft.com/office/powerpoint/2010/main" val="2165861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TotalTime>
  <Words>740</Words>
  <Application>Microsoft Office PowerPoint</Application>
  <PresentationFormat>On-screen Show (16:9)</PresentationFormat>
  <Paragraphs>207</Paragraphs>
  <Slides>14</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Roboto Condensed Light</vt:lpstr>
      <vt:lpstr>Arvo</vt:lpstr>
      <vt:lpstr>inherit</vt:lpstr>
      <vt:lpstr>Arial</vt:lpstr>
      <vt:lpstr>Wingdings</vt:lpstr>
      <vt:lpstr>Roboto Condensed</vt:lpstr>
      <vt:lpstr>Segoe UI Historic</vt:lpstr>
      <vt:lpstr>Salerio template</vt:lpstr>
      <vt:lpstr>Project title: Text on 4x64 Dot Matrix Display through Arduino Nano  Presented by: </vt:lpstr>
      <vt:lpstr>Introduction</vt:lpstr>
      <vt:lpstr>Required Components</vt:lpstr>
      <vt:lpstr>Required Components</vt:lpstr>
      <vt:lpstr>Required Components</vt:lpstr>
      <vt:lpstr>Functions</vt:lpstr>
      <vt:lpstr>Working Procedure</vt:lpstr>
      <vt:lpstr>Connection between Jumper wire and Dot matrix Display</vt:lpstr>
      <vt:lpstr>Connection between Connecting wire and Arduino Nano</vt:lpstr>
      <vt:lpstr>  Connection</vt:lpstr>
      <vt:lpstr>Working Procedure</vt:lpstr>
      <vt:lpstr>Arduino Code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Sadik</cp:lastModifiedBy>
  <cp:revision>84</cp:revision>
  <dcterms:modified xsi:type="dcterms:W3CDTF">2022-08-25T05:30:29Z</dcterms:modified>
</cp:coreProperties>
</file>