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2A9FC-1DCA-433F-B4AF-6D8369ADD835}" type="datetimeFigureOut">
              <a:rPr lang="en-US" smtClean="0"/>
              <a:t>10-Aug-23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01F2D-360C-4E28-8848-CC7AC8D57655}" type="slidenum">
              <a:rPr lang="en-US" smtClean="0"/>
              <a:t>‹#›</a:t>
            </a:fld>
            <a:endParaRPr lang="en-US"/>
          </a:p>
        </p:txBody>
      </p:sp>
    </p:spTree>
    <p:extLst>
      <p:ext uri="{BB962C8B-B14F-4D97-AF65-F5344CB8AC3E}">
        <p14:creationId xmlns:p14="http://schemas.microsoft.com/office/powerpoint/2010/main" val="4216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1</a:t>
            </a:fld>
            <a:endParaRPr lang="en-US"/>
          </a:p>
        </p:txBody>
      </p:sp>
    </p:spTree>
    <p:extLst>
      <p:ext uri="{BB962C8B-B14F-4D97-AF65-F5344CB8AC3E}">
        <p14:creationId xmlns:p14="http://schemas.microsoft.com/office/powerpoint/2010/main" val="99712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5</a:t>
            </a:fld>
            <a:endParaRPr lang="en-US"/>
          </a:p>
        </p:txBody>
      </p:sp>
    </p:spTree>
    <p:extLst>
      <p:ext uri="{BB962C8B-B14F-4D97-AF65-F5344CB8AC3E}">
        <p14:creationId xmlns:p14="http://schemas.microsoft.com/office/powerpoint/2010/main" val="422185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12643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46095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6085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614645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96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218322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56544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229413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68627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94648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F8A486-9A2E-4874-9A17-23453D5D3689}" type="datetimeFigureOut">
              <a:rPr lang="en-US" smtClean="0"/>
              <a:t>10-Aug-23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183279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F8A486-9A2E-4874-9A17-23453D5D3689}" type="datetimeFigureOut">
              <a:rPr lang="en-US" smtClean="0"/>
              <a:t>10-Aug-23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105728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F8A486-9A2E-4874-9A17-23453D5D3689}" type="datetimeFigureOut">
              <a:rPr lang="en-US" smtClean="0"/>
              <a:t>10-Aug-23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34819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486-9A2E-4874-9A17-23453D5D3689}" type="datetimeFigureOut">
              <a:rPr lang="en-US" smtClean="0"/>
              <a:t>10-Aug-23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128526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8A486-9A2E-4874-9A17-23453D5D3689}" type="datetimeFigureOut">
              <a:rPr lang="en-US" smtClean="0"/>
              <a:t>10-Aug-23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414875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8A486-9A2E-4874-9A17-23453D5D3689}" type="datetimeFigureOut">
              <a:rPr lang="en-US" smtClean="0"/>
              <a:t>10-Aug-23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43682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F8A486-9A2E-4874-9A17-23453D5D3689}" type="datetimeFigureOut">
              <a:rPr lang="en-US" smtClean="0"/>
              <a:t>10-Aug-23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143B61-BFF1-4C68-BD1B-6B0216282AA5}" type="slidenum">
              <a:rPr lang="en-US" smtClean="0"/>
              <a:t>‹#›</a:t>
            </a:fld>
            <a:endParaRPr lang="en-US"/>
          </a:p>
        </p:txBody>
      </p:sp>
    </p:spTree>
    <p:extLst>
      <p:ext uri="{BB962C8B-B14F-4D97-AF65-F5344CB8AC3E}">
        <p14:creationId xmlns:p14="http://schemas.microsoft.com/office/powerpoint/2010/main" val="1040447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77131810"/>
              </p:ext>
            </p:extLst>
          </p:nvPr>
        </p:nvGraphicFramePr>
        <p:xfrm>
          <a:off x="1698170" y="3279988"/>
          <a:ext cx="8749214" cy="2859557"/>
        </p:xfrm>
        <a:graphic>
          <a:graphicData uri="http://schemas.openxmlformats.org/drawingml/2006/table">
            <a:tbl>
              <a:tblPr firstRow="1" bandRow="1">
                <a:tableStyleId>{5C22544A-7EE6-4342-B048-85BDC9FD1C3A}</a:tableStyleId>
              </a:tblPr>
              <a:tblGrid>
                <a:gridCol w="4374607">
                  <a:extLst>
                    <a:ext uri="{9D8B030D-6E8A-4147-A177-3AD203B41FA5}">
                      <a16:colId xmlns:a16="http://schemas.microsoft.com/office/drawing/2014/main" val="1723181634"/>
                    </a:ext>
                  </a:extLst>
                </a:gridCol>
                <a:gridCol w="4374607">
                  <a:extLst>
                    <a:ext uri="{9D8B030D-6E8A-4147-A177-3AD203B41FA5}">
                      <a16:colId xmlns:a16="http://schemas.microsoft.com/office/drawing/2014/main" val="2889448328"/>
                    </a:ext>
                  </a:extLst>
                </a:gridCol>
              </a:tblGrid>
              <a:tr h="548103">
                <a:tc>
                  <a:txBody>
                    <a:bodyPr/>
                    <a:lstStyle/>
                    <a:p>
                      <a:pPr algn="ctr"/>
                      <a:r>
                        <a:rPr lang="en-US" dirty="0" smtClean="0"/>
                        <a:t>Name</a:t>
                      </a:r>
                      <a:endParaRPr lang="en-US" dirty="0"/>
                    </a:p>
                  </a:txBody>
                  <a:tcPr/>
                </a:tc>
                <a:tc>
                  <a:txBody>
                    <a:bodyPr/>
                    <a:lstStyle/>
                    <a:p>
                      <a:pPr algn="ctr"/>
                      <a:r>
                        <a:rPr lang="en-US" dirty="0" smtClean="0"/>
                        <a:t>ID</a:t>
                      </a:r>
                      <a:endParaRPr lang="en-US" dirty="0"/>
                    </a:p>
                  </a:txBody>
                  <a:tcPr/>
                </a:tc>
                <a:extLst>
                  <a:ext uri="{0D108BD9-81ED-4DB2-BD59-A6C34878D82A}">
                    <a16:rowId xmlns:a16="http://schemas.microsoft.com/office/drawing/2014/main" val="1337995461"/>
                  </a:ext>
                </a:extLst>
              </a:tr>
              <a:tr h="548103">
                <a:tc>
                  <a:txBody>
                    <a:bodyPr/>
                    <a:lstStyle/>
                    <a:p>
                      <a:pPr algn="ctr"/>
                      <a:r>
                        <a:rPr lang="en-US" sz="1800" kern="1200" dirty="0" smtClean="0">
                          <a:solidFill>
                            <a:schemeClr val="dk1"/>
                          </a:solidFill>
                          <a:effectLst/>
                          <a:latin typeface="Arial Rounded MT Bold" panose="020F0704030504030204" pitchFamily="34" charset="0"/>
                          <a:ea typeface="+mn-ea"/>
                          <a:cs typeface="+mn-cs"/>
                        </a:rPr>
                        <a:t>Sadik</a:t>
                      </a:r>
                      <a:r>
                        <a:rPr lang="en-US" sz="1800" kern="1200" baseline="0" dirty="0" smtClean="0">
                          <a:solidFill>
                            <a:schemeClr val="dk1"/>
                          </a:solidFill>
                          <a:effectLst/>
                          <a:latin typeface="Arial Rounded MT Bold" panose="020F0704030504030204" pitchFamily="34" charset="0"/>
                          <a:ea typeface="+mn-ea"/>
                          <a:cs typeface="+mn-cs"/>
                        </a:rPr>
                        <a:t> Munha</a:t>
                      </a:r>
                      <a:endParaRPr lang="en-US" dirty="0">
                        <a:latin typeface="Arial Rounded MT Bold" panose="020F0704030504030204" pitchFamily="34" charset="0"/>
                      </a:endParaRPr>
                    </a:p>
                  </a:txBody>
                  <a:tcPr/>
                </a:tc>
                <a:tc>
                  <a:txBody>
                    <a:bodyPr/>
                    <a:lstStyle/>
                    <a:p>
                      <a:pPr algn="ctr"/>
                      <a:r>
                        <a:rPr lang="en-US" sz="1800" kern="1200" dirty="0" smtClean="0">
                          <a:solidFill>
                            <a:schemeClr val="dk1"/>
                          </a:solidFill>
                          <a:effectLst/>
                          <a:latin typeface="Arial Rounded MT Bold" panose="020F0704030504030204" pitchFamily="34" charset="0"/>
                          <a:ea typeface="+mn-ea"/>
                          <a:cs typeface="+mn-cs"/>
                        </a:rPr>
                        <a:t> 1931437042</a:t>
                      </a:r>
                      <a:endParaRPr lang="en-US" dirty="0">
                        <a:latin typeface="Arial Rounded MT Bold" panose="020F0704030504030204" pitchFamily="34" charset="0"/>
                      </a:endParaRPr>
                    </a:p>
                  </a:txBody>
                  <a:tcPr/>
                </a:tc>
                <a:extLst>
                  <a:ext uri="{0D108BD9-81ED-4DB2-BD59-A6C34878D82A}">
                    <a16:rowId xmlns:a16="http://schemas.microsoft.com/office/drawing/2014/main" val="1137004551"/>
                  </a:ext>
                </a:extLst>
              </a:tr>
              <a:tr h="548103">
                <a:tc>
                  <a:txBody>
                    <a:bodyPr/>
                    <a:lstStyle/>
                    <a:p>
                      <a:pPr algn="ctr"/>
                      <a:r>
                        <a:rPr lang="en-US" sz="1800" b="1" i="0" kern="1200" dirty="0" smtClean="0">
                          <a:solidFill>
                            <a:schemeClr val="dk1"/>
                          </a:solidFill>
                          <a:effectLst/>
                          <a:latin typeface="Arial" panose="020B0604020202020204" pitchFamily="34" charset="0"/>
                          <a:ea typeface="+mn-ea"/>
                          <a:cs typeface="Arial" panose="020B0604020202020204" pitchFamily="34" charset="0"/>
                        </a:rPr>
                        <a:t>Md. </a:t>
                      </a:r>
                      <a:r>
                        <a:rPr lang="en-US" sz="1800" b="1" i="0" kern="1200" dirty="0" err="1" smtClean="0">
                          <a:solidFill>
                            <a:schemeClr val="dk1"/>
                          </a:solidFill>
                          <a:effectLst/>
                          <a:latin typeface="Arial" panose="020B0604020202020204" pitchFamily="34" charset="0"/>
                          <a:ea typeface="+mn-ea"/>
                          <a:cs typeface="Arial" panose="020B0604020202020204" pitchFamily="34" charset="0"/>
                        </a:rPr>
                        <a:t>Rakibul</a:t>
                      </a:r>
                      <a:r>
                        <a:rPr lang="en-US" sz="1800" b="1" i="0" kern="1200" dirty="0" smtClean="0">
                          <a:solidFill>
                            <a:schemeClr val="dk1"/>
                          </a:solidFill>
                          <a:effectLst/>
                          <a:latin typeface="Arial" panose="020B0604020202020204" pitchFamily="34" charset="0"/>
                          <a:ea typeface="+mn-ea"/>
                          <a:cs typeface="Arial" panose="020B0604020202020204" pitchFamily="34" charset="0"/>
                        </a:rPr>
                        <a:t> Hasan</a:t>
                      </a:r>
                      <a:endParaRPr lang="en-US" b="1" dirty="0">
                        <a:latin typeface="Arial" panose="020B0604020202020204" pitchFamily="34" charset="0"/>
                        <a:cs typeface="Arial" panose="020B060402020202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Arial" panose="020B0604020202020204" pitchFamily="34" charset="0"/>
                          <a:ea typeface="+mn-ea"/>
                          <a:cs typeface="Arial" panose="020B0604020202020204" pitchFamily="34" charset="0"/>
                        </a:rPr>
                        <a:t>1912435042</a:t>
                      </a:r>
                      <a:endParaRPr lang="en-US" b="1"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7580269"/>
                  </a:ext>
                </a:extLst>
              </a:tr>
              <a:tr h="60762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Arial Rounded MT Bold" panose="020F0704030504030204" pitchFamily="34" charset="0"/>
                          <a:ea typeface="+mn-ea"/>
                          <a:cs typeface="+mn-cs"/>
                        </a:rPr>
                        <a:t>Sakib</a:t>
                      </a:r>
                      <a:r>
                        <a:rPr lang="en-US" sz="1800" b="0" i="0" kern="1200" dirty="0" smtClean="0">
                          <a:solidFill>
                            <a:schemeClr val="dk1"/>
                          </a:solidFill>
                          <a:effectLst/>
                          <a:latin typeface="Arial Rounded MT Bold" panose="020F0704030504030204" pitchFamily="34" charset="0"/>
                          <a:ea typeface="+mn-ea"/>
                          <a:cs typeface="+mn-cs"/>
                        </a:rPr>
                        <a:t> Reza </a:t>
                      </a:r>
                      <a:endParaRPr lang="en-US" dirty="0" smtClean="0">
                        <a:latin typeface="Arial Rounded MT Bold" panose="020F070403050403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Arial" panose="020B0604020202020204" pitchFamily="34" charset="0"/>
                          <a:ea typeface="+mn-ea"/>
                          <a:cs typeface="Arial" panose="020B0604020202020204" pitchFamily="34" charset="0"/>
                        </a:rPr>
                        <a:t>1911525042</a:t>
                      </a:r>
                      <a:endParaRPr lang="en-US" b="1"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50334291"/>
                  </a:ext>
                </a:extLst>
              </a:tr>
              <a:tr h="607624">
                <a:tc>
                  <a:txBody>
                    <a:bodyPr/>
                    <a:lstStyle/>
                    <a:p>
                      <a:pPr algn="ctr"/>
                      <a:r>
                        <a:rPr lang="en-US" sz="1800" b="0" i="0" kern="1200" dirty="0" err="1" smtClean="0">
                          <a:solidFill>
                            <a:schemeClr val="dk1"/>
                          </a:solidFill>
                          <a:effectLst/>
                          <a:latin typeface="Arial Rounded MT Bold" panose="020F0704030504030204" pitchFamily="34" charset="0"/>
                          <a:ea typeface="+mn-ea"/>
                          <a:cs typeface="+mn-cs"/>
                        </a:rPr>
                        <a:t>Mahabube</a:t>
                      </a:r>
                      <a:r>
                        <a:rPr lang="en-US" sz="1800" b="0" i="0" kern="1200" dirty="0" smtClean="0">
                          <a:solidFill>
                            <a:schemeClr val="dk1"/>
                          </a:solidFill>
                          <a:effectLst/>
                          <a:latin typeface="Arial Rounded MT Bold" panose="020F0704030504030204" pitchFamily="34" charset="0"/>
                          <a:ea typeface="+mn-ea"/>
                          <a:cs typeface="+mn-cs"/>
                        </a:rPr>
                        <a:t> </a:t>
                      </a:r>
                      <a:r>
                        <a:rPr lang="en-US" sz="1800" b="0" i="0" kern="1200" dirty="0" err="1" smtClean="0">
                          <a:solidFill>
                            <a:schemeClr val="dk1"/>
                          </a:solidFill>
                          <a:effectLst/>
                          <a:latin typeface="Arial Rounded MT Bold" panose="020F0704030504030204" pitchFamily="34" charset="0"/>
                          <a:ea typeface="+mn-ea"/>
                          <a:cs typeface="+mn-cs"/>
                        </a:rPr>
                        <a:t>Alahi</a:t>
                      </a:r>
                      <a:r>
                        <a:rPr lang="en-US" sz="1800" b="0" i="0" kern="1200" dirty="0" smtClean="0">
                          <a:solidFill>
                            <a:schemeClr val="dk1"/>
                          </a:solidFill>
                          <a:effectLst/>
                          <a:latin typeface="Arial Rounded MT Bold" panose="020F0704030504030204" pitchFamily="34" charset="0"/>
                          <a:ea typeface="+mn-ea"/>
                          <a:cs typeface="+mn-cs"/>
                        </a:rPr>
                        <a:t> </a:t>
                      </a:r>
                      <a:r>
                        <a:rPr lang="en-US" sz="1800" b="0" i="0" kern="1200" dirty="0" err="1" smtClean="0">
                          <a:solidFill>
                            <a:schemeClr val="dk1"/>
                          </a:solidFill>
                          <a:effectLst/>
                          <a:latin typeface="Arial Rounded MT Bold" panose="020F0704030504030204" pitchFamily="34" charset="0"/>
                          <a:ea typeface="+mn-ea"/>
                          <a:cs typeface="+mn-cs"/>
                        </a:rPr>
                        <a:t>Atik</a:t>
                      </a:r>
                      <a:endParaRPr lang="en-US" dirty="0">
                        <a:latin typeface="Arial Rounded MT Bold" panose="020F0704030504030204" pitchFamily="34" charset="0"/>
                      </a:endParaRPr>
                    </a:p>
                  </a:txBody>
                  <a:tcPr/>
                </a:tc>
                <a:tc>
                  <a:txBody>
                    <a:bodyPr/>
                    <a:lstStyle/>
                    <a:p>
                      <a:pPr algn="ctr"/>
                      <a:r>
                        <a:rPr lang="en-US" sz="1800" b="1" i="0" kern="1200" dirty="0" smtClean="0">
                          <a:solidFill>
                            <a:schemeClr val="dk1"/>
                          </a:solidFill>
                          <a:effectLst/>
                          <a:latin typeface="Arial" panose="020B0604020202020204" pitchFamily="34" charset="0"/>
                          <a:ea typeface="+mn-ea"/>
                          <a:cs typeface="Arial" panose="020B0604020202020204" pitchFamily="34" charset="0"/>
                        </a:rPr>
                        <a:t>2012109642</a:t>
                      </a:r>
                      <a:endParaRPr 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73292886"/>
                  </a:ext>
                </a:extLst>
              </a:tr>
            </a:tbl>
          </a:graphicData>
        </a:graphic>
      </p:graphicFrame>
      <p:sp>
        <p:nvSpPr>
          <p:cNvPr id="8" name="Title 1"/>
          <p:cNvSpPr txBox="1">
            <a:spLocks/>
          </p:cNvSpPr>
          <p:nvPr/>
        </p:nvSpPr>
        <p:spPr>
          <a:xfrm>
            <a:off x="409846" y="634154"/>
            <a:ext cx="11012351" cy="127302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u="sng" dirty="0" smtClean="0">
                <a:solidFill>
                  <a:schemeClr val="accent1"/>
                </a:solidFill>
                <a:latin typeface="AvenirNext LT Pro MediumCn" panose="020B0806020202020204" pitchFamily="34" charset="0"/>
              </a:rPr>
              <a:t>Project Title</a:t>
            </a:r>
          </a:p>
          <a:p>
            <a:pPr algn="ctr"/>
            <a:endParaRPr lang="en-US" sz="2400" u="sng" dirty="0" smtClean="0">
              <a:solidFill>
                <a:schemeClr val="accent1"/>
              </a:solidFill>
              <a:latin typeface="AvenirNext LT Pro MediumCn" panose="020B0806020202020204" pitchFamily="34" charset="0"/>
            </a:endParaRPr>
          </a:p>
          <a:p>
            <a:pPr algn="ctr"/>
            <a:r>
              <a:rPr lang="en-US" dirty="0" smtClean="0">
                <a:solidFill>
                  <a:schemeClr val="accent1"/>
                </a:solidFill>
                <a:latin typeface="Arial Black" panose="020B0A04020102020204" pitchFamily="34" charset="0"/>
              </a:rPr>
              <a:t>Fitness Center Management System </a:t>
            </a:r>
          </a:p>
        </p:txBody>
      </p:sp>
      <p:sp>
        <p:nvSpPr>
          <p:cNvPr id="9" name="Title 1"/>
          <p:cNvSpPr txBox="1">
            <a:spLocks/>
          </p:cNvSpPr>
          <p:nvPr/>
        </p:nvSpPr>
        <p:spPr>
          <a:xfrm>
            <a:off x="2186577" y="2319263"/>
            <a:ext cx="7772400" cy="83602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smtClean="0">
                <a:latin typeface="AvenirNext LT Pro MediumCn" panose="020B0806020202020204" pitchFamily="34" charset="0"/>
              </a:rPr>
              <a:t>Group - 03</a:t>
            </a:r>
          </a:p>
        </p:txBody>
      </p:sp>
    </p:spTree>
    <p:extLst>
      <p:ext uri="{BB962C8B-B14F-4D97-AF65-F5344CB8AC3E}">
        <p14:creationId xmlns:p14="http://schemas.microsoft.com/office/powerpoint/2010/main" val="1100795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5553" y="304800"/>
            <a:ext cx="9922395" cy="2464158"/>
          </a:xfrm>
        </p:spPr>
        <p:txBody>
          <a:bodyPr>
            <a:noAutofit/>
          </a:bodyPr>
          <a:lstStyle/>
          <a:p>
            <a:pPr algn="just"/>
            <a:r>
              <a:rPr lang="en-US" sz="2800" b="1" smtClean="0">
                <a:latin typeface="Arial Black" panose="020B0A04020102020204" pitchFamily="34" charset="0"/>
                <a:cs typeface="Calibri" panose="020F0502020204030204" pitchFamily="34" charset="0"/>
              </a:rPr>
              <a:t>  Introduction</a:t>
            </a:r>
            <a:r>
              <a:rPr lang="en-US" sz="1800" b="1" dirty="0">
                <a:solidFill>
                  <a:schemeClr val="tx1"/>
                </a:solidFill>
                <a:latin typeface="Calibri" panose="020F0502020204030204" pitchFamily="34" charset="0"/>
                <a:cs typeface="Calibri" panose="020F0502020204030204" pitchFamily="34" charset="0"/>
              </a:rPr>
              <a:t/>
            </a:r>
            <a:br>
              <a:rPr lang="en-US" sz="1800" b="1" dirty="0">
                <a:solidFill>
                  <a:schemeClr val="tx1"/>
                </a:solidFill>
                <a:latin typeface="Calibri" panose="020F0502020204030204" pitchFamily="34" charset="0"/>
                <a:cs typeface="Calibri" panose="020F0502020204030204" pitchFamily="34" charset="0"/>
              </a:rPr>
            </a:br>
            <a:r>
              <a:rPr lang="en-US" sz="1800" b="1" dirty="0">
                <a:solidFill>
                  <a:schemeClr val="tx1"/>
                </a:solidFill>
                <a:latin typeface="Calibri" panose="020F0502020204030204" pitchFamily="34" charset="0"/>
                <a:cs typeface="Calibri" panose="020F0502020204030204" pitchFamily="34" charset="0"/>
              </a:rPr>
              <a:t> </a:t>
            </a:r>
            <a:br>
              <a:rPr lang="en-US" sz="1800" b="1"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Arial Rounded MT Bold"/>
                <a:cs typeface="Calibri" panose="020F0502020204030204" pitchFamily="34" charset="0"/>
              </a:rPr>
              <a:t>Our project is basically </a:t>
            </a:r>
            <a:r>
              <a:rPr lang="en-US" sz="1800" dirty="0" smtClean="0">
                <a:solidFill>
                  <a:schemeClr val="tx1"/>
                </a:solidFill>
                <a:latin typeface="Arial Rounded MT Bold"/>
                <a:cs typeface="Calibri" panose="020F0502020204030204" pitchFamily="34" charset="0"/>
              </a:rPr>
              <a:t>for them who run the </a:t>
            </a:r>
            <a:r>
              <a:rPr lang="en-US" sz="1800" dirty="0">
                <a:solidFill>
                  <a:schemeClr val="tx1"/>
                </a:solidFill>
                <a:latin typeface="Arial Rounded MT Bold"/>
                <a:cs typeface="Calibri" panose="020F0502020204030204" pitchFamily="34" charset="0"/>
              </a:rPr>
              <a:t>fitness center. Those who will operate </a:t>
            </a:r>
            <a:r>
              <a:rPr lang="en-US" sz="1800" dirty="0" smtClean="0">
                <a:solidFill>
                  <a:schemeClr val="tx1"/>
                </a:solidFill>
                <a:latin typeface="Arial Rounded MT Bold"/>
                <a:cs typeface="Calibri" panose="020F0502020204030204" pitchFamily="34" charset="0"/>
              </a:rPr>
              <a:t>the software, first they will get information of gyms in a certain area and be able </a:t>
            </a:r>
            <a:r>
              <a:rPr lang="en-US" sz="1800" dirty="0">
                <a:solidFill>
                  <a:schemeClr val="tx1"/>
                </a:solidFill>
                <a:latin typeface="Arial Rounded MT Bold"/>
                <a:cs typeface="Calibri" panose="020F0502020204030204" pitchFamily="34" charset="0"/>
              </a:rPr>
              <a:t>to add or update the information of all the </a:t>
            </a:r>
            <a:r>
              <a:rPr lang="en-US" sz="1800" dirty="0" smtClean="0">
                <a:solidFill>
                  <a:schemeClr val="tx1"/>
                </a:solidFill>
                <a:latin typeface="Arial Rounded MT Bold"/>
                <a:cs typeface="Calibri" panose="020F0502020204030204" pitchFamily="34" charset="0"/>
              </a:rPr>
              <a:t>members of </a:t>
            </a:r>
            <a:r>
              <a:rPr lang="en-US" sz="1800" dirty="0">
                <a:solidFill>
                  <a:schemeClr val="tx1"/>
                </a:solidFill>
                <a:latin typeface="Arial Rounded MT Bold"/>
                <a:cs typeface="Calibri" panose="020F0502020204030204" pitchFamily="34" charset="0"/>
              </a:rPr>
              <a:t>their center and calculate their income and expenditure </a:t>
            </a:r>
            <a:r>
              <a:rPr lang="en-US" sz="1800" dirty="0" smtClean="0">
                <a:solidFill>
                  <a:schemeClr val="tx1"/>
                </a:solidFill>
                <a:latin typeface="Arial Rounded MT Bold"/>
                <a:cs typeface="Calibri" panose="020F0502020204030204" pitchFamily="34" charset="0"/>
              </a:rPr>
              <a:t>etc. and </a:t>
            </a:r>
            <a:r>
              <a:rPr lang="en-US" sz="1800" dirty="0">
                <a:solidFill>
                  <a:schemeClr val="tx1"/>
                </a:solidFill>
                <a:latin typeface="Arial Rounded MT Bold"/>
                <a:cs typeface="Calibri" panose="020F0502020204030204" pitchFamily="34" charset="0"/>
              </a:rPr>
              <a:t>sell </a:t>
            </a:r>
            <a:r>
              <a:rPr lang="en-US" sz="1800" dirty="0" smtClean="0">
                <a:solidFill>
                  <a:schemeClr val="tx1"/>
                </a:solidFill>
                <a:latin typeface="Arial Rounded MT Bold"/>
                <a:cs typeface="Calibri" panose="020F0502020204030204" pitchFamily="34" charset="0"/>
              </a:rPr>
              <a:t>exercise equipment </a:t>
            </a:r>
            <a:r>
              <a:rPr lang="en-US" sz="1800" dirty="0">
                <a:solidFill>
                  <a:schemeClr val="tx1"/>
                </a:solidFill>
                <a:latin typeface="Arial Rounded MT Bold"/>
                <a:cs typeface="Calibri" panose="020F0502020204030204" pitchFamily="34" charset="0"/>
              </a:rPr>
              <a:t>through this one software. On the other hand, users can buy </a:t>
            </a:r>
            <a:r>
              <a:rPr lang="en-US" sz="1800" dirty="0" smtClean="0">
                <a:solidFill>
                  <a:schemeClr val="tx1"/>
                </a:solidFill>
                <a:latin typeface="Arial Rounded MT Bold"/>
                <a:cs typeface="Calibri" panose="020F0502020204030204" pitchFamily="34" charset="0"/>
              </a:rPr>
              <a:t>exercise equipment </a:t>
            </a:r>
            <a:r>
              <a:rPr lang="en-US" sz="1800" dirty="0">
                <a:solidFill>
                  <a:schemeClr val="tx1"/>
                </a:solidFill>
                <a:latin typeface="Arial Rounded MT Bold"/>
                <a:cs typeface="Calibri" panose="020F0502020204030204" pitchFamily="34" charset="0"/>
              </a:rPr>
              <a:t>at home and users can become a member of that organization </a:t>
            </a:r>
            <a:r>
              <a:rPr lang="en-US" sz="1800" dirty="0" smtClean="0">
                <a:solidFill>
                  <a:schemeClr val="tx1"/>
                </a:solidFill>
                <a:latin typeface="Arial Rounded MT Bold"/>
                <a:cs typeface="Calibri" panose="020F0502020204030204" pitchFamily="34" charset="0"/>
              </a:rPr>
              <a:t>by purchasing </a:t>
            </a:r>
            <a:r>
              <a:rPr lang="en-US" sz="1800" dirty="0">
                <a:solidFill>
                  <a:schemeClr val="tx1"/>
                </a:solidFill>
                <a:latin typeface="Arial Rounded MT Bold"/>
                <a:cs typeface="Calibri" panose="020F0502020204030204" pitchFamily="34" charset="0"/>
              </a:rPr>
              <a:t>a membership package and as a result they will get some </a:t>
            </a:r>
            <a:r>
              <a:rPr lang="en-US" sz="1800" dirty="0" smtClean="0">
                <a:solidFill>
                  <a:schemeClr val="tx1"/>
                </a:solidFill>
                <a:latin typeface="Arial Rounded MT Bold"/>
                <a:cs typeface="Calibri" panose="020F0502020204030204" pitchFamily="34" charset="0"/>
              </a:rPr>
              <a:t>special benefits</a:t>
            </a:r>
            <a:r>
              <a:rPr lang="en-US" sz="1800" dirty="0">
                <a:solidFill>
                  <a:schemeClr val="tx1"/>
                </a:solidFill>
                <a:latin typeface="Arial Rounded MT Bold"/>
                <a:cs typeface="Calibri" panose="020F0502020204030204" pitchFamily="34" charset="0"/>
              </a:rPr>
              <a: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044" y="3173907"/>
            <a:ext cx="8596312" cy="3433487"/>
          </a:xfrm>
        </p:spPr>
      </p:pic>
    </p:spTree>
    <p:extLst>
      <p:ext uri="{BB962C8B-B14F-4D97-AF65-F5344CB8AC3E}">
        <p14:creationId xmlns:p14="http://schemas.microsoft.com/office/powerpoint/2010/main" val="1918064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7" y="930367"/>
            <a:ext cx="9394371" cy="2276841"/>
          </a:xfrm>
        </p:spPr>
        <p:txBody>
          <a:bodyPr>
            <a:noAutofit/>
          </a:bodyPr>
          <a:lstStyle/>
          <a:p>
            <a:pPr algn="ctr">
              <a:lnSpc>
                <a:spcPct val="100000"/>
              </a:lnSpc>
            </a:pPr>
            <a:r>
              <a:rPr lang="en-US" sz="2800" b="1" dirty="0" smtClean="0">
                <a:latin typeface="Arial Black" panose="020B0A04020102020204" pitchFamily="34" charset="0"/>
              </a:rPr>
              <a:t>     Our Target Audience</a:t>
            </a:r>
            <a:r>
              <a:rPr lang="en-US" sz="2800" b="1" dirty="0">
                <a:solidFill>
                  <a:schemeClr val="tx1"/>
                </a:solidFill>
                <a:latin typeface="Arial Black" panose="020B0A04020102020204" pitchFamily="34" charset="0"/>
              </a:rPr>
              <a:t/>
            </a:r>
            <a:br>
              <a:rPr lang="en-US" sz="2800" b="1" dirty="0">
                <a:solidFill>
                  <a:schemeClr val="tx1"/>
                </a:solidFill>
                <a:latin typeface="Arial Black" panose="020B0A04020102020204" pitchFamily="34" charset="0"/>
              </a:rPr>
            </a:br>
            <a:r>
              <a:rPr lang="en-US" sz="1800" b="1" dirty="0">
                <a:solidFill>
                  <a:schemeClr val="tx1"/>
                </a:solidFill>
                <a:latin typeface="Arial Black" panose="020B0A04020102020204" pitchFamily="34" charset="0"/>
              </a:rPr>
              <a:t/>
            </a:r>
            <a:br>
              <a:rPr lang="en-US" sz="1800" b="1" dirty="0">
                <a:solidFill>
                  <a:schemeClr val="tx1"/>
                </a:solidFill>
                <a:latin typeface="Arial Black" panose="020B0A04020102020204" pitchFamily="34" charset="0"/>
              </a:rPr>
            </a:br>
            <a:r>
              <a:rPr lang="en-US" sz="2000" dirty="0">
                <a:solidFill>
                  <a:schemeClr val="tx1"/>
                </a:solidFill>
                <a:latin typeface="Arial Rounded MT Bold"/>
              </a:rPr>
              <a:t>Our main </a:t>
            </a:r>
            <a:r>
              <a:rPr lang="en-US" sz="2000" dirty="0" smtClean="0">
                <a:solidFill>
                  <a:schemeClr val="tx1"/>
                </a:solidFill>
                <a:latin typeface="Arial Rounded MT Bold"/>
              </a:rPr>
              <a:t>audience </a:t>
            </a:r>
            <a:r>
              <a:rPr lang="en-US" sz="2000" dirty="0">
                <a:solidFill>
                  <a:schemeClr val="tx1"/>
                </a:solidFill>
                <a:latin typeface="Arial Rounded MT Bold"/>
              </a:rPr>
              <a:t>are health </a:t>
            </a:r>
            <a:r>
              <a:rPr lang="en-US" sz="2000" dirty="0" smtClean="0">
                <a:solidFill>
                  <a:schemeClr val="tx1"/>
                </a:solidFill>
                <a:latin typeface="Arial Rounded MT Bold"/>
              </a:rPr>
              <a:t>conscious men, </a:t>
            </a:r>
            <a:r>
              <a:rPr lang="en-US" sz="2000" dirty="0">
                <a:solidFill>
                  <a:schemeClr val="tx1"/>
                </a:solidFill>
                <a:latin typeface="Arial Rounded MT Bold"/>
              </a:rPr>
              <a:t>women </a:t>
            </a:r>
            <a:r>
              <a:rPr lang="en-US" sz="2000" dirty="0" smtClean="0">
                <a:solidFill>
                  <a:schemeClr val="tx1"/>
                </a:solidFill>
                <a:latin typeface="Arial Rounded MT Bold"/>
              </a:rPr>
              <a:t>and </a:t>
            </a:r>
            <a:r>
              <a:rPr lang="en-US" sz="2000" dirty="0">
                <a:solidFill>
                  <a:schemeClr val="tx1"/>
                </a:solidFill>
                <a:latin typeface="Arial Rounded MT Bold"/>
              </a:rPr>
              <a:t>children of all ages who like to change their </a:t>
            </a:r>
            <a:r>
              <a:rPr lang="en-US" sz="2000" dirty="0" smtClean="0">
                <a:solidFill>
                  <a:schemeClr val="tx1"/>
                </a:solidFill>
                <a:latin typeface="Arial Rounded MT Bold"/>
              </a:rPr>
              <a:t>lifestyle. </a:t>
            </a:r>
            <a:r>
              <a:rPr lang="en-US" sz="2000" dirty="0">
                <a:solidFill>
                  <a:schemeClr val="tx1"/>
                </a:solidFill>
                <a:latin typeface="Arial Rounded MT Bold"/>
              </a:rPr>
              <a:t>They can schedule any time for workout at their </a:t>
            </a:r>
            <a:r>
              <a:rPr lang="en-US" sz="2000" dirty="0" smtClean="0">
                <a:solidFill>
                  <a:schemeClr val="tx1"/>
                </a:solidFill>
                <a:latin typeface="Arial Rounded MT Bold"/>
              </a:rPr>
              <a:t>convenience. Just </a:t>
            </a:r>
            <a:r>
              <a:rPr lang="en-US" sz="2000" dirty="0">
                <a:solidFill>
                  <a:schemeClr val="tx1"/>
                </a:solidFill>
                <a:latin typeface="Arial Rounded MT Bold"/>
              </a:rPr>
              <a:t>as they can buy products at </a:t>
            </a:r>
            <a:r>
              <a:rPr lang="en-US" sz="2000" dirty="0" smtClean="0">
                <a:solidFill>
                  <a:schemeClr val="tx1"/>
                </a:solidFill>
                <a:latin typeface="Arial Rounded MT Bold"/>
              </a:rPr>
              <a:t>home</a:t>
            </a:r>
            <a:r>
              <a:rPr lang="en-US" sz="2000" dirty="0">
                <a:solidFill>
                  <a:schemeClr val="tx1"/>
                </a:solidFill>
                <a:latin typeface="Arial Rounded MT Bold"/>
              </a:rPr>
              <a:t> </a:t>
            </a:r>
            <a:r>
              <a:rPr lang="en-US" sz="2000" dirty="0" smtClean="0">
                <a:solidFill>
                  <a:schemeClr val="tx1"/>
                </a:solidFill>
                <a:latin typeface="Arial Rounded MT Bold"/>
              </a:rPr>
              <a:t>and </a:t>
            </a:r>
            <a:r>
              <a:rPr lang="en-US" sz="2000" dirty="0">
                <a:solidFill>
                  <a:schemeClr val="tx1"/>
                </a:solidFill>
                <a:latin typeface="Arial Rounded MT Bold"/>
              </a:rPr>
              <a:t>they can </a:t>
            </a:r>
            <a:r>
              <a:rPr lang="en-US" sz="2000" dirty="0" smtClean="0">
                <a:solidFill>
                  <a:schemeClr val="tx1"/>
                </a:solidFill>
                <a:latin typeface="Arial Rounded MT Bold"/>
              </a:rPr>
              <a:t>also subscribe membership </a:t>
            </a:r>
            <a:r>
              <a:rPr lang="en-US" sz="2000" dirty="0">
                <a:solidFill>
                  <a:schemeClr val="tx1"/>
                </a:solidFill>
                <a:latin typeface="Arial Rounded MT Bold"/>
              </a:rPr>
              <a:t>at </a:t>
            </a:r>
            <a:r>
              <a:rPr lang="en-US" sz="2000" dirty="0" smtClean="0">
                <a:solidFill>
                  <a:schemeClr val="tx1"/>
                </a:solidFill>
                <a:latin typeface="Arial Rounded MT Bold"/>
              </a:rPr>
              <a:t>home</a:t>
            </a:r>
            <a:r>
              <a:rPr lang="en-US" sz="2000" b="1" dirty="0" smtClean="0">
                <a:solidFill>
                  <a:schemeClr val="accent2">
                    <a:lumMod val="40000"/>
                    <a:lumOff val="60000"/>
                  </a:schemeClr>
                </a:solidFill>
                <a:latin typeface="Arial Rounded MT Bold"/>
              </a:rPr>
              <a:t>.</a:t>
            </a:r>
            <a:endParaRPr lang="en-US" sz="2000" b="1" dirty="0">
              <a:solidFill>
                <a:schemeClr val="accent2">
                  <a:lumMod val="40000"/>
                  <a:lumOff val="60000"/>
                </a:schemeClr>
              </a:solidFill>
              <a:latin typeface="Arial Rounded MT Bold"/>
            </a:endParaRPr>
          </a:p>
        </p:txBody>
      </p:sp>
      <p:pic>
        <p:nvPicPr>
          <p:cNvPr id="2050" name="Picture 2" descr="May be an image of 1 person and indo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8275" y="3519214"/>
            <a:ext cx="4902200" cy="27574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350" y="3519214"/>
            <a:ext cx="4128169" cy="2757488"/>
          </a:xfrm>
          <a:prstGeom prst="rect">
            <a:avLst/>
          </a:prstGeom>
        </p:spPr>
      </p:pic>
    </p:spTree>
    <p:extLst>
      <p:ext uri="{BB962C8B-B14F-4D97-AF65-F5344CB8AC3E}">
        <p14:creationId xmlns:p14="http://schemas.microsoft.com/office/powerpoint/2010/main" val="943109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13" y="457199"/>
            <a:ext cx="8596668" cy="1320800"/>
          </a:xfrm>
        </p:spPr>
        <p:txBody>
          <a:bodyPr/>
          <a:lstStyle/>
          <a:p>
            <a:r>
              <a:rPr lang="en-US" b="1" dirty="0" smtClean="0">
                <a:latin typeface="Arial Rounded MT Bold" panose="020F0704030504030204" pitchFamily="34" charset="0"/>
              </a:rPr>
              <a:t>Why we need this Application ?</a:t>
            </a:r>
            <a:endParaRPr lang="en-US" b="1" dirty="0">
              <a:latin typeface="Arial Rounded MT Bold" panose="020F0704030504030204" pitchFamily="34" charset="0"/>
            </a:endParaRPr>
          </a:p>
        </p:txBody>
      </p:sp>
      <p:sp>
        <p:nvSpPr>
          <p:cNvPr id="3" name="Content Placeholder 2"/>
          <p:cNvSpPr>
            <a:spLocks noGrp="1"/>
          </p:cNvSpPr>
          <p:nvPr>
            <p:ph idx="1"/>
          </p:nvPr>
        </p:nvSpPr>
        <p:spPr>
          <a:xfrm>
            <a:off x="684513" y="1510937"/>
            <a:ext cx="8348431" cy="4953725"/>
          </a:xfrm>
        </p:spPr>
        <p:txBody>
          <a:bodyPr>
            <a:normAutofit fontScale="92500" lnSpcReduction="20000"/>
          </a:bodyPr>
          <a:lstStyle/>
          <a:p>
            <a:pPr fontAlgn="base"/>
            <a:r>
              <a:rPr lang="en-US" sz="2100" dirty="0">
                <a:solidFill>
                  <a:schemeClr val="tx1">
                    <a:lumMod val="95000"/>
                    <a:lumOff val="5000"/>
                  </a:schemeClr>
                </a:solidFill>
                <a:latin typeface="Arial" panose="020B0604020202020204" pitchFamily="34" charset="0"/>
                <a:cs typeface="Arial" panose="020B0604020202020204" pitchFamily="34" charset="0"/>
              </a:rPr>
              <a:t>Gym members and officials can access the system from anywhere with an internet connection, making it easier to manage the gym and access information.</a:t>
            </a:r>
          </a:p>
          <a:p>
            <a:pPr algn="just"/>
            <a:r>
              <a:rPr lang="en-US" sz="2100" dirty="0">
                <a:solidFill>
                  <a:schemeClr val="tx1">
                    <a:lumMod val="95000"/>
                    <a:lumOff val="5000"/>
                  </a:schemeClr>
                </a:solidFill>
                <a:latin typeface="Arial" panose="020B0604020202020204" pitchFamily="34" charset="0"/>
                <a:cs typeface="Arial" panose="020B0604020202020204" pitchFamily="34" charset="0"/>
              </a:rPr>
              <a:t>This automates many manual tasks associated with managing a gym, such as membership management, scheduling, and billing. This saves time and reduces the risk of errors</a:t>
            </a:r>
            <a:r>
              <a:rPr lang="en-US" sz="2100" dirty="0" smtClean="0">
                <a:solidFill>
                  <a:schemeClr val="tx1">
                    <a:lumMod val="95000"/>
                    <a:lumOff val="5000"/>
                  </a:schemeClr>
                </a:solidFill>
                <a:latin typeface="Arial" panose="020B0604020202020204" pitchFamily="34" charset="0"/>
                <a:cs typeface="Arial" panose="020B0604020202020204" pitchFamily="34" charset="0"/>
              </a:rPr>
              <a:t>.</a:t>
            </a:r>
          </a:p>
          <a:p>
            <a:pPr algn="just"/>
            <a:r>
              <a:rPr lang="en-US" sz="2100" dirty="0">
                <a:solidFill>
                  <a:schemeClr val="tx1">
                    <a:lumMod val="95000"/>
                    <a:lumOff val="5000"/>
                  </a:schemeClr>
                </a:solidFill>
                <a:latin typeface="Arial" panose="020B0604020202020204" pitchFamily="34" charset="0"/>
                <a:cs typeface="Arial" panose="020B0604020202020204" pitchFamily="34" charset="0"/>
              </a:rPr>
              <a:t>Often regular gym usage is not possible to work. The online gym contains a lot of body-weight exercises which can be completed at </a:t>
            </a:r>
            <a:r>
              <a:rPr lang="en-US" sz="2100" dirty="0" smtClean="0">
                <a:solidFill>
                  <a:schemeClr val="tx1">
                    <a:lumMod val="95000"/>
                    <a:lumOff val="5000"/>
                  </a:schemeClr>
                </a:solidFill>
                <a:latin typeface="Arial" panose="020B0604020202020204" pitchFamily="34" charset="0"/>
                <a:cs typeface="Arial" panose="020B0604020202020204" pitchFamily="34" charset="0"/>
              </a:rPr>
              <a:t>home.</a:t>
            </a:r>
          </a:p>
          <a:p>
            <a:pPr algn="just"/>
            <a:r>
              <a:rPr lang="en-US" sz="2000" dirty="0" smtClean="0">
                <a:solidFill>
                  <a:schemeClr val="tx1">
                    <a:lumMod val="95000"/>
                    <a:lumOff val="5000"/>
                  </a:schemeClr>
                </a:solidFill>
                <a:latin typeface="Arial" panose="020B0604020202020204" pitchFamily="34" charset="0"/>
                <a:cs typeface="Arial" panose="020B0604020202020204" pitchFamily="34" charset="0"/>
              </a:rPr>
              <a:t>However</a:t>
            </a:r>
            <a:r>
              <a:rPr lang="en-US" sz="2000" dirty="0">
                <a:solidFill>
                  <a:schemeClr val="tx1">
                    <a:lumMod val="95000"/>
                    <a:lumOff val="5000"/>
                  </a:schemeClr>
                </a:solidFill>
                <a:latin typeface="Arial" panose="020B0604020202020204" pitchFamily="34" charset="0"/>
                <a:cs typeface="Arial" panose="020B0604020202020204" pitchFamily="34" charset="0"/>
              </a:rPr>
              <a:t>, the gym members will get special discounts on the same equipment’s and </a:t>
            </a:r>
            <a:r>
              <a:rPr lang="en-US" sz="2000" dirty="0" smtClean="0">
                <a:solidFill>
                  <a:schemeClr val="tx1">
                    <a:lumMod val="95000"/>
                    <a:lumOff val="5000"/>
                  </a:schemeClr>
                </a:solidFill>
                <a:latin typeface="Arial" panose="020B0604020202020204" pitchFamily="34" charset="0"/>
                <a:cs typeface="Arial" panose="020B0604020202020204" pitchFamily="34" charset="0"/>
              </a:rPr>
              <a:t>products. Moreover</a:t>
            </a:r>
            <a:r>
              <a:rPr lang="en-US" sz="2000" dirty="0">
                <a:solidFill>
                  <a:schemeClr val="tx1">
                    <a:lumMod val="95000"/>
                    <a:lumOff val="5000"/>
                  </a:schemeClr>
                </a:solidFill>
                <a:latin typeface="Arial" panose="020B0604020202020204" pitchFamily="34" charset="0"/>
                <a:cs typeface="Arial" panose="020B0604020202020204" pitchFamily="34" charset="0"/>
              </a:rPr>
              <a:t>, certain facilities like </a:t>
            </a:r>
            <a:r>
              <a:rPr lang="en-US" sz="2000" dirty="0" smtClean="0">
                <a:solidFill>
                  <a:schemeClr val="tx1">
                    <a:lumMod val="95000"/>
                    <a:lumOff val="5000"/>
                  </a:schemeClr>
                </a:solidFill>
                <a:latin typeface="Arial" panose="020B0604020202020204" pitchFamily="34" charset="0"/>
                <a:cs typeface="Arial" panose="020B0604020202020204" pitchFamily="34" charset="0"/>
              </a:rPr>
              <a:t>personal trainer, </a:t>
            </a:r>
            <a:r>
              <a:rPr lang="en-US" sz="2000" dirty="0">
                <a:solidFill>
                  <a:schemeClr val="tx1">
                    <a:lumMod val="95000"/>
                    <a:lumOff val="5000"/>
                  </a:schemeClr>
                </a:solidFill>
                <a:latin typeface="Arial" panose="020B0604020202020204" pitchFamily="34" charset="0"/>
                <a:cs typeface="Arial" panose="020B0604020202020204" pitchFamily="34" charset="0"/>
              </a:rPr>
              <a:t>b</a:t>
            </a:r>
            <a:r>
              <a:rPr lang="en-US" sz="2000" dirty="0" smtClean="0">
                <a:solidFill>
                  <a:schemeClr val="tx1">
                    <a:lumMod val="95000"/>
                    <a:lumOff val="5000"/>
                  </a:schemeClr>
                </a:solidFill>
                <a:latin typeface="Arial" panose="020B0604020202020204" pitchFamily="34" charset="0"/>
                <a:cs typeface="Arial" panose="020B0604020202020204" pitchFamily="34" charset="0"/>
              </a:rPr>
              <a:t>uy </a:t>
            </a:r>
            <a:r>
              <a:rPr lang="en-US" sz="2000" dirty="0">
                <a:solidFill>
                  <a:schemeClr val="tx1">
                    <a:lumMod val="95000"/>
                    <a:lumOff val="5000"/>
                  </a:schemeClr>
                </a:solidFill>
                <a:latin typeface="Arial" panose="020B0604020202020204" pitchFamily="34" charset="0"/>
                <a:cs typeface="Arial" panose="020B0604020202020204" pitchFamily="34" charset="0"/>
              </a:rPr>
              <a:t>m</a:t>
            </a:r>
            <a:r>
              <a:rPr lang="en-US" sz="2000" dirty="0" smtClean="0">
                <a:solidFill>
                  <a:schemeClr val="tx1">
                    <a:lumMod val="95000"/>
                    <a:lumOff val="5000"/>
                  </a:schemeClr>
                </a:solidFill>
                <a:latin typeface="Arial" panose="020B0604020202020204" pitchFamily="34" charset="0"/>
                <a:cs typeface="Arial" panose="020B0604020202020204" pitchFamily="34" charset="0"/>
              </a:rPr>
              <a:t>embership </a:t>
            </a:r>
            <a:r>
              <a:rPr lang="en-US" sz="2000" dirty="0">
                <a:solidFill>
                  <a:schemeClr val="tx1">
                    <a:lumMod val="95000"/>
                    <a:lumOff val="5000"/>
                  </a:schemeClr>
                </a:solidFill>
                <a:latin typeface="Arial" panose="020B0604020202020204" pitchFamily="34" charset="0"/>
                <a:cs typeface="Arial" panose="020B0604020202020204" pitchFamily="34" charset="0"/>
              </a:rPr>
              <a:t>o</a:t>
            </a:r>
            <a:r>
              <a:rPr lang="en-US" sz="2000" dirty="0" smtClean="0">
                <a:solidFill>
                  <a:schemeClr val="tx1">
                    <a:lumMod val="95000"/>
                    <a:lumOff val="5000"/>
                  </a:schemeClr>
                </a:solidFill>
                <a:latin typeface="Arial" panose="020B0604020202020204" pitchFamily="34" charset="0"/>
                <a:cs typeface="Arial" panose="020B0604020202020204" pitchFamily="34" charset="0"/>
              </a:rPr>
              <a:t>nline</a:t>
            </a:r>
            <a:r>
              <a:rPr lang="en-US" sz="2000" dirty="0">
                <a:solidFill>
                  <a:schemeClr val="tx1">
                    <a:lumMod val="95000"/>
                    <a:lumOff val="5000"/>
                  </a:schemeClr>
                </a:solidFill>
                <a:latin typeface="Arial" panose="020B0604020202020204" pitchFamily="34" charset="0"/>
                <a:cs typeface="Arial" panose="020B0604020202020204" pitchFamily="34" charset="0"/>
              </a:rPr>
              <a:t>, d</a:t>
            </a:r>
            <a:r>
              <a:rPr lang="en-US" sz="2000" dirty="0" smtClean="0">
                <a:solidFill>
                  <a:schemeClr val="tx1">
                    <a:lumMod val="95000"/>
                    <a:lumOff val="5000"/>
                  </a:schemeClr>
                </a:solidFill>
                <a:latin typeface="Arial" panose="020B0604020202020204" pitchFamily="34" charset="0"/>
                <a:cs typeface="Arial" panose="020B0604020202020204" pitchFamily="34" charset="0"/>
              </a:rPr>
              <a:t>iscount offer </a:t>
            </a:r>
            <a:r>
              <a:rPr lang="en-US" sz="2000" dirty="0">
                <a:solidFill>
                  <a:schemeClr val="tx1">
                    <a:lumMod val="95000"/>
                    <a:lumOff val="5000"/>
                  </a:schemeClr>
                </a:solidFill>
                <a:latin typeface="Arial" panose="020B0604020202020204" pitchFamily="34" charset="0"/>
                <a:cs typeface="Arial" panose="020B0604020202020204" pitchFamily="34" charset="0"/>
              </a:rPr>
              <a:t>etc. will be available for the members only. </a:t>
            </a:r>
            <a:endParaRPr lang="en-US" sz="2000" dirty="0" smtClean="0">
              <a:solidFill>
                <a:schemeClr val="tx1">
                  <a:lumMod val="95000"/>
                  <a:lumOff val="5000"/>
                </a:schemeClr>
              </a:solidFill>
              <a:latin typeface="Arial" panose="020B0604020202020204" pitchFamily="34" charset="0"/>
              <a:cs typeface="Arial" panose="020B0604020202020204" pitchFamily="34" charset="0"/>
            </a:endParaRPr>
          </a:p>
          <a:p>
            <a:pPr algn="just"/>
            <a:r>
              <a:rPr lang="en-US" sz="2000" dirty="0" smtClean="0">
                <a:solidFill>
                  <a:schemeClr val="tx1">
                    <a:lumMod val="95000"/>
                    <a:lumOff val="5000"/>
                  </a:schemeClr>
                </a:solidFill>
                <a:latin typeface="Arial" panose="020B0604020202020204" pitchFamily="34" charset="0"/>
                <a:cs typeface="Arial" panose="020B0604020202020204" pitchFamily="34" charset="0"/>
              </a:rPr>
              <a:t>On </a:t>
            </a:r>
            <a:r>
              <a:rPr lang="en-US" sz="2000" dirty="0">
                <a:solidFill>
                  <a:schemeClr val="tx1">
                    <a:lumMod val="95000"/>
                    <a:lumOff val="5000"/>
                  </a:schemeClr>
                </a:solidFill>
                <a:latin typeface="Arial" panose="020B0604020202020204" pitchFamily="34" charset="0"/>
                <a:cs typeface="Arial" panose="020B0604020202020204" pitchFamily="34" charset="0"/>
              </a:rPr>
              <a:t>the other hand, those who run a fitness center used to need two different software’s. One is to manage their gym data and the other is if they were selling any product. But now they can do these two things together through a software and at the same time can register for membership online at home.</a:t>
            </a:r>
          </a:p>
        </p:txBody>
      </p:sp>
      <p:pic>
        <p:nvPicPr>
          <p:cNvPr id="1026" name="Picture 2" descr="https://cdn.pixabay.com/photo/2020/10/17/22/27/question-5663412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8509" y="3222171"/>
            <a:ext cx="3303491" cy="363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venirNext LT Pro MediumCn" panose="020B0806020202020204" pitchFamily="34" charset="0"/>
              </a:rPr>
              <a:t>  </a:t>
            </a:r>
            <a:r>
              <a:rPr lang="en-US" sz="4000" b="1" dirty="0" smtClean="0">
                <a:latin typeface="AvenirNext LT Pro MediumCn" panose="020B0806020202020204" pitchFamily="34" charset="0"/>
              </a:rPr>
              <a:t>Function &amp; Specialty  </a:t>
            </a:r>
            <a:endParaRPr lang="en-US" sz="4000" b="1" dirty="0">
              <a:latin typeface="AvenirNext LT Pro MediumCn" panose="020B0806020202020204" pitchFamily="34" charset="0"/>
            </a:endParaRPr>
          </a:p>
        </p:txBody>
      </p:sp>
      <p:sp>
        <p:nvSpPr>
          <p:cNvPr id="3" name="Content Placeholder 2"/>
          <p:cNvSpPr>
            <a:spLocks noGrp="1"/>
          </p:cNvSpPr>
          <p:nvPr>
            <p:ph idx="1"/>
          </p:nvPr>
        </p:nvSpPr>
        <p:spPr>
          <a:xfrm>
            <a:off x="894307" y="1471927"/>
            <a:ext cx="6958862" cy="5386073"/>
          </a:xfrm>
        </p:spPr>
        <p:txBody>
          <a:bodyPr>
            <a:normAutofit fontScale="62500" lnSpcReduction="20000"/>
          </a:bodyPr>
          <a:lstStyle/>
          <a:p>
            <a:pPr marL="0" indent="0">
              <a:buNone/>
            </a:pPr>
            <a:r>
              <a:rPr lang="en-US" sz="3400" b="1" dirty="0" smtClean="0">
                <a:solidFill>
                  <a:schemeClr val="tx1"/>
                </a:solidFill>
                <a:latin typeface="Arial" panose="020B0604020202020204" pitchFamily="34" charset="0"/>
                <a:cs typeface="Arial" panose="020B0604020202020204" pitchFamily="34" charset="0"/>
              </a:rPr>
              <a:t>For User –</a:t>
            </a:r>
          </a:p>
          <a:p>
            <a:r>
              <a:rPr lang="en-US" sz="2900" dirty="0" smtClean="0">
                <a:solidFill>
                  <a:schemeClr val="tx1"/>
                </a:solidFill>
                <a:latin typeface="Arial" panose="020B0604020202020204" pitchFamily="34" charset="0"/>
                <a:cs typeface="Arial" panose="020B0604020202020204" pitchFamily="34" charset="0"/>
              </a:rPr>
              <a:t>View and search all the available gyms in an area</a:t>
            </a:r>
          </a:p>
          <a:p>
            <a:r>
              <a:rPr lang="en-US" sz="2900" dirty="0" smtClean="0">
                <a:solidFill>
                  <a:schemeClr val="tx1"/>
                </a:solidFill>
                <a:latin typeface="Arial" panose="020B0604020202020204" pitchFamily="34" charset="0"/>
                <a:cs typeface="Arial" panose="020B0604020202020204" pitchFamily="34" charset="0"/>
              </a:rPr>
              <a:t>Buy Equipment / Product</a:t>
            </a:r>
          </a:p>
          <a:p>
            <a:r>
              <a:rPr lang="en-US" sz="2900" dirty="0" smtClean="0">
                <a:solidFill>
                  <a:schemeClr val="tx1"/>
                </a:solidFill>
                <a:latin typeface="Arial" panose="020B0604020202020204" pitchFamily="34" charset="0"/>
                <a:cs typeface="Arial" panose="020B0604020202020204" pitchFamily="34" charset="0"/>
              </a:rPr>
              <a:t>Buy Membership Package</a:t>
            </a:r>
          </a:p>
          <a:p>
            <a:r>
              <a:rPr lang="en-US" sz="2900" dirty="0" smtClean="0">
                <a:solidFill>
                  <a:schemeClr val="tx1"/>
                </a:solidFill>
                <a:latin typeface="Arial" panose="020B0604020202020204" pitchFamily="34" charset="0"/>
                <a:cs typeface="Arial" panose="020B0604020202020204" pitchFamily="34" charset="0"/>
              </a:rPr>
              <a:t>Set Own Workout Planning</a:t>
            </a:r>
          </a:p>
          <a:p>
            <a:r>
              <a:rPr lang="en-US" sz="2900" dirty="0" smtClean="0">
                <a:solidFill>
                  <a:schemeClr val="tx1"/>
                </a:solidFill>
                <a:latin typeface="Arial" panose="020B0604020202020204" pitchFamily="34" charset="0"/>
                <a:cs typeface="Arial" panose="020B0604020202020204" pitchFamily="34" charset="0"/>
              </a:rPr>
              <a:t>Assigning Trainer Personally </a:t>
            </a:r>
          </a:p>
          <a:p>
            <a:r>
              <a:rPr lang="en-US" sz="2900" dirty="0" smtClean="0">
                <a:solidFill>
                  <a:schemeClr val="tx1"/>
                </a:solidFill>
                <a:latin typeface="Arial" panose="020B0604020202020204" pitchFamily="34" charset="0"/>
                <a:cs typeface="Arial" panose="020B0604020202020204" pitchFamily="34" charset="0"/>
              </a:rPr>
              <a:t>Update their full account </a:t>
            </a: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r>
              <a:rPr lang="en-US" sz="3300" b="1" dirty="0" smtClean="0">
                <a:solidFill>
                  <a:schemeClr val="tx1"/>
                </a:solidFill>
                <a:latin typeface="Arial" panose="020B0604020202020204" pitchFamily="34" charset="0"/>
                <a:cs typeface="Arial" panose="020B0604020202020204" pitchFamily="34" charset="0"/>
              </a:rPr>
              <a:t>For Admin –</a:t>
            </a:r>
            <a:endParaRPr lang="en-US" sz="3300" dirty="0" smtClean="0">
              <a:solidFill>
                <a:schemeClr val="tx1"/>
              </a:solidFill>
              <a:latin typeface="Arial" panose="020B0604020202020204" pitchFamily="34" charset="0"/>
              <a:cs typeface="Arial" panose="020B0604020202020204" pitchFamily="34" charset="0"/>
            </a:endParaRPr>
          </a:p>
          <a:p>
            <a:r>
              <a:rPr lang="en-US" sz="2900" dirty="0" smtClean="0">
                <a:solidFill>
                  <a:schemeClr val="tx1"/>
                </a:solidFill>
                <a:latin typeface="Arial" panose="020B0604020202020204" pitchFamily="34" charset="0"/>
                <a:cs typeface="Arial" panose="020B0604020202020204" pitchFamily="34" charset="0"/>
              </a:rPr>
              <a:t>Admin can manage the whole system </a:t>
            </a:r>
          </a:p>
          <a:p>
            <a:r>
              <a:rPr lang="en-US" sz="2900" dirty="0" smtClean="0">
                <a:solidFill>
                  <a:schemeClr val="tx1"/>
                </a:solidFill>
                <a:latin typeface="Arial" panose="020B0604020202020204" pitchFamily="34" charset="0"/>
                <a:cs typeface="Arial" panose="020B0604020202020204" pitchFamily="34" charset="0"/>
              </a:rPr>
              <a:t>Set up profile with different details </a:t>
            </a:r>
          </a:p>
          <a:p>
            <a:r>
              <a:rPr lang="en-US" sz="2900" dirty="0" smtClean="0">
                <a:solidFill>
                  <a:schemeClr val="tx1"/>
                </a:solidFill>
                <a:latin typeface="Arial" panose="020B0604020202020204" pitchFamily="34" charset="0"/>
                <a:cs typeface="Arial" panose="020B0604020202020204" pitchFamily="34" charset="0"/>
              </a:rPr>
              <a:t>Add members detail to his database </a:t>
            </a:r>
          </a:p>
          <a:p>
            <a:r>
              <a:rPr lang="en-US" sz="2900" dirty="0" smtClean="0">
                <a:solidFill>
                  <a:schemeClr val="tx1"/>
                </a:solidFill>
                <a:latin typeface="Arial" panose="020B0604020202020204" pitchFamily="34" charset="0"/>
                <a:cs typeface="Arial" panose="020B0604020202020204" pitchFamily="34" charset="0"/>
              </a:rPr>
              <a:t>Upload Products</a:t>
            </a:r>
          </a:p>
          <a:p>
            <a:r>
              <a:rPr lang="en-US" sz="2900" dirty="0" smtClean="0">
                <a:solidFill>
                  <a:schemeClr val="tx1"/>
                </a:solidFill>
                <a:latin typeface="Arial" panose="020B0604020202020204" pitchFamily="34" charset="0"/>
                <a:cs typeface="Arial" panose="020B0604020202020204" pitchFamily="34" charset="0"/>
              </a:rPr>
              <a:t>Can send notice</a:t>
            </a:r>
          </a:p>
          <a:p>
            <a:r>
              <a:rPr lang="en-US" sz="2900" dirty="0" smtClean="0">
                <a:solidFill>
                  <a:schemeClr val="tx1"/>
                </a:solidFill>
                <a:latin typeface="Arial" panose="020B0604020202020204" pitchFamily="34" charset="0"/>
                <a:cs typeface="Arial" panose="020B0604020202020204" pitchFamily="34" charset="0"/>
              </a:rPr>
              <a:t>Manage trainer</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1266" name="Picture 2" descr="https://elearning.ihtsdotools.org/pluginfile.php/6781/mod_book/chapter/327/welco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372" y="1053317"/>
            <a:ext cx="4980332" cy="569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469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294" y="2595155"/>
            <a:ext cx="8596668" cy="1320800"/>
          </a:xfrm>
        </p:spPr>
        <p:txBody>
          <a:bodyPr>
            <a:normAutofit/>
          </a:bodyPr>
          <a:lstStyle/>
          <a:p>
            <a:r>
              <a:rPr lang="en-US" sz="8000" b="1" smtClean="0"/>
              <a:t> Thank </a:t>
            </a:r>
            <a:r>
              <a:rPr lang="en-US" sz="8000" b="1" dirty="0" smtClean="0"/>
              <a:t>you</a:t>
            </a:r>
            <a:endParaRPr lang="en-US" sz="8000" b="1" dirty="0"/>
          </a:p>
        </p:txBody>
      </p:sp>
    </p:spTree>
    <p:extLst>
      <p:ext uri="{BB962C8B-B14F-4D97-AF65-F5344CB8AC3E}">
        <p14:creationId xmlns:p14="http://schemas.microsoft.com/office/powerpoint/2010/main" val="1690256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142</TotalTime>
  <Words>446</Words>
  <Application>Microsoft Office PowerPoint</Application>
  <PresentationFormat>Widescreen</PresentationFormat>
  <Paragraphs>44</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Arial Rounded MT Bold</vt:lpstr>
      <vt:lpstr>AvenirNext LT Pro MediumCn</vt:lpstr>
      <vt:lpstr>Calibri</vt:lpstr>
      <vt:lpstr>Trebuchet MS</vt:lpstr>
      <vt:lpstr>Wingdings 3</vt:lpstr>
      <vt:lpstr>Facet</vt:lpstr>
      <vt:lpstr>PowerPoint Presentation</vt:lpstr>
      <vt:lpstr>  Introduction   Our project is basically for them who run the fitness center. Those who will operate the software, first they will get information of gyms in a certain area and be able to add or update the information of all the members of their center and calculate their income and expenditure etc. and sell exercise equipment through this one software. On the other hand, users can buy exercise equipment at home and users can become a member of that organization by purchasing a membership package and as a result they will get some special benefits.</vt:lpstr>
      <vt:lpstr>     Our Target Audience  Our main audience are health conscious men, women and children of all ages who like to change their lifestyle. They can schedule any time for workout at their convenience. Just as they can buy products at home and they can also subscribe membership at home.</vt:lpstr>
      <vt:lpstr>Why we need this Application ?</vt:lpstr>
      <vt:lpstr>  Function &amp; Specialty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Zawad</dc:creator>
  <cp:lastModifiedBy>Sadik</cp:lastModifiedBy>
  <cp:revision>27</cp:revision>
  <dcterms:created xsi:type="dcterms:W3CDTF">2022-02-18T20:12:21Z</dcterms:created>
  <dcterms:modified xsi:type="dcterms:W3CDTF">2023-08-10T02:55:08Z</dcterms:modified>
</cp:coreProperties>
</file>