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FA9AA-62AE-4314-8C13-D934652567E9}" v="2845" dt="2023-06-30T10:42:06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EF6627-F78F-1AB0-7088-7013EDEF5A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7" r="24160" b="6944"/>
          <a:stretch/>
        </p:blipFill>
        <p:spPr>
          <a:xfrm>
            <a:off x="3523488" y="50810"/>
            <a:ext cx="8668512" cy="6857990"/>
          </a:xfrm>
          <a:prstGeom prst="rect">
            <a:avLst/>
          </a:prstGeom>
        </p:spPr>
      </p:pic>
      <p:sp>
        <p:nvSpPr>
          <p:cNvPr id="27" name="Rectangle 1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GENERATIVE MODEL FOR ANTICANCER PEPTIDE.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Research Tracking  –  Sadik Bhattarai</a:t>
            </a:r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D5599F-B5A3-6409-D7AE-CB280495531B}"/>
              </a:ext>
            </a:extLst>
          </p:cNvPr>
          <p:cNvSpPr txBox="1"/>
          <p:nvPr/>
        </p:nvSpPr>
        <p:spPr>
          <a:xfrm>
            <a:off x="10922000" y="6492240"/>
            <a:ext cx="120904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ea typeface="Calibri"/>
                <a:cs typeface="Calibri"/>
              </a:rPr>
              <a:t>NSCL LAB 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B0F007-9DDC-9819-8F63-191934F4518D}"/>
              </a:ext>
            </a:extLst>
          </p:cNvPr>
          <p:cNvSpPr txBox="1"/>
          <p:nvPr/>
        </p:nvSpPr>
        <p:spPr>
          <a:xfrm>
            <a:off x="5374640" y="50800"/>
            <a:ext cx="35356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ighlight>
                  <a:srgbClr val="008080"/>
                </a:highlight>
                <a:ea typeface="Calibri"/>
                <a:cs typeface="Calibri"/>
              </a:rPr>
              <a:t>RESEARCH TASK - 3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D2F5602-6586-46E4-8645-2CDA442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434B85-DB0D-4010-A6A1-147F28D47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659F2-B679-CDCA-EFAB-1BB234A99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20231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chemeClr val="tx2"/>
                </a:solidFill>
                <a:cs typeface="Calibri Light"/>
              </a:rPr>
              <a:t>Dataset Creation</a:t>
            </a:r>
            <a:endParaRPr lang="en-US" sz="4000">
              <a:solidFill>
                <a:schemeClr val="tx2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2E5F4F0-80C0-49F3-84A2-453DE42F2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915607" cy="2187829"/>
            <a:chOff x="-305" y="-1"/>
            <a:chExt cx="3832880" cy="287613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2FEDB6-5432-4162-8648-3827572AF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FE345E-092D-4A20-A43A-0F9258D96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A313FCF-0EE7-4C6B-BAB3-EFC9451D3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B9ECD02-BE1B-4347-8C2E-EEA69008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9519416-488B-84DA-32AB-559F51048B13}"/>
              </a:ext>
            </a:extLst>
          </p:cNvPr>
          <p:cNvSpPr txBox="1"/>
          <p:nvPr/>
        </p:nvSpPr>
        <p:spPr>
          <a:xfrm>
            <a:off x="7466993" y="5208830"/>
            <a:ext cx="3376720" cy="2385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502920">
              <a:spcAft>
                <a:spcPts val="600"/>
              </a:spcAft>
            </a:pPr>
            <a:r>
              <a:rPr lang="en-US" sz="950" kern="1200" dirty="0">
                <a:latin typeface="+mn-lt"/>
                <a:ea typeface="+mn-ea"/>
                <a:cs typeface="Calibri"/>
              </a:rPr>
              <a:t>Fig 1 :</a:t>
            </a:r>
            <a:r>
              <a:rPr lang="en-US" sz="950" dirty="0">
                <a:cs typeface="Calibri"/>
              </a:rPr>
              <a:t>  Anticancer peptide dataset creation and details </a:t>
            </a:r>
            <a:endParaRPr lang="en-US" dirty="0"/>
          </a:p>
        </p:txBody>
      </p:sp>
      <p:pic>
        <p:nvPicPr>
          <p:cNvPr id="25" name="Picture 25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5BC56AFE-4046-30E1-DBB1-9052ACC74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785" y="1972242"/>
            <a:ext cx="5830276" cy="291351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1E45A58-8313-BAFB-A96F-6D74A727D9E5}"/>
              </a:ext>
            </a:extLst>
          </p:cNvPr>
          <p:cNvSpPr txBox="1"/>
          <p:nvPr/>
        </p:nvSpPr>
        <p:spPr>
          <a:xfrm>
            <a:off x="986691" y="2852615"/>
            <a:ext cx="455246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This unique dataset are created </a:t>
            </a:r>
            <a:r>
              <a:rPr lang="en-US" dirty="0" err="1">
                <a:cs typeface="Calibri"/>
              </a:rPr>
              <a:t>combiniing</a:t>
            </a:r>
            <a:r>
              <a:rPr lang="en-US" dirty="0">
                <a:cs typeface="Calibri"/>
              </a:rPr>
              <a:t> the datasets from multiple sources and reviewed method.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Calibri" panose="020F0502020204030204"/>
                <a:cs typeface="Calibri"/>
              </a:rPr>
              <a:t>Dataset Creations : created a new dataset called as composite training dataset for training of GAN</a:t>
            </a:r>
          </a:p>
        </p:txBody>
      </p:sp>
    </p:spTree>
    <p:extLst>
      <p:ext uri="{BB962C8B-B14F-4D97-AF65-F5344CB8AC3E}">
        <p14:creationId xmlns:p14="http://schemas.microsoft.com/office/powerpoint/2010/main" val="68080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9781A-41BF-D36A-3955-2CEDCC24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MODELS FOR GENERATION </a:t>
            </a:r>
            <a:endParaRPr lang="en-US" dirty="0">
              <a:cs typeface="Calibri Light"/>
            </a:endParaRPr>
          </a:p>
        </p:txBody>
      </p: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9" name="Content Placeholder 368">
            <a:extLst>
              <a:ext uri="{FF2B5EF4-FFF2-40B4-BE49-F238E27FC236}">
                <a16:creationId xmlns:a16="http://schemas.microsoft.com/office/drawing/2014/main" id="{5BCF94F4-1B7C-38FD-62E1-3B6D7972B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Transfer Learning with Fine Tuning approach </a:t>
            </a:r>
          </a:p>
          <a:p>
            <a:r>
              <a:rPr lang="en-US" dirty="0">
                <a:ea typeface="Calibri"/>
                <a:cs typeface="Calibri"/>
              </a:rPr>
              <a:t>DIFFUSION MODELS</a:t>
            </a:r>
            <a:endParaRPr lang="en-US" dirty="0"/>
          </a:p>
          <a:p>
            <a:r>
              <a:rPr lang="en-US" dirty="0">
                <a:ea typeface="Calibri"/>
                <a:cs typeface="Calibri"/>
              </a:rPr>
              <a:t>GAN MODEL</a:t>
            </a:r>
          </a:p>
          <a:p>
            <a:r>
              <a:rPr lang="en-US" dirty="0">
                <a:ea typeface="Calibri"/>
                <a:cs typeface="Calibri"/>
              </a:rPr>
              <a:t>Autoregressive Models, LSTM, BILSTM, AUTOREGRESSIVE,  AUTOENCODER MODEL)</a:t>
            </a:r>
          </a:p>
        </p:txBody>
      </p:sp>
    </p:spTree>
    <p:extLst>
      <p:ext uri="{BB962C8B-B14F-4D97-AF65-F5344CB8AC3E}">
        <p14:creationId xmlns:p14="http://schemas.microsoft.com/office/powerpoint/2010/main" val="427922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6120-2C02-D582-8E19-90833469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Generation of Anticancer peptide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53261-6773-856A-640B-5F935981F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Calibri"/>
                <a:cs typeface="Calibri"/>
              </a:rPr>
              <a:t>Prepare a dataset (anticancer peptides(experimentally verified).</a:t>
            </a:r>
          </a:p>
          <a:p>
            <a:r>
              <a:rPr lang="en-US" dirty="0">
                <a:ea typeface="Calibri"/>
                <a:cs typeface="Calibri"/>
              </a:rPr>
              <a:t>Preprocess the training dataset and </a:t>
            </a:r>
            <a:r>
              <a:rPr lang="en-US" dirty="0" err="1">
                <a:ea typeface="Calibri"/>
                <a:cs typeface="Calibri"/>
              </a:rPr>
              <a:t>evalution</a:t>
            </a:r>
            <a:r>
              <a:rPr lang="en-US" dirty="0">
                <a:ea typeface="Calibri"/>
                <a:cs typeface="Calibri"/>
              </a:rPr>
              <a:t> of datasets *.</a:t>
            </a:r>
          </a:p>
          <a:p>
            <a:r>
              <a:rPr lang="en-US" dirty="0">
                <a:ea typeface="Calibri"/>
                <a:cs typeface="Calibri"/>
              </a:rPr>
              <a:t>Design a Generative Network *.</a:t>
            </a:r>
          </a:p>
          <a:p>
            <a:r>
              <a:rPr lang="en-US" dirty="0">
                <a:ea typeface="Calibri"/>
                <a:cs typeface="Calibri"/>
              </a:rPr>
              <a:t>Check Relevancy or fidelity of Training and generated samples *.</a:t>
            </a:r>
          </a:p>
          <a:p>
            <a:r>
              <a:rPr lang="en-US" dirty="0">
                <a:ea typeface="Calibri"/>
                <a:cs typeface="Calibri"/>
              </a:rPr>
              <a:t>Screening method for generated peptides (Target Specific) - Check for to which cancer cell lines does this peptide belongs to and select the target(for this dataset is available)*.</a:t>
            </a:r>
          </a:p>
          <a:p>
            <a:r>
              <a:rPr lang="en-US" dirty="0" err="1">
                <a:ea typeface="Calibri"/>
                <a:cs typeface="Calibri"/>
              </a:rPr>
              <a:t>Rrosetta</a:t>
            </a:r>
            <a:r>
              <a:rPr lang="en-US" dirty="0">
                <a:ea typeface="Calibri"/>
                <a:cs typeface="Calibri"/>
              </a:rPr>
              <a:t> for modelling the peptides (check for </a:t>
            </a:r>
            <a:r>
              <a:rPr lang="en-US" dirty="0" err="1">
                <a:ea typeface="Calibri"/>
                <a:cs typeface="Calibri"/>
              </a:rPr>
              <a:t>pyrx</a:t>
            </a:r>
            <a:r>
              <a:rPr lang="en-US" dirty="0">
                <a:ea typeface="Calibri"/>
                <a:cs typeface="Calibri"/>
              </a:rPr>
              <a:t> too)*.</a:t>
            </a:r>
          </a:p>
          <a:p>
            <a:r>
              <a:rPr lang="en-US" dirty="0">
                <a:ea typeface="Calibri"/>
                <a:cs typeface="Calibri"/>
              </a:rPr>
              <a:t>Docking - Pocket Specific Docking and Flexible Docking (</a:t>
            </a:r>
            <a:r>
              <a:rPr lang="en-US" dirty="0" err="1">
                <a:ea typeface="Calibri"/>
                <a:cs typeface="Calibri"/>
              </a:rPr>
              <a:t>rosetta</a:t>
            </a:r>
            <a:r>
              <a:rPr lang="en-US" dirty="0">
                <a:ea typeface="Calibri"/>
                <a:cs typeface="Calibri"/>
              </a:rPr>
              <a:t>)- Binding affinity*.</a:t>
            </a:r>
          </a:p>
          <a:p>
            <a:r>
              <a:rPr lang="en-US" dirty="0">
                <a:ea typeface="Calibri"/>
                <a:cs typeface="Calibri"/>
              </a:rPr>
              <a:t>MD simulation of the complex and check for the stability, bonding information and many more*.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5965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2F249-6996-2952-CB67-82EC4E06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Experimental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37B0A-5AE4-832A-C059-56F3B67C2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We </a:t>
            </a:r>
            <a:r>
              <a:rPr lang="en-US" dirty="0" err="1">
                <a:ea typeface="Calibri"/>
                <a:cs typeface="Calibri"/>
              </a:rPr>
              <a:t>retreived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</a:t>
            </a:r>
            <a:r>
              <a:rPr lang="en-US" dirty="0">
                <a:ea typeface="Calibri"/>
                <a:cs typeface="Calibri"/>
              </a:rPr>
              <a:t> anticancer peptide dataset from Kaggle.</a:t>
            </a: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43E50C0-FAE8-336B-193D-1B07D5DC2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27" y="3188195"/>
            <a:ext cx="2990101" cy="2361489"/>
          </a:xfrm>
          <a:prstGeom prst="rect">
            <a:avLst/>
          </a:prstGeom>
        </p:spPr>
      </p:pic>
      <p:pic>
        <p:nvPicPr>
          <p:cNvPr id="5" name="Picture 5" descr="A picture containing screenshot, text, plot, line&#10;&#10;Description automatically generated">
            <a:extLst>
              <a:ext uri="{FF2B5EF4-FFF2-40B4-BE49-F238E27FC236}">
                <a16:creationId xmlns:a16="http://schemas.microsoft.com/office/drawing/2014/main" id="{0AD91F37-2140-E403-DA09-304AA0A68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049" y="3182587"/>
            <a:ext cx="3210560" cy="2399505"/>
          </a:xfrm>
          <a:prstGeom prst="rect">
            <a:avLst/>
          </a:prstGeom>
        </p:spPr>
      </p:pic>
      <p:pic>
        <p:nvPicPr>
          <p:cNvPr id="6" name="Picture 6" descr="A picture containing text, screenshot, display, rectangle&#10;&#10;Description automatically generated">
            <a:extLst>
              <a:ext uri="{FF2B5EF4-FFF2-40B4-BE49-F238E27FC236}">
                <a16:creationId xmlns:a16="http://schemas.microsoft.com/office/drawing/2014/main" id="{946F25AA-D558-964A-726A-E9DE1187D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240" y="3184633"/>
            <a:ext cx="2682240" cy="242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7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5E86F-0A23-053A-5956-88883B9A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Training result</a:t>
            </a:r>
          </a:p>
        </p:txBody>
      </p:sp>
      <p:pic>
        <p:nvPicPr>
          <p:cNvPr id="5" name="Picture 5" descr="A picture containing text, screenshot, plot, software&#10;&#10;Description automatically generated">
            <a:extLst>
              <a:ext uri="{FF2B5EF4-FFF2-40B4-BE49-F238E27FC236}">
                <a16:creationId xmlns:a16="http://schemas.microsoft.com/office/drawing/2014/main" id="{8E3F3FD7-B1C8-A360-A148-5E96CE605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8167"/>
          <a:stretch/>
        </p:blipFill>
        <p:spPr>
          <a:xfrm>
            <a:off x="239381" y="2034528"/>
            <a:ext cx="5803323" cy="3890357"/>
          </a:xfrm>
          <a:prstGeom prst="rect">
            <a:avLst/>
          </a:prstGeom>
        </p:spPr>
      </p:pic>
      <p:pic>
        <p:nvPicPr>
          <p:cNvPr id="4" name="Picture 4" descr="A picture containing text, screenshot, plot, display&#10;&#10;Description automatically generated">
            <a:extLst>
              <a:ext uri="{FF2B5EF4-FFF2-40B4-BE49-F238E27FC236}">
                <a16:creationId xmlns:a16="http://schemas.microsoft.com/office/drawing/2014/main" id="{19A9E4CB-477E-D981-8C05-AA1562094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7983" r="-2" b="7692"/>
          <a:stretch/>
        </p:blipFill>
        <p:spPr>
          <a:xfrm>
            <a:off x="6098494" y="2034528"/>
            <a:ext cx="5803323" cy="38903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01FADB-2856-B06A-7FCC-E6B2D3EBDB66}"/>
              </a:ext>
            </a:extLst>
          </p:cNvPr>
          <p:cNvSpPr txBox="1"/>
          <p:nvPr/>
        </p:nvSpPr>
        <p:spPr>
          <a:xfrm>
            <a:off x="4328160" y="5882640"/>
            <a:ext cx="48056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ea typeface="Calibri"/>
                <a:cs typeface="Calibri"/>
              </a:rPr>
              <a:t>Fig : Training of the Dense layer GAN network.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C5C0C8-AACE-C966-E3FD-C914005F8E24}"/>
              </a:ext>
            </a:extLst>
          </p:cNvPr>
          <p:cNvSpPr txBox="1"/>
          <p:nvPr/>
        </p:nvSpPr>
        <p:spPr>
          <a:xfrm>
            <a:off x="436880" y="6278880"/>
            <a:ext cx="105257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This training curve signify that the model suffers a convergence failure where discriminator loss becomes close to zero and generator also decrease to zero.</a:t>
            </a:r>
          </a:p>
        </p:txBody>
      </p:sp>
    </p:spTree>
    <p:extLst>
      <p:ext uri="{BB962C8B-B14F-4D97-AF65-F5344CB8AC3E}">
        <p14:creationId xmlns:p14="http://schemas.microsoft.com/office/powerpoint/2010/main" val="181156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erial view of a highway near the ocean">
            <a:extLst>
              <a:ext uri="{FF2B5EF4-FFF2-40B4-BE49-F238E27FC236}">
                <a16:creationId xmlns:a16="http://schemas.microsoft.com/office/drawing/2014/main" id="{69295784-4CF5-0232-1186-DE55483B96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34" r="10721" b="6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D8EB62-684D-A760-EDCC-D98839F8EED0}"/>
              </a:ext>
            </a:extLst>
          </p:cNvPr>
          <p:cNvSpPr txBox="1"/>
          <p:nvPr/>
        </p:nvSpPr>
        <p:spPr>
          <a:xfrm>
            <a:off x="6737308" y="3339137"/>
            <a:ext cx="4840010" cy="38436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/>
              <a:t>Thank you </a:t>
            </a:r>
          </a:p>
        </p:txBody>
      </p:sp>
    </p:spTree>
    <p:extLst>
      <p:ext uri="{BB962C8B-B14F-4D97-AF65-F5344CB8AC3E}">
        <p14:creationId xmlns:p14="http://schemas.microsoft.com/office/powerpoint/2010/main" val="1237212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GENERATIVE MODEL FOR ANTICANCER PEPTIDE.</vt:lpstr>
      <vt:lpstr>Dataset Creation</vt:lpstr>
      <vt:lpstr>MODELS FOR GENERATION </vt:lpstr>
      <vt:lpstr>Generation of Anticancer peptide </vt:lpstr>
      <vt:lpstr>Experimental Work</vt:lpstr>
      <vt:lpstr>Training result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351</cp:revision>
  <dcterms:created xsi:type="dcterms:W3CDTF">2023-06-26T06:32:43Z</dcterms:created>
  <dcterms:modified xsi:type="dcterms:W3CDTF">2023-06-30T10:42:58Z</dcterms:modified>
</cp:coreProperties>
</file>