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7" r:id="rId4"/>
    <p:sldId id="263" r:id="rId5"/>
    <p:sldId id="264" r:id="rId6"/>
    <p:sldId id="265" r:id="rId7"/>
    <p:sldId id="257" r:id="rId8"/>
    <p:sldId id="258" r:id="rId9"/>
    <p:sldId id="259" r:id="rId10"/>
    <p:sldId id="260" r:id="rId11"/>
    <p:sldId id="261" r:id="rId12"/>
    <p:sldId id="268" r:id="rId13"/>
    <p:sldId id="269"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8E102A-DE5F-4CFB-BDD6-A8BD40E70005}" v="1084" dt="2023-07-07T08:31:41.043"/>
    <p1510:client id="{AA0FA9AA-62AE-4314-8C13-D934652567E9}" v="2845" dt="2023-06-30T10:42:06.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6T07:10:33.35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12542 7197 16383 0 0,'-5'4'0'0'0,"-1"2"0"0"0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6T07:10:33.35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11324 7250 16383 0 0,'5'0'0'0'0,"10"0"0"0"0,8 0 0 0 0,9 0 0 0 0,3 0 0 0 0,15 0 0 0 0,26 0 0 0 0,24 0 0 0 0,21 0 0 0 0,10 0 0 0 0,1 0 0 0 0,-13 0 0 0 0,-9 0 0 0 0,-18 0 0 0 0,-15 0 0 0 0,-16 0 0 0 0,-15 0 0 0 0,-9 0 0 0 0,-7 0 0 0 0,-4 0 0 0 0,3 0 0 0 0,5 0 0 0 0,7 0 0 0 0,1 0 0 0 0,2 0 0 0 0,-1 0 0 0 0,5 0 0 0 0,0 0 0 0 0,0 0 0 0 0,-3 0 0 0 0,0 0 0 0 0,-3 0 0 0 0,5 0 0 0 0,4 0 0 0 0,7 0 0 0 0,13 0 0 0 0,7 0 0 0 0,4 0 0 0 0,-6 0 0 0 0,-3 0 0 0 0,-9 0 0 0 0,-2 0 0 0 0,3 0 0 0 0,4 0 0 0 0,8 0 0 0 0,6 0 0 0 0,2 0 0 0 0,5 0 0 0 0,6 0 0 0 0,5 0 0 0 0,-1 0 0 0 0,1 0 0 0 0,-3 0 0 0 0,1 0 0 0 0,-8 0 0 0 0,-10 0 0 0 0,-5 0 0 0 0,-10 0 0 0 0,-3 0 0 0 0,-8 0 0 0 0,-4 0 0 0 0,9 0 0 0 0,11 0 0 0 0,18 0 0 0 0,11 0 0 0 0,8 0 0 0 0,4 0 0 0 0,-4 0 0 0 0,-11 0 0 0 0,-7 0 0 0 0,-11 0 0 0 0,-9 0 0 0 0,-7 0 0 0 0,-1 0 0 0 0,8 0 0 0 0,6 0 0 0 0,8 0 0 0 0,18 0 0 0 0,9 0 0 0 0,15 0 0 0 0,8 0 0 0 0,0 0 0 0 0,0 0 0 0 0,1 0 0 0 0,-10 0 0 0 0,-11 0 0 0 0,-12 0 0 0 0,-13 0 0 0 0,-18 0 0 0 0,-16 0 0 0 0,-9 0 0 0 0,-6 0 0 0 0,-2 0 0 0 0,-2 0 0 0 0,-3 0 0 0 0,-3 0 0 0 0,-1 0 0 0 0,-1 0 0 0 0,-1 0 0 0 0,0 0 0 0 0,-1 0 0 0 0,1 0 0 0 0,0 0 0 0 0,-1 0 0 0 0,1 0 0 0 0,0 0 0 0 0,1 4 0 0 0,-1 2 0 0 0,0 0 0 0 0,-5 4 0 0 0,-1-1 0 0 0,1 4 0 0 0,0-1 0 0 0,2 2 0 0 0,-4-1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6T07:10:33.35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19050 7278 16383 0 0,'14'0'0'0'0,"27"0"0"0"0,44 5 0 0 0,40 5 0 0 0,36 2 0 0 0,17-1 0 0 0,16-3 0 0 0,-2-3 0 0 0,-1-1 0 0 0,-20-3 0 0 0,-20 0 0 0 0,-17-2 0 0 0,-13 1 0 0 0,0 9 0 0 0,-1 7 0 0 0,10 2 0 0 0,3 1 0 0 0,5-1 0 0 0,-2-5 0 0 0,0 5 0 0 0,-6 0 0 0 0,-20-4 0 0 0,-15 1 0 0 0,-10 2 0 0 0,-9-2 0 0 0,-5 2 0 0 0,0-3 0 0 0,6-3 0 0 0,13 1 0 0 0,10-2 0 0 0,6-2 0 0 0,-1 2 0 0 0,-4-1 0 0 0,-11-2 0 0 0,-6 3 0 0 0,-13-1 0 0 0,-14-1 0 0 0,-12-3 0 0 0,-14 3 0 0 0,-7 0 0 0 0,-4-2 0 0 0,0-1 0 0 0,1-2 0 0 0,7-1 0 0 0,2-2 0 0 0,1 1 0 0 0,0-2 0 0 0,-1 1 0 0 0,0 0 0 0 0,-2-1 0 0 0,0-3 0 0 0,4-12 0 0 0,2-11 0 0 0,-2-2 0 0 0,0 0 0 0 0,-2 4 0 0 0,-5 3 0 0 0,-8 0 0 0 0,-6-1 0 0 0,0 3 0 0 0,-3 1 0 0 0,-2-1 0 0 0,2-2 0 0 0,0-2 0 0 0,4 4 0 0 0,-1 0 0 0 0,2 3 0 0 0,-1 1 0 0 0,3-2 0 0 0,3-3 0 0 0,2-2 0 0 0,4-2 0 0 0,-3 4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6T07:10:33.35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21696 7435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6T07:10:33.35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21669 7435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6T07:10:33.35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24289 7303 16383 0 0,'4'0'0'0'0,"7"0"0"0"0,6 0 0 0 0,4 0 0 0 0,4 0 0 0 0,1 0 0 0 0,2 0 0 0 0,5 0 0 0 0,2 0 0 0 0,-1 0 0 0 0,-2 0 0 0 0,-1 0 0 0 0,-1 0 0 0 0,3 0 0 0 0,14 0 0 0 0,14 0 0 0 0,0 0 0 0 0,5 0 0 0 0,-1 0 0 0 0,-2 0 0 0 0,-6 0 0 0 0,-10 0 0 0 0,-6 0 0 0 0,-8 0 0 0 0,-3 0 0 0 0,-3 0 0 0 0,-1 0 0 0 0,0 0 0 0 0,-1 0 0 0 0,1 0 0 0 0,1 0 0 0 0,-1 0 0 0 0,1 0 0 0 0,0 0 0 0 0,5 0 0 0 0,6 0 0 0 0,1 0 0 0 0,3 0 0 0 0,0 0 0 0 0,-4 0 0 0 0,-3 0 0 0 0,2 0 0 0 0,-1 0 0 0 0,-2 0 0 0 0,-3 0 0 0 0,-1 0 0 0 0,-1 0 0 0 0,-1 0 0 0 0,-1 0 0 0 0,-1 0 0 0 0,1 0 0 0 0,0 0 0 0 0,0 0 0 0 0,0 0 0 0 0,0 0 0 0 0,0 0 0 0 0,0 0 0 0 0,0 0 0 0 0,0 0 0 0 0,0 0 0 0 0,0 0 0 0 0,1 0 0 0 0,-1 0 0 0 0,0 0 0 0 0,0 0 0 0 0,0 0 0 0 0,0 0 0 0 0,5 0 0 0 0,1 0 0 0 0,5 0 0 0 0,0 0 0 0 0,3 0 0 0 0,-1 0 0 0 0,-3 0 0 0 0,-2 0 0 0 0,-4 0 0 0 0,3 0 0 0 0,1 0 0 0 0,2 0 0 0 0,1 0 0 0 0,2 0 0 0 0,0 0 0 0 0,1 0 0 0 0,-1 0 0 0 0,-2 0 0 0 0,-4 0 0 0 0,-3 0 0 0 0,3 0 0 0 0,0 0 0 0 0,-1 0 0 0 0,-2 0 0 0 0,-1 0 0 0 0,-1 0 0 0 0,-2 0 0 0 0,1 0 0 0 0,3 0 0 0 0,2 0 0 0 0,0 0 0 0 0,-2 0 0 0 0,0 0 0 0 0,-2 0 0 0 0,-1 0 0 0 0,0 0 0 0 0,-1 0 0 0 0,0 0 0 0 0,4 0 0 0 0,2 0 0 0 0,0 0 0 0 0,-1 0 0 0 0,-2 0 0 0 0,-1 0 0 0 0,-1 0 0 0 0,0 0 0 0 0,-1 0 0 0 0,0 0 0 0 0,0 0 0 0 0,9 0 0 0 0,8 0 0 0 0,5 0 0 0 0,0 0 0 0 0,-5 0 0 0 0,-4 0 0 0 0,-6 0 0 0 0,-2 0 0 0 0,-4 0 0 0 0,0 0 0 0 0,-2 0 0 0 0,0 0 0 0 0,0 0 0 0 0,1 0 0 0 0,-1 0 0 0 0,1 0 0 0 0,0 0 0 0 0,0 0 0 0 0,0 0 0 0 0,0 0 0 0 0,1 0 0 0 0,-1 0 0 0 0,5 0 0 0 0,1 0 0 0 0,5 0 0 0 0,0 0 0 0 0,2 0 0 0 0,1 0 0 0 0,1 0 0 0 0,-2 0 0 0 0,2 0 0 0 0,-1 0 0 0 0,-4 0 0 0 0,1 0 0 0 0,4 0 0 0 0,-1 0 0 0 0,-3 0 0 0 0,-3 0 0 0 0,-3 0 0 0 0,-2 0 0 0 0,-6 0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6.xml"/><Relationship Id="rId5" Type="http://schemas.openxmlformats.org/officeDocument/2006/relationships/image" Target="../media/image4.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8EF6627-F78F-1AB0-7088-7013EDEF5AB2}"/>
              </a:ext>
            </a:extLst>
          </p:cNvPr>
          <p:cNvPicPr>
            <a:picLocks noChangeAspect="1"/>
          </p:cNvPicPr>
          <p:nvPr/>
        </p:nvPicPr>
        <p:blipFill rotWithShape="1">
          <a:blip r:embed="rId2"/>
          <a:srcRect t="2147" r="24160" b="6944"/>
          <a:stretch/>
        </p:blipFill>
        <p:spPr>
          <a:xfrm>
            <a:off x="3523488" y="50810"/>
            <a:ext cx="8668512" cy="6857990"/>
          </a:xfrm>
          <a:prstGeom prst="rect">
            <a:avLst/>
          </a:prstGeom>
        </p:spPr>
      </p:pic>
      <p:sp>
        <p:nvSpPr>
          <p:cNvPr id="27" name="Rectangle 1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vert="horz" lIns="91440" tIns="45720" rIns="91440" bIns="45720" rtlCol="0" anchor="b">
            <a:normAutofit/>
          </a:bodyPr>
          <a:lstStyle/>
          <a:p>
            <a:pPr algn="l"/>
            <a:r>
              <a:rPr lang="en-US" sz="4800">
                <a:solidFill>
                  <a:schemeClr val="bg1"/>
                </a:solidFill>
              </a:rPr>
              <a:t>GENERATIVE MODEL FOR ANTICANCER PEPTIDE.</a:t>
            </a:r>
          </a:p>
        </p:txBody>
      </p:sp>
      <p:sp>
        <p:nvSpPr>
          <p:cNvPr id="3" name="Subtitle 2"/>
          <p:cNvSpPr>
            <a:spLocks noGrp="1"/>
          </p:cNvSpPr>
          <p:nvPr>
            <p:ph type="subTitle" idx="1"/>
          </p:nvPr>
        </p:nvSpPr>
        <p:spPr>
          <a:xfrm>
            <a:off x="477980" y="4872922"/>
            <a:ext cx="4023359" cy="1208141"/>
          </a:xfrm>
        </p:spPr>
        <p:txBody>
          <a:bodyPr vert="horz" lIns="91440" tIns="45720" rIns="91440" bIns="45720" rtlCol="0" anchor="t">
            <a:normAutofit/>
          </a:bodyPr>
          <a:lstStyle/>
          <a:p>
            <a:pPr algn="l"/>
            <a:r>
              <a:rPr lang="en-US" sz="2000" dirty="0">
                <a:solidFill>
                  <a:schemeClr val="bg1"/>
                </a:solidFill>
              </a:rPr>
              <a:t>Research Tracking  –  Sadik Bhattarai</a:t>
            </a:r>
          </a:p>
        </p:txBody>
      </p:sp>
      <p:sp>
        <p:nvSpPr>
          <p:cNvPr id="28"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ED5599F-B5A3-6409-D7AE-CB280495531B}"/>
              </a:ext>
            </a:extLst>
          </p:cNvPr>
          <p:cNvSpPr txBox="1"/>
          <p:nvPr/>
        </p:nvSpPr>
        <p:spPr>
          <a:xfrm>
            <a:off x="10922000" y="6492240"/>
            <a:ext cx="1209040" cy="369332"/>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a:ea typeface="Calibri"/>
                <a:cs typeface="Calibri"/>
              </a:rPr>
              <a:t>NSCL LAB </a:t>
            </a:r>
            <a:endParaRPr lang="en-US"/>
          </a:p>
        </p:txBody>
      </p:sp>
      <p:sp>
        <p:nvSpPr>
          <p:cNvPr id="6" name="TextBox 5">
            <a:extLst>
              <a:ext uri="{FF2B5EF4-FFF2-40B4-BE49-F238E27FC236}">
                <a16:creationId xmlns:a16="http://schemas.microsoft.com/office/drawing/2014/main" id="{3FB0F007-9DDC-9819-8F63-191934F4518D}"/>
              </a:ext>
            </a:extLst>
          </p:cNvPr>
          <p:cNvSpPr txBox="1"/>
          <p:nvPr/>
        </p:nvSpPr>
        <p:spPr>
          <a:xfrm>
            <a:off x="5374640" y="50800"/>
            <a:ext cx="35356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ighlight>
                  <a:srgbClr val="008080"/>
                </a:highlight>
                <a:ea typeface="Calibri"/>
                <a:cs typeface="Calibri"/>
              </a:rPr>
              <a:t>RESEARCH TASK - 3</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F249-6996-2952-CB67-82EC4E06777C}"/>
              </a:ext>
            </a:extLst>
          </p:cNvPr>
          <p:cNvSpPr>
            <a:spLocks noGrp="1"/>
          </p:cNvSpPr>
          <p:nvPr>
            <p:ph type="title"/>
          </p:nvPr>
        </p:nvSpPr>
        <p:spPr/>
        <p:txBody>
          <a:bodyPr/>
          <a:lstStyle/>
          <a:p>
            <a:r>
              <a:rPr lang="en-US" dirty="0">
                <a:ea typeface="Calibri Light"/>
                <a:cs typeface="Calibri Light"/>
              </a:rPr>
              <a:t>Experimental Work</a:t>
            </a:r>
            <a:endParaRPr lang="en-US" dirty="0"/>
          </a:p>
        </p:txBody>
      </p:sp>
      <p:sp>
        <p:nvSpPr>
          <p:cNvPr id="3" name="Content Placeholder 2">
            <a:extLst>
              <a:ext uri="{FF2B5EF4-FFF2-40B4-BE49-F238E27FC236}">
                <a16:creationId xmlns:a16="http://schemas.microsoft.com/office/drawing/2014/main" id="{16437B0A-5AE4-832A-C059-56F3B67C2318}"/>
              </a:ext>
            </a:extLst>
          </p:cNvPr>
          <p:cNvSpPr>
            <a:spLocks noGrp="1"/>
          </p:cNvSpPr>
          <p:nvPr>
            <p:ph idx="1"/>
          </p:nvPr>
        </p:nvSpPr>
        <p:spPr/>
        <p:txBody>
          <a:bodyPr vert="horz" lIns="91440" tIns="45720" rIns="91440" bIns="45720" rtlCol="0" anchor="t">
            <a:normAutofit/>
          </a:bodyPr>
          <a:lstStyle/>
          <a:p>
            <a:r>
              <a:rPr lang="en-US" dirty="0">
                <a:ea typeface="Calibri"/>
                <a:cs typeface="Calibri"/>
              </a:rPr>
              <a:t>We </a:t>
            </a:r>
            <a:r>
              <a:rPr lang="en-US" dirty="0" err="1">
                <a:ea typeface="Calibri"/>
                <a:cs typeface="Calibri"/>
              </a:rPr>
              <a:t>retreived</a:t>
            </a:r>
            <a:r>
              <a:rPr lang="en-US" dirty="0">
                <a:ea typeface="Calibri"/>
                <a:cs typeface="Calibri"/>
              </a:rPr>
              <a:t> </a:t>
            </a:r>
            <a:r>
              <a:rPr lang="en-US" dirty="0" err="1">
                <a:ea typeface="Calibri"/>
                <a:cs typeface="Calibri"/>
              </a:rPr>
              <a:t>a</a:t>
            </a:r>
            <a:r>
              <a:rPr lang="en-US" dirty="0">
                <a:ea typeface="Calibri"/>
                <a:cs typeface="Calibri"/>
              </a:rPr>
              <a:t> anticancer peptide dataset from Kaggle.</a:t>
            </a:r>
          </a:p>
          <a:p>
            <a:pPr marL="0" indent="0">
              <a:buNone/>
            </a:pPr>
            <a:endParaRPr lang="en-US" dirty="0">
              <a:ea typeface="Calibri"/>
              <a:cs typeface="Calibri"/>
            </a:endParaRPr>
          </a:p>
          <a:p>
            <a:endParaRPr lang="en-US" dirty="0">
              <a:ea typeface="Calibri"/>
              <a:cs typeface="Calibri"/>
            </a:endParaRPr>
          </a:p>
          <a:p>
            <a:pPr marL="0" indent="0">
              <a:buNone/>
            </a:pPr>
            <a:endParaRPr lang="en-US" dirty="0">
              <a:ea typeface="Calibri"/>
              <a:cs typeface="Calibri"/>
            </a:endParaRPr>
          </a:p>
          <a:p>
            <a:pPr marL="0" indent="0">
              <a:buNone/>
            </a:pPr>
            <a:endParaRPr lang="en-US" dirty="0">
              <a:ea typeface="Calibri"/>
              <a:cs typeface="Calibri"/>
            </a:endParaRPr>
          </a:p>
          <a:p>
            <a:pPr marL="0" indent="0">
              <a:buNone/>
            </a:pPr>
            <a:endParaRPr lang="en-US" dirty="0">
              <a:ea typeface="Calibri"/>
              <a:cs typeface="Calibri"/>
            </a:endParaRPr>
          </a:p>
        </p:txBody>
      </p:sp>
      <p:pic>
        <p:nvPicPr>
          <p:cNvPr id="4" name="Picture 4">
            <a:extLst>
              <a:ext uri="{FF2B5EF4-FFF2-40B4-BE49-F238E27FC236}">
                <a16:creationId xmlns:a16="http://schemas.microsoft.com/office/drawing/2014/main" id="{543E50C0-FAE8-336B-193D-1B07D5DC2E54}"/>
              </a:ext>
            </a:extLst>
          </p:cNvPr>
          <p:cNvPicPr>
            <a:picLocks noChangeAspect="1"/>
          </p:cNvPicPr>
          <p:nvPr/>
        </p:nvPicPr>
        <p:blipFill>
          <a:blip r:embed="rId2"/>
          <a:stretch>
            <a:fillRect/>
          </a:stretch>
        </p:blipFill>
        <p:spPr>
          <a:xfrm>
            <a:off x="686427" y="3188195"/>
            <a:ext cx="2990101" cy="2361489"/>
          </a:xfrm>
          <a:prstGeom prst="rect">
            <a:avLst/>
          </a:prstGeom>
        </p:spPr>
      </p:pic>
      <p:pic>
        <p:nvPicPr>
          <p:cNvPr id="5" name="Picture 5" descr="A picture containing screenshot, text, plot, line&#10;&#10;Description automatically generated">
            <a:extLst>
              <a:ext uri="{FF2B5EF4-FFF2-40B4-BE49-F238E27FC236}">
                <a16:creationId xmlns:a16="http://schemas.microsoft.com/office/drawing/2014/main" id="{0AD91F37-2140-E403-DA09-304AA0A68CF9}"/>
              </a:ext>
            </a:extLst>
          </p:cNvPr>
          <p:cNvPicPr>
            <a:picLocks noChangeAspect="1"/>
          </p:cNvPicPr>
          <p:nvPr/>
        </p:nvPicPr>
        <p:blipFill>
          <a:blip r:embed="rId3"/>
          <a:stretch>
            <a:fillRect/>
          </a:stretch>
        </p:blipFill>
        <p:spPr>
          <a:xfrm>
            <a:off x="7617049" y="3182587"/>
            <a:ext cx="3210560" cy="2399505"/>
          </a:xfrm>
          <a:prstGeom prst="rect">
            <a:avLst/>
          </a:prstGeom>
        </p:spPr>
      </p:pic>
      <p:pic>
        <p:nvPicPr>
          <p:cNvPr id="6" name="Picture 6" descr="A picture containing text, screenshot, display, rectangle&#10;&#10;Description automatically generated">
            <a:extLst>
              <a:ext uri="{FF2B5EF4-FFF2-40B4-BE49-F238E27FC236}">
                <a16:creationId xmlns:a16="http://schemas.microsoft.com/office/drawing/2014/main" id="{946F25AA-D558-964A-726A-E9DE1187DDA6}"/>
              </a:ext>
            </a:extLst>
          </p:cNvPr>
          <p:cNvPicPr>
            <a:picLocks noChangeAspect="1"/>
          </p:cNvPicPr>
          <p:nvPr/>
        </p:nvPicPr>
        <p:blipFill>
          <a:blip r:embed="rId4"/>
          <a:stretch>
            <a:fillRect/>
          </a:stretch>
        </p:blipFill>
        <p:spPr>
          <a:xfrm>
            <a:off x="4206240" y="3184633"/>
            <a:ext cx="2682240" cy="2429294"/>
          </a:xfrm>
          <a:prstGeom prst="rect">
            <a:avLst/>
          </a:prstGeom>
        </p:spPr>
      </p:pic>
    </p:spTree>
    <p:extLst>
      <p:ext uri="{BB962C8B-B14F-4D97-AF65-F5344CB8AC3E}">
        <p14:creationId xmlns:p14="http://schemas.microsoft.com/office/powerpoint/2010/main" val="3493976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A5E86F-0A23-053A-5956-88883B9ABEB2}"/>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sz="5200" kern="1200">
                <a:solidFill>
                  <a:schemeClr val="tx1"/>
                </a:solidFill>
                <a:latin typeface="+mj-lt"/>
                <a:ea typeface="+mj-ea"/>
                <a:cs typeface="+mj-cs"/>
              </a:rPr>
              <a:t>Training result</a:t>
            </a:r>
          </a:p>
        </p:txBody>
      </p:sp>
      <p:pic>
        <p:nvPicPr>
          <p:cNvPr id="5" name="Picture 5" descr="A picture containing text, screenshot, plot, software&#10;&#10;Description automatically generated">
            <a:extLst>
              <a:ext uri="{FF2B5EF4-FFF2-40B4-BE49-F238E27FC236}">
                <a16:creationId xmlns:a16="http://schemas.microsoft.com/office/drawing/2014/main" id="{8E3F3FD7-B1C8-A360-A148-5E96CE605E36}"/>
              </a:ext>
            </a:extLst>
          </p:cNvPr>
          <p:cNvPicPr>
            <a:picLocks noChangeAspect="1"/>
          </p:cNvPicPr>
          <p:nvPr/>
        </p:nvPicPr>
        <p:blipFill rotWithShape="1">
          <a:blip r:embed="rId2"/>
          <a:srcRect r="-2" b="8167"/>
          <a:stretch/>
        </p:blipFill>
        <p:spPr>
          <a:xfrm>
            <a:off x="239381" y="2034528"/>
            <a:ext cx="5803323" cy="3890357"/>
          </a:xfrm>
          <a:prstGeom prst="rect">
            <a:avLst/>
          </a:prstGeom>
        </p:spPr>
      </p:pic>
      <p:pic>
        <p:nvPicPr>
          <p:cNvPr id="4" name="Picture 4" descr="A picture containing text, screenshot, plot, display&#10;&#10;Description automatically generated">
            <a:extLst>
              <a:ext uri="{FF2B5EF4-FFF2-40B4-BE49-F238E27FC236}">
                <a16:creationId xmlns:a16="http://schemas.microsoft.com/office/drawing/2014/main" id="{19A9E4CB-477E-D981-8C05-AA1562094CAF}"/>
              </a:ext>
            </a:extLst>
          </p:cNvPr>
          <p:cNvPicPr>
            <a:picLocks noGrp="1" noChangeAspect="1"/>
          </p:cNvPicPr>
          <p:nvPr>
            <p:ph idx="1"/>
          </p:nvPr>
        </p:nvPicPr>
        <p:blipFill rotWithShape="1">
          <a:blip r:embed="rId3"/>
          <a:srcRect t="7983" r="-2" b="7692"/>
          <a:stretch/>
        </p:blipFill>
        <p:spPr>
          <a:xfrm>
            <a:off x="6098494" y="2034528"/>
            <a:ext cx="5803323" cy="3890357"/>
          </a:xfrm>
          <a:prstGeom prst="rect">
            <a:avLst/>
          </a:prstGeom>
        </p:spPr>
      </p:pic>
      <p:sp>
        <p:nvSpPr>
          <p:cNvPr id="6" name="TextBox 5">
            <a:extLst>
              <a:ext uri="{FF2B5EF4-FFF2-40B4-BE49-F238E27FC236}">
                <a16:creationId xmlns:a16="http://schemas.microsoft.com/office/drawing/2014/main" id="{8C01FADB-2856-B06A-7FCC-E6B2D3EBDB66}"/>
              </a:ext>
            </a:extLst>
          </p:cNvPr>
          <p:cNvSpPr txBox="1"/>
          <p:nvPr/>
        </p:nvSpPr>
        <p:spPr>
          <a:xfrm>
            <a:off x="4328160" y="5882640"/>
            <a:ext cx="48056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a:ea typeface="Calibri"/>
                <a:cs typeface="Calibri"/>
              </a:rPr>
              <a:t>Fig : Training of the Dense layer GAN network.</a:t>
            </a:r>
            <a:endParaRPr lang="en-US" dirty="0"/>
          </a:p>
        </p:txBody>
      </p:sp>
      <p:sp>
        <p:nvSpPr>
          <p:cNvPr id="7" name="TextBox 6">
            <a:extLst>
              <a:ext uri="{FF2B5EF4-FFF2-40B4-BE49-F238E27FC236}">
                <a16:creationId xmlns:a16="http://schemas.microsoft.com/office/drawing/2014/main" id="{1BC5C0C8-AACE-C966-E3FD-C914005F8E24}"/>
              </a:ext>
            </a:extLst>
          </p:cNvPr>
          <p:cNvSpPr txBox="1"/>
          <p:nvPr/>
        </p:nvSpPr>
        <p:spPr>
          <a:xfrm>
            <a:off x="436880" y="6278880"/>
            <a:ext cx="105257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Calibri" panose="020F0502020204030204"/>
                <a:cs typeface="Calibri" panose="020F0502020204030204"/>
              </a:rPr>
              <a:t>This training curve signify that the model suffers a convergence failure where discriminator loss becomes close to zero and generator also decrease to zero.</a:t>
            </a:r>
          </a:p>
        </p:txBody>
      </p:sp>
    </p:spTree>
    <p:extLst>
      <p:ext uri="{BB962C8B-B14F-4D97-AF65-F5344CB8AC3E}">
        <p14:creationId xmlns:p14="http://schemas.microsoft.com/office/powerpoint/2010/main" val="1811568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erollte Strandtücher">
            <a:extLst>
              <a:ext uri="{FF2B5EF4-FFF2-40B4-BE49-F238E27FC236}">
                <a16:creationId xmlns:a16="http://schemas.microsoft.com/office/drawing/2014/main" id="{1FBF0F03-7357-5C5B-AD3F-B5BB6CB319DA}"/>
              </a:ext>
            </a:extLst>
          </p:cNvPr>
          <p:cNvPicPr>
            <a:picLocks noChangeAspect="1"/>
          </p:cNvPicPr>
          <p:nvPr/>
        </p:nvPicPr>
        <p:blipFill rotWithShape="1">
          <a:blip r:embed="rId2"/>
          <a:srcRect t="1012" r="-2" b="14591"/>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510C1E-38FF-BFD9-70BE-B40EEA81EA17}"/>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Wasserteiner Gan</a:t>
            </a:r>
          </a:p>
        </p:txBody>
      </p:sp>
    </p:spTree>
    <p:extLst>
      <p:ext uri="{BB962C8B-B14F-4D97-AF65-F5344CB8AC3E}">
        <p14:creationId xmlns:p14="http://schemas.microsoft.com/office/powerpoint/2010/main" val="4513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6A7175D5-22E8-51FE-7F6B-858F312797D0}"/>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cs typeface="Calibri Light"/>
              </a:rPr>
              <a:t>Wasserteiner GAN</a:t>
            </a:r>
            <a:endParaRPr lang="en-US" sz="3800">
              <a:solidFill>
                <a:schemeClr val="bg1"/>
              </a:solidFill>
            </a:endParaRP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0A48B5-9E24-44C0-EF54-0D1DEA9DF63C}"/>
              </a:ext>
            </a:extLst>
          </p:cNvPr>
          <p:cNvSpPr>
            <a:spLocks noGrp="1"/>
          </p:cNvSpPr>
          <p:nvPr>
            <p:ph idx="1"/>
          </p:nvPr>
        </p:nvSpPr>
        <p:spPr>
          <a:xfrm>
            <a:off x="897769" y="1909192"/>
            <a:ext cx="4586513" cy="3647710"/>
          </a:xfrm>
        </p:spPr>
        <p:txBody>
          <a:bodyPr vert="horz" lIns="91440" tIns="45720" rIns="91440" bIns="45720" rtlCol="0">
            <a:normAutofit/>
          </a:bodyPr>
          <a:lstStyle/>
          <a:p>
            <a:r>
              <a:rPr lang="en-US" sz="2000">
                <a:solidFill>
                  <a:schemeClr val="bg1"/>
                </a:solidFill>
                <a:cs typeface="Calibri"/>
              </a:rPr>
              <a:t>Dataset Preparation  : Perfomed data cleaning where we remove the peptides containing non-natural amino acid.</a:t>
            </a:r>
          </a:p>
          <a:p>
            <a:r>
              <a:rPr lang="en-US" sz="2000">
                <a:solidFill>
                  <a:schemeClr val="bg1"/>
                </a:solidFill>
                <a:cs typeface="Calibri"/>
              </a:rPr>
              <a:t>Featurization : Paramertized the dataset using PC6 encoding method.</a:t>
            </a:r>
          </a:p>
          <a:p>
            <a:r>
              <a:rPr lang="en-US" sz="2000">
                <a:solidFill>
                  <a:schemeClr val="bg1"/>
                </a:solidFill>
                <a:cs typeface="Calibri"/>
              </a:rPr>
              <a:t>Building a Wasserteiner Model  ...</a:t>
            </a:r>
          </a:p>
        </p:txBody>
      </p: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4" descr="A black screen with white text&#10;&#10;Description automatically generated">
            <a:extLst>
              <a:ext uri="{FF2B5EF4-FFF2-40B4-BE49-F238E27FC236}">
                <a16:creationId xmlns:a16="http://schemas.microsoft.com/office/drawing/2014/main" id="{7A4F14D1-F7E0-2322-3A0F-6B6F02158B6A}"/>
              </a:ext>
            </a:extLst>
          </p:cNvPr>
          <p:cNvPicPr>
            <a:picLocks noChangeAspect="1"/>
          </p:cNvPicPr>
          <p:nvPr/>
        </p:nvPicPr>
        <p:blipFill>
          <a:blip r:embed="rId2"/>
          <a:stretch>
            <a:fillRect/>
          </a:stretch>
        </p:blipFill>
        <p:spPr>
          <a:xfrm>
            <a:off x="6525453" y="66524"/>
            <a:ext cx="5666547" cy="6724952"/>
          </a:xfrm>
          <a:prstGeom prst="rect">
            <a:avLst/>
          </a:prstGeom>
        </p:spPr>
      </p:pic>
    </p:spTree>
    <p:extLst>
      <p:ext uri="{BB962C8B-B14F-4D97-AF65-F5344CB8AC3E}">
        <p14:creationId xmlns:p14="http://schemas.microsoft.com/office/powerpoint/2010/main" val="3089065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erial view of a highway near the ocean">
            <a:extLst>
              <a:ext uri="{FF2B5EF4-FFF2-40B4-BE49-F238E27FC236}">
                <a16:creationId xmlns:a16="http://schemas.microsoft.com/office/drawing/2014/main" id="{69295784-4CF5-0232-1186-DE55483B9695}"/>
              </a:ext>
            </a:extLst>
          </p:cNvPr>
          <p:cNvPicPr>
            <a:picLocks noChangeAspect="1"/>
          </p:cNvPicPr>
          <p:nvPr/>
        </p:nvPicPr>
        <p:blipFill rotWithShape="1">
          <a:blip r:embed="rId2"/>
          <a:srcRect l="22434" r="10721" b="6"/>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TextBox 3">
            <a:extLst>
              <a:ext uri="{FF2B5EF4-FFF2-40B4-BE49-F238E27FC236}">
                <a16:creationId xmlns:a16="http://schemas.microsoft.com/office/drawing/2014/main" id="{0DD8EB62-684D-A760-EDCC-D98839F8EED0}"/>
              </a:ext>
            </a:extLst>
          </p:cNvPr>
          <p:cNvSpPr txBox="1"/>
          <p:nvPr/>
        </p:nvSpPr>
        <p:spPr>
          <a:xfrm>
            <a:off x="6737308" y="3339137"/>
            <a:ext cx="4840010" cy="384366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5400" dirty="0"/>
              <a:t>Thank you </a:t>
            </a:r>
          </a:p>
        </p:txBody>
      </p:sp>
    </p:spTree>
    <p:extLst>
      <p:ext uri="{BB962C8B-B14F-4D97-AF65-F5344CB8AC3E}">
        <p14:creationId xmlns:p14="http://schemas.microsoft.com/office/powerpoint/2010/main" val="1237212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62499-5A4D-DC3D-41FC-E15ABED2DE04}"/>
              </a:ext>
            </a:extLst>
          </p:cNvPr>
          <p:cNvSpPr>
            <a:spLocks noGrp="1"/>
          </p:cNvSpPr>
          <p:nvPr>
            <p:ph type="title"/>
          </p:nvPr>
        </p:nvSpPr>
        <p:spPr/>
        <p:txBody>
          <a:bodyPr/>
          <a:lstStyle/>
          <a:p>
            <a:r>
              <a:rPr lang="en-US" dirty="0">
                <a:ea typeface="Calibri Light"/>
                <a:cs typeface="Calibri Light"/>
              </a:rPr>
              <a:t>Paper title</a:t>
            </a:r>
            <a:endParaRPr lang="en-US" dirty="0"/>
          </a:p>
        </p:txBody>
      </p:sp>
      <p:sp>
        <p:nvSpPr>
          <p:cNvPr id="3" name="Content Placeholder 2">
            <a:extLst>
              <a:ext uri="{FF2B5EF4-FFF2-40B4-BE49-F238E27FC236}">
                <a16:creationId xmlns:a16="http://schemas.microsoft.com/office/drawing/2014/main" id="{CD356750-D48E-239D-9D4D-689BE912586D}"/>
              </a:ext>
            </a:extLst>
          </p:cNvPr>
          <p:cNvSpPr>
            <a:spLocks noGrp="1"/>
          </p:cNvSpPr>
          <p:nvPr>
            <p:ph idx="1"/>
          </p:nvPr>
        </p:nvSpPr>
        <p:spPr>
          <a:xfrm>
            <a:off x="838200" y="1825625"/>
            <a:ext cx="10515600" cy="4685874"/>
          </a:xfrm>
        </p:spPr>
        <p:txBody>
          <a:bodyPr vert="horz" lIns="91440" tIns="45720" rIns="91440" bIns="45720" rtlCol="0" anchor="t">
            <a:normAutofit/>
          </a:bodyPr>
          <a:lstStyle/>
          <a:p>
            <a:r>
              <a:rPr lang="en-US" dirty="0">
                <a:ea typeface="Calibri"/>
                <a:cs typeface="Calibri"/>
              </a:rPr>
              <a:t>Paper Link</a:t>
            </a:r>
          </a:p>
          <a:p>
            <a:r>
              <a:rPr lang="en-US" dirty="0">
                <a:ea typeface="Calibri"/>
                <a:cs typeface="Calibri"/>
              </a:rPr>
              <a:t>Take Home Message</a:t>
            </a:r>
          </a:p>
          <a:p>
            <a:r>
              <a:rPr lang="en-US" dirty="0">
                <a:ea typeface="Calibri"/>
                <a:cs typeface="Calibri"/>
              </a:rPr>
              <a:t>Interesting Figures</a:t>
            </a:r>
          </a:p>
          <a:p>
            <a:pPr marL="0" indent="0">
              <a:buNone/>
            </a:pPr>
            <a:endParaRPr lang="en-US" dirty="0">
              <a:ea typeface="Calibri"/>
              <a:cs typeface="Calibri"/>
            </a:endParaRPr>
          </a:p>
          <a:p>
            <a:pPr marL="0" indent="0">
              <a:buNone/>
            </a:pPr>
            <a:endParaRPr lang="en-US" dirty="0">
              <a:ea typeface="Calibri"/>
              <a:cs typeface="Calibri"/>
            </a:endParaRPr>
          </a:p>
          <a:p>
            <a:pPr marL="0" indent="0">
              <a:buNone/>
            </a:pPr>
            <a:endParaRPr lang="en-US" dirty="0">
              <a:ea typeface="Calibri"/>
              <a:cs typeface="Calibri"/>
            </a:endParaRPr>
          </a:p>
          <a:p>
            <a:pPr marL="0" indent="0">
              <a:buNone/>
            </a:pPr>
            <a:endParaRPr lang="en-US" dirty="0">
              <a:ea typeface="Calibri"/>
              <a:cs typeface="Calibri"/>
            </a:endParaRPr>
          </a:p>
          <a:p>
            <a:pPr marL="0" indent="0">
              <a:buNone/>
            </a:pPr>
            <a:endParaRPr lang="en-US" dirty="0">
              <a:ea typeface="Calibri"/>
              <a:cs typeface="Calibri"/>
            </a:endParaRPr>
          </a:p>
          <a:p>
            <a:r>
              <a:rPr lang="en-US" dirty="0">
                <a:ea typeface="Calibri"/>
                <a:cs typeface="Calibri"/>
              </a:rPr>
              <a:t>Other notes</a:t>
            </a:r>
          </a:p>
        </p:txBody>
      </p:sp>
    </p:spTree>
    <p:extLst>
      <p:ext uri="{BB962C8B-B14F-4D97-AF65-F5344CB8AC3E}">
        <p14:creationId xmlns:p14="http://schemas.microsoft.com/office/powerpoint/2010/main" val="1592398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62499-5A4D-DC3D-41FC-E15ABED2DE04}"/>
              </a:ext>
            </a:extLst>
          </p:cNvPr>
          <p:cNvSpPr>
            <a:spLocks noGrp="1"/>
          </p:cNvSpPr>
          <p:nvPr>
            <p:ph type="title"/>
          </p:nvPr>
        </p:nvSpPr>
        <p:spPr/>
        <p:txBody>
          <a:bodyPr/>
          <a:lstStyle/>
          <a:p>
            <a:r>
              <a:rPr lang="en-US" dirty="0">
                <a:ea typeface="Calibri Light"/>
                <a:cs typeface="Calibri Light"/>
              </a:rPr>
              <a:t>Paper title : </a:t>
            </a:r>
            <a:r>
              <a:rPr lang="en-US" sz="1800" dirty="0">
                <a:latin typeface="Cambria"/>
                <a:ea typeface="Cambria"/>
                <a:cs typeface="Calibri Light"/>
              </a:rPr>
              <a:t>Bioactive peptides for anticancer therapies (Review)</a:t>
            </a:r>
            <a:endParaRPr lang="en-US" dirty="0"/>
          </a:p>
          <a:p>
            <a:endParaRPr lang="en-US" dirty="0">
              <a:ea typeface="Calibri Light"/>
              <a:cs typeface="Calibri Light"/>
            </a:endParaRPr>
          </a:p>
        </p:txBody>
      </p:sp>
      <p:sp>
        <p:nvSpPr>
          <p:cNvPr id="3" name="Content Placeholder 2">
            <a:extLst>
              <a:ext uri="{FF2B5EF4-FFF2-40B4-BE49-F238E27FC236}">
                <a16:creationId xmlns:a16="http://schemas.microsoft.com/office/drawing/2014/main" id="{CD356750-D48E-239D-9D4D-689BE912586D}"/>
              </a:ext>
            </a:extLst>
          </p:cNvPr>
          <p:cNvSpPr>
            <a:spLocks noGrp="1"/>
          </p:cNvSpPr>
          <p:nvPr>
            <p:ph idx="1"/>
          </p:nvPr>
        </p:nvSpPr>
        <p:spPr>
          <a:xfrm>
            <a:off x="838200" y="1825625"/>
            <a:ext cx="10515600" cy="4685874"/>
          </a:xfrm>
        </p:spPr>
        <p:txBody>
          <a:bodyPr vert="horz" lIns="91440" tIns="45720" rIns="91440" bIns="45720" rtlCol="0" anchor="t">
            <a:normAutofit fontScale="77500" lnSpcReduction="20000"/>
          </a:bodyPr>
          <a:lstStyle/>
          <a:p>
            <a:r>
              <a:rPr lang="en-US" dirty="0">
                <a:ea typeface="Calibri"/>
                <a:cs typeface="Calibri"/>
              </a:rPr>
              <a:t>Paper Link </a:t>
            </a:r>
            <a:r>
              <a:rPr lang="en-US" dirty="0">
                <a:ea typeface="+mn-lt"/>
                <a:cs typeface="+mn-lt"/>
              </a:rPr>
              <a:t>https://www.ncbi.nlm.nih.gov/pmc/articles/PMC10189813/</a:t>
            </a:r>
            <a:endParaRPr lang="en-US" dirty="0">
              <a:ea typeface="Calibri"/>
              <a:cs typeface="Calibri"/>
            </a:endParaRPr>
          </a:p>
          <a:p>
            <a:r>
              <a:rPr lang="en-US" dirty="0">
                <a:ea typeface="Calibri"/>
                <a:cs typeface="Calibri"/>
              </a:rPr>
              <a:t>Take Home Message: </a:t>
            </a:r>
          </a:p>
          <a:p>
            <a:r>
              <a:rPr lang="en-US" sz="1300" dirty="0">
                <a:solidFill>
                  <a:srgbClr val="374151"/>
                </a:solidFill>
                <a:ea typeface="+mn-lt"/>
                <a:cs typeface="+mn-lt"/>
              </a:rPr>
              <a:t>Anticancer peptides (ACPs) are gaining attention as novel therapeutic and diagnostic candidates for cancer treatment due to their advantages over conventional methods.</a:t>
            </a:r>
            <a:endParaRPr lang="en-US" dirty="0">
              <a:ea typeface="Calibri"/>
              <a:cs typeface="Calibri"/>
            </a:endParaRPr>
          </a:p>
          <a:p>
            <a:r>
              <a:rPr lang="en-US" sz="1300" dirty="0">
                <a:solidFill>
                  <a:srgbClr val="374151"/>
                </a:solidFill>
                <a:ea typeface="+mn-lt"/>
                <a:cs typeface="+mn-lt"/>
              </a:rPr>
              <a:t>ACPs exhibit high efficacy in inducing cancer cell death and have been developed as drugs and vaccines, undergoing evaluation in clinical trials.</a:t>
            </a:r>
            <a:endParaRPr lang="en-US" dirty="0"/>
          </a:p>
          <a:p>
            <a:r>
              <a:rPr lang="en-US" sz="1300" dirty="0">
                <a:solidFill>
                  <a:srgbClr val="374151"/>
                </a:solidFill>
                <a:ea typeface="+mn-lt"/>
                <a:cs typeface="+mn-lt"/>
              </a:rPr>
              <a:t>ACPs offer increased specificity and toxicity towards malignant cells while reducing side effects on normal cells, making them promising for targeted cancer therapies.</a:t>
            </a:r>
            <a:endParaRPr lang="en-US" sz="1300" dirty="0">
              <a:solidFill>
                <a:srgbClr val="374151"/>
              </a:solidFill>
              <a:ea typeface="Calibri"/>
              <a:cs typeface="Calibri"/>
            </a:endParaRPr>
          </a:p>
          <a:p>
            <a:r>
              <a:rPr lang="en-US" sz="1800" dirty="0">
                <a:solidFill>
                  <a:srgbClr val="212121"/>
                </a:solidFill>
                <a:latin typeface="Cambria"/>
                <a:ea typeface="Cambria"/>
                <a:cs typeface="Calibri"/>
              </a:rPr>
              <a:t>most classical anticancer drugs lack the property to distinguish cancer cells from normal ones, thus resulting in systemic toxicity and adverse side effects (e.g., </a:t>
            </a:r>
            <a:r>
              <a:rPr lang="en-US" sz="1800" dirty="0" err="1">
                <a:solidFill>
                  <a:srgbClr val="212121"/>
                </a:solidFill>
                <a:latin typeface="Cambria"/>
                <a:ea typeface="Cambria"/>
                <a:cs typeface="Calibri"/>
              </a:rPr>
              <a:t>anaemia</a:t>
            </a:r>
            <a:r>
              <a:rPr lang="en-US" sz="1800" dirty="0">
                <a:solidFill>
                  <a:srgbClr val="212121"/>
                </a:solidFill>
                <a:latin typeface="Cambria"/>
                <a:ea typeface="Cambria"/>
                <a:cs typeface="Calibri"/>
              </a:rPr>
              <a:t>, gastrointestinal mucositis, alopecia, or cardiotoxicity).</a:t>
            </a:r>
            <a:endParaRPr lang="en-US" sz="1300" dirty="0">
              <a:solidFill>
                <a:srgbClr val="374151"/>
              </a:solidFill>
              <a:ea typeface="Calibri"/>
              <a:cs typeface="Calibri"/>
            </a:endParaRPr>
          </a:p>
          <a:p>
            <a:pPr marL="0" indent="0">
              <a:buNone/>
            </a:pPr>
            <a:endParaRPr lang="en-US" sz="1300" dirty="0">
              <a:solidFill>
                <a:srgbClr val="374151"/>
              </a:solidFill>
              <a:ea typeface="Calibri"/>
              <a:cs typeface="Calibri"/>
            </a:endParaRPr>
          </a:p>
          <a:p>
            <a:r>
              <a:rPr lang="en-US" dirty="0">
                <a:ea typeface="Calibri"/>
                <a:cs typeface="Calibri"/>
              </a:rPr>
              <a:t>Interesting Figures</a:t>
            </a:r>
          </a:p>
          <a:p>
            <a:pPr marL="0" indent="0">
              <a:buNone/>
            </a:pPr>
            <a:endParaRPr lang="en-US" dirty="0">
              <a:ea typeface="Calibri"/>
              <a:cs typeface="Calibri"/>
            </a:endParaRPr>
          </a:p>
          <a:p>
            <a:pPr marL="0" indent="0">
              <a:buNone/>
            </a:pPr>
            <a:endParaRPr lang="en-US" dirty="0">
              <a:ea typeface="Calibri"/>
              <a:cs typeface="Calibri"/>
            </a:endParaRPr>
          </a:p>
          <a:p>
            <a:pPr marL="0" indent="0">
              <a:buNone/>
            </a:pPr>
            <a:endParaRPr lang="en-US" dirty="0">
              <a:ea typeface="Calibri"/>
              <a:cs typeface="Calibri"/>
            </a:endParaRPr>
          </a:p>
          <a:p>
            <a:pPr marL="0" indent="0">
              <a:buNone/>
            </a:pPr>
            <a:endParaRPr lang="en-US" dirty="0">
              <a:ea typeface="Calibri"/>
              <a:cs typeface="Calibri"/>
            </a:endParaRPr>
          </a:p>
          <a:p>
            <a:pPr marL="0" indent="0">
              <a:buNone/>
            </a:pPr>
            <a:endParaRPr lang="en-US" dirty="0">
              <a:ea typeface="Calibri"/>
              <a:cs typeface="Calibri"/>
            </a:endParaRPr>
          </a:p>
          <a:p>
            <a:r>
              <a:rPr lang="en-US" dirty="0">
                <a:ea typeface="Calibri"/>
                <a:cs typeface="Calibri"/>
              </a:rPr>
              <a:t>Other notes</a:t>
            </a:r>
          </a:p>
        </p:txBody>
      </p:sp>
    </p:spTree>
    <p:extLst>
      <p:ext uri="{BB962C8B-B14F-4D97-AF65-F5344CB8AC3E}">
        <p14:creationId xmlns:p14="http://schemas.microsoft.com/office/powerpoint/2010/main" val="209279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1A6A59-E262-2746-637A-891AEEBB6EB9}"/>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Effects of Each Residues in ACP on cancer cells</a:t>
            </a:r>
          </a:p>
        </p:txBody>
      </p:sp>
      <p:sp>
        <p:nvSpPr>
          <p:cNvPr id="3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903B042-4344-82F1-4281-B72EC0BE756C}"/>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https://www.ncbi.nlm.nih.gov/pmc/articles/PMC10189813/</a:t>
            </a:r>
          </a:p>
        </p:txBody>
      </p:sp>
      <p:pic>
        <p:nvPicPr>
          <p:cNvPr id="4" name="Picture 4" descr="A screenshot of a cell structure&#10;&#10;Description automatically generated">
            <a:extLst>
              <a:ext uri="{FF2B5EF4-FFF2-40B4-BE49-F238E27FC236}">
                <a16:creationId xmlns:a16="http://schemas.microsoft.com/office/drawing/2014/main" id="{9D747E81-CB99-139B-9D71-C3FCD3E036B9}"/>
              </a:ext>
            </a:extLst>
          </p:cNvPr>
          <p:cNvPicPr>
            <a:picLocks noGrp="1" noChangeAspect="1"/>
          </p:cNvPicPr>
          <p:nvPr>
            <p:ph idx="1"/>
          </p:nvPr>
        </p:nvPicPr>
        <p:blipFill>
          <a:blip r:embed="rId2"/>
          <a:stretch>
            <a:fillRect/>
          </a:stretch>
        </p:blipFill>
        <p:spPr>
          <a:xfrm>
            <a:off x="4891262" y="640080"/>
            <a:ext cx="6429787" cy="5577840"/>
          </a:xfrm>
          <a:prstGeom prst="rect">
            <a:avLst/>
          </a:prstGeom>
        </p:spPr>
      </p:pic>
    </p:spTree>
    <p:extLst>
      <p:ext uri="{BB962C8B-B14F-4D97-AF65-F5344CB8AC3E}">
        <p14:creationId xmlns:p14="http://schemas.microsoft.com/office/powerpoint/2010/main" val="143089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2C1A5-86D5-93DD-DAB9-E01D4A234166}"/>
              </a:ext>
            </a:extLst>
          </p:cNvPr>
          <p:cNvSpPr>
            <a:spLocks noGrp="1"/>
          </p:cNvSpPr>
          <p:nvPr>
            <p:ph type="title"/>
          </p:nvPr>
        </p:nvSpPr>
        <p:spPr/>
        <p:txBody>
          <a:bodyPr/>
          <a:lstStyle/>
          <a:p>
            <a:r>
              <a:rPr lang="en-US" dirty="0">
                <a:cs typeface="Calibri Light"/>
              </a:rPr>
              <a:t>Composition difference between healthy cell and Cancer cells</a:t>
            </a:r>
            <a:endParaRPr lang="en-US" dirty="0"/>
          </a:p>
        </p:txBody>
      </p:sp>
      <p:sp>
        <p:nvSpPr>
          <p:cNvPr id="3" name="Content Placeholder 2">
            <a:extLst>
              <a:ext uri="{FF2B5EF4-FFF2-40B4-BE49-F238E27FC236}">
                <a16:creationId xmlns:a16="http://schemas.microsoft.com/office/drawing/2014/main" id="{C7A953C7-0112-1658-F461-9FFE4E2EDCD6}"/>
              </a:ext>
            </a:extLst>
          </p:cNvPr>
          <p:cNvSpPr>
            <a:spLocks noGrp="1"/>
          </p:cNvSpPr>
          <p:nvPr>
            <p:ph idx="1"/>
          </p:nvPr>
        </p:nvSpPr>
        <p:spPr/>
        <p:txBody>
          <a:bodyPr vert="horz" lIns="91440" tIns="45720" rIns="91440" bIns="45720" rtlCol="0" anchor="t">
            <a:normAutofit/>
          </a:bodyPr>
          <a:lstStyle/>
          <a:p>
            <a:r>
              <a:rPr lang="en-US" sz="1500" dirty="0">
                <a:solidFill>
                  <a:srgbClr val="212121"/>
                </a:solidFill>
                <a:latin typeface="Cambria"/>
                <a:ea typeface="Cambria"/>
              </a:rPr>
              <a:t>The membrane of malignant normally carries a net negative charge because of the presence of a higher number of anionic components such as the phospholipid phosphatidylserine, O-glycosylated mucins, </a:t>
            </a:r>
            <a:r>
              <a:rPr lang="en-US" sz="1500" dirty="0" err="1">
                <a:solidFill>
                  <a:srgbClr val="212121"/>
                </a:solidFill>
                <a:latin typeface="Cambria"/>
                <a:ea typeface="Cambria"/>
              </a:rPr>
              <a:t>sialylated</a:t>
            </a:r>
            <a:r>
              <a:rPr lang="en-US" sz="1500" dirty="0">
                <a:solidFill>
                  <a:srgbClr val="212121"/>
                </a:solidFill>
                <a:latin typeface="Cambria"/>
                <a:ea typeface="Cambria"/>
              </a:rPr>
              <a:t> gangliosides and heparin sulphate than normal cells, which contributes to the selective cytotoxic property of ACPs.</a:t>
            </a:r>
          </a:p>
          <a:p>
            <a:r>
              <a:rPr lang="en-US" sz="1500" dirty="0" err="1">
                <a:solidFill>
                  <a:srgbClr val="212121"/>
                </a:solidFill>
                <a:latin typeface="Cambria"/>
                <a:ea typeface="Cambria"/>
              </a:rPr>
              <a:t>Cholestrol</a:t>
            </a:r>
            <a:r>
              <a:rPr lang="en-US" sz="1500" dirty="0">
                <a:solidFill>
                  <a:srgbClr val="212121"/>
                </a:solidFill>
                <a:latin typeface="Cambria"/>
                <a:ea typeface="Cambria"/>
              </a:rPr>
              <a:t> Biomarkers:  Normal cells have large amounts of cholesterol which works as a protective layer to modulate the cell fluidity and block the entrance or passage of cationic ACPs.</a:t>
            </a:r>
          </a:p>
          <a:p>
            <a:r>
              <a:rPr lang="en-US" sz="1500" dirty="0">
                <a:solidFill>
                  <a:srgbClr val="212121"/>
                </a:solidFill>
                <a:latin typeface="Cambria"/>
                <a:ea typeface="Cambria"/>
              </a:rPr>
              <a:t>In contrast, most malignant cells have increased membrane fluidity, due to the low content of cholesterol in cell membranes, which may make them susceptible to ACPs.</a:t>
            </a:r>
          </a:p>
          <a:p>
            <a:r>
              <a:rPr lang="en-US" sz="1500" dirty="0">
                <a:solidFill>
                  <a:srgbClr val="212121"/>
                </a:solidFill>
                <a:latin typeface="Cambria"/>
                <a:ea typeface="Cambria"/>
              </a:rPr>
              <a:t> In addition, cancer cells also contain an increased number of microvilli, in contrast to healthy cells. </a:t>
            </a:r>
          </a:p>
          <a:p>
            <a:r>
              <a:rPr lang="en-US" sz="1500" dirty="0">
                <a:solidFill>
                  <a:srgbClr val="212121"/>
                </a:solidFill>
                <a:latin typeface="Cambria"/>
                <a:ea typeface="Cambria"/>
              </a:rPr>
              <a:t>The presence of microvilli with irregular size and shape on cancer cells can increase the surface area of cells for ACP binding and interactions, influences cell adhesion, and the communications between cancer cells and their environments, and facilities the specific interaction of ACPs with cancer cells.</a:t>
            </a:r>
          </a:p>
          <a:p>
            <a:r>
              <a:rPr lang="en-US" sz="1500" dirty="0">
                <a:solidFill>
                  <a:srgbClr val="212121"/>
                </a:solidFill>
                <a:latin typeface="Cambria"/>
                <a:ea typeface="Cambria"/>
              </a:rPr>
              <a:t>Certain membrane active peptides disrupt the membrane of mitochondria causing the release of cytochrome c, which induce oligomerization of Apaf-1, activation of caspase-9 and the transformation of pro-caspase-3 to caspase-3, initiating apoptosis in many cancer cells.</a:t>
            </a:r>
          </a:p>
          <a:p>
            <a:r>
              <a:rPr lang="en-US" sz="1500" dirty="0">
                <a:solidFill>
                  <a:srgbClr val="212121"/>
                </a:solidFill>
                <a:latin typeface="Cambria"/>
                <a:ea typeface="Cambria"/>
              </a:rPr>
              <a:t>For example, the cationic membrane-active peptide (KLAKLAKKLAKLAK) has been shown to target mitochondria and trigger apoptosis after fusing to a CNGRC homing domain</a:t>
            </a:r>
          </a:p>
          <a:p>
            <a:endParaRPr lang="en-US" sz="1500" dirty="0">
              <a:solidFill>
                <a:srgbClr val="212121"/>
              </a:solidFill>
              <a:latin typeface="Cambria"/>
              <a:ea typeface="Cambria"/>
            </a:endParaRPr>
          </a:p>
          <a:p>
            <a:endParaRPr lang="en-US" sz="1500" dirty="0">
              <a:solidFill>
                <a:srgbClr val="212121"/>
              </a:solidFill>
              <a:latin typeface="Cambria"/>
              <a:ea typeface="Cambria"/>
            </a:endParaRPr>
          </a:p>
          <a:p>
            <a:endParaRPr lang="en-US" sz="1500" dirty="0">
              <a:solidFill>
                <a:srgbClr val="212121"/>
              </a:solidFill>
              <a:latin typeface="Cambria"/>
              <a:ea typeface="Cambria"/>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DF50D9F-7C44-ED49-3B43-FBB1F594C212}"/>
                  </a:ext>
                </a:extLst>
              </p14:cNvPr>
              <p14:cNvContentPartPr/>
              <p14:nvPr/>
            </p14:nvContentPartPr>
            <p14:xfrm>
              <a:off x="4343437" y="2168768"/>
              <a:ext cx="9769" cy="9769"/>
            </p14:xfrm>
          </p:contentPart>
        </mc:Choice>
        <mc:Fallback xmlns="">
          <p:pic>
            <p:nvPicPr>
              <p:cNvPr id="4" name="Ink 3">
                <a:extLst>
                  <a:ext uri="{FF2B5EF4-FFF2-40B4-BE49-F238E27FC236}">
                    <a16:creationId xmlns:a16="http://schemas.microsoft.com/office/drawing/2014/main" id="{4DF50D9F-7C44-ED49-3B43-FBB1F594C212}"/>
                  </a:ext>
                </a:extLst>
              </p:cNvPr>
              <p:cNvPicPr/>
              <p:nvPr/>
            </p:nvPicPr>
            <p:blipFill>
              <a:blip r:embed="rId3"/>
              <a:stretch>
                <a:fillRect/>
              </a:stretch>
            </p:blipFill>
            <p:spPr>
              <a:xfrm>
                <a:off x="4222139" y="1925357"/>
                <a:ext cx="253180" cy="49740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B0C36D7-E342-4CF4-841A-A5FABB011E44}"/>
                  </a:ext>
                </a:extLst>
              </p14:cNvPr>
              <p14:cNvContentPartPr/>
              <p14:nvPr/>
            </p14:nvContentPartPr>
            <p14:xfrm>
              <a:off x="3897922" y="2188307"/>
              <a:ext cx="2705127" cy="31373"/>
            </p14:xfrm>
          </p:contentPart>
        </mc:Choice>
        <mc:Fallback xmlns="">
          <p:pic>
            <p:nvPicPr>
              <p:cNvPr id="5" name="Ink 4">
                <a:extLst>
                  <a:ext uri="{FF2B5EF4-FFF2-40B4-BE49-F238E27FC236}">
                    <a16:creationId xmlns:a16="http://schemas.microsoft.com/office/drawing/2014/main" id="{EB0C36D7-E342-4CF4-841A-A5FABB011E44}"/>
                  </a:ext>
                </a:extLst>
              </p:cNvPr>
              <p:cNvPicPr/>
              <p:nvPr/>
            </p:nvPicPr>
            <p:blipFill>
              <a:blip r:embed="rId5"/>
              <a:stretch>
                <a:fillRect/>
              </a:stretch>
            </p:blipFill>
            <p:spPr>
              <a:xfrm>
                <a:off x="3843927" y="2081710"/>
                <a:ext cx="2812756" cy="24492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FDFEAA33-D93F-E0B4-EAD9-E17166E5C29B}"/>
                  </a:ext>
                </a:extLst>
              </p14:cNvPr>
              <p14:cNvContentPartPr/>
              <p14:nvPr/>
            </p14:nvContentPartPr>
            <p14:xfrm>
              <a:off x="6750538" y="2170571"/>
              <a:ext cx="1795565" cy="174613"/>
            </p14:xfrm>
          </p:contentPart>
        </mc:Choice>
        <mc:Fallback xmlns="">
          <p:pic>
            <p:nvPicPr>
              <p:cNvPr id="6" name="Ink 5">
                <a:extLst>
                  <a:ext uri="{FF2B5EF4-FFF2-40B4-BE49-F238E27FC236}">
                    <a16:creationId xmlns:a16="http://schemas.microsoft.com/office/drawing/2014/main" id="{FDFEAA33-D93F-E0B4-EAD9-E17166E5C29B}"/>
                  </a:ext>
                </a:extLst>
              </p:cNvPr>
              <p:cNvPicPr/>
              <p:nvPr/>
            </p:nvPicPr>
            <p:blipFill>
              <a:blip r:embed="rId7"/>
              <a:stretch>
                <a:fillRect/>
              </a:stretch>
            </p:blipFill>
            <p:spPr>
              <a:xfrm>
                <a:off x="6696552" y="2063144"/>
                <a:ext cx="1903177" cy="389825"/>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DEA69FF6-CC8A-2448-7AF5-9C660F7D984E}"/>
                  </a:ext>
                </a:extLst>
              </p14:cNvPr>
              <p14:cNvContentPartPr/>
              <p14:nvPr/>
            </p14:nvContentPartPr>
            <p14:xfrm>
              <a:off x="7727461" y="2256691"/>
              <a:ext cx="9769" cy="9769"/>
            </p14:xfrm>
          </p:contentPart>
        </mc:Choice>
        <mc:Fallback xmlns="">
          <p:pic>
            <p:nvPicPr>
              <p:cNvPr id="7" name="Ink 6">
                <a:extLst>
                  <a:ext uri="{FF2B5EF4-FFF2-40B4-BE49-F238E27FC236}">
                    <a16:creationId xmlns:a16="http://schemas.microsoft.com/office/drawing/2014/main" id="{DEA69FF6-CC8A-2448-7AF5-9C660F7D984E}"/>
                  </a:ext>
                </a:extLst>
              </p:cNvPr>
              <p:cNvPicPr/>
              <p:nvPr/>
            </p:nvPicPr>
            <p:blipFill>
              <a:blip r:embed="rId9"/>
              <a:stretch>
                <a:fillRect/>
              </a:stretch>
            </p:blipFill>
            <p:spPr>
              <a:xfrm>
                <a:off x="6271880" y="-664240"/>
                <a:ext cx="2930700" cy="5861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2810F5A1-2917-3576-809D-C465365E6865}"/>
                  </a:ext>
                </a:extLst>
              </p14:cNvPr>
              <p14:cNvContentPartPr/>
              <p14:nvPr/>
            </p14:nvContentPartPr>
            <p14:xfrm>
              <a:off x="7717691" y="2256691"/>
              <a:ext cx="9769" cy="9769"/>
            </p14:xfrm>
          </p:contentPart>
        </mc:Choice>
        <mc:Fallback xmlns="">
          <p:pic>
            <p:nvPicPr>
              <p:cNvPr id="8" name="Ink 7">
                <a:extLst>
                  <a:ext uri="{FF2B5EF4-FFF2-40B4-BE49-F238E27FC236}">
                    <a16:creationId xmlns:a16="http://schemas.microsoft.com/office/drawing/2014/main" id="{2810F5A1-2917-3576-809D-C465365E6865}"/>
                  </a:ext>
                </a:extLst>
              </p:cNvPr>
              <p:cNvPicPr/>
              <p:nvPr/>
            </p:nvPicPr>
            <p:blipFill>
              <a:blip r:embed="rId9"/>
              <a:stretch>
                <a:fillRect/>
              </a:stretch>
            </p:blipFill>
            <p:spPr>
              <a:xfrm>
                <a:off x="6252341" y="-664240"/>
                <a:ext cx="2930700" cy="5861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4354A61A-F9B6-85D0-A649-8930602E8B76}"/>
                  </a:ext>
                </a:extLst>
              </p14:cNvPr>
              <p14:cNvContentPartPr/>
              <p14:nvPr/>
            </p14:nvContentPartPr>
            <p14:xfrm>
              <a:off x="8684846" y="2207845"/>
              <a:ext cx="1865850" cy="9769"/>
            </p14:xfrm>
          </p:contentPart>
        </mc:Choice>
        <mc:Fallback xmlns="">
          <p:pic>
            <p:nvPicPr>
              <p:cNvPr id="11" name="Ink 10">
                <a:extLst>
                  <a:ext uri="{FF2B5EF4-FFF2-40B4-BE49-F238E27FC236}">
                    <a16:creationId xmlns:a16="http://schemas.microsoft.com/office/drawing/2014/main" id="{4354A61A-F9B6-85D0-A649-8930602E8B76}"/>
                  </a:ext>
                </a:extLst>
              </p:cNvPr>
              <p:cNvPicPr/>
              <p:nvPr/>
            </p:nvPicPr>
            <p:blipFill>
              <a:blip r:embed="rId12"/>
              <a:stretch>
                <a:fillRect/>
              </a:stretch>
            </p:blipFill>
            <p:spPr>
              <a:xfrm>
                <a:off x="8631217" y="-713086"/>
                <a:ext cx="1973468" cy="5861400"/>
              </a:xfrm>
              <a:prstGeom prst="rect">
                <a:avLst/>
              </a:prstGeom>
            </p:spPr>
          </p:pic>
        </mc:Fallback>
      </mc:AlternateContent>
    </p:spTree>
    <p:extLst>
      <p:ext uri="{BB962C8B-B14F-4D97-AF65-F5344CB8AC3E}">
        <p14:creationId xmlns:p14="http://schemas.microsoft.com/office/powerpoint/2010/main" val="1242606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D948-D25F-AE59-6938-5C9A22BAE81F}"/>
              </a:ext>
            </a:extLst>
          </p:cNvPr>
          <p:cNvSpPr>
            <a:spLocks noGrp="1"/>
          </p:cNvSpPr>
          <p:nvPr>
            <p:ph type="title"/>
          </p:nvPr>
        </p:nvSpPr>
        <p:spPr/>
        <p:txBody>
          <a:bodyPr>
            <a:normAutofit/>
          </a:bodyPr>
          <a:lstStyle/>
          <a:p>
            <a:r>
              <a:rPr lang="en-US" dirty="0">
                <a:cs typeface="Calibri Light"/>
              </a:rPr>
              <a:t>List of bioactive peptides with potentials for anticancer therapies</a:t>
            </a:r>
          </a:p>
        </p:txBody>
      </p:sp>
      <p:pic>
        <p:nvPicPr>
          <p:cNvPr id="4" name="Picture 4" descr="A diagram of a safety and anticancer properties&#10;&#10;Description automatically generated">
            <a:extLst>
              <a:ext uri="{FF2B5EF4-FFF2-40B4-BE49-F238E27FC236}">
                <a16:creationId xmlns:a16="http://schemas.microsoft.com/office/drawing/2014/main" id="{B86CF26F-29E4-A79F-BFD7-EBEDF07DCEEE}"/>
              </a:ext>
            </a:extLst>
          </p:cNvPr>
          <p:cNvPicPr>
            <a:picLocks noGrp="1" noChangeAspect="1"/>
          </p:cNvPicPr>
          <p:nvPr>
            <p:ph idx="1"/>
          </p:nvPr>
        </p:nvPicPr>
        <p:blipFill>
          <a:blip r:embed="rId2"/>
          <a:stretch>
            <a:fillRect/>
          </a:stretch>
        </p:blipFill>
        <p:spPr>
          <a:xfrm>
            <a:off x="6599477" y="2079625"/>
            <a:ext cx="5372353" cy="3970338"/>
          </a:xfrm>
        </p:spPr>
      </p:pic>
      <p:pic>
        <p:nvPicPr>
          <p:cNvPr id="5" name="Picture 5" descr="A screenshot of a medical information&#10;&#10;Description automatically generated">
            <a:extLst>
              <a:ext uri="{FF2B5EF4-FFF2-40B4-BE49-F238E27FC236}">
                <a16:creationId xmlns:a16="http://schemas.microsoft.com/office/drawing/2014/main" id="{3FFFC207-EB85-2F9D-F198-0430CC846277}"/>
              </a:ext>
            </a:extLst>
          </p:cNvPr>
          <p:cNvPicPr>
            <a:picLocks noChangeAspect="1"/>
          </p:cNvPicPr>
          <p:nvPr/>
        </p:nvPicPr>
        <p:blipFill>
          <a:blip r:embed="rId3"/>
          <a:stretch>
            <a:fillRect/>
          </a:stretch>
        </p:blipFill>
        <p:spPr>
          <a:xfrm>
            <a:off x="601785" y="2121088"/>
            <a:ext cx="5644661" cy="3622055"/>
          </a:xfrm>
          <a:prstGeom prst="rect">
            <a:avLst/>
          </a:prstGeom>
        </p:spPr>
      </p:pic>
    </p:spTree>
    <p:extLst>
      <p:ext uri="{BB962C8B-B14F-4D97-AF65-F5344CB8AC3E}">
        <p14:creationId xmlns:p14="http://schemas.microsoft.com/office/powerpoint/2010/main" val="1960654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D2F5602-6586-46E4-8645-2CDA442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9434B85-DB0D-4010-A6A1-147F28D47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6BC659F2-B679-CDCA-EFAB-1BB234A9949A}"/>
              </a:ext>
            </a:extLst>
          </p:cNvPr>
          <p:cNvSpPr>
            <a:spLocks noGrp="1"/>
          </p:cNvSpPr>
          <p:nvPr>
            <p:ph type="title"/>
          </p:nvPr>
        </p:nvSpPr>
        <p:spPr>
          <a:xfrm>
            <a:off x="1179226" y="320231"/>
            <a:ext cx="9833548" cy="1325563"/>
          </a:xfrm>
        </p:spPr>
        <p:txBody>
          <a:bodyPr>
            <a:normAutofit/>
          </a:bodyPr>
          <a:lstStyle/>
          <a:p>
            <a:pPr algn="ctr"/>
            <a:r>
              <a:rPr lang="en-US" sz="4000">
                <a:solidFill>
                  <a:schemeClr val="tx2"/>
                </a:solidFill>
                <a:cs typeface="Calibri Light"/>
              </a:rPr>
              <a:t>Dataset Creation</a:t>
            </a:r>
            <a:endParaRPr lang="en-US" sz="4000">
              <a:solidFill>
                <a:schemeClr val="tx2"/>
              </a:solidFill>
            </a:endParaRPr>
          </a:p>
        </p:txBody>
      </p:sp>
      <p:grpSp>
        <p:nvGrpSpPr>
          <p:cNvPr id="17" name="Group 16">
            <a:extLst>
              <a:ext uri="{FF2B5EF4-FFF2-40B4-BE49-F238E27FC236}">
                <a16:creationId xmlns:a16="http://schemas.microsoft.com/office/drawing/2014/main" id="{F2E5F4F0-80C0-49F3-84A2-453DE42F20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915607" cy="2187829"/>
            <a:chOff x="-305" y="-1"/>
            <a:chExt cx="3832880" cy="2876136"/>
          </a:xfrm>
        </p:grpSpPr>
        <p:sp>
          <p:nvSpPr>
            <p:cNvPr id="18" name="Freeform: Shape 17">
              <a:extLst>
                <a:ext uri="{FF2B5EF4-FFF2-40B4-BE49-F238E27FC236}">
                  <a16:creationId xmlns:a16="http://schemas.microsoft.com/office/drawing/2014/main" id="{342FEDB6-5432-4162-8648-3827572AF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B9FE345E-092D-4A20-A43A-0F9258D96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7A313FCF-0EE7-4C6B-BAB3-EFC9451D3D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B9ECD02-BE1B-4347-8C2E-EEA690082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89519416-488B-84DA-32AB-559F51048B13}"/>
              </a:ext>
            </a:extLst>
          </p:cNvPr>
          <p:cNvSpPr txBox="1"/>
          <p:nvPr/>
        </p:nvSpPr>
        <p:spPr>
          <a:xfrm>
            <a:off x="7466993" y="5208830"/>
            <a:ext cx="3376720" cy="2385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502920">
              <a:spcAft>
                <a:spcPts val="600"/>
              </a:spcAft>
            </a:pPr>
            <a:r>
              <a:rPr lang="en-US" sz="950" kern="1200" dirty="0">
                <a:latin typeface="+mn-lt"/>
                <a:ea typeface="+mn-ea"/>
                <a:cs typeface="Calibri"/>
              </a:rPr>
              <a:t>Fig 1 :</a:t>
            </a:r>
            <a:r>
              <a:rPr lang="en-US" sz="950" dirty="0">
                <a:cs typeface="Calibri"/>
              </a:rPr>
              <a:t>  Anticancer peptide dataset creation and details </a:t>
            </a:r>
            <a:endParaRPr lang="en-US" dirty="0"/>
          </a:p>
        </p:txBody>
      </p:sp>
      <p:pic>
        <p:nvPicPr>
          <p:cNvPr id="25" name="Picture 25" descr="A picture containing text, screenshot, diagram, plot&#10;&#10;Description automatically generated">
            <a:extLst>
              <a:ext uri="{FF2B5EF4-FFF2-40B4-BE49-F238E27FC236}">
                <a16:creationId xmlns:a16="http://schemas.microsoft.com/office/drawing/2014/main" id="{5BC56AFE-4046-30E1-DBB1-9052ACC74B03}"/>
              </a:ext>
            </a:extLst>
          </p:cNvPr>
          <p:cNvPicPr>
            <a:picLocks noChangeAspect="1"/>
          </p:cNvPicPr>
          <p:nvPr/>
        </p:nvPicPr>
        <p:blipFill>
          <a:blip r:embed="rId2"/>
          <a:stretch>
            <a:fillRect/>
          </a:stretch>
        </p:blipFill>
        <p:spPr>
          <a:xfrm>
            <a:off x="5935785" y="1972242"/>
            <a:ext cx="5830276" cy="2913518"/>
          </a:xfrm>
          <a:prstGeom prst="rect">
            <a:avLst/>
          </a:prstGeom>
        </p:spPr>
      </p:pic>
      <p:sp>
        <p:nvSpPr>
          <p:cNvPr id="26" name="TextBox 25">
            <a:extLst>
              <a:ext uri="{FF2B5EF4-FFF2-40B4-BE49-F238E27FC236}">
                <a16:creationId xmlns:a16="http://schemas.microsoft.com/office/drawing/2014/main" id="{41E45A58-8313-BAFB-A96F-6D74A727D9E5}"/>
              </a:ext>
            </a:extLst>
          </p:cNvPr>
          <p:cNvSpPr txBox="1"/>
          <p:nvPr/>
        </p:nvSpPr>
        <p:spPr>
          <a:xfrm>
            <a:off x="986691" y="2852615"/>
            <a:ext cx="455246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This unique dataset are created </a:t>
            </a:r>
            <a:r>
              <a:rPr lang="en-US" dirty="0" err="1">
                <a:cs typeface="Calibri"/>
              </a:rPr>
              <a:t>combiniing</a:t>
            </a:r>
            <a:r>
              <a:rPr lang="en-US" dirty="0">
                <a:cs typeface="Calibri"/>
              </a:rPr>
              <a:t> the datasets from multiple sources and reviewed method.</a:t>
            </a:r>
            <a:endParaRPr lang="en-US" dirty="0">
              <a:ea typeface="Calibri"/>
              <a:cs typeface="Calibri"/>
            </a:endParaRPr>
          </a:p>
          <a:p>
            <a:pPr marL="285750" indent="-285750">
              <a:buFont typeface="Arial"/>
              <a:buChar char="•"/>
            </a:pPr>
            <a:r>
              <a:rPr lang="en-US" dirty="0">
                <a:ea typeface="Calibri"/>
                <a:cs typeface="Calibri"/>
              </a:rPr>
              <a:t>Dataset Creations : created a new dataset called as composite training dataset for training of GAN</a:t>
            </a:r>
          </a:p>
        </p:txBody>
      </p:sp>
    </p:spTree>
    <p:extLst>
      <p:ext uri="{BB962C8B-B14F-4D97-AF65-F5344CB8AC3E}">
        <p14:creationId xmlns:p14="http://schemas.microsoft.com/office/powerpoint/2010/main" val="680808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C9781A-41BF-D36A-3955-2CEDCC24D308}"/>
              </a:ext>
            </a:extLst>
          </p:cNvPr>
          <p:cNvSpPr>
            <a:spLocks noGrp="1"/>
          </p:cNvSpPr>
          <p:nvPr>
            <p:ph type="title"/>
          </p:nvPr>
        </p:nvSpPr>
        <p:spPr>
          <a:xfrm>
            <a:off x="1137034" y="609597"/>
            <a:ext cx="9392421" cy="1330841"/>
          </a:xfrm>
        </p:spPr>
        <p:txBody>
          <a:bodyPr>
            <a:normAutofit/>
          </a:bodyPr>
          <a:lstStyle/>
          <a:p>
            <a:r>
              <a:rPr lang="en-US" dirty="0">
                <a:ea typeface="Calibri Light"/>
                <a:cs typeface="Calibri Light"/>
              </a:rPr>
              <a:t>MODELS FOR GENERATION </a:t>
            </a:r>
            <a:endParaRPr lang="en-US" dirty="0">
              <a:cs typeface="Calibri Light"/>
            </a:endParaRPr>
          </a:p>
        </p:txBody>
      </p:sp>
      <p:sp>
        <p:nvSpPr>
          <p:cNvPr id="19"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9" name="Content Placeholder 368">
            <a:extLst>
              <a:ext uri="{FF2B5EF4-FFF2-40B4-BE49-F238E27FC236}">
                <a16:creationId xmlns:a16="http://schemas.microsoft.com/office/drawing/2014/main" id="{5BCF94F4-1B7C-38FD-62E1-3B6D7972BB95}"/>
              </a:ext>
            </a:extLst>
          </p:cNvPr>
          <p:cNvSpPr>
            <a:spLocks noGrp="1"/>
          </p:cNvSpPr>
          <p:nvPr>
            <p:ph idx="1"/>
          </p:nvPr>
        </p:nvSpPr>
        <p:spPr/>
        <p:txBody>
          <a:bodyPr vert="horz" lIns="91440" tIns="45720" rIns="91440" bIns="45720" rtlCol="0" anchor="t">
            <a:normAutofit/>
          </a:bodyPr>
          <a:lstStyle/>
          <a:p>
            <a:r>
              <a:rPr lang="en-US" dirty="0">
                <a:ea typeface="Calibri"/>
                <a:cs typeface="Calibri"/>
              </a:rPr>
              <a:t>Transfer Learning with Fine Tuning approach </a:t>
            </a:r>
          </a:p>
          <a:p>
            <a:r>
              <a:rPr lang="en-US" dirty="0">
                <a:ea typeface="Calibri"/>
                <a:cs typeface="Calibri"/>
              </a:rPr>
              <a:t>DIFFUSION MODELS</a:t>
            </a:r>
            <a:endParaRPr lang="en-US" dirty="0"/>
          </a:p>
          <a:p>
            <a:r>
              <a:rPr lang="en-US" dirty="0">
                <a:ea typeface="Calibri"/>
                <a:cs typeface="Calibri"/>
              </a:rPr>
              <a:t>GAN MODEL **</a:t>
            </a:r>
          </a:p>
          <a:p>
            <a:r>
              <a:rPr lang="en-US" dirty="0">
                <a:ea typeface="Calibri"/>
                <a:cs typeface="Calibri"/>
              </a:rPr>
              <a:t>Autoregressive Models, LSTM, BILSTM, AUTOENCODER MODEL, Transformer Based Generative Models)</a:t>
            </a:r>
          </a:p>
        </p:txBody>
      </p:sp>
    </p:spTree>
    <p:extLst>
      <p:ext uri="{BB962C8B-B14F-4D97-AF65-F5344CB8AC3E}">
        <p14:creationId xmlns:p14="http://schemas.microsoft.com/office/powerpoint/2010/main" val="4279222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6120-2C02-D582-8E19-908334699304}"/>
              </a:ext>
            </a:extLst>
          </p:cNvPr>
          <p:cNvSpPr>
            <a:spLocks noGrp="1"/>
          </p:cNvSpPr>
          <p:nvPr>
            <p:ph type="title"/>
          </p:nvPr>
        </p:nvSpPr>
        <p:spPr/>
        <p:txBody>
          <a:bodyPr/>
          <a:lstStyle/>
          <a:p>
            <a:r>
              <a:rPr lang="en-US" dirty="0">
                <a:ea typeface="Calibri Light"/>
                <a:cs typeface="Calibri Light"/>
              </a:rPr>
              <a:t>Generation of Anticancer peptide </a:t>
            </a:r>
            <a:endParaRPr lang="en-US" dirty="0"/>
          </a:p>
        </p:txBody>
      </p:sp>
      <p:sp>
        <p:nvSpPr>
          <p:cNvPr id="3" name="Content Placeholder 2">
            <a:extLst>
              <a:ext uri="{FF2B5EF4-FFF2-40B4-BE49-F238E27FC236}">
                <a16:creationId xmlns:a16="http://schemas.microsoft.com/office/drawing/2014/main" id="{1A353261-6773-856A-640B-5F935981F0B0}"/>
              </a:ext>
            </a:extLst>
          </p:cNvPr>
          <p:cNvSpPr>
            <a:spLocks noGrp="1"/>
          </p:cNvSpPr>
          <p:nvPr>
            <p:ph idx="1"/>
          </p:nvPr>
        </p:nvSpPr>
        <p:spPr/>
        <p:txBody>
          <a:bodyPr vert="horz" lIns="91440" tIns="45720" rIns="91440" bIns="45720" rtlCol="0" anchor="t">
            <a:normAutofit fontScale="92500" lnSpcReduction="20000"/>
          </a:bodyPr>
          <a:lstStyle/>
          <a:p>
            <a:r>
              <a:rPr lang="en-US" dirty="0">
                <a:ea typeface="Calibri"/>
                <a:cs typeface="Calibri"/>
              </a:rPr>
              <a:t>Prepare a dataset (anticancer peptides(experimentally verified).</a:t>
            </a:r>
          </a:p>
          <a:p>
            <a:r>
              <a:rPr lang="en-US" dirty="0">
                <a:ea typeface="Calibri"/>
                <a:cs typeface="Calibri"/>
              </a:rPr>
              <a:t>Preprocess the training dataset and </a:t>
            </a:r>
            <a:r>
              <a:rPr lang="en-US" dirty="0" err="1">
                <a:ea typeface="Calibri"/>
                <a:cs typeface="Calibri"/>
              </a:rPr>
              <a:t>evalution</a:t>
            </a:r>
            <a:r>
              <a:rPr lang="en-US" dirty="0">
                <a:ea typeface="Calibri"/>
                <a:cs typeface="Calibri"/>
              </a:rPr>
              <a:t> of datasets *.</a:t>
            </a:r>
          </a:p>
          <a:p>
            <a:r>
              <a:rPr lang="en-US" dirty="0">
                <a:ea typeface="Calibri"/>
                <a:cs typeface="Calibri"/>
              </a:rPr>
              <a:t>Design a Generative Network *.</a:t>
            </a:r>
          </a:p>
          <a:p>
            <a:r>
              <a:rPr lang="en-US" dirty="0">
                <a:ea typeface="Calibri"/>
                <a:cs typeface="Calibri"/>
              </a:rPr>
              <a:t>Check Relevancy or fidelity of Training and generated samples *.</a:t>
            </a:r>
          </a:p>
          <a:p>
            <a:r>
              <a:rPr lang="en-US" dirty="0">
                <a:ea typeface="Calibri"/>
                <a:cs typeface="Calibri"/>
              </a:rPr>
              <a:t>Screening method for generated peptides (Target Specific) - Check for to which cancer cell lines you want to target (for this dataset is available)*.</a:t>
            </a:r>
          </a:p>
          <a:p>
            <a:r>
              <a:rPr lang="en-US" dirty="0" err="1">
                <a:ea typeface="Calibri"/>
                <a:cs typeface="Calibri"/>
              </a:rPr>
              <a:t>Rrosetta</a:t>
            </a:r>
            <a:r>
              <a:rPr lang="en-US" dirty="0">
                <a:ea typeface="Calibri"/>
                <a:cs typeface="Calibri"/>
              </a:rPr>
              <a:t> for modelling the peptides (check for </a:t>
            </a:r>
            <a:r>
              <a:rPr lang="en-US" dirty="0" err="1">
                <a:ea typeface="Calibri"/>
                <a:cs typeface="Calibri"/>
              </a:rPr>
              <a:t>pyrx</a:t>
            </a:r>
            <a:r>
              <a:rPr lang="en-US" dirty="0">
                <a:ea typeface="Calibri"/>
                <a:cs typeface="Calibri"/>
              </a:rPr>
              <a:t> too)*.</a:t>
            </a:r>
          </a:p>
          <a:p>
            <a:r>
              <a:rPr lang="en-US" dirty="0">
                <a:ea typeface="Calibri"/>
                <a:cs typeface="Calibri"/>
              </a:rPr>
              <a:t>Docking - Pocket Specific Docking and Flexible Docking (</a:t>
            </a:r>
            <a:r>
              <a:rPr lang="en-US" dirty="0" err="1">
                <a:ea typeface="Calibri"/>
                <a:cs typeface="Calibri"/>
              </a:rPr>
              <a:t>rosetta</a:t>
            </a:r>
            <a:r>
              <a:rPr lang="en-US" dirty="0">
                <a:ea typeface="Calibri"/>
                <a:cs typeface="Calibri"/>
              </a:rPr>
              <a:t>)- Binding affinity*.</a:t>
            </a:r>
          </a:p>
          <a:p>
            <a:r>
              <a:rPr lang="en-US" dirty="0">
                <a:ea typeface="Calibri"/>
                <a:cs typeface="Calibri"/>
              </a:rPr>
              <a:t>MD simulation of the complex and check for the stability, bonding information and many more*.</a:t>
            </a:r>
          </a:p>
          <a:p>
            <a:endParaRPr lang="en-US" dirty="0">
              <a:ea typeface="Calibri"/>
              <a:cs typeface="Calibri"/>
            </a:endParaRPr>
          </a:p>
        </p:txBody>
      </p:sp>
    </p:spTree>
    <p:extLst>
      <p:ext uri="{BB962C8B-B14F-4D97-AF65-F5344CB8AC3E}">
        <p14:creationId xmlns:p14="http://schemas.microsoft.com/office/powerpoint/2010/main" val="42759658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GENERATIVE MODEL FOR ANTICANCER PEPTIDE.</vt:lpstr>
      <vt:lpstr>Paper title</vt:lpstr>
      <vt:lpstr>Paper title : Bioactive peptides for anticancer therapies (Review) </vt:lpstr>
      <vt:lpstr>Effects of Each Residues in ACP on cancer cells</vt:lpstr>
      <vt:lpstr>Composition difference between healthy cell and Cancer cells</vt:lpstr>
      <vt:lpstr>List of bioactive peptides with potentials for anticancer therapies</vt:lpstr>
      <vt:lpstr>Dataset Creation</vt:lpstr>
      <vt:lpstr>MODELS FOR GENERATION </vt:lpstr>
      <vt:lpstr>Generation of Anticancer peptide </vt:lpstr>
      <vt:lpstr>Experimental Work</vt:lpstr>
      <vt:lpstr>Training result</vt:lpstr>
      <vt:lpstr>Wasserteiner Gan</vt:lpstr>
      <vt:lpstr>Wasserteiner GAN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498</cp:revision>
  <dcterms:created xsi:type="dcterms:W3CDTF">2023-06-26T06:32:43Z</dcterms:created>
  <dcterms:modified xsi:type="dcterms:W3CDTF">2023-07-08T01:54:37Z</dcterms:modified>
</cp:coreProperties>
</file>