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media/image4.jpg" ContentType="image/jpe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8" r:id="rId3"/>
    <p:sldId id="276" r:id="rId4"/>
    <p:sldId id="263" r:id="rId5"/>
    <p:sldId id="269" r:id="rId6"/>
    <p:sldId id="272" r:id="rId7"/>
    <p:sldId id="277" r:id="rId8"/>
    <p:sldId id="278" r:id="rId9"/>
    <p:sldId id="285" r:id="rId10"/>
    <p:sldId id="280" r:id="rId11"/>
    <p:sldId id="287" r:id="rId12"/>
    <p:sldId id="286" r:id="rId13"/>
    <p:sldId id="281" r:id="rId14"/>
    <p:sldId id="289" r:id="rId15"/>
    <p:sldId id="273" r:id="rId16"/>
    <p:sldId id="288" r:id="rId17"/>
    <p:sldId id="261" r:id="rId18"/>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984"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sz="1000" dirty="0">
                <a:latin typeface="Times New Roman" panose="02020603050405020304" pitchFamily="18" charset="0"/>
                <a:cs typeface="Times New Roman" panose="02020603050405020304" pitchFamily="18" charset="0"/>
              </a:rPr>
              <a:t>Comparison of SMOTEEN+LGBM to SVM, LGBM, SMOTEEN with SVM  in terms of MCC, ROC-AUC and G-mean incase</a:t>
            </a:r>
            <a:r>
              <a:rPr lang="en-US" sz="1000" baseline="0" dirty="0">
                <a:latin typeface="Times New Roman" panose="02020603050405020304" pitchFamily="18" charset="0"/>
                <a:cs typeface="Times New Roman" panose="02020603050405020304" pitchFamily="18" charset="0"/>
              </a:rPr>
              <a:t> of Test dataset</a:t>
            </a:r>
            <a:r>
              <a:rPr lang="en-US" sz="1000" dirty="0">
                <a:latin typeface="Times New Roman" panose="02020603050405020304" pitchFamily="18" charset="0"/>
                <a:cs typeface="Times New Roman" panose="02020603050405020304" pitchFamily="18" charset="0"/>
              </a:rPr>
              <a:t>.</a:t>
            </a:r>
          </a:p>
        </c:rich>
      </c:tx>
      <c:layout>
        <c:manualLayout>
          <c:xMode val="edge"/>
          <c:yMode val="edge"/>
          <c:x val="0.13094800920890948"/>
          <c:y val="0.10076026814215792"/>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manualLayout>
          <c:layoutTarget val="inner"/>
          <c:xMode val="edge"/>
          <c:yMode val="edge"/>
          <c:x val="6.4069717847769034E-2"/>
          <c:y val="0.27967199803149612"/>
          <c:w val="0.9088469488188976"/>
          <c:h val="0.54791953740157484"/>
        </c:manualLayout>
      </c:layout>
      <c:barChart>
        <c:barDir val="col"/>
        <c:grouping val="clustered"/>
        <c:varyColors val="0"/>
        <c:ser>
          <c:idx val="0"/>
          <c:order val="0"/>
          <c:tx>
            <c:strRef>
              <c:f>Sheet1!$B$1</c:f>
              <c:strCache>
                <c:ptCount val="1"/>
                <c:pt idx="0">
                  <c:v>SVM*</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Sheet1!$A$2:$A$4</c:f>
              <c:strCache>
                <c:ptCount val="3"/>
                <c:pt idx="0">
                  <c:v>MCC</c:v>
                </c:pt>
                <c:pt idx="1">
                  <c:v>ROC-AUC</c:v>
                </c:pt>
                <c:pt idx="2">
                  <c:v>G-mean</c:v>
                </c:pt>
              </c:strCache>
            </c:strRef>
          </c:cat>
          <c:val>
            <c:numRef>
              <c:f>Sheet1!$B$2:$B$4</c:f>
              <c:numCache>
                <c:formatCode>General</c:formatCode>
                <c:ptCount val="3"/>
                <c:pt idx="0">
                  <c:v>0.35970000000000002</c:v>
                </c:pt>
                <c:pt idx="1">
                  <c:v>0.72</c:v>
                </c:pt>
                <c:pt idx="2">
                  <c:v>0.54590000000000005</c:v>
                </c:pt>
              </c:numCache>
            </c:numRef>
          </c:val>
          <c:extLst>
            <c:ext xmlns:c16="http://schemas.microsoft.com/office/drawing/2014/chart" uri="{C3380CC4-5D6E-409C-BE32-E72D297353CC}">
              <c16:uniqueId val="{00000000-530E-4E15-904D-ED42D39664DD}"/>
            </c:ext>
          </c:extLst>
        </c:ser>
        <c:ser>
          <c:idx val="1"/>
          <c:order val="1"/>
          <c:tx>
            <c:strRef>
              <c:f>Sheet1!$C$1</c:f>
              <c:strCache>
                <c:ptCount val="1"/>
                <c:pt idx="0">
                  <c:v>LGBM*</c:v>
                </c:pt>
              </c:strCache>
            </c:strRef>
          </c:tx>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Sheet1!$A$2:$A$4</c:f>
              <c:strCache>
                <c:ptCount val="3"/>
                <c:pt idx="0">
                  <c:v>MCC</c:v>
                </c:pt>
                <c:pt idx="1">
                  <c:v>ROC-AUC</c:v>
                </c:pt>
                <c:pt idx="2">
                  <c:v>G-mean</c:v>
                </c:pt>
              </c:strCache>
            </c:strRef>
          </c:cat>
          <c:val>
            <c:numRef>
              <c:f>Sheet1!$C$2:$C$4</c:f>
              <c:numCache>
                <c:formatCode>General</c:formatCode>
                <c:ptCount val="3"/>
                <c:pt idx="0">
                  <c:v>0.38379999999999997</c:v>
                </c:pt>
                <c:pt idx="1">
                  <c:v>0.78</c:v>
                </c:pt>
                <c:pt idx="2">
                  <c:v>0.58560000000000001</c:v>
                </c:pt>
              </c:numCache>
            </c:numRef>
          </c:val>
          <c:extLst>
            <c:ext xmlns:c16="http://schemas.microsoft.com/office/drawing/2014/chart" uri="{C3380CC4-5D6E-409C-BE32-E72D297353CC}">
              <c16:uniqueId val="{00000001-530E-4E15-904D-ED42D39664DD}"/>
            </c:ext>
          </c:extLst>
        </c:ser>
        <c:ser>
          <c:idx val="2"/>
          <c:order val="2"/>
          <c:tx>
            <c:strRef>
              <c:f>Sheet1!$D$1</c:f>
              <c:strCache>
                <c:ptCount val="1"/>
                <c:pt idx="0">
                  <c:v>SMOTEEN WITH SVM</c:v>
                </c:pt>
              </c:strCache>
            </c:strRef>
          </c:tx>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Sheet1!$A$2:$A$4</c:f>
              <c:strCache>
                <c:ptCount val="3"/>
                <c:pt idx="0">
                  <c:v>MCC</c:v>
                </c:pt>
                <c:pt idx="1">
                  <c:v>ROC-AUC</c:v>
                </c:pt>
                <c:pt idx="2">
                  <c:v>G-mean</c:v>
                </c:pt>
              </c:strCache>
            </c:strRef>
          </c:cat>
          <c:val>
            <c:numRef>
              <c:f>Sheet1!$D$2:$D$4</c:f>
              <c:numCache>
                <c:formatCode>General</c:formatCode>
                <c:ptCount val="3"/>
                <c:pt idx="0">
                  <c:v>0.64770000000000005</c:v>
                </c:pt>
                <c:pt idx="1">
                  <c:v>0.89419999999999999</c:v>
                </c:pt>
                <c:pt idx="2">
                  <c:v>0.83009999999999995</c:v>
                </c:pt>
              </c:numCache>
            </c:numRef>
          </c:val>
          <c:extLst>
            <c:ext xmlns:c16="http://schemas.microsoft.com/office/drawing/2014/chart" uri="{C3380CC4-5D6E-409C-BE32-E72D297353CC}">
              <c16:uniqueId val="{00000002-530E-4E15-904D-ED42D39664DD}"/>
            </c:ext>
          </c:extLst>
        </c:ser>
        <c:ser>
          <c:idx val="3"/>
          <c:order val="3"/>
          <c:tx>
            <c:strRef>
              <c:f>Sheet1!$E$1</c:f>
              <c:strCache>
                <c:ptCount val="1"/>
                <c:pt idx="0">
                  <c:v>SMOTEEN+LGBM</c:v>
                </c:pt>
              </c:strCache>
            </c:strRef>
          </c:tx>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Sheet1!$A$2:$A$4</c:f>
              <c:strCache>
                <c:ptCount val="3"/>
                <c:pt idx="0">
                  <c:v>MCC</c:v>
                </c:pt>
                <c:pt idx="1">
                  <c:v>ROC-AUC</c:v>
                </c:pt>
                <c:pt idx="2">
                  <c:v>G-mean</c:v>
                </c:pt>
              </c:strCache>
            </c:strRef>
          </c:cat>
          <c:val>
            <c:numRef>
              <c:f>Sheet1!$E$2:$E$4</c:f>
              <c:numCache>
                <c:formatCode>General</c:formatCode>
                <c:ptCount val="3"/>
                <c:pt idx="0">
                  <c:v>0.78300000000000003</c:v>
                </c:pt>
                <c:pt idx="1">
                  <c:v>0.95479999999999998</c:v>
                </c:pt>
                <c:pt idx="2">
                  <c:v>0.89610000000000001</c:v>
                </c:pt>
              </c:numCache>
            </c:numRef>
          </c:val>
          <c:extLst>
            <c:ext xmlns:c16="http://schemas.microsoft.com/office/drawing/2014/chart" uri="{C3380CC4-5D6E-409C-BE32-E72D297353CC}">
              <c16:uniqueId val="{00000003-530E-4E15-904D-ED42D39664DD}"/>
            </c:ext>
          </c:extLst>
        </c:ser>
        <c:dLbls>
          <c:dLblPos val="outEnd"/>
          <c:showLegendKey val="0"/>
          <c:showVal val="1"/>
          <c:showCatName val="0"/>
          <c:showSerName val="0"/>
          <c:showPercent val="0"/>
          <c:showBubbleSize val="0"/>
        </c:dLbls>
        <c:gapWidth val="100"/>
        <c:overlap val="-24"/>
        <c:axId val="1137541920"/>
        <c:axId val="1118466752"/>
      </c:barChart>
      <c:catAx>
        <c:axId val="1137541920"/>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118466752"/>
        <c:crosses val="autoZero"/>
        <c:auto val="1"/>
        <c:lblAlgn val="ctr"/>
        <c:lblOffset val="100"/>
        <c:noMultiLvlLbl val="0"/>
      </c:catAx>
      <c:valAx>
        <c:axId val="1118466752"/>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1375419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sz="1000" dirty="0">
                <a:latin typeface="Times New Roman" panose="02020603050405020304" pitchFamily="18" charset="0"/>
                <a:cs typeface="Times New Roman" panose="02020603050405020304" pitchFamily="18" charset="0"/>
              </a:rPr>
              <a:t>Comparison of SMOTEEN+LGBM to imbalance ratio cost sensitive learning LGBM method in test dataset.</a:t>
            </a:r>
          </a:p>
        </c:rich>
      </c:tx>
      <c:layout>
        <c:manualLayout>
          <c:xMode val="edge"/>
          <c:yMode val="edge"/>
          <c:x val="0.13094799868766405"/>
          <c:y val="9.0624999999999997E-2"/>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manualLayout>
          <c:layoutTarget val="inner"/>
          <c:xMode val="edge"/>
          <c:yMode val="edge"/>
          <c:x val="6.4069717847769034E-2"/>
          <c:y val="0.27967199803149612"/>
          <c:w val="0.9088469488188976"/>
          <c:h val="0.54791953740157484"/>
        </c:manualLayout>
      </c:layout>
      <c:barChart>
        <c:barDir val="col"/>
        <c:grouping val="clustered"/>
        <c:varyColors val="0"/>
        <c:ser>
          <c:idx val="0"/>
          <c:order val="0"/>
          <c:tx>
            <c:strRef>
              <c:f>Sheet1!$B$1</c:f>
              <c:strCache>
                <c:ptCount val="1"/>
                <c:pt idx="0">
                  <c:v>LGBM-CS</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Sheet1!$A$2:$A$4</c:f>
              <c:strCache>
                <c:ptCount val="3"/>
                <c:pt idx="0">
                  <c:v>MCC</c:v>
                </c:pt>
                <c:pt idx="1">
                  <c:v>ROC-AUC</c:v>
                </c:pt>
                <c:pt idx="2">
                  <c:v>G-mean</c:v>
                </c:pt>
              </c:strCache>
            </c:strRef>
          </c:cat>
          <c:val>
            <c:numRef>
              <c:f>Sheet1!$B$2:$B$4</c:f>
              <c:numCache>
                <c:formatCode>General</c:formatCode>
                <c:ptCount val="3"/>
                <c:pt idx="0">
                  <c:v>0.39739999999999998</c:v>
                </c:pt>
                <c:pt idx="1">
                  <c:v>0.78</c:v>
                </c:pt>
                <c:pt idx="2">
                  <c:v>0.71</c:v>
                </c:pt>
              </c:numCache>
            </c:numRef>
          </c:val>
          <c:extLst>
            <c:ext xmlns:c16="http://schemas.microsoft.com/office/drawing/2014/chart" uri="{C3380CC4-5D6E-409C-BE32-E72D297353CC}">
              <c16:uniqueId val="{00000000-530E-4E15-904D-ED42D39664DD}"/>
            </c:ext>
          </c:extLst>
        </c:ser>
        <c:ser>
          <c:idx val="1"/>
          <c:order val="1"/>
          <c:tx>
            <c:strRef>
              <c:f>Sheet1!$C$1</c:f>
              <c:strCache>
                <c:ptCount val="1"/>
                <c:pt idx="0">
                  <c:v>SMOTEEN+LGBM</c:v>
                </c:pt>
              </c:strCache>
            </c:strRef>
          </c:tx>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Sheet1!$A$2:$A$4</c:f>
              <c:strCache>
                <c:ptCount val="3"/>
                <c:pt idx="0">
                  <c:v>MCC</c:v>
                </c:pt>
                <c:pt idx="1">
                  <c:v>ROC-AUC</c:v>
                </c:pt>
                <c:pt idx="2">
                  <c:v>G-mean</c:v>
                </c:pt>
              </c:strCache>
            </c:strRef>
          </c:cat>
          <c:val>
            <c:numRef>
              <c:f>Sheet1!$C$2:$C$4</c:f>
              <c:numCache>
                <c:formatCode>General</c:formatCode>
                <c:ptCount val="3"/>
                <c:pt idx="0">
                  <c:v>0.78300000000000003</c:v>
                </c:pt>
                <c:pt idx="1">
                  <c:v>0.95479999999999998</c:v>
                </c:pt>
                <c:pt idx="2">
                  <c:v>0.89600000000000002</c:v>
                </c:pt>
              </c:numCache>
            </c:numRef>
          </c:val>
          <c:extLst>
            <c:ext xmlns:c16="http://schemas.microsoft.com/office/drawing/2014/chart" uri="{C3380CC4-5D6E-409C-BE32-E72D297353CC}">
              <c16:uniqueId val="{00000001-530E-4E15-904D-ED42D39664DD}"/>
            </c:ext>
          </c:extLst>
        </c:ser>
        <c:dLbls>
          <c:dLblPos val="inEnd"/>
          <c:showLegendKey val="0"/>
          <c:showVal val="1"/>
          <c:showCatName val="0"/>
          <c:showSerName val="0"/>
          <c:showPercent val="0"/>
          <c:showBubbleSize val="0"/>
        </c:dLbls>
        <c:gapWidth val="100"/>
        <c:overlap val="-24"/>
        <c:axId val="1137541920"/>
        <c:axId val="1118466752"/>
      </c:barChart>
      <c:catAx>
        <c:axId val="1137541920"/>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118466752"/>
        <c:crosses val="autoZero"/>
        <c:auto val="1"/>
        <c:lblAlgn val="ctr"/>
        <c:lblOffset val="100"/>
        <c:noMultiLvlLbl val="0"/>
      </c:catAx>
      <c:valAx>
        <c:axId val="1118466752"/>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1375419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sz="1000" dirty="0">
                <a:latin typeface="Times New Roman" panose="02020603050405020304" pitchFamily="18" charset="0"/>
                <a:cs typeface="Times New Roman" panose="02020603050405020304" pitchFamily="18" charset="0"/>
              </a:rPr>
              <a:t>Comparison of SMOTEEN+LGBM to SMOTE-SVM</a:t>
            </a:r>
            <a:r>
              <a:rPr lang="en-US" sz="1000" baseline="0" dirty="0">
                <a:latin typeface="Times New Roman" panose="02020603050405020304" pitchFamily="18" charset="0"/>
                <a:cs typeface="Times New Roman" panose="02020603050405020304" pitchFamily="18" charset="0"/>
              </a:rPr>
              <a:t> and SMOTE-LGBM </a:t>
            </a:r>
            <a:r>
              <a:rPr lang="en-US" sz="1000" dirty="0">
                <a:latin typeface="Times New Roman" panose="02020603050405020304" pitchFamily="18" charset="0"/>
                <a:cs typeface="Times New Roman" panose="02020603050405020304" pitchFamily="18" charset="0"/>
              </a:rPr>
              <a:t>in terms of MCC, ROC-AUC and G-mean in test dataset.</a:t>
            </a:r>
          </a:p>
        </c:rich>
      </c:tx>
      <c:layout>
        <c:manualLayout>
          <c:xMode val="edge"/>
          <c:yMode val="edge"/>
          <c:x val="0.13094799868766405"/>
          <c:y val="9.0624999999999997E-2"/>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manualLayout>
          <c:layoutTarget val="inner"/>
          <c:xMode val="edge"/>
          <c:yMode val="edge"/>
          <c:x val="6.9942683080209386E-2"/>
          <c:y val="0.26953686954671208"/>
          <c:w val="0.9088469488188976"/>
          <c:h val="0.54791953740157484"/>
        </c:manualLayout>
      </c:layout>
      <c:barChart>
        <c:barDir val="col"/>
        <c:grouping val="clustered"/>
        <c:varyColors val="0"/>
        <c:ser>
          <c:idx val="0"/>
          <c:order val="0"/>
          <c:tx>
            <c:strRef>
              <c:f>Sheet1!$B$1</c:f>
              <c:strCache>
                <c:ptCount val="1"/>
                <c:pt idx="0">
                  <c:v>SMOTE+SVM</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Sheet1!$A$2:$A$4</c:f>
              <c:strCache>
                <c:ptCount val="3"/>
                <c:pt idx="0">
                  <c:v>MCC</c:v>
                </c:pt>
                <c:pt idx="1">
                  <c:v>ROC-AUC</c:v>
                </c:pt>
                <c:pt idx="2">
                  <c:v>G-mean</c:v>
                </c:pt>
              </c:strCache>
            </c:strRef>
          </c:cat>
          <c:val>
            <c:numRef>
              <c:f>Sheet1!$B$2:$B$4</c:f>
              <c:numCache>
                <c:formatCode>General</c:formatCode>
                <c:ptCount val="3"/>
                <c:pt idx="0">
                  <c:v>0.45619999999999999</c:v>
                </c:pt>
                <c:pt idx="1">
                  <c:v>0.80120000000000002</c:v>
                </c:pt>
                <c:pt idx="2">
                  <c:v>0.7228</c:v>
                </c:pt>
              </c:numCache>
            </c:numRef>
          </c:val>
          <c:extLst>
            <c:ext xmlns:c16="http://schemas.microsoft.com/office/drawing/2014/chart" uri="{C3380CC4-5D6E-409C-BE32-E72D297353CC}">
              <c16:uniqueId val="{00000000-530E-4E15-904D-ED42D39664DD}"/>
            </c:ext>
          </c:extLst>
        </c:ser>
        <c:ser>
          <c:idx val="1"/>
          <c:order val="1"/>
          <c:tx>
            <c:strRef>
              <c:f>Sheet1!$C$1</c:f>
              <c:strCache>
                <c:ptCount val="1"/>
                <c:pt idx="0">
                  <c:v>SMOTE+LGBM</c:v>
                </c:pt>
              </c:strCache>
            </c:strRef>
          </c:tx>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Sheet1!$A$2:$A$4</c:f>
              <c:strCache>
                <c:ptCount val="3"/>
                <c:pt idx="0">
                  <c:v>MCC</c:v>
                </c:pt>
                <c:pt idx="1">
                  <c:v>ROC-AUC</c:v>
                </c:pt>
                <c:pt idx="2">
                  <c:v>G-mean</c:v>
                </c:pt>
              </c:strCache>
            </c:strRef>
          </c:cat>
          <c:val>
            <c:numRef>
              <c:f>Sheet1!$C$2:$C$4</c:f>
              <c:numCache>
                <c:formatCode>General</c:formatCode>
                <c:ptCount val="3"/>
                <c:pt idx="0">
                  <c:v>0.64319999999999999</c:v>
                </c:pt>
                <c:pt idx="1">
                  <c:v>0.89380000000000004</c:v>
                </c:pt>
                <c:pt idx="2">
                  <c:v>0.81950000000000001</c:v>
                </c:pt>
              </c:numCache>
            </c:numRef>
          </c:val>
          <c:extLst>
            <c:ext xmlns:c16="http://schemas.microsoft.com/office/drawing/2014/chart" uri="{C3380CC4-5D6E-409C-BE32-E72D297353CC}">
              <c16:uniqueId val="{00000001-530E-4E15-904D-ED42D39664DD}"/>
            </c:ext>
          </c:extLst>
        </c:ser>
        <c:ser>
          <c:idx val="2"/>
          <c:order val="2"/>
          <c:tx>
            <c:strRef>
              <c:f>Sheet1!$D$1</c:f>
              <c:strCache>
                <c:ptCount val="1"/>
                <c:pt idx="0">
                  <c:v>SMOTENN+LGBM</c:v>
                </c:pt>
              </c:strCache>
            </c:strRef>
          </c:tx>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Sheet1!$A$2:$A$4</c:f>
              <c:strCache>
                <c:ptCount val="3"/>
                <c:pt idx="0">
                  <c:v>MCC</c:v>
                </c:pt>
                <c:pt idx="1">
                  <c:v>ROC-AUC</c:v>
                </c:pt>
                <c:pt idx="2">
                  <c:v>G-mean</c:v>
                </c:pt>
              </c:strCache>
            </c:strRef>
          </c:cat>
          <c:val>
            <c:numRef>
              <c:f>Sheet1!$D$2:$D$4</c:f>
              <c:numCache>
                <c:formatCode>General</c:formatCode>
                <c:ptCount val="3"/>
                <c:pt idx="0">
                  <c:v>0.78300000000000003</c:v>
                </c:pt>
                <c:pt idx="1">
                  <c:v>0.95479999999999998</c:v>
                </c:pt>
                <c:pt idx="2">
                  <c:v>0.89610000000000001</c:v>
                </c:pt>
              </c:numCache>
            </c:numRef>
          </c:val>
          <c:extLst>
            <c:ext xmlns:c16="http://schemas.microsoft.com/office/drawing/2014/chart" uri="{C3380CC4-5D6E-409C-BE32-E72D297353CC}">
              <c16:uniqueId val="{00000002-530E-4E15-904D-ED42D39664DD}"/>
            </c:ext>
          </c:extLst>
        </c:ser>
        <c:dLbls>
          <c:dLblPos val="outEnd"/>
          <c:showLegendKey val="0"/>
          <c:showVal val="1"/>
          <c:showCatName val="0"/>
          <c:showSerName val="0"/>
          <c:showPercent val="0"/>
          <c:showBubbleSize val="0"/>
        </c:dLbls>
        <c:gapWidth val="100"/>
        <c:overlap val="-24"/>
        <c:axId val="1137541920"/>
        <c:axId val="1118466752"/>
      </c:barChart>
      <c:catAx>
        <c:axId val="1137541920"/>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118466752"/>
        <c:crosses val="autoZero"/>
        <c:auto val="1"/>
        <c:lblAlgn val="ctr"/>
        <c:lblOffset val="100"/>
        <c:noMultiLvlLbl val="0"/>
      </c:catAx>
      <c:valAx>
        <c:axId val="1118466752"/>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1375419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dirty="0"/>
              <a:t>4-FOLD</a:t>
            </a:r>
            <a:r>
              <a:rPr lang="en-US" sz="1400" baseline="0" dirty="0"/>
              <a:t> AND INDEPENDENT TEST SET PERFORMANCE COMPARISION USING AUC-ROC </a:t>
            </a:r>
            <a:endParaRPr lang="en-US" sz="1400" dirty="0"/>
          </a:p>
        </c:rich>
      </c:tx>
      <c:layout>
        <c:manualLayout>
          <c:xMode val="edge"/>
          <c:yMode val="edge"/>
          <c:x val="0.18076033464566929"/>
          <c:y val="5.3124999999999999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4-fold</c:v>
                </c:pt>
              </c:strCache>
            </c:strRef>
          </c:tx>
          <c:spPr>
            <a:solidFill>
              <a:schemeClr val="accent1"/>
            </a:solidFill>
            <a:ln>
              <a:noFill/>
            </a:ln>
            <a:effectLst/>
          </c:spPr>
          <c:invertIfNegative val="0"/>
          <c:cat>
            <c:strRef>
              <c:f>Sheet1!$A$2:$A$8</c:f>
              <c:strCache>
                <c:ptCount val="7"/>
                <c:pt idx="0">
                  <c:v>SVM*</c:v>
                </c:pt>
                <c:pt idx="1">
                  <c:v>LGBM*</c:v>
                </c:pt>
                <c:pt idx="2">
                  <c:v>SMOTE+SVM</c:v>
                </c:pt>
                <c:pt idx="3">
                  <c:v>SMOTE+LGBM</c:v>
                </c:pt>
                <c:pt idx="4">
                  <c:v>LGBM-CS</c:v>
                </c:pt>
                <c:pt idx="5">
                  <c:v>SMOTEEN+SVM</c:v>
                </c:pt>
                <c:pt idx="6">
                  <c:v>SMOTEEN+LGBM</c:v>
                </c:pt>
              </c:strCache>
            </c:strRef>
          </c:cat>
          <c:val>
            <c:numRef>
              <c:f>Sheet1!$B$2:$B$8</c:f>
              <c:numCache>
                <c:formatCode>General</c:formatCode>
                <c:ptCount val="7"/>
                <c:pt idx="0">
                  <c:v>0.71</c:v>
                </c:pt>
                <c:pt idx="1">
                  <c:v>0.78</c:v>
                </c:pt>
                <c:pt idx="2">
                  <c:v>0.8</c:v>
                </c:pt>
                <c:pt idx="3">
                  <c:v>0.91</c:v>
                </c:pt>
                <c:pt idx="4">
                  <c:v>0.79</c:v>
                </c:pt>
                <c:pt idx="5">
                  <c:v>0.88919999999999999</c:v>
                </c:pt>
                <c:pt idx="6">
                  <c:v>0.96360000000000001</c:v>
                </c:pt>
              </c:numCache>
            </c:numRef>
          </c:val>
          <c:extLst>
            <c:ext xmlns:c16="http://schemas.microsoft.com/office/drawing/2014/chart" uri="{C3380CC4-5D6E-409C-BE32-E72D297353CC}">
              <c16:uniqueId val="{00000000-0537-43B7-A92F-1F74877CC03A}"/>
            </c:ext>
          </c:extLst>
        </c:ser>
        <c:ser>
          <c:idx val="1"/>
          <c:order val="1"/>
          <c:tx>
            <c:strRef>
              <c:f>Sheet1!$C$1</c:f>
              <c:strCache>
                <c:ptCount val="1"/>
                <c:pt idx="0">
                  <c:v>Independent test</c:v>
                </c:pt>
              </c:strCache>
            </c:strRef>
          </c:tx>
          <c:spPr>
            <a:solidFill>
              <a:schemeClr val="accent2"/>
            </a:solidFill>
            <a:ln>
              <a:noFill/>
            </a:ln>
            <a:effectLst/>
          </c:spPr>
          <c:invertIfNegative val="0"/>
          <c:cat>
            <c:strRef>
              <c:f>Sheet1!$A$2:$A$8</c:f>
              <c:strCache>
                <c:ptCount val="7"/>
                <c:pt idx="0">
                  <c:v>SVM*</c:v>
                </c:pt>
                <c:pt idx="1">
                  <c:v>LGBM*</c:v>
                </c:pt>
                <c:pt idx="2">
                  <c:v>SMOTE+SVM</c:v>
                </c:pt>
                <c:pt idx="3">
                  <c:v>SMOTE+LGBM</c:v>
                </c:pt>
                <c:pt idx="4">
                  <c:v>LGBM-CS</c:v>
                </c:pt>
                <c:pt idx="5">
                  <c:v>SMOTEEN+SVM</c:v>
                </c:pt>
                <c:pt idx="6">
                  <c:v>SMOTEEN+LGBM</c:v>
                </c:pt>
              </c:strCache>
            </c:strRef>
          </c:cat>
          <c:val>
            <c:numRef>
              <c:f>Sheet1!$C$2:$C$8</c:f>
              <c:numCache>
                <c:formatCode>General</c:formatCode>
                <c:ptCount val="7"/>
                <c:pt idx="0">
                  <c:v>0.72</c:v>
                </c:pt>
                <c:pt idx="1">
                  <c:v>0.79</c:v>
                </c:pt>
                <c:pt idx="2">
                  <c:v>0.8</c:v>
                </c:pt>
                <c:pt idx="3">
                  <c:v>0.92</c:v>
                </c:pt>
                <c:pt idx="4">
                  <c:v>0.78</c:v>
                </c:pt>
                <c:pt idx="5">
                  <c:v>0.88729999999999998</c:v>
                </c:pt>
                <c:pt idx="6">
                  <c:v>0.97</c:v>
                </c:pt>
              </c:numCache>
            </c:numRef>
          </c:val>
          <c:extLst>
            <c:ext xmlns:c16="http://schemas.microsoft.com/office/drawing/2014/chart" uri="{C3380CC4-5D6E-409C-BE32-E72D297353CC}">
              <c16:uniqueId val="{00000001-0537-43B7-A92F-1F74877CC03A}"/>
            </c:ext>
          </c:extLst>
        </c:ser>
        <c:dLbls>
          <c:showLegendKey val="0"/>
          <c:showVal val="0"/>
          <c:showCatName val="0"/>
          <c:showSerName val="0"/>
          <c:showPercent val="0"/>
          <c:showBubbleSize val="0"/>
        </c:dLbls>
        <c:gapWidth val="219"/>
        <c:overlap val="-27"/>
        <c:axId val="230920831"/>
        <c:axId val="213883359"/>
      </c:barChart>
      <c:catAx>
        <c:axId val="2309208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3883359"/>
        <c:crosses val="autoZero"/>
        <c:auto val="1"/>
        <c:lblAlgn val="ctr"/>
        <c:lblOffset val="100"/>
        <c:noMultiLvlLbl val="0"/>
      </c:catAx>
      <c:valAx>
        <c:axId val="2138833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30920831"/>
        <c:crosses val="autoZero"/>
        <c:crossBetween val="between"/>
      </c:valAx>
      <c:spPr>
        <a:noFill/>
        <a:ln>
          <a:noFill/>
        </a:ln>
        <a:effectLst/>
      </c:spPr>
    </c:plotArea>
    <c:legend>
      <c:legendPos val="b"/>
      <c:layout>
        <c:manualLayout>
          <c:xMode val="edge"/>
          <c:yMode val="edge"/>
          <c:x val="0.64914353674540681"/>
          <c:y val="0.90792519685039375"/>
          <c:w val="0.34754625984251969"/>
          <c:h val="6.3949803149606299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B483B8D1-32AF-4A18-BA8E-EC34D550AC71}" type="datetimeFigureOut">
              <a:rPr lang="en-US" smtClean="0"/>
              <a:t>12/18/2023</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14AE3185-1BC5-4282-B923-0818687E6DF8}" type="slidenum">
              <a:rPr lang="en-US" smtClean="0"/>
              <a:t>‹#›</a:t>
            </a:fld>
            <a:endParaRPr lang="en-US"/>
          </a:p>
        </p:txBody>
      </p:sp>
    </p:spTree>
    <p:extLst>
      <p:ext uri="{BB962C8B-B14F-4D97-AF65-F5344CB8AC3E}">
        <p14:creationId xmlns:p14="http://schemas.microsoft.com/office/powerpoint/2010/main" val="3900338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12/18/2023</a:t>
            </a:fld>
            <a:endParaRPr lang="en-US"/>
          </a:p>
        </p:txBody>
      </p:sp>
      <p:sp>
        <p:nvSpPr>
          <p:cNvPr id="6" name="Holder 6"/>
          <p:cNvSpPr>
            <a:spLocks noGrp="1"/>
          </p:cNvSpPr>
          <p:nvPr>
            <p:ph type="sldNum" sz="quarter" idx="7"/>
          </p:nvPr>
        </p:nvSpPr>
        <p:spPr/>
        <p:txBody>
          <a:bodyPr lIns="0" tIns="0" rIns="0" bIns="0"/>
          <a:lstStyle>
            <a:lvl1pPr>
              <a:defRPr sz="1200" b="0" i="0">
                <a:solidFill>
                  <a:schemeClr val="tx1"/>
                </a:solidFill>
                <a:latin typeface="Malgun Gothic"/>
                <a:cs typeface="Malgun Gothic"/>
              </a:defRPr>
            </a:lvl1pPr>
          </a:lstStyle>
          <a:p>
            <a:pPr marL="38100">
              <a:lnSpc>
                <a:spcPct val="100000"/>
              </a:lnSpc>
              <a:spcBef>
                <a:spcPts val="204"/>
              </a:spcBef>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12/18/2023</a:t>
            </a:fld>
            <a:endParaRPr lang="en-US"/>
          </a:p>
        </p:txBody>
      </p:sp>
      <p:sp>
        <p:nvSpPr>
          <p:cNvPr id="6" name="Holder 6"/>
          <p:cNvSpPr>
            <a:spLocks noGrp="1"/>
          </p:cNvSpPr>
          <p:nvPr>
            <p:ph type="sldNum" sz="quarter" idx="7"/>
          </p:nvPr>
        </p:nvSpPr>
        <p:spPr/>
        <p:txBody>
          <a:bodyPr lIns="0" tIns="0" rIns="0" bIns="0"/>
          <a:lstStyle>
            <a:lvl1pPr>
              <a:defRPr sz="1200" b="0" i="0">
                <a:solidFill>
                  <a:schemeClr val="tx1"/>
                </a:solidFill>
                <a:latin typeface="Malgun Gothic"/>
                <a:cs typeface="Malgun Gothic"/>
              </a:defRPr>
            </a:lvl1pPr>
          </a:lstStyle>
          <a:p>
            <a:pPr marL="38100">
              <a:lnSpc>
                <a:spcPct val="100000"/>
              </a:lnSpc>
              <a:spcBef>
                <a:spcPts val="204"/>
              </a:spcBef>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12/18/2023</a:t>
            </a:fld>
            <a:endParaRPr lang="en-US"/>
          </a:p>
        </p:txBody>
      </p:sp>
      <p:sp>
        <p:nvSpPr>
          <p:cNvPr id="7" name="Holder 7"/>
          <p:cNvSpPr>
            <a:spLocks noGrp="1"/>
          </p:cNvSpPr>
          <p:nvPr>
            <p:ph type="sldNum" sz="quarter" idx="7"/>
          </p:nvPr>
        </p:nvSpPr>
        <p:spPr/>
        <p:txBody>
          <a:bodyPr lIns="0" tIns="0" rIns="0" bIns="0"/>
          <a:lstStyle>
            <a:lvl1pPr>
              <a:defRPr sz="1200" b="0" i="0">
                <a:solidFill>
                  <a:schemeClr val="tx1"/>
                </a:solidFill>
                <a:latin typeface="Malgun Gothic"/>
                <a:cs typeface="Malgun Gothic"/>
              </a:defRPr>
            </a:lvl1pPr>
          </a:lstStyle>
          <a:p>
            <a:pPr marL="38100">
              <a:lnSpc>
                <a:spcPct val="100000"/>
              </a:lnSpc>
              <a:spcBef>
                <a:spcPts val="204"/>
              </a:spcBef>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12/18/2023</a:t>
            </a:fld>
            <a:endParaRPr lang="en-US"/>
          </a:p>
        </p:txBody>
      </p:sp>
      <p:sp>
        <p:nvSpPr>
          <p:cNvPr id="5" name="Holder 5"/>
          <p:cNvSpPr>
            <a:spLocks noGrp="1"/>
          </p:cNvSpPr>
          <p:nvPr>
            <p:ph type="sldNum" sz="quarter" idx="7"/>
          </p:nvPr>
        </p:nvSpPr>
        <p:spPr/>
        <p:txBody>
          <a:bodyPr lIns="0" tIns="0" rIns="0" bIns="0"/>
          <a:lstStyle>
            <a:lvl1pPr>
              <a:defRPr sz="1200" b="0" i="0">
                <a:solidFill>
                  <a:schemeClr val="tx1"/>
                </a:solidFill>
                <a:latin typeface="Malgun Gothic"/>
                <a:cs typeface="Malgun Gothic"/>
              </a:defRPr>
            </a:lvl1pPr>
          </a:lstStyle>
          <a:p>
            <a:pPr marL="38100">
              <a:lnSpc>
                <a:spcPct val="100000"/>
              </a:lnSpc>
              <a:spcBef>
                <a:spcPts val="204"/>
              </a:spcBef>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12/18/2023</a:t>
            </a:fld>
            <a:endParaRPr lang="en-US"/>
          </a:p>
        </p:txBody>
      </p:sp>
      <p:sp>
        <p:nvSpPr>
          <p:cNvPr id="4" name="Holder 4"/>
          <p:cNvSpPr>
            <a:spLocks noGrp="1"/>
          </p:cNvSpPr>
          <p:nvPr>
            <p:ph type="sldNum" sz="quarter" idx="7"/>
          </p:nvPr>
        </p:nvSpPr>
        <p:spPr/>
        <p:txBody>
          <a:bodyPr lIns="0" tIns="0" rIns="0" bIns="0"/>
          <a:lstStyle>
            <a:lvl1pPr>
              <a:defRPr sz="1200" b="0" i="0">
                <a:solidFill>
                  <a:schemeClr val="tx1"/>
                </a:solidFill>
                <a:latin typeface="Malgun Gothic"/>
                <a:cs typeface="Malgun Gothic"/>
              </a:defRPr>
            </a:lvl1pPr>
          </a:lstStyle>
          <a:p>
            <a:pPr marL="38100">
              <a:lnSpc>
                <a:spcPct val="100000"/>
              </a:lnSpc>
              <a:spcBef>
                <a:spcPts val="204"/>
              </a:spcBef>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434325" y="911038"/>
            <a:ext cx="2729603" cy="177372"/>
          </a:xfrm>
          <a:prstGeom prst="rect">
            <a:avLst/>
          </a:prstGeom>
        </p:spPr>
      </p:pic>
      <p:sp>
        <p:nvSpPr>
          <p:cNvPr id="17" name="bg object 17"/>
          <p:cNvSpPr/>
          <p:nvPr/>
        </p:nvSpPr>
        <p:spPr>
          <a:xfrm>
            <a:off x="468629" y="925068"/>
            <a:ext cx="2664460" cy="114300"/>
          </a:xfrm>
          <a:custGeom>
            <a:avLst/>
            <a:gdLst/>
            <a:ahLst/>
            <a:cxnLst/>
            <a:rect l="l" t="t" r="r" b="b"/>
            <a:pathLst>
              <a:path w="2664460" h="114300">
                <a:moveTo>
                  <a:pt x="0" y="114300"/>
                </a:moveTo>
                <a:lnTo>
                  <a:pt x="2664333" y="114300"/>
                </a:lnTo>
                <a:lnTo>
                  <a:pt x="2664333" y="0"/>
                </a:lnTo>
                <a:lnTo>
                  <a:pt x="0" y="0"/>
                </a:lnTo>
                <a:lnTo>
                  <a:pt x="0" y="114300"/>
                </a:lnTo>
                <a:close/>
              </a:path>
            </a:pathLst>
          </a:custGeom>
          <a:solidFill>
            <a:srgbClr val="FF0000"/>
          </a:solidFill>
        </p:spPr>
        <p:txBody>
          <a:bodyPr wrap="square" lIns="0" tIns="0" rIns="0" bIns="0" rtlCol="0"/>
          <a:lstStyle/>
          <a:p>
            <a:endParaRPr/>
          </a:p>
        </p:txBody>
      </p:sp>
      <p:pic>
        <p:nvPicPr>
          <p:cNvPr id="18" name="bg object 18"/>
          <p:cNvPicPr/>
          <p:nvPr/>
        </p:nvPicPr>
        <p:blipFill>
          <a:blip r:embed="rId8" cstate="print"/>
          <a:stretch>
            <a:fillRect/>
          </a:stretch>
        </p:blipFill>
        <p:spPr>
          <a:xfrm>
            <a:off x="7752588" y="6414514"/>
            <a:ext cx="1266596" cy="326136"/>
          </a:xfrm>
          <a:prstGeom prst="rect">
            <a:avLst/>
          </a:prstGeom>
        </p:spPr>
      </p:pic>
      <p:sp>
        <p:nvSpPr>
          <p:cNvPr id="2" name="Holder 2"/>
          <p:cNvSpPr>
            <a:spLocks noGrp="1"/>
          </p:cNvSpPr>
          <p:nvPr>
            <p:ph type="title"/>
          </p:nvPr>
        </p:nvSpPr>
        <p:spPr>
          <a:xfrm>
            <a:off x="1909572" y="1855978"/>
            <a:ext cx="5324855" cy="756919"/>
          </a:xfrm>
          <a:prstGeom prst="rect">
            <a:avLst/>
          </a:prstGeom>
        </p:spPr>
        <p:txBody>
          <a:bodyPr wrap="square" lIns="0" tIns="0" rIns="0" bIns="0">
            <a:spAutoFit/>
          </a:bodyPr>
          <a:lstStyle>
            <a:lvl1pPr>
              <a:defRPr sz="4800" b="0"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535940" y="1123950"/>
            <a:ext cx="8072119" cy="47815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12/18/2023</a:t>
            </a:fld>
            <a:endParaRPr lang="en-US"/>
          </a:p>
        </p:txBody>
      </p:sp>
      <p:sp>
        <p:nvSpPr>
          <p:cNvPr id="6" name="Holder 6"/>
          <p:cNvSpPr>
            <a:spLocks noGrp="1"/>
          </p:cNvSpPr>
          <p:nvPr>
            <p:ph type="sldNum" sz="quarter" idx="7"/>
          </p:nvPr>
        </p:nvSpPr>
        <p:spPr>
          <a:xfrm>
            <a:off x="4492116" y="6573970"/>
            <a:ext cx="160654" cy="228600"/>
          </a:xfrm>
          <a:prstGeom prst="rect">
            <a:avLst/>
          </a:prstGeom>
        </p:spPr>
        <p:txBody>
          <a:bodyPr wrap="square" lIns="0" tIns="0" rIns="0" bIns="0">
            <a:spAutoFit/>
          </a:bodyPr>
          <a:lstStyle>
            <a:lvl1pPr>
              <a:defRPr sz="1200" b="0" i="0">
                <a:solidFill>
                  <a:schemeClr val="tx1"/>
                </a:solidFill>
                <a:latin typeface="Malgun Gothic"/>
                <a:cs typeface="Malgun Gothic"/>
              </a:defRPr>
            </a:lvl1pPr>
          </a:lstStyle>
          <a:p>
            <a:pPr marL="38100">
              <a:lnSpc>
                <a:spcPct val="100000"/>
              </a:lnSpc>
              <a:spcBef>
                <a:spcPts val="204"/>
              </a:spcBef>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i.org/10.1007/s10664-020-09861-4" TargetMode="External"/><Relationship Id="rId2" Type="http://schemas.openxmlformats.org/officeDocument/2006/relationships/hyperlink" Target="https://doi.org/10.1016/j.ins.2018.10.056" TargetMode="External"/><Relationship Id="rId1" Type="http://schemas.openxmlformats.org/officeDocument/2006/relationships/slideLayout" Target="../slideLayouts/slideLayout2.xml"/><Relationship Id="rId6" Type="http://schemas.openxmlformats.org/officeDocument/2006/relationships/hyperlink" Target="https://doi.org/10.1016/j.ins.2008.12.001" TargetMode="External"/><Relationship Id="rId5" Type="http://schemas.openxmlformats.org/officeDocument/2006/relationships/hyperlink" Target="https://doi.org/10.3390/sym12030407" TargetMode="External"/><Relationship Id="rId4" Type="http://schemas.openxmlformats.org/officeDocument/2006/relationships/hyperlink" Target="https://doi.org/10.1016/j.jss.2022.111245"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188986" y="2607466"/>
            <a:ext cx="2729865" cy="177800"/>
            <a:chOff x="3206481" y="2710882"/>
            <a:chExt cx="2729865" cy="177800"/>
          </a:xfrm>
        </p:grpSpPr>
        <p:pic>
          <p:nvPicPr>
            <p:cNvPr id="3" name="object 3"/>
            <p:cNvPicPr/>
            <p:nvPr/>
          </p:nvPicPr>
          <p:blipFill>
            <a:blip r:embed="rId2" cstate="print"/>
            <a:stretch>
              <a:fillRect/>
            </a:stretch>
          </p:blipFill>
          <p:spPr>
            <a:xfrm>
              <a:off x="3206481" y="2710882"/>
              <a:ext cx="2729603" cy="177372"/>
            </a:xfrm>
            <a:prstGeom prst="rect">
              <a:avLst/>
            </a:prstGeom>
          </p:spPr>
        </p:pic>
        <p:sp>
          <p:nvSpPr>
            <p:cNvPr id="4" name="object 4"/>
            <p:cNvSpPr/>
            <p:nvPr/>
          </p:nvSpPr>
          <p:spPr>
            <a:xfrm>
              <a:off x="3240785" y="2724912"/>
              <a:ext cx="2664460" cy="114300"/>
            </a:xfrm>
            <a:custGeom>
              <a:avLst/>
              <a:gdLst/>
              <a:ahLst/>
              <a:cxnLst/>
              <a:rect l="l" t="t" r="r" b="b"/>
              <a:pathLst>
                <a:path w="2664460" h="114300">
                  <a:moveTo>
                    <a:pt x="0" y="114300"/>
                  </a:moveTo>
                  <a:lnTo>
                    <a:pt x="2664333" y="114300"/>
                  </a:lnTo>
                  <a:lnTo>
                    <a:pt x="2664333" y="0"/>
                  </a:lnTo>
                  <a:lnTo>
                    <a:pt x="0" y="0"/>
                  </a:lnTo>
                  <a:lnTo>
                    <a:pt x="0" y="114300"/>
                  </a:lnTo>
                  <a:close/>
                </a:path>
              </a:pathLst>
            </a:custGeom>
            <a:solidFill>
              <a:srgbClr val="FF0000"/>
            </a:solidFill>
          </p:spPr>
          <p:txBody>
            <a:bodyPr wrap="square" lIns="0" tIns="0" rIns="0" bIns="0" rtlCol="0"/>
            <a:lstStyle/>
            <a:p>
              <a:endParaRPr/>
            </a:p>
          </p:txBody>
        </p:sp>
      </p:grpSp>
      <p:pic>
        <p:nvPicPr>
          <p:cNvPr id="5" name="object 5"/>
          <p:cNvPicPr/>
          <p:nvPr/>
        </p:nvPicPr>
        <p:blipFill>
          <a:blip r:embed="rId3" cstate="print"/>
          <a:stretch>
            <a:fillRect/>
          </a:stretch>
        </p:blipFill>
        <p:spPr>
          <a:xfrm>
            <a:off x="6900671" y="117347"/>
            <a:ext cx="2130970" cy="932910"/>
          </a:xfrm>
          <a:prstGeom prst="rect">
            <a:avLst/>
          </a:prstGeom>
        </p:spPr>
      </p:pic>
      <p:sp>
        <p:nvSpPr>
          <p:cNvPr id="6" name="object 6"/>
          <p:cNvSpPr txBox="1">
            <a:spLocks noGrp="1"/>
          </p:cNvSpPr>
          <p:nvPr>
            <p:ph type="title"/>
          </p:nvPr>
        </p:nvSpPr>
        <p:spPr>
          <a:xfrm>
            <a:off x="76066" y="1356086"/>
            <a:ext cx="8955441" cy="1243930"/>
          </a:xfrm>
          <a:prstGeom prst="rect">
            <a:avLst/>
          </a:prstGeom>
        </p:spPr>
        <p:txBody>
          <a:bodyPr vert="horz" wrap="square" lIns="0" tIns="12700" rIns="0" bIns="0" rtlCol="0">
            <a:spAutoFit/>
          </a:bodyPr>
          <a:lstStyle/>
          <a:p>
            <a:pPr marL="12700" algn="ctr">
              <a:spcBef>
                <a:spcPts val="100"/>
              </a:spcBef>
              <a:tabLst>
                <a:tab pos="2214880" algn="l"/>
                <a:tab pos="3077845" algn="l"/>
              </a:tabLst>
            </a:pPr>
            <a:r>
              <a:rPr lang="en-US" sz="2800" kern="100" dirty="0">
                <a:effectLst/>
                <a:latin typeface="Calibri" panose="020F0502020204030204" pitchFamily="34" charset="0"/>
                <a:ea typeface="Malgun Gothic" panose="020B0503020000020004" pitchFamily="34" charset="-127"/>
                <a:cs typeface="Times New Roman" panose="02020603050405020304" pitchFamily="18" charset="0"/>
              </a:rPr>
              <a:t>"SMOTEEN based Boosting method: Optimal Sampling Strategies for Imbalanced Software Defect Classification"</a:t>
            </a:r>
            <a:br>
              <a:rPr lang="en-US" sz="1800" kern="100" dirty="0">
                <a:effectLst/>
                <a:latin typeface="Calibri" panose="020F0502020204030204" pitchFamily="34" charset="0"/>
                <a:ea typeface="Malgun Gothic" panose="020B0503020000020004" pitchFamily="34" charset="-127"/>
                <a:cs typeface="Times New Roman" panose="02020603050405020304" pitchFamily="18" charset="0"/>
              </a:rPr>
            </a:br>
            <a:endParaRPr sz="2400" b="1" u="sng" dirty="0"/>
          </a:p>
        </p:txBody>
      </p:sp>
      <p:sp>
        <p:nvSpPr>
          <p:cNvPr id="7" name="object 7"/>
          <p:cNvSpPr txBox="1"/>
          <p:nvPr/>
        </p:nvSpPr>
        <p:spPr>
          <a:xfrm>
            <a:off x="-801561" y="5450601"/>
            <a:ext cx="5493385" cy="844462"/>
          </a:xfrm>
          <a:prstGeom prst="rect">
            <a:avLst/>
          </a:prstGeom>
        </p:spPr>
        <p:txBody>
          <a:bodyPr vert="horz" wrap="square" lIns="0" tIns="13335" rIns="0" bIns="0" rtlCol="0">
            <a:spAutoFit/>
          </a:bodyPr>
          <a:lstStyle/>
          <a:p>
            <a:pPr marL="12065" marR="5080" indent="1270" algn="ctr">
              <a:lnSpc>
                <a:spcPct val="100000"/>
              </a:lnSpc>
              <a:spcBef>
                <a:spcPts val="105"/>
              </a:spcBef>
            </a:pPr>
            <a:r>
              <a:rPr dirty="0">
                <a:latin typeface="Times New Roman"/>
                <a:cs typeface="Times New Roman"/>
              </a:rPr>
              <a:t>Software Engineering </a:t>
            </a:r>
            <a:r>
              <a:rPr spc="-5" dirty="0">
                <a:latin typeface="Times New Roman"/>
                <a:cs typeface="Times New Roman"/>
              </a:rPr>
              <a:t>Department</a:t>
            </a:r>
            <a:endParaRPr dirty="0">
              <a:latin typeface="Times New Roman"/>
              <a:cs typeface="Times New Roman"/>
            </a:endParaRPr>
          </a:p>
          <a:p>
            <a:pPr>
              <a:lnSpc>
                <a:spcPct val="100000"/>
              </a:lnSpc>
              <a:spcBef>
                <a:spcPts val="15"/>
              </a:spcBef>
            </a:pPr>
            <a:endParaRPr dirty="0">
              <a:latin typeface="Times New Roman"/>
              <a:cs typeface="Times New Roman"/>
            </a:endParaRPr>
          </a:p>
          <a:p>
            <a:pPr algn="ctr">
              <a:lnSpc>
                <a:spcPct val="100000"/>
              </a:lnSpc>
            </a:pPr>
            <a:r>
              <a:rPr lang="en-US" dirty="0">
                <a:latin typeface="Times New Roman"/>
                <a:cs typeface="Times New Roman"/>
              </a:rPr>
              <a:t>Prof. </a:t>
            </a:r>
            <a:r>
              <a:rPr dirty="0" err="1">
                <a:latin typeface="Times New Roman"/>
                <a:cs typeface="Times New Roman"/>
              </a:rPr>
              <a:t>Duksan</a:t>
            </a:r>
            <a:r>
              <a:rPr spc="-55" dirty="0">
                <a:latin typeface="Times New Roman"/>
                <a:cs typeface="Times New Roman"/>
              </a:rPr>
              <a:t> </a:t>
            </a:r>
            <a:r>
              <a:rPr spc="-35" dirty="0">
                <a:latin typeface="Times New Roman"/>
                <a:cs typeface="Times New Roman"/>
              </a:rPr>
              <a:t>Ryu</a:t>
            </a:r>
            <a:endParaRPr dirty="0">
              <a:latin typeface="Times New Roman"/>
              <a:cs typeface="Times New Roman"/>
            </a:endParaRPr>
          </a:p>
        </p:txBody>
      </p:sp>
      <p:sp>
        <p:nvSpPr>
          <p:cNvPr id="8" name="object 7">
            <a:extLst>
              <a:ext uri="{FF2B5EF4-FFF2-40B4-BE49-F238E27FC236}">
                <a16:creationId xmlns:a16="http://schemas.microsoft.com/office/drawing/2014/main" id="{F0684F64-870E-7A89-72F6-B1F1203506E2}"/>
              </a:ext>
            </a:extLst>
          </p:cNvPr>
          <p:cNvSpPr txBox="1"/>
          <p:nvPr/>
        </p:nvSpPr>
        <p:spPr>
          <a:xfrm>
            <a:off x="4191000" y="5430637"/>
            <a:ext cx="5874385" cy="1121461"/>
          </a:xfrm>
          <a:prstGeom prst="rect">
            <a:avLst/>
          </a:prstGeom>
        </p:spPr>
        <p:txBody>
          <a:bodyPr vert="horz" wrap="square" lIns="0" tIns="13335" rIns="0" bIns="0" rtlCol="0">
            <a:spAutoFit/>
          </a:bodyPr>
          <a:lstStyle/>
          <a:p>
            <a:pPr algn="ctr">
              <a:lnSpc>
                <a:spcPct val="100000"/>
              </a:lnSpc>
              <a:spcBef>
                <a:spcPts val="15"/>
              </a:spcBef>
            </a:pPr>
            <a:r>
              <a:rPr lang="en-US" dirty="0">
                <a:latin typeface="Times New Roman"/>
                <a:cs typeface="Times New Roman"/>
              </a:rPr>
              <a:t>Electronics and Information Engineering</a:t>
            </a:r>
          </a:p>
          <a:p>
            <a:pPr algn="ctr">
              <a:lnSpc>
                <a:spcPct val="100000"/>
              </a:lnSpc>
              <a:spcBef>
                <a:spcPts val="15"/>
              </a:spcBef>
            </a:pPr>
            <a:r>
              <a:rPr lang="en-US" dirty="0">
                <a:latin typeface="Times New Roman"/>
                <a:cs typeface="Times New Roman"/>
              </a:rPr>
              <a:t> </a:t>
            </a:r>
            <a:endParaRPr dirty="0">
              <a:latin typeface="Times New Roman"/>
              <a:cs typeface="Times New Roman"/>
            </a:endParaRPr>
          </a:p>
          <a:p>
            <a:pPr algn="ctr">
              <a:lnSpc>
                <a:spcPct val="100000"/>
              </a:lnSpc>
            </a:pPr>
            <a:r>
              <a:rPr lang="en-US" dirty="0">
                <a:latin typeface="Times New Roman"/>
                <a:cs typeface="Times New Roman"/>
              </a:rPr>
              <a:t>Sadik Bhattarai</a:t>
            </a:r>
          </a:p>
          <a:p>
            <a:pPr algn="ctr">
              <a:lnSpc>
                <a:spcPct val="100000"/>
              </a:lnSpc>
            </a:pPr>
            <a:r>
              <a:rPr lang="en-US" dirty="0">
                <a:latin typeface="Times New Roman"/>
                <a:cs typeface="Times New Roman"/>
              </a:rPr>
              <a:t>NSCL LAB</a:t>
            </a:r>
            <a:endParaRPr dirty="0">
              <a:latin typeface="Times New Roman"/>
              <a:cs typeface="Times New Roman"/>
            </a:endParaRPr>
          </a:p>
        </p:txBody>
      </p:sp>
      <p:pic>
        <p:nvPicPr>
          <p:cNvPr id="19" name="Picture 18">
            <a:extLst>
              <a:ext uri="{FF2B5EF4-FFF2-40B4-BE49-F238E27FC236}">
                <a16:creationId xmlns:a16="http://schemas.microsoft.com/office/drawing/2014/main" id="{8D6DC03B-3F37-DAA8-35E5-95AA586C76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5600" y="2592734"/>
            <a:ext cx="3656261" cy="27970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47954"/>
            <a:ext cx="7846060" cy="627736"/>
          </a:xfrm>
          <a:prstGeom prst="rect">
            <a:avLst/>
          </a:prstGeom>
        </p:spPr>
        <p:txBody>
          <a:bodyPr vert="horz" wrap="square" lIns="0" tIns="12065" rIns="0" bIns="0" rtlCol="0">
            <a:spAutoFit/>
          </a:bodyPr>
          <a:lstStyle/>
          <a:p>
            <a:pPr marL="12700">
              <a:lnSpc>
                <a:spcPct val="100000"/>
              </a:lnSpc>
              <a:spcBef>
                <a:spcPts val="95"/>
              </a:spcBef>
            </a:pPr>
            <a:r>
              <a:rPr lang="en-US" sz="4000" dirty="0"/>
              <a:t>Metrics for Imbalance classification </a:t>
            </a:r>
            <a:endParaRPr sz="4000" dirty="0"/>
          </a:p>
        </p:txBody>
      </p:sp>
      <p:sp>
        <p:nvSpPr>
          <p:cNvPr id="4" name="object 4"/>
          <p:cNvSpPr txBox="1">
            <a:spLocks noGrp="1"/>
          </p:cNvSpPr>
          <p:nvPr>
            <p:ph type="sldNum" sz="quarter" idx="7"/>
          </p:nvPr>
        </p:nvSpPr>
        <p:spPr>
          <a:prstGeom prst="rect">
            <a:avLst/>
          </a:prstGeom>
        </p:spPr>
        <p:txBody>
          <a:bodyPr vert="horz" wrap="square" lIns="0" tIns="26034" rIns="0" bIns="0" rtlCol="0">
            <a:spAutoFit/>
          </a:bodyPr>
          <a:lstStyle/>
          <a:p>
            <a:pPr marL="38100">
              <a:lnSpc>
                <a:spcPct val="100000"/>
              </a:lnSpc>
              <a:spcBef>
                <a:spcPts val="204"/>
              </a:spcBef>
            </a:pPr>
            <a:fld id="{81D60167-4931-47E6-BA6A-407CBD079E47}" type="slidenum">
              <a:rPr dirty="0"/>
              <a:t>10</a:t>
            </a:fld>
            <a:endParaRPr dirty="0"/>
          </a:p>
        </p:txBody>
      </p:sp>
      <p:sp>
        <p:nvSpPr>
          <p:cNvPr id="3" name="TextBox 2">
            <a:extLst>
              <a:ext uri="{FF2B5EF4-FFF2-40B4-BE49-F238E27FC236}">
                <a16:creationId xmlns:a16="http://schemas.microsoft.com/office/drawing/2014/main" id="{A5918898-DDFD-FB52-900D-E3DDDFDB38E6}"/>
              </a:ext>
            </a:extLst>
          </p:cNvPr>
          <p:cNvSpPr txBox="1"/>
          <p:nvPr/>
        </p:nvSpPr>
        <p:spPr>
          <a:xfrm>
            <a:off x="572770" y="2209800"/>
            <a:ext cx="7998460" cy="1077218"/>
          </a:xfrm>
          <a:prstGeom prst="rect">
            <a:avLst/>
          </a:prstGeom>
          <a:noFill/>
        </p:spPr>
        <p:txBody>
          <a:bodyPr wrap="square" rtlCol="0">
            <a:spAutoFit/>
          </a:bodyPr>
          <a:lstStyle/>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ACCURACY*</a:t>
            </a: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MCC</a:t>
            </a: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G-MEAN</a:t>
            </a: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AUC-ROC CURVE</a:t>
            </a:r>
          </a:p>
        </p:txBody>
      </p:sp>
    </p:spTree>
    <p:extLst>
      <p:ext uri="{BB962C8B-B14F-4D97-AF65-F5344CB8AC3E}">
        <p14:creationId xmlns:p14="http://schemas.microsoft.com/office/powerpoint/2010/main" val="2754713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47954"/>
            <a:ext cx="6779260" cy="627736"/>
          </a:xfrm>
          <a:prstGeom prst="rect">
            <a:avLst/>
          </a:prstGeom>
        </p:spPr>
        <p:txBody>
          <a:bodyPr vert="horz" wrap="square" lIns="0" tIns="12065" rIns="0" bIns="0" rtlCol="0">
            <a:spAutoFit/>
          </a:bodyPr>
          <a:lstStyle/>
          <a:p>
            <a:pPr marL="12700">
              <a:lnSpc>
                <a:spcPct val="100000"/>
              </a:lnSpc>
              <a:spcBef>
                <a:spcPts val="95"/>
              </a:spcBef>
            </a:pPr>
            <a:r>
              <a:rPr lang="en-US" sz="4000" dirty="0"/>
              <a:t>RESULTS </a:t>
            </a:r>
            <a:endParaRPr sz="4000" dirty="0"/>
          </a:p>
        </p:txBody>
      </p:sp>
      <p:sp>
        <p:nvSpPr>
          <p:cNvPr id="4" name="object 4"/>
          <p:cNvSpPr txBox="1">
            <a:spLocks noGrp="1"/>
          </p:cNvSpPr>
          <p:nvPr>
            <p:ph type="sldNum" sz="quarter" idx="7"/>
          </p:nvPr>
        </p:nvSpPr>
        <p:spPr>
          <a:xfrm>
            <a:off x="4492116" y="6573970"/>
            <a:ext cx="232284" cy="210954"/>
          </a:xfrm>
          <a:prstGeom prst="rect">
            <a:avLst/>
          </a:prstGeom>
        </p:spPr>
        <p:txBody>
          <a:bodyPr vert="horz" wrap="square" lIns="0" tIns="26034" rIns="0" bIns="0" rtlCol="0">
            <a:spAutoFit/>
          </a:bodyPr>
          <a:lstStyle/>
          <a:p>
            <a:pPr marL="38100">
              <a:lnSpc>
                <a:spcPct val="100000"/>
              </a:lnSpc>
              <a:spcBef>
                <a:spcPts val="204"/>
              </a:spcBef>
            </a:pPr>
            <a:fld id="{81D60167-4931-47E6-BA6A-407CBD079E47}" type="slidenum">
              <a:rPr dirty="0"/>
              <a:t>11</a:t>
            </a:fld>
            <a:endParaRPr dirty="0"/>
          </a:p>
        </p:txBody>
      </p:sp>
      <p:sp>
        <p:nvSpPr>
          <p:cNvPr id="3" name="TextBox 2">
            <a:extLst>
              <a:ext uri="{FF2B5EF4-FFF2-40B4-BE49-F238E27FC236}">
                <a16:creationId xmlns:a16="http://schemas.microsoft.com/office/drawing/2014/main" id="{7DCE89CD-B932-0864-7916-3A40FFCD6BA6}"/>
              </a:ext>
            </a:extLst>
          </p:cNvPr>
          <p:cNvSpPr txBox="1"/>
          <p:nvPr/>
        </p:nvSpPr>
        <p:spPr>
          <a:xfrm>
            <a:off x="454786" y="1318961"/>
            <a:ext cx="8379460" cy="738664"/>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RQ1</a:t>
            </a:r>
            <a:r>
              <a:rPr lang="en-US" sz="1200" dirty="0">
                <a:latin typeface="Times New Roman" panose="02020603050405020304" pitchFamily="18" charset="0"/>
                <a:cs typeface="Times New Roman" panose="02020603050405020304" pitchFamily="18" charset="0"/>
              </a:rPr>
              <a:t> : How effective is </a:t>
            </a:r>
            <a:r>
              <a:rPr lang="en-US" sz="1200" b="1" dirty="0">
                <a:latin typeface="Times New Roman" panose="02020603050405020304" pitchFamily="18" charset="0"/>
                <a:cs typeface="Times New Roman" panose="02020603050405020304" pitchFamily="18" charset="0"/>
              </a:rPr>
              <a:t>LGBM-SMOTENN</a:t>
            </a:r>
            <a:r>
              <a:rPr lang="en-US" sz="1200" dirty="0">
                <a:latin typeface="Times New Roman" panose="02020603050405020304" pitchFamily="18" charset="0"/>
                <a:cs typeface="Times New Roman" panose="02020603050405020304" pitchFamily="18" charset="0"/>
              </a:rPr>
              <a:t> to the </a:t>
            </a:r>
            <a:r>
              <a:rPr lang="en-US" sz="1200" b="1" dirty="0">
                <a:latin typeface="Times New Roman" panose="02020603050405020304" pitchFamily="18" charset="0"/>
                <a:cs typeface="Times New Roman" panose="02020603050405020304" pitchFamily="18" charset="0"/>
              </a:rPr>
              <a:t>SVM(base classifier) with no oversampling , no oversampling but boosting </a:t>
            </a:r>
            <a:r>
              <a:rPr lang="en-US" sz="1200" dirty="0">
                <a:latin typeface="Times New Roman" panose="02020603050405020304" pitchFamily="18" charset="0"/>
                <a:cs typeface="Times New Roman" panose="02020603050405020304" pitchFamily="18" charset="0"/>
              </a:rPr>
              <a:t>and  </a:t>
            </a:r>
            <a:r>
              <a:rPr lang="en-US" sz="1200" b="1" dirty="0">
                <a:latin typeface="Times New Roman" panose="02020603050405020304" pitchFamily="18" charset="0"/>
                <a:cs typeface="Times New Roman" panose="02020603050405020304" pitchFamily="18" charset="0"/>
              </a:rPr>
              <a:t>SMOTEEN with SVM</a:t>
            </a:r>
            <a:r>
              <a:rPr lang="en-US" sz="1200" dirty="0">
                <a:latin typeface="Times New Roman" panose="02020603050405020304" pitchFamily="18" charset="0"/>
                <a:cs typeface="Times New Roman" panose="02020603050405020304" pitchFamily="18" charset="0"/>
              </a:rPr>
              <a:t>?</a:t>
            </a:r>
          </a:p>
          <a:p>
            <a:endParaRPr lang="en-US" dirty="0"/>
          </a:p>
        </p:txBody>
      </p:sp>
      <p:graphicFrame>
        <p:nvGraphicFramePr>
          <p:cNvPr id="12" name="Chart 11">
            <a:extLst>
              <a:ext uri="{FF2B5EF4-FFF2-40B4-BE49-F238E27FC236}">
                <a16:creationId xmlns:a16="http://schemas.microsoft.com/office/drawing/2014/main" id="{85E53560-B3BC-F6BE-4A56-62FF82649D91}"/>
              </a:ext>
            </a:extLst>
          </p:cNvPr>
          <p:cNvGraphicFramePr/>
          <p:nvPr>
            <p:extLst>
              <p:ext uri="{D42A27DB-BD31-4B8C-83A1-F6EECF244321}">
                <p14:modId xmlns:p14="http://schemas.microsoft.com/office/powerpoint/2010/main" val="4285437029"/>
              </p:ext>
            </p:extLst>
          </p:nvPr>
        </p:nvGraphicFramePr>
        <p:xfrm>
          <a:off x="1444116" y="1727200"/>
          <a:ext cx="5947284" cy="3759200"/>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a:extLst>
              <a:ext uri="{FF2B5EF4-FFF2-40B4-BE49-F238E27FC236}">
                <a16:creationId xmlns:a16="http://schemas.microsoft.com/office/drawing/2014/main" id="{3BD6EF14-D605-7DE2-C266-01F03270D382}"/>
              </a:ext>
            </a:extLst>
          </p:cNvPr>
          <p:cNvSpPr txBox="1"/>
          <p:nvPr/>
        </p:nvSpPr>
        <p:spPr>
          <a:xfrm>
            <a:off x="725170" y="5340641"/>
            <a:ext cx="6400800" cy="246221"/>
          </a:xfrm>
          <a:prstGeom prst="rect">
            <a:avLst/>
          </a:prstGeom>
          <a:noFill/>
        </p:spPr>
        <p:txBody>
          <a:bodyPr wrap="square" rtlCol="0">
            <a:spAutoFit/>
          </a:bodyPr>
          <a:lstStyle/>
          <a:p>
            <a:r>
              <a:rPr lang="en-US" sz="1000" b="1" i="1" dirty="0">
                <a:latin typeface="Times New Roman" panose="02020603050405020304" pitchFamily="18" charset="0"/>
                <a:cs typeface="Times New Roman" panose="02020603050405020304" pitchFamily="18" charset="0"/>
              </a:rPr>
              <a:t>Note </a:t>
            </a:r>
            <a:r>
              <a:rPr lang="en-US" sz="1000" i="1" dirty="0">
                <a:latin typeface="Times New Roman" panose="02020603050405020304" pitchFamily="18" charset="0"/>
                <a:cs typeface="Times New Roman" panose="02020603050405020304" pitchFamily="18" charset="0"/>
              </a:rPr>
              <a:t>: </a:t>
            </a:r>
            <a:r>
              <a:rPr lang="en-US" sz="1000" b="1" i="1" dirty="0">
                <a:latin typeface="Times New Roman" panose="02020603050405020304" pitchFamily="18" charset="0"/>
                <a:cs typeface="Times New Roman" panose="02020603050405020304" pitchFamily="18" charset="0"/>
              </a:rPr>
              <a:t>*</a:t>
            </a:r>
            <a:r>
              <a:rPr lang="en-US" sz="1000" i="1" dirty="0">
                <a:latin typeface="Times New Roman" panose="02020603050405020304" pitchFamily="18" charset="0"/>
                <a:cs typeface="Times New Roman" panose="02020603050405020304" pitchFamily="18" charset="0"/>
              </a:rPr>
              <a:t> represent the methods without oversampling.</a:t>
            </a:r>
          </a:p>
        </p:txBody>
      </p:sp>
      <p:sp>
        <p:nvSpPr>
          <p:cNvPr id="5" name="TextBox 4">
            <a:extLst>
              <a:ext uri="{FF2B5EF4-FFF2-40B4-BE49-F238E27FC236}">
                <a16:creationId xmlns:a16="http://schemas.microsoft.com/office/drawing/2014/main" id="{2E3C4895-2824-22D1-0BCF-FD10538AEEC7}"/>
              </a:ext>
            </a:extLst>
          </p:cNvPr>
          <p:cNvSpPr txBox="1"/>
          <p:nvPr/>
        </p:nvSpPr>
        <p:spPr>
          <a:xfrm>
            <a:off x="418528" y="6095005"/>
            <a:ext cx="8379460" cy="523220"/>
          </a:xfrm>
          <a:prstGeom prst="rect">
            <a:avLst/>
          </a:prstGeom>
          <a:noFill/>
        </p:spPr>
        <p:txBody>
          <a:bodyPr wrap="square" rtlCol="0">
            <a:spAutoFit/>
          </a:bodyPr>
          <a:lstStyle/>
          <a:p>
            <a:pPr marL="285750"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SMOTEEN+LGBM </a:t>
            </a:r>
            <a:r>
              <a:rPr lang="en-US" sz="1400" dirty="0">
                <a:latin typeface="Times New Roman" panose="02020603050405020304" pitchFamily="18" charset="0"/>
                <a:cs typeface="Times New Roman" panose="02020603050405020304" pitchFamily="18" charset="0"/>
              </a:rPr>
              <a:t>exceeds in terms of </a:t>
            </a:r>
            <a:r>
              <a:rPr lang="en-US" sz="1400" b="1" dirty="0">
                <a:latin typeface="Times New Roman" panose="02020603050405020304" pitchFamily="18" charset="0"/>
                <a:cs typeface="Times New Roman" panose="02020603050405020304" pitchFamily="18" charset="0"/>
              </a:rPr>
              <a:t>MCC, ROC-AUC </a:t>
            </a:r>
            <a:r>
              <a:rPr lang="en-US" sz="1400" dirty="0">
                <a:latin typeface="Times New Roman" panose="02020603050405020304" pitchFamily="18" charset="0"/>
                <a:cs typeface="Times New Roman" panose="02020603050405020304" pitchFamily="18" charset="0"/>
              </a:rPr>
              <a:t>and </a:t>
            </a:r>
            <a:r>
              <a:rPr lang="en-US" sz="1400" b="1" dirty="0">
                <a:latin typeface="Times New Roman" panose="02020603050405020304" pitchFamily="18" charset="0"/>
                <a:cs typeface="Times New Roman" panose="02020603050405020304" pitchFamily="18" charset="0"/>
              </a:rPr>
              <a:t>G-mean</a:t>
            </a:r>
            <a:r>
              <a:rPr lang="en-US" sz="1400" dirty="0">
                <a:latin typeface="Times New Roman" panose="02020603050405020304" pitchFamily="18" charset="0"/>
                <a:cs typeface="Times New Roman" panose="02020603050405020304" pitchFamily="18" charset="0"/>
              </a:rPr>
              <a:t> in comparison to </a:t>
            </a:r>
            <a:r>
              <a:rPr lang="en-US" sz="1400" b="1" dirty="0">
                <a:latin typeface="Times New Roman" panose="02020603050405020304" pitchFamily="18" charset="0"/>
                <a:cs typeface="Times New Roman" panose="02020603050405020304" pitchFamily="18" charset="0"/>
              </a:rPr>
              <a:t>SVM*</a:t>
            </a:r>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LGBM*</a:t>
            </a:r>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SMOTEEN</a:t>
            </a:r>
            <a:r>
              <a:rPr lang="en-US" sz="1400" dirty="0">
                <a:latin typeface="Times New Roman" panose="02020603050405020304" pitchFamily="18" charset="0"/>
                <a:cs typeface="Times New Roman" panose="02020603050405020304" pitchFamily="18" charset="0"/>
              </a:rPr>
              <a:t> with </a:t>
            </a:r>
            <a:r>
              <a:rPr lang="en-US" sz="1400" b="1" dirty="0">
                <a:latin typeface="Times New Roman" panose="02020603050405020304" pitchFamily="18" charset="0"/>
                <a:cs typeface="Times New Roman" panose="02020603050405020304" pitchFamily="18" charset="0"/>
              </a:rPr>
              <a:t>SVM</a:t>
            </a:r>
            <a:r>
              <a:rPr lang="en-US" sz="1400" dirty="0">
                <a:latin typeface="Times New Roman" panose="02020603050405020304" pitchFamily="18" charset="0"/>
                <a:cs typeface="Times New Roman" panose="02020603050405020304" pitchFamily="18" charset="0"/>
              </a:rPr>
              <a:t>.</a:t>
            </a:r>
          </a:p>
        </p:txBody>
      </p:sp>
      <p:sp>
        <p:nvSpPr>
          <p:cNvPr id="6" name="TextBox 5">
            <a:extLst>
              <a:ext uri="{FF2B5EF4-FFF2-40B4-BE49-F238E27FC236}">
                <a16:creationId xmlns:a16="http://schemas.microsoft.com/office/drawing/2014/main" id="{7F68346C-9308-B24F-6071-7AD73CD608B6}"/>
              </a:ext>
            </a:extLst>
          </p:cNvPr>
          <p:cNvSpPr txBox="1"/>
          <p:nvPr/>
        </p:nvSpPr>
        <p:spPr>
          <a:xfrm>
            <a:off x="685800" y="5586862"/>
            <a:ext cx="8077200"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Figure :  Comparison of SMOTEEN+LGBM method to base classifier, boosting, SMOTEEN with SVM.</a:t>
            </a:r>
          </a:p>
        </p:txBody>
      </p:sp>
    </p:spTree>
    <p:extLst>
      <p:ext uri="{BB962C8B-B14F-4D97-AF65-F5344CB8AC3E}">
        <p14:creationId xmlns:p14="http://schemas.microsoft.com/office/powerpoint/2010/main" val="632180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47954"/>
            <a:ext cx="6779260" cy="627736"/>
          </a:xfrm>
          <a:prstGeom prst="rect">
            <a:avLst/>
          </a:prstGeom>
        </p:spPr>
        <p:txBody>
          <a:bodyPr vert="horz" wrap="square" lIns="0" tIns="12065" rIns="0" bIns="0" rtlCol="0">
            <a:spAutoFit/>
          </a:bodyPr>
          <a:lstStyle/>
          <a:p>
            <a:pPr marL="12700">
              <a:lnSpc>
                <a:spcPct val="100000"/>
              </a:lnSpc>
              <a:spcBef>
                <a:spcPts val="95"/>
              </a:spcBef>
            </a:pPr>
            <a:r>
              <a:rPr lang="en-US" sz="4000" dirty="0"/>
              <a:t>RESULTS </a:t>
            </a:r>
            <a:endParaRPr sz="4000" dirty="0"/>
          </a:p>
        </p:txBody>
      </p:sp>
      <p:sp>
        <p:nvSpPr>
          <p:cNvPr id="4" name="object 4"/>
          <p:cNvSpPr txBox="1">
            <a:spLocks noGrp="1"/>
          </p:cNvSpPr>
          <p:nvPr>
            <p:ph type="sldNum" sz="quarter" idx="7"/>
          </p:nvPr>
        </p:nvSpPr>
        <p:spPr>
          <a:xfrm>
            <a:off x="4492116" y="6573970"/>
            <a:ext cx="232284" cy="210954"/>
          </a:xfrm>
          <a:prstGeom prst="rect">
            <a:avLst/>
          </a:prstGeom>
        </p:spPr>
        <p:txBody>
          <a:bodyPr vert="horz" wrap="square" lIns="0" tIns="26034" rIns="0" bIns="0" rtlCol="0">
            <a:spAutoFit/>
          </a:bodyPr>
          <a:lstStyle/>
          <a:p>
            <a:pPr marL="38100">
              <a:lnSpc>
                <a:spcPct val="100000"/>
              </a:lnSpc>
              <a:spcBef>
                <a:spcPts val="204"/>
              </a:spcBef>
            </a:pPr>
            <a:fld id="{81D60167-4931-47E6-BA6A-407CBD079E47}" type="slidenum">
              <a:rPr dirty="0"/>
              <a:t>12</a:t>
            </a:fld>
            <a:endParaRPr dirty="0"/>
          </a:p>
        </p:txBody>
      </p:sp>
      <p:sp>
        <p:nvSpPr>
          <p:cNvPr id="3" name="TextBox 2">
            <a:extLst>
              <a:ext uri="{FF2B5EF4-FFF2-40B4-BE49-F238E27FC236}">
                <a16:creationId xmlns:a16="http://schemas.microsoft.com/office/drawing/2014/main" id="{7DCE89CD-B932-0864-7916-3A40FFCD6BA6}"/>
              </a:ext>
            </a:extLst>
          </p:cNvPr>
          <p:cNvSpPr txBox="1"/>
          <p:nvPr/>
        </p:nvSpPr>
        <p:spPr>
          <a:xfrm>
            <a:off x="2057400" y="1498600"/>
            <a:ext cx="8379460" cy="553998"/>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RQ2</a:t>
            </a:r>
            <a:r>
              <a:rPr lang="en-US" sz="1200" dirty="0">
                <a:latin typeface="Times New Roman" panose="02020603050405020304" pitchFamily="18" charset="0"/>
                <a:cs typeface="Times New Roman" panose="02020603050405020304" pitchFamily="18" charset="0"/>
              </a:rPr>
              <a:t> : How effective is our proposed </a:t>
            </a:r>
            <a:r>
              <a:rPr lang="en-US" sz="1200" b="1" dirty="0">
                <a:latin typeface="Times New Roman" panose="02020603050405020304" pitchFamily="18" charset="0"/>
                <a:cs typeface="Times New Roman" panose="02020603050405020304" pitchFamily="18" charset="0"/>
              </a:rPr>
              <a:t>LGBM-SMOTEEN</a:t>
            </a:r>
            <a:r>
              <a:rPr lang="en-US" sz="1200" dirty="0">
                <a:latin typeface="Times New Roman" panose="02020603050405020304" pitchFamily="18" charset="0"/>
                <a:cs typeface="Times New Roman" panose="02020603050405020304" pitchFamily="18" charset="0"/>
              </a:rPr>
              <a:t> to </a:t>
            </a:r>
            <a:r>
              <a:rPr lang="en-US" sz="1200" b="1" dirty="0">
                <a:latin typeface="Times New Roman" panose="02020603050405020304" pitchFamily="18" charset="0"/>
                <a:cs typeface="Times New Roman" panose="02020603050405020304" pitchFamily="18" charset="0"/>
              </a:rPr>
              <a:t>LGBM-CS </a:t>
            </a:r>
            <a:r>
              <a:rPr lang="en-US" sz="1200" dirty="0">
                <a:latin typeface="Times New Roman" panose="02020603050405020304" pitchFamily="18" charset="0"/>
                <a:cs typeface="Times New Roman" panose="02020603050405020304" pitchFamily="18" charset="0"/>
              </a:rPr>
              <a:t>?</a:t>
            </a:r>
          </a:p>
          <a:p>
            <a:endParaRPr lang="en-US" dirty="0"/>
          </a:p>
        </p:txBody>
      </p:sp>
      <p:graphicFrame>
        <p:nvGraphicFramePr>
          <p:cNvPr id="12" name="Chart 11">
            <a:extLst>
              <a:ext uri="{FF2B5EF4-FFF2-40B4-BE49-F238E27FC236}">
                <a16:creationId xmlns:a16="http://schemas.microsoft.com/office/drawing/2014/main" id="{85E53560-B3BC-F6BE-4A56-62FF82649D91}"/>
              </a:ext>
            </a:extLst>
          </p:cNvPr>
          <p:cNvGraphicFramePr/>
          <p:nvPr>
            <p:extLst>
              <p:ext uri="{D42A27DB-BD31-4B8C-83A1-F6EECF244321}">
                <p14:modId xmlns:p14="http://schemas.microsoft.com/office/powerpoint/2010/main" val="663507969"/>
              </p:ext>
            </p:extLst>
          </p:nvPr>
        </p:nvGraphicFramePr>
        <p:xfrm>
          <a:off x="1518474" y="1746762"/>
          <a:ext cx="5947284" cy="37592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EBFFB7ED-BFFD-F2A2-E749-F896CB9B7E8D}"/>
              </a:ext>
            </a:extLst>
          </p:cNvPr>
          <p:cNvSpPr txBox="1"/>
          <p:nvPr/>
        </p:nvSpPr>
        <p:spPr>
          <a:xfrm>
            <a:off x="838200" y="5832957"/>
            <a:ext cx="7467600" cy="738664"/>
          </a:xfrm>
          <a:prstGeom prst="rect">
            <a:avLst/>
          </a:prstGeom>
          <a:noFill/>
        </p:spPr>
        <p:txBody>
          <a:bodyPr wrap="square" rtlCol="0">
            <a:spAutoFit/>
          </a:bodyPr>
          <a:lstStyle/>
          <a:p>
            <a:pPr marL="285750" indent="-285750" algn="just">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SMOTEEN+LGBM  </a:t>
            </a:r>
            <a:r>
              <a:rPr lang="en-US" sz="1400" dirty="0">
                <a:latin typeface="Times New Roman" panose="02020603050405020304" pitchFamily="18" charset="0"/>
                <a:cs typeface="Times New Roman" panose="02020603050405020304" pitchFamily="18" charset="0"/>
              </a:rPr>
              <a:t>based method performs better than </a:t>
            </a:r>
            <a:r>
              <a:rPr lang="en-US" sz="1400" b="1" dirty="0">
                <a:latin typeface="Times New Roman" panose="02020603050405020304" pitchFamily="18" charset="0"/>
                <a:cs typeface="Times New Roman" panose="02020603050405020304" pitchFamily="18" charset="0"/>
              </a:rPr>
              <a:t>LGBM-CS</a:t>
            </a:r>
            <a:r>
              <a:rPr lang="en-US" sz="1400" dirty="0">
                <a:latin typeface="Times New Roman" panose="02020603050405020304" pitchFamily="18" charset="0"/>
                <a:cs typeface="Times New Roman" panose="02020603050405020304" pitchFamily="18" charset="0"/>
              </a:rPr>
              <a:t> method which ensure that </a:t>
            </a:r>
            <a:r>
              <a:rPr lang="en-US" sz="1400" b="1" dirty="0">
                <a:latin typeface="Times New Roman" panose="02020603050405020304" pitchFamily="18" charset="0"/>
                <a:cs typeface="Times New Roman" panose="02020603050405020304" pitchFamily="18" charset="0"/>
              </a:rPr>
              <a:t>SMOTEEN+LGBM </a:t>
            </a:r>
            <a:r>
              <a:rPr lang="en-US" sz="1400" dirty="0">
                <a:latin typeface="Times New Roman" panose="02020603050405020304" pitchFamily="18" charset="0"/>
                <a:cs typeface="Times New Roman" panose="02020603050405020304" pitchFamily="18" charset="0"/>
              </a:rPr>
              <a:t>method can be a </a:t>
            </a:r>
            <a:r>
              <a:rPr lang="en-US" sz="1400" b="1" dirty="0">
                <a:latin typeface="Times New Roman" panose="02020603050405020304" pitchFamily="18" charset="0"/>
                <a:cs typeface="Times New Roman" panose="02020603050405020304" pitchFamily="18" charset="0"/>
              </a:rPr>
              <a:t>integrative approach</a:t>
            </a:r>
            <a:r>
              <a:rPr lang="en-US" sz="1400" dirty="0">
                <a:latin typeface="Times New Roman" panose="02020603050405020304" pitchFamily="18" charset="0"/>
                <a:cs typeface="Times New Roman" panose="02020603050405020304" pitchFamily="18" charset="0"/>
              </a:rPr>
              <a:t> to handle </a:t>
            </a:r>
            <a:r>
              <a:rPr lang="en-US" sz="1400" b="1" dirty="0">
                <a:latin typeface="Times New Roman" panose="02020603050405020304" pitchFamily="18" charset="0"/>
                <a:cs typeface="Times New Roman" panose="02020603050405020304" pitchFamily="18" charset="0"/>
              </a:rPr>
              <a:t>imbalance case </a:t>
            </a:r>
            <a:r>
              <a:rPr lang="en-US" sz="1400" dirty="0">
                <a:latin typeface="Times New Roman" panose="02020603050405020304" pitchFamily="18" charset="0"/>
                <a:cs typeface="Times New Roman" panose="02020603050405020304" pitchFamily="18" charset="0"/>
              </a:rPr>
              <a:t>in </a:t>
            </a:r>
            <a:r>
              <a:rPr lang="en-US" sz="1400" b="1" dirty="0">
                <a:latin typeface="Times New Roman" panose="02020603050405020304" pitchFamily="18" charset="0"/>
                <a:cs typeface="Times New Roman" panose="02020603050405020304" pitchFamily="18" charset="0"/>
              </a:rPr>
              <a:t>software defect </a:t>
            </a:r>
            <a:r>
              <a:rPr lang="en-US" sz="1400" dirty="0">
                <a:latin typeface="Times New Roman" panose="02020603050405020304" pitchFamily="18" charset="0"/>
                <a:cs typeface="Times New Roman" panose="02020603050405020304" pitchFamily="18" charset="0"/>
              </a:rPr>
              <a:t>prediction.</a:t>
            </a:r>
          </a:p>
        </p:txBody>
      </p:sp>
      <p:sp>
        <p:nvSpPr>
          <p:cNvPr id="6" name="TextBox 5">
            <a:extLst>
              <a:ext uri="{FF2B5EF4-FFF2-40B4-BE49-F238E27FC236}">
                <a16:creationId xmlns:a16="http://schemas.microsoft.com/office/drawing/2014/main" id="{61B422BD-B0E2-410B-9986-16723DD6AC58}"/>
              </a:ext>
            </a:extLst>
          </p:cNvPr>
          <p:cNvSpPr txBox="1"/>
          <p:nvPr/>
        </p:nvSpPr>
        <p:spPr>
          <a:xfrm>
            <a:off x="1066800" y="5276610"/>
            <a:ext cx="7467600" cy="461665"/>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Figure  : Comparison of the LGBM-Cost Sensitive learning to the SMOTEEN-LGBM model performance  for SDP imbalance dataset. </a:t>
            </a:r>
          </a:p>
        </p:txBody>
      </p:sp>
    </p:spTree>
    <p:extLst>
      <p:ext uri="{BB962C8B-B14F-4D97-AF65-F5344CB8AC3E}">
        <p14:creationId xmlns:p14="http://schemas.microsoft.com/office/powerpoint/2010/main" val="307676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47954"/>
            <a:ext cx="6779260" cy="627736"/>
          </a:xfrm>
          <a:prstGeom prst="rect">
            <a:avLst/>
          </a:prstGeom>
        </p:spPr>
        <p:txBody>
          <a:bodyPr vert="horz" wrap="square" lIns="0" tIns="12065" rIns="0" bIns="0" rtlCol="0">
            <a:spAutoFit/>
          </a:bodyPr>
          <a:lstStyle/>
          <a:p>
            <a:pPr marL="12700">
              <a:lnSpc>
                <a:spcPct val="100000"/>
              </a:lnSpc>
              <a:spcBef>
                <a:spcPts val="95"/>
              </a:spcBef>
            </a:pPr>
            <a:r>
              <a:rPr lang="en-US" sz="4000" dirty="0"/>
              <a:t>RESULTS </a:t>
            </a:r>
            <a:endParaRPr sz="4000" dirty="0"/>
          </a:p>
        </p:txBody>
      </p:sp>
      <p:sp>
        <p:nvSpPr>
          <p:cNvPr id="4" name="object 4"/>
          <p:cNvSpPr txBox="1">
            <a:spLocks noGrp="1"/>
          </p:cNvSpPr>
          <p:nvPr>
            <p:ph type="sldNum" sz="quarter" idx="7"/>
          </p:nvPr>
        </p:nvSpPr>
        <p:spPr>
          <a:xfrm>
            <a:off x="4492116" y="6573970"/>
            <a:ext cx="232284" cy="210954"/>
          </a:xfrm>
          <a:prstGeom prst="rect">
            <a:avLst/>
          </a:prstGeom>
        </p:spPr>
        <p:txBody>
          <a:bodyPr vert="horz" wrap="square" lIns="0" tIns="26034" rIns="0" bIns="0" rtlCol="0">
            <a:spAutoFit/>
          </a:bodyPr>
          <a:lstStyle/>
          <a:p>
            <a:pPr marL="38100">
              <a:lnSpc>
                <a:spcPct val="100000"/>
              </a:lnSpc>
              <a:spcBef>
                <a:spcPts val="204"/>
              </a:spcBef>
            </a:pPr>
            <a:fld id="{81D60167-4931-47E6-BA6A-407CBD079E47}" type="slidenum">
              <a:rPr dirty="0"/>
              <a:t>13</a:t>
            </a:fld>
            <a:endParaRPr dirty="0"/>
          </a:p>
        </p:txBody>
      </p:sp>
      <p:sp>
        <p:nvSpPr>
          <p:cNvPr id="3" name="TextBox 2">
            <a:extLst>
              <a:ext uri="{FF2B5EF4-FFF2-40B4-BE49-F238E27FC236}">
                <a16:creationId xmlns:a16="http://schemas.microsoft.com/office/drawing/2014/main" id="{7DCE89CD-B932-0864-7916-3A40FFCD6BA6}"/>
              </a:ext>
            </a:extLst>
          </p:cNvPr>
          <p:cNvSpPr txBox="1"/>
          <p:nvPr/>
        </p:nvSpPr>
        <p:spPr>
          <a:xfrm>
            <a:off x="418528" y="1295400"/>
            <a:ext cx="8379460" cy="923330"/>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RQ3</a:t>
            </a:r>
            <a:r>
              <a:rPr lang="en-US" sz="1200" dirty="0">
                <a:latin typeface="Times New Roman" panose="02020603050405020304" pitchFamily="18" charset="0"/>
                <a:cs typeface="Times New Roman" panose="02020603050405020304" pitchFamily="18" charset="0"/>
              </a:rPr>
              <a:t>:How effective is our proposed </a:t>
            </a:r>
            <a:r>
              <a:rPr lang="en-US" sz="1200" b="1" dirty="0">
                <a:latin typeface="Times New Roman" panose="02020603050405020304" pitchFamily="18" charset="0"/>
                <a:cs typeface="Times New Roman" panose="02020603050405020304" pitchFamily="18" charset="0"/>
              </a:rPr>
              <a:t>LGBM-SMOTEEN</a:t>
            </a:r>
            <a:r>
              <a:rPr lang="en-US" sz="1200" dirty="0">
                <a:latin typeface="Times New Roman" panose="02020603050405020304" pitchFamily="18" charset="0"/>
                <a:cs typeface="Times New Roman" panose="02020603050405020304" pitchFamily="18" charset="0"/>
              </a:rPr>
              <a:t> to the  </a:t>
            </a:r>
            <a:r>
              <a:rPr lang="en-US" sz="1200" i="1" dirty="0">
                <a:latin typeface="Times New Roman" panose="02020603050405020304" pitchFamily="18" charset="0"/>
                <a:cs typeface="Times New Roman" panose="02020603050405020304" pitchFamily="18" charset="0"/>
              </a:rPr>
              <a:t>Oversampling only </a:t>
            </a:r>
            <a:r>
              <a:rPr lang="en-US" sz="1200" dirty="0">
                <a:latin typeface="Times New Roman" panose="02020603050405020304" pitchFamily="18" charset="0"/>
                <a:cs typeface="Times New Roman" panose="02020603050405020304" pitchFamily="18" charset="0"/>
              </a:rPr>
              <a:t>(</a:t>
            </a:r>
            <a:r>
              <a:rPr lang="en-US" sz="1200" b="1" dirty="0">
                <a:latin typeface="Times New Roman" panose="02020603050405020304" pitchFamily="18" charset="0"/>
                <a:cs typeface="Times New Roman" panose="02020603050405020304" pitchFamily="18" charset="0"/>
              </a:rPr>
              <a:t>SMOTE based boosting method </a:t>
            </a:r>
            <a:r>
              <a:rPr lang="en-US" sz="1200" dirty="0">
                <a:latin typeface="Times New Roman" panose="02020603050405020304" pitchFamily="18" charset="0"/>
                <a:cs typeface="Times New Roman" panose="02020603050405020304" pitchFamily="18" charset="0"/>
              </a:rPr>
              <a:t>and </a:t>
            </a:r>
            <a:r>
              <a:rPr lang="en-US" sz="1200" b="1" dirty="0">
                <a:latin typeface="Times New Roman" panose="02020603050405020304" pitchFamily="18" charset="0"/>
                <a:cs typeface="Times New Roman" panose="02020603050405020304" pitchFamily="18" charset="0"/>
              </a:rPr>
              <a:t>SMOTE based SVM model) </a:t>
            </a:r>
            <a:r>
              <a:rPr lang="en-US" sz="1200" dirty="0">
                <a:latin typeface="Times New Roman" panose="02020603050405020304" pitchFamily="18" charset="0"/>
                <a:cs typeface="Times New Roman" panose="02020603050405020304" pitchFamily="18" charset="0"/>
              </a:rPr>
              <a:t>?</a:t>
            </a:r>
          </a:p>
          <a:p>
            <a:endParaRPr lang="en-US" sz="1200" dirty="0">
              <a:latin typeface="Times New Roman" panose="02020603050405020304" pitchFamily="18" charset="0"/>
              <a:cs typeface="Times New Roman" panose="02020603050405020304" pitchFamily="18" charset="0"/>
            </a:endParaRPr>
          </a:p>
          <a:p>
            <a:endParaRPr lang="en-US" dirty="0"/>
          </a:p>
        </p:txBody>
      </p:sp>
      <p:graphicFrame>
        <p:nvGraphicFramePr>
          <p:cNvPr id="12" name="Chart 11">
            <a:extLst>
              <a:ext uri="{FF2B5EF4-FFF2-40B4-BE49-F238E27FC236}">
                <a16:creationId xmlns:a16="http://schemas.microsoft.com/office/drawing/2014/main" id="{85E53560-B3BC-F6BE-4A56-62FF82649D91}"/>
              </a:ext>
            </a:extLst>
          </p:cNvPr>
          <p:cNvGraphicFramePr/>
          <p:nvPr>
            <p:extLst>
              <p:ext uri="{D42A27DB-BD31-4B8C-83A1-F6EECF244321}">
                <p14:modId xmlns:p14="http://schemas.microsoft.com/office/powerpoint/2010/main" val="1370774075"/>
              </p:ext>
            </p:extLst>
          </p:nvPr>
        </p:nvGraphicFramePr>
        <p:xfrm>
          <a:off x="1447800" y="1757065"/>
          <a:ext cx="5947284" cy="3759200"/>
        </p:xfrm>
        <a:graphic>
          <a:graphicData uri="http://schemas.openxmlformats.org/drawingml/2006/chart">
            <c:chart xmlns:c="http://schemas.openxmlformats.org/drawingml/2006/chart" xmlns:r="http://schemas.openxmlformats.org/officeDocument/2006/relationships" r:id="rId2"/>
          </a:graphicData>
        </a:graphic>
      </p:graphicFrame>
      <p:sp>
        <p:nvSpPr>
          <p:cNvPr id="15" name="TextBox 14">
            <a:extLst>
              <a:ext uri="{FF2B5EF4-FFF2-40B4-BE49-F238E27FC236}">
                <a16:creationId xmlns:a16="http://schemas.microsoft.com/office/drawing/2014/main" id="{A6835BE5-A1B5-F3C4-5A7D-4A5F37BB4B41}"/>
              </a:ext>
            </a:extLst>
          </p:cNvPr>
          <p:cNvSpPr txBox="1"/>
          <p:nvPr/>
        </p:nvSpPr>
        <p:spPr>
          <a:xfrm>
            <a:off x="1143000" y="5391752"/>
            <a:ext cx="7845488"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Figure : Comparison of the SMOTE+SVM, SMOTE+LGBM and SMOTENN+LGBM for imbalance dataset in SDP.</a:t>
            </a:r>
          </a:p>
        </p:txBody>
      </p:sp>
      <p:sp>
        <p:nvSpPr>
          <p:cNvPr id="16" name="TextBox 15">
            <a:extLst>
              <a:ext uri="{FF2B5EF4-FFF2-40B4-BE49-F238E27FC236}">
                <a16:creationId xmlns:a16="http://schemas.microsoft.com/office/drawing/2014/main" id="{92A7A077-7AB4-A3D7-6DC5-20A54A6AC03A}"/>
              </a:ext>
            </a:extLst>
          </p:cNvPr>
          <p:cNvSpPr txBox="1"/>
          <p:nvPr/>
        </p:nvSpPr>
        <p:spPr>
          <a:xfrm>
            <a:off x="450340" y="5668751"/>
            <a:ext cx="8379460" cy="523220"/>
          </a:xfrm>
          <a:prstGeom prst="rect">
            <a:avLst/>
          </a:prstGeom>
          <a:noFill/>
        </p:spPr>
        <p:txBody>
          <a:bodyPr wrap="square" rtlCol="0">
            <a:spAutoFit/>
          </a:bodyPr>
          <a:lstStyle/>
          <a:p>
            <a:pPr marL="285750"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SMOTENN+LGBM </a:t>
            </a:r>
            <a:r>
              <a:rPr lang="en-US" sz="1400" dirty="0"/>
              <a:t>method performs better than the </a:t>
            </a:r>
            <a:r>
              <a:rPr lang="en-US" sz="1400" b="1" dirty="0"/>
              <a:t>oversampling method</a:t>
            </a:r>
            <a:r>
              <a:rPr lang="en-US" sz="1400" dirty="0"/>
              <a:t>, and </a:t>
            </a:r>
            <a:r>
              <a:rPr lang="en-US" sz="1400" b="1" dirty="0"/>
              <a:t>oversampling with the boosting methods</a:t>
            </a:r>
            <a:r>
              <a:rPr lang="en-US" sz="1400" dirty="0"/>
              <a:t>.</a:t>
            </a:r>
          </a:p>
        </p:txBody>
      </p:sp>
    </p:spTree>
    <p:extLst>
      <p:ext uri="{BB962C8B-B14F-4D97-AF65-F5344CB8AC3E}">
        <p14:creationId xmlns:p14="http://schemas.microsoft.com/office/powerpoint/2010/main" val="1832934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47954"/>
            <a:ext cx="6779260" cy="627736"/>
          </a:xfrm>
          <a:prstGeom prst="rect">
            <a:avLst/>
          </a:prstGeom>
        </p:spPr>
        <p:txBody>
          <a:bodyPr vert="horz" wrap="square" lIns="0" tIns="12065" rIns="0" bIns="0" rtlCol="0">
            <a:spAutoFit/>
          </a:bodyPr>
          <a:lstStyle/>
          <a:p>
            <a:pPr marL="12700">
              <a:lnSpc>
                <a:spcPct val="100000"/>
              </a:lnSpc>
              <a:spcBef>
                <a:spcPts val="95"/>
              </a:spcBef>
            </a:pPr>
            <a:r>
              <a:rPr lang="en-US" sz="4000" dirty="0"/>
              <a:t>RESULTS </a:t>
            </a:r>
            <a:endParaRPr sz="4000" dirty="0"/>
          </a:p>
        </p:txBody>
      </p:sp>
      <p:sp>
        <p:nvSpPr>
          <p:cNvPr id="4" name="object 4"/>
          <p:cNvSpPr txBox="1">
            <a:spLocks noGrp="1"/>
          </p:cNvSpPr>
          <p:nvPr>
            <p:ph type="sldNum" sz="quarter" idx="7"/>
          </p:nvPr>
        </p:nvSpPr>
        <p:spPr>
          <a:xfrm>
            <a:off x="4492116" y="6573970"/>
            <a:ext cx="232284" cy="210954"/>
          </a:xfrm>
          <a:prstGeom prst="rect">
            <a:avLst/>
          </a:prstGeom>
        </p:spPr>
        <p:txBody>
          <a:bodyPr vert="horz" wrap="square" lIns="0" tIns="26034" rIns="0" bIns="0" rtlCol="0">
            <a:spAutoFit/>
          </a:bodyPr>
          <a:lstStyle/>
          <a:p>
            <a:pPr marL="38100">
              <a:lnSpc>
                <a:spcPct val="100000"/>
              </a:lnSpc>
              <a:spcBef>
                <a:spcPts val="204"/>
              </a:spcBef>
            </a:pPr>
            <a:fld id="{81D60167-4931-47E6-BA6A-407CBD079E47}" type="slidenum">
              <a:rPr dirty="0"/>
              <a:t>14</a:t>
            </a:fld>
            <a:endParaRPr dirty="0"/>
          </a:p>
        </p:txBody>
      </p:sp>
      <p:sp>
        <p:nvSpPr>
          <p:cNvPr id="3" name="TextBox 2">
            <a:extLst>
              <a:ext uri="{FF2B5EF4-FFF2-40B4-BE49-F238E27FC236}">
                <a16:creationId xmlns:a16="http://schemas.microsoft.com/office/drawing/2014/main" id="{7DCE89CD-B932-0864-7916-3A40FFCD6BA6}"/>
              </a:ext>
            </a:extLst>
          </p:cNvPr>
          <p:cNvSpPr txBox="1"/>
          <p:nvPr/>
        </p:nvSpPr>
        <p:spPr>
          <a:xfrm>
            <a:off x="418528" y="1295400"/>
            <a:ext cx="8379460" cy="553998"/>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Comparison of proposed method in this study based on ROC-AUC  for imbalanced dataset JM1.</a:t>
            </a:r>
          </a:p>
          <a:p>
            <a:endParaRPr lang="en-US" dirty="0"/>
          </a:p>
        </p:txBody>
      </p:sp>
      <p:sp>
        <p:nvSpPr>
          <p:cNvPr id="15" name="TextBox 14">
            <a:extLst>
              <a:ext uri="{FF2B5EF4-FFF2-40B4-BE49-F238E27FC236}">
                <a16:creationId xmlns:a16="http://schemas.microsoft.com/office/drawing/2014/main" id="{A6835BE5-A1B5-F3C4-5A7D-4A5F37BB4B41}"/>
              </a:ext>
            </a:extLst>
          </p:cNvPr>
          <p:cNvSpPr txBox="1"/>
          <p:nvPr/>
        </p:nvSpPr>
        <p:spPr>
          <a:xfrm>
            <a:off x="451079" y="5331767"/>
            <a:ext cx="8537409" cy="461665"/>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Figure : Comparison of the </a:t>
            </a:r>
            <a:r>
              <a:rPr lang="en-US" sz="1200" b="1" dirty="0">
                <a:latin typeface="Times New Roman" panose="02020603050405020304" pitchFamily="18" charset="0"/>
                <a:cs typeface="Times New Roman" panose="02020603050405020304" pitchFamily="18" charset="0"/>
              </a:rPr>
              <a:t>SVM*</a:t>
            </a:r>
            <a:r>
              <a:rPr lang="en-US" sz="1200" dirty="0">
                <a:latin typeface="Times New Roman" panose="02020603050405020304" pitchFamily="18" charset="0"/>
                <a:cs typeface="Times New Roman" panose="02020603050405020304" pitchFamily="18" charset="0"/>
              </a:rPr>
              <a:t>, </a:t>
            </a:r>
            <a:r>
              <a:rPr lang="en-US" sz="1200" b="1" dirty="0">
                <a:latin typeface="Times New Roman" panose="02020603050405020304" pitchFamily="18" charset="0"/>
                <a:cs typeface="Times New Roman" panose="02020603050405020304" pitchFamily="18" charset="0"/>
              </a:rPr>
              <a:t>LGBM*</a:t>
            </a:r>
            <a:r>
              <a:rPr lang="en-US" sz="1200" dirty="0">
                <a:latin typeface="Times New Roman" panose="02020603050405020304" pitchFamily="18" charset="0"/>
                <a:cs typeface="Times New Roman" panose="02020603050405020304" pitchFamily="18" charset="0"/>
              </a:rPr>
              <a:t>, </a:t>
            </a:r>
            <a:r>
              <a:rPr lang="en-US" sz="1200" b="1" dirty="0">
                <a:latin typeface="Times New Roman" panose="02020603050405020304" pitchFamily="18" charset="0"/>
                <a:cs typeface="Times New Roman" panose="02020603050405020304" pitchFamily="18" charset="0"/>
              </a:rPr>
              <a:t>SMOTE+SVM</a:t>
            </a:r>
            <a:r>
              <a:rPr lang="en-US" sz="1200" dirty="0">
                <a:latin typeface="Times New Roman" panose="02020603050405020304" pitchFamily="18" charset="0"/>
                <a:cs typeface="Times New Roman" panose="02020603050405020304" pitchFamily="18" charset="0"/>
              </a:rPr>
              <a:t>, </a:t>
            </a:r>
            <a:r>
              <a:rPr lang="en-US" sz="1200" b="1" dirty="0">
                <a:latin typeface="Times New Roman" panose="02020603050405020304" pitchFamily="18" charset="0"/>
                <a:cs typeface="Times New Roman" panose="02020603050405020304" pitchFamily="18" charset="0"/>
              </a:rPr>
              <a:t>SMOTE+LGBM</a:t>
            </a:r>
            <a:r>
              <a:rPr lang="en-US" sz="1200" dirty="0">
                <a:latin typeface="Times New Roman" panose="02020603050405020304" pitchFamily="18" charset="0"/>
                <a:cs typeface="Times New Roman" panose="02020603050405020304" pitchFamily="18" charset="0"/>
              </a:rPr>
              <a:t>, </a:t>
            </a:r>
            <a:r>
              <a:rPr lang="en-US" sz="1200" b="1" dirty="0">
                <a:latin typeface="Times New Roman" panose="02020603050405020304" pitchFamily="18" charset="0"/>
                <a:cs typeface="Times New Roman" panose="02020603050405020304" pitchFamily="18" charset="0"/>
              </a:rPr>
              <a:t>LGBM-CS</a:t>
            </a:r>
            <a:r>
              <a:rPr lang="en-US" sz="1200" dirty="0">
                <a:latin typeface="Times New Roman" panose="02020603050405020304" pitchFamily="18" charset="0"/>
                <a:cs typeface="Times New Roman" panose="02020603050405020304" pitchFamily="18" charset="0"/>
              </a:rPr>
              <a:t>, </a:t>
            </a:r>
            <a:r>
              <a:rPr lang="en-US" sz="1200" b="1" dirty="0">
                <a:latin typeface="Times New Roman" panose="02020603050405020304" pitchFamily="18" charset="0"/>
                <a:cs typeface="Times New Roman" panose="02020603050405020304" pitchFamily="18" charset="0"/>
              </a:rPr>
              <a:t>SMOTEEN+SVM</a:t>
            </a:r>
            <a:r>
              <a:rPr lang="en-US" sz="1200" dirty="0">
                <a:latin typeface="Times New Roman" panose="02020603050405020304" pitchFamily="18" charset="0"/>
                <a:cs typeface="Times New Roman" panose="02020603050405020304" pitchFamily="18" charset="0"/>
              </a:rPr>
              <a:t>, </a:t>
            </a:r>
            <a:r>
              <a:rPr lang="en-US" sz="1200" b="1" dirty="0">
                <a:latin typeface="Times New Roman" panose="02020603050405020304" pitchFamily="18" charset="0"/>
                <a:cs typeface="Times New Roman" panose="02020603050405020304" pitchFamily="18" charset="0"/>
              </a:rPr>
              <a:t>SMOTEEN+LGBM </a:t>
            </a:r>
            <a:r>
              <a:rPr lang="en-US" sz="1200" dirty="0">
                <a:latin typeface="Times New Roman" panose="02020603050405020304" pitchFamily="18" charset="0"/>
                <a:cs typeface="Times New Roman" panose="02020603050405020304" pitchFamily="18" charset="0"/>
              </a:rPr>
              <a:t>for the </a:t>
            </a:r>
            <a:r>
              <a:rPr lang="en-US" sz="1200" b="1" dirty="0">
                <a:latin typeface="Times New Roman" panose="02020603050405020304" pitchFamily="18" charset="0"/>
                <a:cs typeface="Times New Roman" panose="02020603050405020304" pitchFamily="18" charset="0"/>
              </a:rPr>
              <a:t>imbalanced dataset JM1</a:t>
            </a:r>
            <a:r>
              <a:rPr lang="en-US" sz="1200" dirty="0">
                <a:latin typeface="Times New Roman" panose="02020603050405020304" pitchFamily="18" charset="0"/>
                <a:cs typeface="Times New Roman" panose="02020603050405020304" pitchFamily="18" charset="0"/>
              </a:rPr>
              <a:t>.</a:t>
            </a:r>
          </a:p>
        </p:txBody>
      </p:sp>
      <p:sp>
        <p:nvSpPr>
          <p:cNvPr id="16" name="TextBox 15">
            <a:extLst>
              <a:ext uri="{FF2B5EF4-FFF2-40B4-BE49-F238E27FC236}">
                <a16:creationId xmlns:a16="http://schemas.microsoft.com/office/drawing/2014/main" id="{92A7A077-7AB4-A3D7-6DC5-20A54A6AC03A}"/>
              </a:ext>
            </a:extLst>
          </p:cNvPr>
          <p:cNvSpPr txBox="1"/>
          <p:nvPr/>
        </p:nvSpPr>
        <p:spPr>
          <a:xfrm>
            <a:off x="451079" y="5793432"/>
            <a:ext cx="8379460" cy="523220"/>
          </a:xfrm>
          <a:prstGeom prst="rect">
            <a:avLst/>
          </a:prstGeom>
          <a:noFill/>
        </p:spPr>
        <p:txBody>
          <a:bodyPr wrap="square" rtlCol="0">
            <a:spAutoFit/>
          </a:bodyPr>
          <a:lstStyle/>
          <a:p>
            <a:pPr marL="285750"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SMOTENN+LGBM </a:t>
            </a:r>
            <a:r>
              <a:rPr lang="en-US" sz="1400" dirty="0"/>
              <a:t>method performs better than the </a:t>
            </a:r>
            <a:r>
              <a:rPr lang="en-US" sz="1400" b="1" dirty="0"/>
              <a:t>oversampling method</a:t>
            </a:r>
            <a:r>
              <a:rPr lang="en-US" sz="1400" dirty="0"/>
              <a:t>, and </a:t>
            </a:r>
            <a:r>
              <a:rPr lang="en-US" sz="1400" b="1" dirty="0"/>
              <a:t>oversampling with the boosting methods</a:t>
            </a:r>
            <a:r>
              <a:rPr lang="en-US" sz="1400" dirty="0"/>
              <a:t>.</a:t>
            </a:r>
          </a:p>
        </p:txBody>
      </p:sp>
      <p:graphicFrame>
        <p:nvGraphicFramePr>
          <p:cNvPr id="8" name="Chart 7">
            <a:extLst>
              <a:ext uri="{FF2B5EF4-FFF2-40B4-BE49-F238E27FC236}">
                <a16:creationId xmlns:a16="http://schemas.microsoft.com/office/drawing/2014/main" id="{9484E8C1-DF5C-040F-B7FC-F0BD599E3682}"/>
              </a:ext>
            </a:extLst>
          </p:cNvPr>
          <p:cNvGraphicFramePr/>
          <p:nvPr>
            <p:extLst>
              <p:ext uri="{D42A27DB-BD31-4B8C-83A1-F6EECF244321}">
                <p14:modId xmlns:p14="http://schemas.microsoft.com/office/powerpoint/2010/main" val="1325668674"/>
              </p:ext>
            </p:extLst>
          </p:nvPr>
        </p:nvGraphicFramePr>
        <p:xfrm>
          <a:off x="1524000" y="1397000"/>
          <a:ext cx="6096000" cy="4064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98990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47954"/>
            <a:ext cx="4645660" cy="627736"/>
          </a:xfrm>
          <a:prstGeom prst="rect">
            <a:avLst/>
          </a:prstGeom>
        </p:spPr>
        <p:txBody>
          <a:bodyPr vert="horz" wrap="square" lIns="0" tIns="12065" rIns="0" bIns="0" rtlCol="0">
            <a:spAutoFit/>
          </a:bodyPr>
          <a:lstStyle/>
          <a:p>
            <a:pPr marL="12700">
              <a:lnSpc>
                <a:spcPct val="100000"/>
              </a:lnSpc>
              <a:spcBef>
                <a:spcPts val="95"/>
              </a:spcBef>
            </a:pPr>
            <a:r>
              <a:rPr lang="en-US" sz="4000" dirty="0"/>
              <a:t>CONCLUSION</a:t>
            </a:r>
          </a:p>
        </p:txBody>
      </p:sp>
      <p:sp>
        <p:nvSpPr>
          <p:cNvPr id="4" name="object 4"/>
          <p:cNvSpPr txBox="1">
            <a:spLocks noGrp="1"/>
          </p:cNvSpPr>
          <p:nvPr>
            <p:ph type="sldNum" sz="quarter" idx="7"/>
          </p:nvPr>
        </p:nvSpPr>
        <p:spPr>
          <a:xfrm>
            <a:off x="4492116" y="6573970"/>
            <a:ext cx="232284" cy="210954"/>
          </a:xfrm>
          <a:prstGeom prst="rect">
            <a:avLst/>
          </a:prstGeom>
        </p:spPr>
        <p:txBody>
          <a:bodyPr vert="horz" wrap="square" lIns="0" tIns="26034" rIns="0" bIns="0" rtlCol="0">
            <a:spAutoFit/>
          </a:bodyPr>
          <a:lstStyle/>
          <a:p>
            <a:pPr marL="38100">
              <a:lnSpc>
                <a:spcPct val="100000"/>
              </a:lnSpc>
              <a:spcBef>
                <a:spcPts val="204"/>
              </a:spcBef>
            </a:pPr>
            <a:fld id="{81D60167-4931-47E6-BA6A-407CBD079E47}" type="slidenum">
              <a:rPr dirty="0"/>
              <a:t>15</a:t>
            </a:fld>
            <a:endParaRPr dirty="0"/>
          </a:p>
        </p:txBody>
      </p:sp>
      <p:sp>
        <p:nvSpPr>
          <p:cNvPr id="5" name="TextBox 4">
            <a:extLst>
              <a:ext uri="{FF2B5EF4-FFF2-40B4-BE49-F238E27FC236}">
                <a16:creationId xmlns:a16="http://schemas.microsoft.com/office/drawing/2014/main" id="{CCB6DB04-C36A-5F18-0917-DB96AA59C3C7}"/>
              </a:ext>
            </a:extLst>
          </p:cNvPr>
          <p:cNvSpPr txBox="1"/>
          <p:nvPr/>
        </p:nvSpPr>
        <p:spPr>
          <a:xfrm>
            <a:off x="454786" y="1397283"/>
            <a:ext cx="8074660" cy="4278094"/>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Class imbalance is a problem to be overlooked in software defect prediction which impact the performance of the machine and deep learning models.</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Integrative approach such as data + algorithmic data imbalance handling techniques can be a open avenue to look for software defect prediction.</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SMOTEEN (Hybrid approach) accompanied by boosting (specially LGBM)  can be a alternate approach(best) to handle the imbalance case with better performance.</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Experimental result verifies that, </a:t>
            </a:r>
            <a:r>
              <a:rPr lang="en-US" sz="1400" dirty="0" err="1">
                <a:latin typeface="Times New Roman" panose="02020603050405020304" pitchFamily="18" charset="0"/>
                <a:cs typeface="Times New Roman" panose="02020603050405020304" pitchFamily="18" charset="0"/>
              </a:rPr>
              <a:t>SMOTEEN+Boosting</a:t>
            </a:r>
            <a:r>
              <a:rPr lang="en-US" sz="1400" dirty="0">
                <a:latin typeface="Times New Roman" panose="02020603050405020304" pitchFamily="18" charset="0"/>
                <a:cs typeface="Times New Roman" panose="02020603050405020304" pitchFamily="18" charset="0"/>
              </a:rPr>
              <a:t> can be a optimal approach better than SMOTEEN+SVM and SMOTE+SVM and imbalance cost sensitive learning too.</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main limitation of this studies include, exploration of SMOTEEN with  other machine learning classifier such as RF, DT, KNN, and many other integrative approach such as Bagging, Stacking and deep learning models too.</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Hyperparameters also impact the performance of the model which need  focus in future work, but in this case all those parameters are set to default for fair comparisons.</a:t>
            </a: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105524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47954"/>
            <a:ext cx="4645660" cy="627736"/>
          </a:xfrm>
          <a:prstGeom prst="rect">
            <a:avLst/>
          </a:prstGeom>
        </p:spPr>
        <p:txBody>
          <a:bodyPr vert="horz" wrap="square" lIns="0" tIns="12065" rIns="0" bIns="0" rtlCol="0">
            <a:spAutoFit/>
          </a:bodyPr>
          <a:lstStyle/>
          <a:p>
            <a:pPr marL="12700">
              <a:lnSpc>
                <a:spcPct val="100000"/>
              </a:lnSpc>
              <a:spcBef>
                <a:spcPts val="95"/>
              </a:spcBef>
            </a:pPr>
            <a:r>
              <a:rPr lang="en-US" sz="4000" dirty="0"/>
              <a:t>REFRENCES</a:t>
            </a:r>
          </a:p>
        </p:txBody>
      </p:sp>
      <p:sp>
        <p:nvSpPr>
          <p:cNvPr id="4" name="object 4"/>
          <p:cNvSpPr txBox="1">
            <a:spLocks noGrp="1"/>
          </p:cNvSpPr>
          <p:nvPr>
            <p:ph type="sldNum" sz="quarter" idx="7"/>
          </p:nvPr>
        </p:nvSpPr>
        <p:spPr>
          <a:xfrm>
            <a:off x="4492116" y="6573970"/>
            <a:ext cx="232284" cy="210954"/>
          </a:xfrm>
          <a:prstGeom prst="rect">
            <a:avLst/>
          </a:prstGeom>
        </p:spPr>
        <p:txBody>
          <a:bodyPr vert="horz" wrap="square" lIns="0" tIns="26034" rIns="0" bIns="0" rtlCol="0">
            <a:spAutoFit/>
          </a:bodyPr>
          <a:lstStyle/>
          <a:p>
            <a:pPr marL="38100">
              <a:lnSpc>
                <a:spcPct val="100000"/>
              </a:lnSpc>
              <a:spcBef>
                <a:spcPts val="204"/>
              </a:spcBef>
            </a:pPr>
            <a:fld id="{81D60167-4931-47E6-BA6A-407CBD079E47}" type="slidenum">
              <a:rPr dirty="0"/>
              <a:t>16</a:t>
            </a:fld>
            <a:endParaRPr dirty="0"/>
          </a:p>
        </p:txBody>
      </p:sp>
      <p:sp>
        <p:nvSpPr>
          <p:cNvPr id="5" name="TextBox 4">
            <a:extLst>
              <a:ext uri="{FF2B5EF4-FFF2-40B4-BE49-F238E27FC236}">
                <a16:creationId xmlns:a16="http://schemas.microsoft.com/office/drawing/2014/main" id="{5C220C9C-27DF-CC70-02BC-603F1EC1D8D0}"/>
              </a:ext>
            </a:extLst>
          </p:cNvPr>
          <p:cNvSpPr txBox="1"/>
          <p:nvPr/>
        </p:nvSpPr>
        <p:spPr>
          <a:xfrm>
            <a:off x="416686" y="1126325"/>
            <a:ext cx="8150860" cy="5447645"/>
          </a:xfrm>
          <a:prstGeom prst="rect">
            <a:avLst/>
          </a:prstGeom>
          <a:noFill/>
        </p:spPr>
        <p:txBody>
          <a:bodyPr wrap="square" rtlCol="0">
            <a:spAutoFit/>
          </a:bodyPr>
          <a:lstStyle/>
          <a:p>
            <a:pPr marL="171450" indent="-171450">
              <a:buFont typeface="Arial" panose="020B0604020202020204" pitchFamily="34" charset="0"/>
              <a:buChar char="•"/>
            </a:pPr>
            <a:r>
              <a:rPr lang="en-US" sz="1100" b="0" i="0" dirty="0">
                <a:solidFill>
                  <a:srgbClr val="333333"/>
                </a:solidFill>
                <a:effectLst/>
                <a:latin typeface="Times New Roman" panose="02020603050405020304" pitchFamily="18" charset="0"/>
                <a:cs typeface="Times New Roman" panose="02020603050405020304" pitchFamily="18" charset="0"/>
              </a:rPr>
              <a:t>T. Wang and W. -h. Li, "Naive Bayes Software Defect Prediction Model," </a:t>
            </a:r>
            <a:r>
              <a:rPr lang="en-US" sz="1100" b="0" i="1" dirty="0">
                <a:solidFill>
                  <a:srgbClr val="333333"/>
                </a:solidFill>
                <a:effectLst/>
                <a:latin typeface="Times New Roman" panose="02020603050405020304" pitchFamily="18" charset="0"/>
                <a:cs typeface="Times New Roman" panose="02020603050405020304" pitchFamily="18" charset="0"/>
              </a:rPr>
              <a:t>2010 International Conference on Computational Intelligence and Software Engineering</a:t>
            </a:r>
            <a:r>
              <a:rPr lang="en-US" sz="1100" b="0" i="0" dirty="0">
                <a:solidFill>
                  <a:srgbClr val="333333"/>
                </a:solidFill>
                <a:effectLst/>
                <a:latin typeface="Times New Roman" panose="02020603050405020304" pitchFamily="18" charset="0"/>
                <a:cs typeface="Times New Roman" panose="02020603050405020304" pitchFamily="18" charset="0"/>
              </a:rPr>
              <a:t>, Wuhan, China, 2010, pp. 1-4, </a:t>
            </a:r>
            <a:r>
              <a:rPr lang="en-US" sz="1100" b="0" i="0" dirty="0" err="1">
                <a:solidFill>
                  <a:srgbClr val="333333"/>
                </a:solidFill>
                <a:effectLst/>
                <a:latin typeface="Times New Roman" panose="02020603050405020304" pitchFamily="18" charset="0"/>
                <a:cs typeface="Times New Roman" panose="02020603050405020304" pitchFamily="18" charset="0"/>
              </a:rPr>
              <a:t>doi</a:t>
            </a:r>
            <a:r>
              <a:rPr lang="en-US" sz="1100" b="0" i="0" dirty="0">
                <a:solidFill>
                  <a:srgbClr val="333333"/>
                </a:solidFill>
                <a:effectLst/>
                <a:latin typeface="Times New Roman" panose="02020603050405020304" pitchFamily="18" charset="0"/>
                <a:cs typeface="Times New Roman" panose="02020603050405020304" pitchFamily="18" charset="0"/>
              </a:rPr>
              <a:t>: 10.1109/CISE.2010.5677057.</a:t>
            </a:r>
          </a:p>
          <a:p>
            <a:pPr marL="171450" indent="-171450">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Hua Wei, </a:t>
            </a:r>
            <a:r>
              <a:rPr lang="en-US" sz="1100" dirty="0" err="1">
                <a:latin typeface="Times New Roman" panose="02020603050405020304" pitchFamily="18" charset="0"/>
                <a:cs typeface="Times New Roman" panose="02020603050405020304" pitchFamily="18" charset="0"/>
              </a:rPr>
              <a:t>Changzhen</a:t>
            </a:r>
            <a:r>
              <a:rPr lang="en-US" sz="1100" dirty="0">
                <a:latin typeface="Times New Roman" panose="02020603050405020304" pitchFamily="18" charset="0"/>
                <a:cs typeface="Times New Roman" panose="02020603050405020304" pitchFamily="18" charset="0"/>
              </a:rPr>
              <a:t> Hu, </a:t>
            </a:r>
            <a:r>
              <a:rPr lang="en-US" sz="1100" dirty="0" err="1">
                <a:latin typeface="Times New Roman" panose="02020603050405020304" pitchFamily="18" charset="0"/>
                <a:cs typeface="Times New Roman" panose="02020603050405020304" pitchFamily="18" charset="0"/>
              </a:rPr>
              <a:t>Shiyou</a:t>
            </a:r>
            <a:r>
              <a:rPr lang="en-US" sz="1100" dirty="0">
                <a:latin typeface="Times New Roman" panose="02020603050405020304" pitchFamily="18" charset="0"/>
                <a:cs typeface="Times New Roman" panose="02020603050405020304" pitchFamily="18" charset="0"/>
              </a:rPr>
              <a:t> Chen, Yuan Xue, </a:t>
            </a:r>
            <a:r>
              <a:rPr lang="en-US" sz="1100" dirty="0" err="1">
                <a:latin typeface="Times New Roman" panose="02020603050405020304" pitchFamily="18" charset="0"/>
                <a:cs typeface="Times New Roman" panose="02020603050405020304" pitchFamily="18" charset="0"/>
              </a:rPr>
              <a:t>Quanxin</a:t>
            </a:r>
            <a:r>
              <a:rPr lang="en-US" sz="1100" dirty="0">
                <a:latin typeface="Times New Roman" panose="02020603050405020304" pitchFamily="18" charset="0"/>
                <a:cs typeface="Times New Roman" panose="02020603050405020304" pitchFamily="18" charset="0"/>
              </a:rPr>
              <a:t> Zhang, Establishing a software defect prediction model via effective dimension reduction, Information Sciences, Volume 477,2019, Pages 399-409, ISSN 0020-0255, </a:t>
            </a:r>
            <a:r>
              <a:rPr lang="en-US" sz="1100" dirty="0">
                <a:latin typeface="Times New Roman" panose="02020603050405020304" pitchFamily="18" charset="0"/>
                <a:cs typeface="Times New Roman" panose="02020603050405020304" pitchFamily="18" charset="0"/>
                <a:hlinkClick r:id="rId2"/>
              </a:rPr>
              <a:t>https://doi.org/10.1016/j.ins.2018.10.056</a:t>
            </a:r>
            <a:r>
              <a:rPr lang="en-US" sz="1100" dirty="0">
                <a:latin typeface="Times New Roman" panose="02020603050405020304" pitchFamily="18" charset="0"/>
                <a:cs typeface="Times New Roman" panose="02020603050405020304" pitchFamily="18" charset="0"/>
              </a:rPr>
              <a:t>.</a:t>
            </a:r>
          </a:p>
          <a:p>
            <a:pPr marL="171450" indent="-171450">
              <a:buFont typeface="Arial" panose="020B0604020202020204" pitchFamily="34" charset="0"/>
              <a:buChar char="•"/>
            </a:pPr>
            <a:r>
              <a:rPr lang="en-US" sz="1100" b="0" i="0" dirty="0" err="1">
                <a:solidFill>
                  <a:srgbClr val="222222"/>
                </a:solidFill>
                <a:effectLst/>
                <a:latin typeface="Times New Roman" panose="02020603050405020304" pitchFamily="18" charset="0"/>
                <a:cs typeface="Times New Roman" panose="02020603050405020304" pitchFamily="18" charset="0"/>
              </a:rPr>
              <a:t>Morasca</a:t>
            </a:r>
            <a:r>
              <a:rPr lang="en-US" sz="1100" b="0" i="0" dirty="0">
                <a:solidFill>
                  <a:srgbClr val="222222"/>
                </a:solidFill>
                <a:effectLst/>
                <a:latin typeface="Times New Roman" panose="02020603050405020304" pitchFamily="18" charset="0"/>
                <a:cs typeface="Times New Roman" panose="02020603050405020304" pitchFamily="18" charset="0"/>
              </a:rPr>
              <a:t>, S., Lavazza, L. On the assessment of software defect prediction models via ROC curves. </a:t>
            </a:r>
            <a:r>
              <a:rPr lang="en-US" sz="1100" b="0" i="1" dirty="0" err="1">
                <a:solidFill>
                  <a:srgbClr val="222222"/>
                </a:solidFill>
                <a:effectLst/>
                <a:latin typeface="Times New Roman" panose="02020603050405020304" pitchFamily="18" charset="0"/>
                <a:cs typeface="Times New Roman" panose="02020603050405020304" pitchFamily="18" charset="0"/>
              </a:rPr>
              <a:t>Empir</a:t>
            </a:r>
            <a:r>
              <a:rPr lang="en-US" sz="1100" b="0" i="1" dirty="0">
                <a:solidFill>
                  <a:srgbClr val="222222"/>
                </a:solidFill>
                <a:effectLst/>
                <a:latin typeface="Times New Roman" panose="02020603050405020304" pitchFamily="18" charset="0"/>
                <a:cs typeface="Times New Roman" panose="02020603050405020304" pitchFamily="18" charset="0"/>
              </a:rPr>
              <a:t> Software Eng</a:t>
            </a:r>
            <a:r>
              <a:rPr lang="en-US" sz="1100" b="0" i="0" dirty="0">
                <a:solidFill>
                  <a:srgbClr val="222222"/>
                </a:solidFill>
                <a:effectLst/>
                <a:latin typeface="Times New Roman" panose="02020603050405020304" pitchFamily="18" charset="0"/>
                <a:cs typeface="Times New Roman" panose="02020603050405020304" pitchFamily="18" charset="0"/>
              </a:rPr>
              <a:t> </a:t>
            </a:r>
            <a:r>
              <a:rPr lang="en-US" sz="1100" b="1" i="0" dirty="0">
                <a:solidFill>
                  <a:srgbClr val="222222"/>
                </a:solidFill>
                <a:effectLst/>
                <a:latin typeface="Times New Roman" panose="02020603050405020304" pitchFamily="18" charset="0"/>
                <a:cs typeface="Times New Roman" panose="02020603050405020304" pitchFamily="18" charset="0"/>
              </a:rPr>
              <a:t>25</a:t>
            </a:r>
            <a:r>
              <a:rPr lang="en-US" sz="1100" b="0" i="0" dirty="0">
                <a:solidFill>
                  <a:srgbClr val="222222"/>
                </a:solidFill>
                <a:effectLst/>
                <a:latin typeface="Times New Roman" panose="02020603050405020304" pitchFamily="18" charset="0"/>
                <a:cs typeface="Times New Roman" panose="02020603050405020304" pitchFamily="18" charset="0"/>
              </a:rPr>
              <a:t>, 3977–4019 (2020). </a:t>
            </a:r>
            <a:r>
              <a:rPr lang="en-US" sz="1100" b="0" i="0" dirty="0">
                <a:solidFill>
                  <a:srgbClr val="222222"/>
                </a:solidFill>
                <a:effectLst/>
                <a:latin typeface="Times New Roman" panose="02020603050405020304" pitchFamily="18" charset="0"/>
                <a:cs typeface="Times New Roman" panose="02020603050405020304" pitchFamily="18" charset="0"/>
                <a:hlinkClick r:id="rId3"/>
              </a:rPr>
              <a:t>https://doi.org/10.1007/s10664-020-09861-4</a:t>
            </a:r>
            <a:r>
              <a:rPr lang="en-US" sz="1100" b="0" i="0" dirty="0">
                <a:solidFill>
                  <a:srgbClr val="222222"/>
                </a:solidFill>
                <a:effectLst/>
                <a:latin typeface="Times New Roman" panose="02020603050405020304" pitchFamily="18" charset="0"/>
                <a:cs typeface="Times New Roman" panose="02020603050405020304" pitchFamily="18" charset="0"/>
              </a:rPr>
              <a:t>.</a:t>
            </a:r>
          </a:p>
          <a:p>
            <a:pPr marL="171450" indent="-171450">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Wei Zheng, </a:t>
            </a:r>
            <a:r>
              <a:rPr lang="en-US" sz="1100" dirty="0" err="1">
                <a:latin typeface="Times New Roman" panose="02020603050405020304" pitchFamily="18" charset="0"/>
                <a:cs typeface="Times New Roman" panose="02020603050405020304" pitchFamily="18" charset="0"/>
              </a:rPr>
              <a:t>Tianren</a:t>
            </a:r>
            <a:r>
              <a:rPr lang="en-US" sz="1100" dirty="0">
                <a:latin typeface="Times New Roman" panose="02020603050405020304" pitchFamily="18" charset="0"/>
                <a:cs typeface="Times New Roman" panose="02020603050405020304" pitchFamily="18" charset="0"/>
              </a:rPr>
              <a:t> Shen, Xiang Chen, </a:t>
            </a:r>
            <a:r>
              <a:rPr lang="en-US" sz="1100" dirty="0" err="1">
                <a:latin typeface="Times New Roman" panose="02020603050405020304" pitchFamily="18" charset="0"/>
                <a:cs typeface="Times New Roman" panose="02020603050405020304" pitchFamily="18" charset="0"/>
              </a:rPr>
              <a:t>Peiran</a:t>
            </a:r>
            <a:r>
              <a:rPr lang="en-US" sz="1100" dirty="0">
                <a:latin typeface="Times New Roman" panose="02020603050405020304" pitchFamily="18" charset="0"/>
                <a:cs typeface="Times New Roman" panose="02020603050405020304" pitchFamily="18" charset="0"/>
              </a:rPr>
              <a:t> Deng, Interpretability application of the Just-in-Time software defect prediction model, Journal of Systems and </a:t>
            </a:r>
            <a:r>
              <a:rPr lang="en-US" sz="1100" dirty="0" err="1">
                <a:latin typeface="Times New Roman" panose="02020603050405020304" pitchFamily="18" charset="0"/>
                <a:cs typeface="Times New Roman" panose="02020603050405020304" pitchFamily="18" charset="0"/>
              </a:rPr>
              <a:t>Software,Volume</a:t>
            </a:r>
            <a:r>
              <a:rPr lang="en-US" sz="1100" dirty="0">
                <a:latin typeface="Times New Roman" panose="02020603050405020304" pitchFamily="18" charset="0"/>
                <a:cs typeface="Times New Roman" panose="02020603050405020304" pitchFamily="18" charset="0"/>
              </a:rPr>
              <a:t> 188, 2022, 111245, ISSN 0164-1212, </a:t>
            </a:r>
            <a:r>
              <a:rPr lang="en-US" sz="1100" dirty="0">
                <a:latin typeface="Times New Roman" panose="02020603050405020304" pitchFamily="18" charset="0"/>
                <a:cs typeface="Times New Roman" panose="02020603050405020304" pitchFamily="18" charset="0"/>
                <a:hlinkClick r:id="rId4"/>
              </a:rPr>
              <a:t>https://doi.org/10.1016/j.jss.2022.111245</a:t>
            </a:r>
            <a:r>
              <a:rPr lang="en-US" sz="1100" dirty="0">
                <a:latin typeface="Times New Roman" panose="02020603050405020304" pitchFamily="18" charset="0"/>
                <a:cs typeface="Times New Roman" panose="02020603050405020304" pitchFamily="18" charset="0"/>
              </a:rPr>
              <a:t>.</a:t>
            </a:r>
          </a:p>
          <a:p>
            <a:pPr marL="171450" indent="-171450">
              <a:buFont typeface="Arial" panose="020B0604020202020204" pitchFamily="34" charset="0"/>
              <a:buChar char="•"/>
            </a:pPr>
            <a:r>
              <a:rPr lang="en-US" sz="1100" b="0" i="0" dirty="0" err="1">
                <a:solidFill>
                  <a:srgbClr val="222222"/>
                </a:solidFill>
                <a:effectLst/>
                <a:latin typeface="Times New Roman" panose="02020603050405020304" pitchFamily="18" charset="0"/>
                <a:cs typeface="Times New Roman" panose="02020603050405020304" pitchFamily="18" charset="0"/>
              </a:rPr>
              <a:t>Bejjanki</a:t>
            </a:r>
            <a:r>
              <a:rPr lang="en-US" sz="1100" b="0" i="0" dirty="0">
                <a:solidFill>
                  <a:srgbClr val="222222"/>
                </a:solidFill>
                <a:effectLst/>
                <a:latin typeface="Times New Roman" panose="02020603050405020304" pitchFamily="18" charset="0"/>
                <a:cs typeface="Times New Roman" panose="02020603050405020304" pitchFamily="18" charset="0"/>
              </a:rPr>
              <a:t> KK, Gyani J, </a:t>
            </a:r>
            <a:r>
              <a:rPr lang="en-US" sz="1100" b="0" i="0" dirty="0" err="1">
                <a:solidFill>
                  <a:srgbClr val="222222"/>
                </a:solidFill>
                <a:effectLst/>
                <a:latin typeface="Times New Roman" panose="02020603050405020304" pitchFamily="18" charset="0"/>
                <a:cs typeface="Times New Roman" panose="02020603050405020304" pitchFamily="18" charset="0"/>
              </a:rPr>
              <a:t>Gugulothu</a:t>
            </a:r>
            <a:r>
              <a:rPr lang="en-US" sz="1100" b="0" i="0" dirty="0">
                <a:solidFill>
                  <a:srgbClr val="222222"/>
                </a:solidFill>
                <a:effectLst/>
                <a:latin typeface="Times New Roman" panose="02020603050405020304" pitchFamily="18" charset="0"/>
                <a:cs typeface="Times New Roman" panose="02020603050405020304" pitchFamily="18" charset="0"/>
              </a:rPr>
              <a:t> N. Class Imbalance Reduction (CIR): A Novel Approach to Software Defect Prediction in the Presence of Class Imbalance. </a:t>
            </a:r>
            <a:r>
              <a:rPr lang="en-US" sz="1100" b="0" i="1" dirty="0">
                <a:solidFill>
                  <a:srgbClr val="222222"/>
                </a:solidFill>
                <a:effectLst/>
                <a:latin typeface="Times New Roman" panose="02020603050405020304" pitchFamily="18" charset="0"/>
                <a:cs typeface="Times New Roman" panose="02020603050405020304" pitchFamily="18" charset="0"/>
              </a:rPr>
              <a:t>Symmetry</a:t>
            </a:r>
            <a:r>
              <a:rPr lang="en-US" sz="1100" b="0" i="0" dirty="0">
                <a:solidFill>
                  <a:srgbClr val="222222"/>
                </a:solidFill>
                <a:effectLst/>
                <a:latin typeface="Times New Roman" panose="02020603050405020304" pitchFamily="18" charset="0"/>
                <a:cs typeface="Times New Roman" panose="02020603050405020304" pitchFamily="18" charset="0"/>
              </a:rPr>
              <a:t>. 2020; 12(3):407. </a:t>
            </a:r>
            <a:r>
              <a:rPr lang="en-US" sz="1100" b="0" i="0" dirty="0">
                <a:solidFill>
                  <a:srgbClr val="222222"/>
                </a:solidFill>
                <a:effectLst/>
                <a:latin typeface="Times New Roman" panose="02020603050405020304" pitchFamily="18" charset="0"/>
                <a:cs typeface="Times New Roman" panose="02020603050405020304" pitchFamily="18" charset="0"/>
                <a:hlinkClick r:id="rId5"/>
              </a:rPr>
              <a:t>https://doi.org/10.3390/sym12030407</a:t>
            </a:r>
            <a:r>
              <a:rPr lang="en-US" sz="1100" b="0" i="0" dirty="0">
                <a:solidFill>
                  <a:srgbClr val="222222"/>
                </a:solidFill>
                <a:effectLst/>
                <a:latin typeface="Times New Roman" panose="02020603050405020304" pitchFamily="18" charset="0"/>
                <a:cs typeface="Times New Roman" panose="02020603050405020304" pitchFamily="18" charset="0"/>
              </a:rPr>
              <a:t>.</a:t>
            </a:r>
          </a:p>
          <a:p>
            <a:pPr marL="171450" indent="-171450">
              <a:buFont typeface="Arial" panose="020B0604020202020204" pitchFamily="34" charset="0"/>
              <a:buChar char="•"/>
            </a:pPr>
            <a:r>
              <a:rPr lang="en-US" sz="1100" dirty="0" err="1">
                <a:latin typeface="Times New Roman" panose="02020603050405020304" pitchFamily="18" charset="0"/>
                <a:cs typeface="Times New Roman" panose="02020603050405020304" pitchFamily="18" charset="0"/>
              </a:rPr>
              <a:t>Cagatay</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Catal</a:t>
            </a:r>
            <a:r>
              <a:rPr lang="en-US" sz="1100" dirty="0">
                <a:latin typeface="Times New Roman" panose="02020603050405020304" pitchFamily="18" charset="0"/>
                <a:cs typeface="Times New Roman" panose="02020603050405020304" pitchFamily="18" charset="0"/>
              </a:rPr>
              <a:t>, Banu </a:t>
            </a:r>
            <a:r>
              <a:rPr lang="en-US" sz="1100" dirty="0" err="1">
                <a:latin typeface="Times New Roman" panose="02020603050405020304" pitchFamily="18" charset="0"/>
                <a:cs typeface="Times New Roman" panose="02020603050405020304" pitchFamily="18" charset="0"/>
              </a:rPr>
              <a:t>Diri</a:t>
            </a:r>
            <a:r>
              <a:rPr lang="en-US" sz="1100" dirty="0">
                <a:latin typeface="Times New Roman" panose="02020603050405020304" pitchFamily="18" charset="0"/>
                <a:cs typeface="Times New Roman" panose="02020603050405020304" pitchFamily="18" charset="0"/>
              </a:rPr>
              <a:t>, Investigating the effect of dataset size, metrics sets, and feature selection techniques on software fault prediction problem, Information Sciences, Volume 179, Issue 8, 2009, Pages 1040-1058, ISSN 0020-0255, </a:t>
            </a:r>
            <a:r>
              <a:rPr lang="en-US" sz="1100" dirty="0">
                <a:latin typeface="Times New Roman" panose="02020603050405020304" pitchFamily="18" charset="0"/>
                <a:cs typeface="Times New Roman" panose="02020603050405020304" pitchFamily="18" charset="0"/>
                <a:hlinkClick r:id="rId6"/>
              </a:rPr>
              <a:t>https://doi.org/10.1016/j.ins.2008.12.001</a:t>
            </a:r>
            <a:r>
              <a:rPr lang="en-US" sz="1100" dirty="0">
                <a:latin typeface="Times New Roman" panose="02020603050405020304" pitchFamily="18" charset="0"/>
                <a:cs typeface="Times New Roman" panose="02020603050405020304" pitchFamily="18" charset="0"/>
              </a:rPr>
              <a:t>.</a:t>
            </a:r>
          </a:p>
          <a:p>
            <a:pPr marL="171450" indent="-171450">
              <a:buFont typeface="Arial" panose="020B0604020202020204" pitchFamily="34" charset="0"/>
              <a:buChar char="•"/>
            </a:pPr>
            <a:r>
              <a:rPr lang="en-US" sz="1100" b="0" i="0" dirty="0">
                <a:solidFill>
                  <a:srgbClr val="222222"/>
                </a:solidFill>
                <a:effectLst/>
                <a:latin typeface="Times New Roman" panose="02020603050405020304" pitchFamily="18" charset="0"/>
                <a:cs typeface="Times New Roman" panose="02020603050405020304" pitchFamily="18" charset="0"/>
              </a:rPr>
              <a:t>Arora, I.; </a:t>
            </a:r>
            <a:r>
              <a:rPr lang="en-US" sz="1100" b="0" i="0" dirty="0" err="1">
                <a:solidFill>
                  <a:srgbClr val="222222"/>
                </a:solidFill>
                <a:effectLst/>
                <a:latin typeface="Times New Roman" panose="02020603050405020304" pitchFamily="18" charset="0"/>
                <a:cs typeface="Times New Roman" panose="02020603050405020304" pitchFamily="18" charset="0"/>
              </a:rPr>
              <a:t>Tetarwal</a:t>
            </a:r>
            <a:r>
              <a:rPr lang="en-US" sz="1100" b="0" i="0" dirty="0">
                <a:solidFill>
                  <a:srgbClr val="222222"/>
                </a:solidFill>
                <a:effectLst/>
                <a:latin typeface="Times New Roman" panose="02020603050405020304" pitchFamily="18" charset="0"/>
                <a:cs typeface="Times New Roman" panose="02020603050405020304" pitchFamily="18" charset="0"/>
              </a:rPr>
              <a:t>, V.; Saha, A. Open Issues in Software Defect Prediction. </a:t>
            </a:r>
            <a:r>
              <a:rPr lang="en-US" sz="1100" b="0" i="1" dirty="0">
                <a:solidFill>
                  <a:srgbClr val="222222"/>
                </a:solidFill>
                <a:effectLst/>
                <a:latin typeface="Times New Roman" panose="02020603050405020304" pitchFamily="18" charset="0"/>
                <a:cs typeface="Times New Roman" panose="02020603050405020304" pitchFamily="18" charset="0"/>
              </a:rPr>
              <a:t>Proc. </a:t>
            </a:r>
            <a:r>
              <a:rPr lang="en-US" sz="1100" b="0" i="1" dirty="0" err="1">
                <a:solidFill>
                  <a:srgbClr val="222222"/>
                </a:solidFill>
                <a:effectLst/>
                <a:latin typeface="Times New Roman" panose="02020603050405020304" pitchFamily="18" charset="0"/>
                <a:cs typeface="Times New Roman" panose="02020603050405020304" pitchFamily="18" charset="0"/>
              </a:rPr>
              <a:t>Comput</a:t>
            </a:r>
            <a:r>
              <a:rPr lang="en-US" sz="1100" b="0" i="1" dirty="0">
                <a:solidFill>
                  <a:srgbClr val="222222"/>
                </a:solidFill>
                <a:effectLst/>
                <a:latin typeface="Times New Roman" panose="02020603050405020304" pitchFamily="18" charset="0"/>
                <a:cs typeface="Times New Roman" panose="02020603050405020304" pitchFamily="18" charset="0"/>
              </a:rPr>
              <a:t>. Sci.</a:t>
            </a:r>
            <a:r>
              <a:rPr lang="en-US" sz="1100" b="0" i="0" dirty="0">
                <a:solidFill>
                  <a:srgbClr val="222222"/>
                </a:solidFill>
                <a:effectLst/>
                <a:latin typeface="Times New Roman" panose="02020603050405020304" pitchFamily="18" charset="0"/>
                <a:cs typeface="Times New Roman" panose="02020603050405020304" pitchFamily="18" charset="0"/>
              </a:rPr>
              <a:t> </a:t>
            </a:r>
            <a:r>
              <a:rPr lang="en-US" sz="1100" b="1" i="0" dirty="0">
                <a:solidFill>
                  <a:srgbClr val="222222"/>
                </a:solidFill>
                <a:effectLst/>
                <a:latin typeface="Times New Roman" panose="02020603050405020304" pitchFamily="18" charset="0"/>
                <a:cs typeface="Times New Roman" panose="02020603050405020304" pitchFamily="18" charset="0"/>
              </a:rPr>
              <a:t>2015</a:t>
            </a:r>
            <a:r>
              <a:rPr lang="en-US" sz="1100" b="0" i="0" dirty="0">
                <a:solidFill>
                  <a:srgbClr val="222222"/>
                </a:solidFill>
                <a:effectLst/>
                <a:latin typeface="Times New Roman" panose="02020603050405020304" pitchFamily="18" charset="0"/>
                <a:cs typeface="Times New Roman" panose="02020603050405020304" pitchFamily="18" charset="0"/>
              </a:rPr>
              <a:t>, </a:t>
            </a:r>
            <a:r>
              <a:rPr lang="en-US" sz="1100" b="0" i="1" dirty="0">
                <a:solidFill>
                  <a:srgbClr val="222222"/>
                </a:solidFill>
                <a:effectLst/>
                <a:latin typeface="Times New Roman" panose="02020603050405020304" pitchFamily="18" charset="0"/>
                <a:cs typeface="Times New Roman" panose="02020603050405020304" pitchFamily="18" charset="0"/>
              </a:rPr>
              <a:t>46</a:t>
            </a:r>
            <a:r>
              <a:rPr lang="en-US" sz="1100" b="0" i="0" dirty="0">
                <a:solidFill>
                  <a:srgbClr val="222222"/>
                </a:solidFill>
                <a:effectLst/>
                <a:latin typeface="Times New Roman" panose="02020603050405020304" pitchFamily="18" charset="0"/>
                <a:cs typeface="Times New Roman" panose="02020603050405020304" pitchFamily="18" charset="0"/>
              </a:rPr>
              <a:t>, 906–912.</a:t>
            </a:r>
          </a:p>
          <a:p>
            <a:pPr marL="171450" indent="-171450">
              <a:buFont typeface="Arial" panose="020B0604020202020204" pitchFamily="34" charset="0"/>
              <a:buChar char="•"/>
            </a:pPr>
            <a:r>
              <a:rPr lang="en-US" sz="1100" b="0" i="0" dirty="0" err="1">
                <a:solidFill>
                  <a:srgbClr val="222222"/>
                </a:solidFill>
                <a:effectLst/>
                <a:latin typeface="Times New Roman" panose="02020603050405020304" pitchFamily="18" charset="0"/>
                <a:cs typeface="Times New Roman" panose="02020603050405020304" pitchFamily="18" charset="0"/>
              </a:rPr>
              <a:t>Laradji</a:t>
            </a:r>
            <a:r>
              <a:rPr lang="en-US" sz="1100" b="0" i="0" dirty="0">
                <a:solidFill>
                  <a:srgbClr val="222222"/>
                </a:solidFill>
                <a:effectLst/>
                <a:latin typeface="Times New Roman" panose="02020603050405020304" pitchFamily="18" charset="0"/>
                <a:cs typeface="Times New Roman" panose="02020603050405020304" pitchFamily="18" charset="0"/>
              </a:rPr>
              <a:t>, I.H.; </a:t>
            </a:r>
            <a:r>
              <a:rPr lang="en-US" sz="1100" b="0" i="0" dirty="0" err="1">
                <a:solidFill>
                  <a:srgbClr val="222222"/>
                </a:solidFill>
                <a:effectLst/>
                <a:latin typeface="Times New Roman" panose="02020603050405020304" pitchFamily="18" charset="0"/>
                <a:cs typeface="Times New Roman" panose="02020603050405020304" pitchFamily="18" charset="0"/>
              </a:rPr>
              <a:t>Alshayeb</a:t>
            </a:r>
            <a:r>
              <a:rPr lang="en-US" sz="1100" b="0" i="0" dirty="0">
                <a:solidFill>
                  <a:srgbClr val="222222"/>
                </a:solidFill>
                <a:effectLst/>
                <a:latin typeface="Times New Roman" panose="02020603050405020304" pitchFamily="18" charset="0"/>
                <a:cs typeface="Times New Roman" panose="02020603050405020304" pitchFamily="18" charset="0"/>
              </a:rPr>
              <a:t>, M.; </a:t>
            </a:r>
            <a:r>
              <a:rPr lang="en-US" sz="1100" b="0" i="0" dirty="0" err="1">
                <a:solidFill>
                  <a:srgbClr val="222222"/>
                </a:solidFill>
                <a:effectLst/>
                <a:latin typeface="Times New Roman" panose="02020603050405020304" pitchFamily="18" charset="0"/>
                <a:cs typeface="Times New Roman" panose="02020603050405020304" pitchFamily="18" charset="0"/>
              </a:rPr>
              <a:t>Ghouti</a:t>
            </a:r>
            <a:r>
              <a:rPr lang="en-US" sz="1100" b="0" i="0" dirty="0">
                <a:solidFill>
                  <a:srgbClr val="222222"/>
                </a:solidFill>
                <a:effectLst/>
                <a:latin typeface="Times New Roman" panose="02020603050405020304" pitchFamily="18" charset="0"/>
                <a:cs typeface="Times New Roman" panose="02020603050405020304" pitchFamily="18" charset="0"/>
              </a:rPr>
              <a:t>, L. Software defect prediction using ensemble learning on selected features. </a:t>
            </a:r>
            <a:r>
              <a:rPr lang="en-US" sz="1100" b="0" i="1" dirty="0">
                <a:solidFill>
                  <a:srgbClr val="222222"/>
                </a:solidFill>
                <a:effectLst/>
                <a:latin typeface="Times New Roman" panose="02020603050405020304" pitchFamily="18" charset="0"/>
                <a:cs typeface="Times New Roman" panose="02020603050405020304" pitchFamily="18" charset="0"/>
              </a:rPr>
              <a:t>Inf. </a:t>
            </a:r>
            <a:r>
              <a:rPr lang="en-US" sz="1100" b="0" i="1" dirty="0" err="1">
                <a:solidFill>
                  <a:srgbClr val="222222"/>
                </a:solidFill>
                <a:effectLst/>
                <a:latin typeface="Times New Roman" panose="02020603050405020304" pitchFamily="18" charset="0"/>
                <a:cs typeface="Times New Roman" panose="02020603050405020304" pitchFamily="18" charset="0"/>
              </a:rPr>
              <a:t>Softw</a:t>
            </a:r>
            <a:r>
              <a:rPr lang="en-US" sz="1100" b="0" i="1" dirty="0">
                <a:solidFill>
                  <a:srgbClr val="222222"/>
                </a:solidFill>
                <a:effectLst/>
                <a:latin typeface="Times New Roman" panose="02020603050405020304" pitchFamily="18" charset="0"/>
                <a:cs typeface="Times New Roman" panose="02020603050405020304" pitchFamily="18" charset="0"/>
              </a:rPr>
              <a:t>. Technol.</a:t>
            </a:r>
            <a:r>
              <a:rPr lang="en-US" sz="1100" b="0" i="0" dirty="0">
                <a:solidFill>
                  <a:srgbClr val="222222"/>
                </a:solidFill>
                <a:effectLst/>
                <a:latin typeface="Times New Roman" panose="02020603050405020304" pitchFamily="18" charset="0"/>
                <a:cs typeface="Times New Roman" panose="02020603050405020304" pitchFamily="18" charset="0"/>
              </a:rPr>
              <a:t> </a:t>
            </a:r>
            <a:r>
              <a:rPr lang="en-US" sz="1100" b="1" i="0" dirty="0">
                <a:solidFill>
                  <a:srgbClr val="222222"/>
                </a:solidFill>
                <a:effectLst/>
                <a:latin typeface="Times New Roman" panose="02020603050405020304" pitchFamily="18" charset="0"/>
                <a:cs typeface="Times New Roman" panose="02020603050405020304" pitchFamily="18" charset="0"/>
              </a:rPr>
              <a:t>2015</a:t>
            </a:r>
            <a:r>
              <a:rPr lang="en-US" sz="1100" b="0" i="0" dirty="0">
                <a:solidFill>
                  <a:srgbClr val="222222"/>
                </a:solidFill>
                <a:effectLst/>
                <a:latin typeface="Times New Roman" panose="02020603050405020304" pitchFamily="18" charset="0"/>
                <a:cs typeface="Times New Roman" panose="02020603050405020304" pitchFamily="18" charset="0"/>
              </a:rPr>
              <a:t>, </a:t>
            </a:r>
            <a:r>
              <a:rPr lang="en-US" sz="1100" b="0" i="1" dirty="0">
                <a:solidFill>
                  <a:srgbClr val="222222"/>
                </a:solidFill>
                <a:effectLst/>
                <a:latin typeface="Times New Roman" panose="02020603050405020304" pitchFamily="18" charset="0"/>
                <a:cs typeface="Times New Roman" panose="02020603050405020304" pitchFamily="18" charset="0"/>
              </a:rPr>
              <a:t>58</a:t>
            </a:r>
            <a:r>
              <a:rPr lang="en-US" sz="1100" b="0" i="0" dirty="0">
                <a:solidFill>
                  <a:srgbClr val="222222"/>
                </a:solidFill>
                <a:effectLst/>
                <a:latin typeface="Times New Roman" panose="02020603050405020304" pitchFamily="18" charset="0"/>
                <a:cs typeface="Times New Roman" panose="02020603050405020304" pitchFamily="18" charset="0"/>
              </a:rPr>
              <a:t>, 388–402.</a:t>
            </a:r>
          </a:p>
          <a:p>
            <a:pPr marL="171450" indent="-171450">
              <a:buFont typeface="Arial" panose="020B0604020202020204" pitchFamily="34" charset="0"/>
              <a:buChar char="•"/>
            </a:pPr>
            <a:r>
              <a:rPr lang="en-US" sz="1100" b="0" i="0" dirty="0" err="1">
                <a:solidFill>
                  <a:srgbClr val="222222"/>
                </a:solidFill>
                <a:effectLst/>
                <a:latin typeface="Times New Roman" panose="02020603050405020304" pitchFamily="18" charset="0"/>
                <a:cs typeface="Times New Roman" panose="02020603050405020304" pitchFamily="18" charset="0"/>
              </a:rPr>
              <a:t>Siers</a:t>
            </a:r>
            <a:r>
              <a:rPr lang="en-US" sz="1100" b="0" i="0" dirty="0">
                <a:solidFill>
                  <a:srgbClr val="222222"/>
                </a:solidFill>
                <a:effectLst/>
                <a:latin typeface="Times New Roman" panose="02020603050405020304" pitchFamily="18" charset="0"/>
                <a:cs typeface="Times New Roman" panose="02020603050405020304" pitchFamily="18" charset="0"/>
              </a:rPr>
              <a:t>, M.J.; Islam, M.Z. Software defect prediction using a cost sensitive decision forest and voting, and a potential solution to the class imbalance problem. </a:t>
            </a:r>
            <a:r>
              <a:rPr lang="en-US" sz="1100" b="0" i="1" dirty="0">
                <a:solidFill>
                  <a:srgbClr val="222222"/>
                </a:solidFill>
                <a:effectLst/>
                <a:latin typeface="Times New Roman" panose="02020603050405020304" pitchFamily="18" charset="0"/>
                <a:cs typeface="Times New Roman" panose="02020603050405020304" pitchFamily="18" charset="0"/>
              </a:rPr>
              <a:t>Inf. Syst.</a:t>
            </a:r>
            <a:r>
              <a:rPr lang="en-US" sz="1100" b="0" i="0" dirty="0">
                <a:solidFill>
                  <a:srgbClr val="222222"/>
                </a:solidFill>
                <a:effectLst/>
                <a:latin typeface="Times New Roman" panose="02020603050405020304" pitchFamily="18" charset="0"/>
                <a:cs typeface="Times New Roman" panose="02020603050405020304" pitchFamily="18" charset="0"/>
              </a:rPr>
              <a:t> </a:t>
            </a:r>
            <a:r>
              <a:rPr lang="en-US" sz="1100" b="1" i="0" dirty="0">
                <a:solidFill>
                  <a:srgbClr val="222222"/>
                </a:solidFill>
                <a:effectLst/>
                <a:latin typeface="Times New Roman" panose="02020603050405020304" pitchFamily="18" charset="0"/>
                <a:cs typeface="Times New Roman" panose="02020603050405020304" pitchFamily="18" charset="0"/>
              </a:rPr>
              <a:t>2015</a:t>
            </a:r>
            <a:r>
              <a:rPr lang="en-US" sz="1100" b="0" i="0" dirty="0">
                <a:solidFill>
                  <a:srgbClr val="222222"/>
                </a:solidFill>
                <a:effectLst/>
                <a:latin typeface="Times New Roman" panose="02020603050405020304" pitchFamily="18" charset="0"/>
                <a:cs typeface="Times New Roman" panose="02020603050405020304" pitchFamily="18" charset="0"/>
              </a:rPr>
              <a:t>, </a:t>
            </a:r>
            <a:r>
              <a:rPr lang="en-US" sz="1100" b="0" i="1" dirty="0">
                <a:solidFill>
                  <a:srgbClr val="222222"/>
                </a:solidFill>
                <a:effectLst/>
                <a:latin typeface="Times New Roman" panose="02020603050405020304" pitchFamily="18" charset="0"/>
                <a:cs typeface="Times New Roman" panose="02020603050405020304" pitchFamily="18" charset="0"/>
              </a:rPr>
              <a:t>51</a:t>
            </a:r>
            <a:r>
              <a:rPr lang="en-US" sz="1100" b="0" i="0" dirty="0">
                <a:solidFill>
                  <a:srgbClr val="222222"/>
                </a:solidFill>
                <a:effectLst/>
                <a:latin typeface="Times New Roman" panose="02020603050405020304" pitchFamily="18" charset="0"/>
                <a:cs typeface="Times New Roman" panose="02020603050405020304" pitchFamily="18" charset="0"/>
              </a:rPr>
              <a:t>, 62–71. </a:t>
            </a:r>
          </a:p>
          <a:p>
            <a:pPr marL="171450" indent="-171450">
              <a:buFont typeface="Arial" panose="020B0604020202020204" pitchFamily="34" charset="0"/>
              <a:buChar char="•"/>
            </a:pPr>
            <a:r>
              <a:rPr lang="en-US" sz="1100" b="0" i="0" dirty="0">
                <a:solidFill>
                  <a:srgbClr val="222222"/>
                </a:solidFill>
                <a:effectLst/>
                <a:latin typeface="Times New Roman" panose="02020603050405020304" pitchFamily="18" charset="0"/>
                <a:cs typeface="Times New Roman" panose="02020603050405020304" pitchFamily="18" charset="0"/>
              </a:rPr>
              <a:t>Zhang, Z.W.; Jing, X.Y.; Wang, T.J. Label propagation based semi-supervised learning for software defect prediction. </a:t>
            </a:r>
            <a:r>
              <a:rPr lang="en-US" sz="1100" b="0" i="1" dirty="0" err="1">
                <a:solidFill>
                  <a:srgbClr val="222222"/>
                </a:solidFill>
                <a:effectLst/>
                <a:latin typeface="Times New Roman" panose="02020603050405020304" pitchFamily="18" charset="0"/>
                <a:cs typeface="Times New Roman" panose="02020603050405020304" pitchFamily="18" charset="0"/>
              </a:rPr>
              <a:t>Autom</a:t>
            </a:r>
            <a:r>
              <a:rPr lang="en-US" sz="1100" b="0" i="1" dirty="0">
                <a:solidFill>
                  <a:srgbClr val="222222"/>
                </a:solidFill>
                <a:effectLst/>
                <a:latin typeface="Times New Roman" panose="02020603050405020304" pitchFamily="18" charset="0"/>
                <a:cs typeface="Times New Roman" panose="02020603050405020304" pitchFamily="18" charset="0"/>
              </a:rPr>
              <a:t>. </a:t>
            </a:r>
            <a:r>
              <a:rPr lang="en-US" sz="1100" b="0" i="1" dirty="0" err="1">
                <a:solidFill>
                  <a:srgbClr val="222222"/>
                </a:solidFill>
                <a:effectLst/>
                <a:latin typeface="Times New Roman" panose="02020603050405020304" pitchFamily="18" charset="0"/>
                <a:cs typeface="Times New Roman" panose="02020603050405020304" pitchFamily="18" charset="0"/>
              </a:rPr>
              <a:t>Softw</a:t>
            </a:r>
            <a:r>
              <a:rPr lang="en-US" sz="1100" b="0" i="1" dirty="0">
                <a:solidFill>
                  <a:srgbClr val="222222"/>
                </a:solidFill>
                <a:effectLst/>
                <a:latin typeface="Times New Roman" panose="02020603050405020304" pitchFamily="18" charset="0"/>
                <a:cs typeface="Times New Roman" panose="02020603050405020304" pitchFamily="18" charset="0"/>
              </a:rPr>
              <a:t>. Eng.</a:t>
            </a:r>
            <a:r>
              <a:rPr lang="en-US" sz="1100" b="0" i="0" dirty="0">
                <a:solidFill>
                  <a:srgbClr val="222222"/>
                </a:solidFill>
                <a:effectLst/>
                <a:latin typeface="Times New Roman" panose="02020603050405020304" pitchFamily="18" charset="0"/>
                <a:cs typeface="Times New Roman" panose="02020603050405020304" pitchFamily="18" charset="0"/>
              </a:rPr>
              <a:t> </a:t>
            </a:r>
            <a:r>
              <a:rPr lang="en-US" sz="1100" b="1" i="0" dirty="0">
                <a:solidFill>
                  <a:srgbClr val="222222"/>
                </a:solidFill>
                <a:effectLst/>
                <a:latin typeface="Times New Roman" panose="02020603050405020304" pitchFamily="18" charset="0"/>
                <a:cs typeface="Times New Roman" panose="02020603050405020304" pitchFamily="18" charset="0"/>
              </a:rPr>
              <a:t>2016</a:t>
            </a:r>
            <a:r>
              <a:rPr lang="en-US" sz="1100" b="0" i="0" dirty="0">
                <a:solidFill>
                  <a:srgbClr val="222222"/>
                </a:solidFill>
                <a:effectLst/>
                <a:latin typeface="Times New Roman" panose="02020603050405020304" pitchFamily="18" charset="0"/>
                <a:cs typeface="Times New Roman" panose="02020603050405020304" pitchFamily="18" charset="0"/>
              </a:rPr>
              <a:t>, </a:t>
            </a:r>
            <a:r>
              <a:rPr lang="en-US" sz="1100" b="0" i="1" dirty="0">
                <a:solidFill>
                  <a:srgbClr val="222222"/>
                </a:solidFill>
                <a:effectLst/>
                <a:latin typeface="Times New Roman" panose="02020603050405020304" pitchFamily="18" charset="0"/>
                <a:cs typeface="Times New Roman" panose="02020603050405020304" pitchFamily="18" charset="0"/>
              </a:rPr>
              <a:t>24</a:t>
            </a:r>
            <a:r>
              <a:rPr lang="en-US" sz="1100" b="0" i="0" dirty="0">
                <a:solidFill>
                  <a:srgbClr val="222222"/>
                </a:solidFill>
                <a:effectLst/>
                <a:latin typeface="Times New Roman" panose="02020603050405020304" pitchFamily="18" charset="0"/>
                <a:cs typeface="Times New Roman" panose="02020603050405020304" pitchFamily="18" charset="0"/>
              </a:rPr>
              <a:t>, 1–23.</a:t>
            </a:r>
          </a:p>
          <a:p>
            <a:pPr marL="171450" indent="-171450">
              <a:buFont typeface="Arial" panose="020B0604020202020204" pitchFamily="34" charset="0"/>
              <a:buChar char="•"/>
            </a:pP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S. Feng, J. Keung, X. Yu, Y. Xiao, and M. Zhang, “Investigation on the stability of SMOTE-based oversampling techniques in software defect prediction,” </a:t>
            </a:r>
            <a:r>
              <a:rPr lang="en-US" sz="1100" i="1" dirty="0">
                <a:effectLst/>
                <a:latin typeface="Times New Roman" panose="02020603050405020304" pitchFamily="18" charset="0"/>
                <a:ea typeface="Times New Roman" panose="02020603050405020304" pitchFamily="18" charset="0"/>
                <a:cs typeface="Times New Roman" panose="02020603050405020304" pitchFamily="18" charset="0"/>
              </a:rPr>
              <a:t>Inf </a:t>
            </a:r>
            <a:r>
              <a:rPr lang="en-US" sz="1100" i="1" dirty="0" err="1">
                <a:effectLst/>
                <a:latin typeface="Times New Roman" panose="02020603050405020304" pitchFamily="18" charset="0"/>
                <a:ea typeface="Times New Roman" panose="02020603050405020304" pitchFamily="18" charset="0"/>
                <a:cs typeface="Times New Roman" panose="02020603050405020304" pitchFamily="18" charset="0"/>
              </a:rPr>
              <a:t>Softw</a:t>
            </a:r>
            <a:r>
              <a:rPr lang="en-US" sz="1100" i="1" dirty="0">
                <a:effectLst/>
                <a:latin typeface="Times New Roman" panose="02020603050405020304" pitchFamily="18" charset="0"/>
                <a:ea typeface="Times New Roman" panose="02020603050405020304" pitchFamily="18" charset="0"/>
                <a:cs typeface="Times New Roman" panose="02020603050405020304" pitchFamily="18" charset="0"/>
              </a:rPr>
              <a:t> Technol</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 vol. 139, Nov. 2021, </a:t>
            </a:r>
            <a:r>
              <a:rPr lang="en-US" sz="1100" dirty="0" err="1">
                <a:effectLst/>
                <a:latin typeface="Times New Roman" panose="02020603050405020304" pitchFamily="18" charset="0"/>
                <a:ea typeface="Times New Roman" panose="02020603050405020304" pitchFamily="18" charset="0"/>
                <a:cs typeface="Times New Roman" panose="02020603050405020304" pitchFamily="18" charset="0"/>
              </a:rPr>
              <a:t>doi</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 10.1016/j.infsof.2021.106662.</a:t>
            </a:r>
          </a:p>
          <a:p>
            <a:pPr marL="171450" indent="-171450">
              <a:buFont typeface="Arial" panose="020B0604020202020204" pitchFamily="34" charset="0"/>
              <a:buChar char="•"/>
            </a:pP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Q. Song, Y. Guo, and M. Shepperd, “A Comprehensive Investigation of the Role of Imbalanced Learning for Software Defect Prediction,” </a:t>
            </a:r>
            <a:r>
              <a:rPr lang="en-US" sz="1100" i="1" dirty="0">
                <a:effectLst/>
                <a:latin typeface="Times New Roman" panose="02020603050405020304" pitchFamily="18" charset="0"/>
                <a:ea typeface="Times New Roman" panose="02020603050405020304" pitchFamily="18" charset="0"/>
                <a:cs typeface="Times New Roman" panose="02020603050405020304" pitchFamily="18" charset="0"/>
              </a:rPr>
              <a:t>IEEE Transactions on Software Engineering</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 vol. 45, no. 12, pp. 1253–1269, Dec. 2019, </a:t>
            </a:r>
            <a:r>
              <a:rPr lang="en-US" sz="1100" dirty="0" err="1">
                <a:effectLst/>
                <a:latin typeface="Times New Roman" panose="02020603050405020304" pitchFamily="18" charset="0"/>
                <a:ea typeface="Times New Roman" panose="02020603050405020304" pitchFamily="18" charset="0"/>
                <a:cs typeface="Times New Roman" panose="02020603050405020304" pitchFamily="18" charset="0"/>
              </a:rPr>
              <a:t>doi</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 10.1109/TSE.2018.2836442.</a:t>
            </a:r>
          </a:p>
          <a:p>
            <a:pPr marL="171450" indent="-171450">
              <a:buFont typeface="Arial" panose="020B0604020202020204" pitchFamily="34" charset="0"/>
              <a:buChar char="•"/>
            </a:pP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H. Ali, M. N. M. Salleh, R. </a:t>
            </a:r>
            <a:r>
              <a:rPr lang="en-US" sz="1100" dirty="0" err="1">
                <a:effectLst/>
                <a:latin typeface="Times New Roman" panose="02020603050405020304" pitchFamily="18" charset="0"/>
                <a:ea typeface="Times New Roman" panose="02020603050405020304" pitchFamily="18" charset="0"/>
                <a:cs typeface="Times New Roman" panose="02020603050405020304" pitchFamily="18" charset="0"/>
              </a:rPr>
              <a:t>Saedudin</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 K. Hussain, and M. F. Mushtaq, “Imbalance class problems in data mining: A review,” </a:t>
            </a:r>
            <a:r>
              <a:rPr lang="en-US" sz="1100" i="1" dirty="0">
                <a:effectLst/>
                <a:latin typeface="Times New Roman" panose="02020603050405020304" pitchFamily="18" charset="0"/>
                <a:ea typeface="Times New Roman" panose="02020603050405020304" pitchFamily="18" charset="0"/>
                <a:cs typeface="Times New Roman" panose="02020603050405020304" pitchFamily="18" charset="0"/>
              </a:rPr>
              <a:t>Indonesian Journal of Electrical Engineering and Computer Science</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 vol. 14, no. 3, pp. 1552–1563, Jun. 2019, </a:t>
            </a:r>
            <a:r>
              <a:rPr lang="en-US" sz="1100" dirty="0" err="1">
                <a:effectLst/>
                <a:latin typeface="Times New Roman" panose="02020603050405020304" pitchFamily="18" charset="0"/>
                <a:ea typeface="Times New Roman" panose="02020603050405020304" pitchFamily="18" charset="0"/>
                <a:cs typeface="Times New Roman" panose="02020603050405020304" pitchFamily="18" charset="0"/>
              </a:rPr>
              <a:t>doi</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 10.11591/ijeecs.v14.i3.pp1552-1563.</a:t>
            </a:r>
          </a:p>
          <a:p>
            <a:pPr marL="171450" indent="-171450">
              <a:buFont typeface="Arial" panose="020B0604020202020204" pitchFamily="34" charset="0"/>
              <a:buChar char="•"/>
            </a:pP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H. Tong, B. Liu, and S. Wang, “Software defect prediction using stacked denoising autoencoders and two-stage ensemble learning,” </a:t>
            </a:r>
            <a:r>
              <a:rPr lang="en-US" sz="1100" i="1" dirty="0">
                <a:effectLst/>
                <a:latin typeface="Times New Roman" panose="02020603050405020304" pitchFamily="18" charset="0"/>
                <a:ea typeface="Times New Roman" panose="02020603050405020304" pitchFamily="18" charset="0"/>
                <a:cs typeface="Times New Roman" panose="02020603050405020304" pitchFamily="18" charset="0"/>
              </a:rPr>
              <a:t>Inf </a:t>
            </a:r>
            <a:r>
              <a:rPr lang="en-US" sz="1100" i="1" dirty="0" err="1">
                <a:effectLst/>
                <a:latin typeface="Times New Roman" panose="02020603050405020304" pitchFamily="18" charset="0"/>
                <a:ea typeface="Times New Roman" panose="02020603050405020304" pitchFamily="18" charset="0"/>
                <a:cs typeface="Times New Roman" panose="02020603050405020304" pitchFamily="18" charset="0"/>
              </a:rPr>
              <a:t>Softw</a:t>
            </a:r>
            <a:r>
              <a:rPr lang="en-US" sz="1100" i="1" dirty="0">
                <a:effectLst/>
                <a:latin typeface="Times New Roman" panose="02020603050405020304" pitchFamily="18" charset="0"/>
                <a:ea typeface="Times New Roman" panose="02020603050405020304" pitchFamily="18" charset="0"/>
                <a:cs typeface="Times New Roman" panose="02020603050405020304" pitchFamily="18" charset="0"/>
              </a:rPr>
              <a:t> Technol</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 vol. 96, pp. 94–111, Apr. 2018, </a:t>
            </a:r>
            <a:r>
              <a:rPr lang="en-US" sz="1100" dirty="0" err="1">
                <a:effectLst/>
                <a:latin typeface="Times New Roman" panose="02020603050405020304" pitchFamily="18" charset="0"/>
                <a:ea typeface="Times New Roman" panose="02020603050405020304" pitchFamily="18" charset="0"/>
                <a:cs typeface="Times New Roman" panose="02020603050405020304" pitchFamily="18" charset="0"/>
              </a:rPr>
              <a:t>doi</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 10.1016/j.infsof.2017.11.008.</a:t>
            </a:r>
          </a:p>
          <a:p>
            <a:pPr marL="171450" indent="-171450">
              <a:buFont typeface="Arial" panose="020B0604020202020204" pitchFamily="34" charset="0"/>
              <a:buChar char="•"/>
            </a:pP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Y. Sun, M. S. Kamel, A. K. C. Wong, and Y. Wang, “Cost-sensitive boosting for classification of imbalanced data,” </a:t>
            </a:r>
            <a:r>
              <a:rPr lang="en-US" sz="1100" i="1" dirty="0">
                <a:effectLst/>
                <a:latin typeface="Times New Roman" panose="02020603050405020304" pitchFamily="18" charset="0"/>
                <a:ea typeface="Times New Roman" panose="02020603050405020304" pitchFamily="18" charset="0"/>
                <a:cs typeface="Times New Roman" panose="02020603050405020304" pitchFamily="18" charset="0"/>
              </a:rPr>
              <a:t>Pattern </a:t>
            </a:r>
            <a:r>
              <a:rPr lang="en-US" sz="1100" i="1" dirty="0" err="1">
                <a:effectLst/>
                <a:latin typeface="Times New Roman" panose="02020603050405020304" pitchFamily="18" charset="0"/>
                <a:ea typeface="Times New Roman" panose="02020603050405020304" pitchFamily="18" charset="0"/>
                <a:cs typeface="Times New Roman" panose="02020603050405020304" pitchFamily="18" charset="0"/>
              </a:rPr>
              <a:t>Recognit</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 vol. 40, no. 12, pp. 3358–3378, Dec. 2007, </a:t>
            </a:r>
            <a:r>
              <a:rPr lang="en-US" sz="1100" dirty="0" err="1">
                <a:effectLst/>
                <a:latin typeface="Times New Roman" panose="02020603050405020304" pitchFamily="18" charset="0"/>
                <a:ea typeface="Times New Roman" panose="02020603050405020304" pitchFamily="18" charset="0"/>
                <a:cs typeface="Times New Roman" panose="02020603050405020304" pitchFamily="18" charset="0"/>
              </a:rPr>
              <a:t>doi</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 10.1016/j.patcog.2007.04.009.</a:t>
            </a:r>
            <a:endParaRPr lang="en-US" sz="11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856544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47954"/>
            <a:ext cx="1380490" cy="635000"/>
          </a:xfrm>
          <a:prstGeom prst="rect">
            <a:avLst/>
          </a:prstGeom>
        </p:spPr>
        <p:txBody>
          <a:bodyPr vert="horz" wrap="square" lIns="0" tIns="12065" rIns="0" bIns="0" rtlCol="0">
            <a:spAutoFit/>
          </a:bodyPr>
          <a:lstStyle/>
          <a:p>
            <a:pPr marL="12700">
              <a:lnSpc>
                <a:spcPct val="100000"/>
              </a:lnSpc>
              <a:spcBef>
                <a:spcPts val="95"/>
              </a:spcBef>
            </a:pPr>
            <a:r>
              <a:rPr sz="4000" spc="-5" dirty="0">
                <a:latin typeface="Times New Roman"/>
                <a:cs typeface="Times New Roman"/>
              </a:rPr>
              <a:t>Q &amp;</a:t>
            </a:r>
            <a:r>
              <a:rPr sz="4000" spc="-215" dirty="0">
                <a:latin typeface="Times New Roman"/>
                <a:cs typeface="Times New Roman"/>
              </a:rPr>
              <a:t> </a:t>
            </a:r>
            <a:r>
              <a:rPr sz="4000" spc="-5" dirty="0">
                <a:latin typeface="Times New Roman"/>
                <a:cs typeface="Times New Roman"/>
              </a:rPr>
              <a:t>A</a:t>
            </a:r>
            <a:endParaRPr sz="4000">
              <a:latin typeface="Times New Roman"/>
              <a:cs typeface="Times New Roman"/>
            </a:endParaRPr>
          </a:p>
        </p:txBody>
      </p:sp>
      <p:sp>
        <p:nvSpPr>
          <p:cNvPr id="4" name="object 4"/>
          <p:cNvSpPr txBox="1">
            <a:spLocks noGrp="1"/>
          </p:cNvSpPr>
          <p:nvPr>
            <p:ph type="sldNum" sz="quarter" idx="7"/>
          </p:nvPr>
        </p:nvSpPr>
        <p:spPr>
          <a:xfrm>
            <a:off x="4492116" y="6573970"/>
            <a:ext cx="308484" cy="210954"/>
          </a:xfrm>
          <a:prstGeom prst="rect">
            <a:avLst/>
          </a:prstGeom>
        </p:spPr>
        <p:txBody>
          <a:bodyPr vert="horz" wrap="square" lIns="0" tIns="26034" rIns="0" bIns="0" rtlCol="0">
            <a:spAutoFit/>
          </a:bodyPr>
          <a:lstStyle/>
          <a:p>
            <a:pPr marL="38100">
              <a:lnSpc>
                <a:spcPct val="100000"/>
              </a:lnSpc>
              <a:spcBef>
                <a:spcPts val="204"/>
              </a:spcBef>
            </a:pPr>
            <a:fld id="{81D60167-4931-47E6-BA6A-407CBD079E47}" type="slidenum">
              <a:rPr dirty="0"/>
              <a:t>17</a:t>
            </a:fld>
            <a:endParaRPr dirty="0"/>
          </a:p>
        </p:txBody>
      </p:sp>
      <p:sp>
        <p:nvSpPr>
          <p:cNvPr id="3" name="object 3"/>
          <p:cNvSpPr txBox="1">
            <a:spLocks noGrp="1"/>
          </p:cNvSpPr>
          <p:nvPr>
            <p:ph type="title"/>
          </p:nvPr>
        </p:nvSpPr>
        <p:spPr>
          <a:xfrm>
            <a:off x="3220339" y="2503119"/>
            <a:ext cx="2702560" cy="757555"/>
          </a:xfrm>
          <a:prstGeom prst="rect">
            <a:avLst/>
          </a:prstGeom>
        </p:spPr>
        <p:txBody>
          <a:bodyPr vert="horz" wrap="square" lIns="0" tIns="12700" rIns="0" bIns="0" rtlCol="0">
            <a:spAutoFit/>
          </a:bodyPr>
          <a:lstStyle/>
          <a:p>
            <a:pPr marL="12700">
              <a:lnSpc>
                <a:spcPct val="100000"/>
              </a:lnSpc>
              <a:spcBef>
                <a:spcPts val="100"/>
              </a:spcBef>
            </a:pPr>
            <a:r>
              <a:rPr dirty="0"/>
              <a:t>Thank</a:t>
            </a:r>
            <a:r>
              <a:rPr spc="-265" dirty="0"/>
              <a:t> </a:t>
            </a:r>
            <a:r>
              <a:rPr spc="-16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47954"/>
            <a:ext cx="3805554" cy="635000"/>
          </a:xfrm>
          <a:prstGeom prst="rect">
            <a:avLst/>
          </a:prstGeom>
        </p:spPr>
        <p:txBody>
          <a:bodyPr vert="horz" wrap="square" lIns="0" tIns="12065" rIns="0" bIns="0" rtlCol="0">
            <a:spAutoFit/>
          </a:bodyPr>
          <a:lstStyle/>
          <a:p>
            <a:pPr marL="12700">
              <a:lnSpc>
                <a:spcPct val="100000"/>
              </a:lnSpc>
              <a:spcBef>
                <a:spcPts val="95"/>
              </a:spcBef>
            </a:pPr>
            <a:r>
              <a:rPr lang="en-US" sz="4000" dirty="0"/>
              <a:t>Contents</a:t>
            </a:r>
            <a:endParaRPr sz="4000" dirty="0"/>
          </a:p>
        </p:txBody>
      </p:sp>
      <p:sp>
        <p:nvSpPr>
          <p:cNvPr id="4" name="object 4"/>
          <p:cNvSpPr txBox="1">
            <a:spLocks noGrp="1"/>
          </p:cNvSpPr>
          <p:nvPr>
            <p:ph type="sldNum" sz="quarter" idx="7"/>
          </p:nvPr>
        </p:nvSpPr>
        <p:spPr>
          <a:prstGeom prst="rect">
            <a:avLst/>
          </a:prstGeom>
        </p:spPr>
        <p:txBody>
          <a:bodyPr vert="horz" wrap="square" lIns="0" tIns="26034" rIns="0" bIns="0" rtlCol="0">
            <a:spAutoFit/>
          </a:bodyPr>
          <a:lstStyle/>
          <a:p>
            <a:pPr marL="38100">
              <a:lnSpc>
                <a:spcPct val="100000"/>
              </a:lnSpc>
              <a:spcBef>
                <a:spcPts val="204"/>
              </a:spcBef>
            </a:pPr>
            <a:fld id="{81D60167-4931-47E6-BA6A-407CBD079E47}" type="slidenum">
              <a:rPr dirty="0"/>
              <a:t>2</a:t>
            </a:fld>
            <a:endParaRPr dirty="0"/>
          </a:p>
        </p:txBody>
      </p:sp>
      <p:sp>
        <p:nvSpPr>
          <p:cNvPr id="3" name="object 3"/>
          <p:cNvSpPr txBox="1"/>
          <p:nvPr/>
        </p:nvSpPr>
        <p:spPr>
          <a:xfrm>
            <a:off x="457200" y="1447800"/>
            <a:ext cx="4493260" cy="2293577"/>
          </a:xfrm>
          <a:prstGeom prst="rect">
            <a:avLst/>
          </a:prstGeom>
        </p:spPr>
        <p:txBody>
          <a:bodyPr vert="horz" wrap="square" lIns="0" tIns="46355" rIns="0" bIns="0" rtlCol="0">
            <a:spAutoFit/>
          </a:bodyPr>
          <a:lstStyle/>
          <a:p>
            <a:pPr marL="355600" indent="-343535">
              <a:lnSpc>
                <a:spcPct val="100000"/>
              </a:lnSpc>
              <a:spcBef>
                <a:spcPts val="365"/>
              </a:spcBef>
              <a:buFont typeface="Wingdings"/>
              <a:buChar char=""/>
              <a:tabLst>
                <a:tab pos="356235" algn="l"/>
              </a:tabLst>
            </a:pPr>
            <a:r>
              <a:rPr sz="1400" spc="-5" dirty="0">
                <a:latin typeface="Times New Roman"/>
                <a:cs typeface="Times New Roman"/>
              </a:rPr>
              <a:t>Introduction</a:t>
            </a:r>
            <a:endParaRPr sz="1400" dirty="0">
              <a:latin typeface="Times New Roman"/>
              <a:cs typeface="Times New Roman"/>
            </a:endParaRPr>
          </a:p>
          <a:p>
            <a:pPr marL="355600" indent="-343535">
              <a:lnSpc>
                <a:spcPct val="100000"/>
              </a:lnSpc>
              <a:spcBef>
                <a:spcPts val="260"/>
              </a:spcBef>
              <a:buFont typeface="Wingdings"/>
              <a:buChar char=""/>
              <a:tabLst>
                <a:tab pos="356235" algn="l"/>
              </a:tabLst>
            </a:pPr>
            <a:r>
              <a:rPr sz="1400" spc="-5" dirty="0">
                <a:latin typeface="Times New Roman"/>
                <a:cs typeface="Times New Roman"/>
              </a:rPr>
              <a:t>Background</a:t>
            </a:r>
            <a:r>
              <a:rPr sz="1400" spc="-20" dirty="0">
                <a:latin typeface="Times New Roman"/>
                <a:cs typeface="Times New Roman"/>
              </a:rPr>
              <a:t> </a:t>
            </a:r>
            <a:r>
              <a:rPr sz="1400" spc="-5" dirty="0">
                <a:latin typeface="Times New Roman"/>
                <a:cs typeface="Times New Roman"/>
              </a:rPr>
              <a:t>(optional)</a:t>
            </a:r>
            <a:endParaRPr sz="1400" dirty="0">
              <a:latin typeface="Times New Roman"/>
              <a:cs typeface="Times New Roman"/>
            </a:endParaRPr>
          </a:p>
          <a:p>
            <a:pPr marL="355600" indent="-343535">
              <a:lnSpc>
                <a:spcPct val="100000"/>
              </a:lnSpc>
              <a:spcBef>
                <a:spcPts val="265"/>
              </a:spcBef>
              <a:buFont typeface="Wingdings"/>
              <a:buChar char=""/>
              <a:tabLst>
                <a:tab pos="356235" algn="l"/>
              </a:tabLst>
            </a:pPr>
            <a:r>
              <a:rPr sz="1400" spc="-5" dirty="0">
                <a:latin typeface="Times New Roman"/>
                <a:cs typeface="Times New Roman"/>
              </a:rPr>
              <a:t>Related</a:t>
            </a:r>
            <a:r>
              <a:rPr sz="1400" spc="-65" dirty="0">
                <a:latin typeface="Times New Roman"/>
                <a:cs typeface="Times New Roman"/>
              </a:rPr>
              <a:t> </a:t>
            </a:r>
            <a:r>
              <a:rPr sz="1400" spc="-50" dirty="0">
                <a:latin typeface="Times New Roman"/>
                <a:cs typeface="Times New Roman"/>
              </a:rPr>
              <a:t>Work</a:t>
            </a:r>
            <a:endParaRPr sz="1400" dirty="0">
              <a:latin typeface="Times New Roman"/>
              <a:cs typeface="Times New Roman"/>
            </a:endParaRPr>
          </a:p>
          <a:p>
            <a:pPr marL="355600" indent="-343535">
              <a:lnSpc>
                <a:spcPct val="100000"/>
              </a:lnSpc>
              <a:spcBef>
                <a:spcPts val="265"/>
              </a:spcBef>
              <a:buFont typeface="Wingdings"/>
              <a:buChar char=""/>
              <a:tabLst>
                <a:tab pos="356235" algn="l"/>
              </a:tabLst>
            </a:pPr>
            <a:r>
              <a:rPr sz="1400" spc="-5" dirty="0">
                <a:latin typeface="Times New Roman"/>
                <a:cs typeface="Times New Roman"/>
              </a:rPr>
              <a:t>Proposed</a:t>
            </a:r>
            <a:r>
              <a:rPr sz="1400" spc="-30" dirty="0">
                <a:latin typeface="Times New Roman"/>
                <a:cs typeface="Times New Roman"/>
              </a:rPr>
              <a:t> </a:t>
            </a:r>
            <a:r>
              <a:rPr sz="1400" spc="-5" dirty="0">
                <a:latin typeface="Times New Roman"/>
                <a:cs typeface="Times New Roman"/>
              </a:rPr>
              <a:t>Method</a:t>
            </a:r>
            <a:endParaRPr sz="1400" dirty="0">
              <a:latin typeface="Times New Roman"/>
              <a:cs typeface="Times New Roman"/>
            </a:endParaRPr>
          </a:p>
          <a:p>
            <a:pPr marL="355600" indent="-343535">
              <a:lnSpc>
                <a:spcPct val="100000"/>
              </a:lnSpc>
              <a:spcBef>
                <a:spcPts val="265"/>
              </a:spcBef>
              <a:buFont typeface="Wingdings"/>
              <a:buChar char=""/>
              <a:tabLst>
                <a:tab pos="356235" algn="l"/>
              </a:tabLst>
            </a:pPr>
            <a:r>
              <a:rPr sz="1400" spc="-5" dirty="0">
                <a:latin typeface="Times New Roman"/>
                <a:cs typeface="Times New Roman"/>
              </a:rPr>
              <a:t>Experimental</a:t>
            </a:r>
            <a:r>
              <a:rPr sz="1400" dirty="0">
                <a:latin typeface="Times New Roman"/>
                <a:cs typeface="Times New Roman"/>
              </a:rPr>
              <a:t> </a:t>
            </a:r>
            <a:r>
              <a:rPr sz="1400" spc="-5" dirty="0">
                <a:latin typeface="Times New Roman"/>
                <a:cs typeface="Times New Roman"/>
              </a:rPr>
              <a:t>Setup</a:t>
            </a:r>
            <a:endParaRPr sz="1400" dirty="0">
              <a:latin typeface="Times New Roman"/>
              <a:cs typeface="Times New Roman"/>
            </a:endParaRPr>
          </a:p>
          <a:p>
            <a:pPr marL="355600" indent="-343535">
              <a:lnSpc>
                <a:spcPct val="100000"/>
              </a:lnSpc>
              <a:spcBef>
                <a:spcPts val="265"/>
              </a:spcBef>
              <a:buFont typeface="Wingdings"/>
              <a:buChar char=""/>
              <a:tabLst>
                <a:tab pos="356235" algn="l"/>
              </a:tabLst>
            </a:pPr>
            <a:r>
              <a:rPr sz="1400" spc="-5" dirty="0">
                <a:latin typeface="Times New Roman"/>
                <a:cs typeface="Times New Roman"/>
              </a:rPr>
              <a:t>Experimental</a:t>
            </a:r>
            <a:r>
              <a:rPr sz="1400" dirty="0">
                <a:latin typeface="Times New Roman"/>
                <a:cs typeface="Times New Roman"/>
              </a:rPr>
              <a:t> </a:t>
            </a:r>
            <a:r>
              <a:rPr sz="1400" spc="-5" dirty="0">
                <a:latin typeface="Times New Roman"/>
                <a:cs typeface="Times New Roman"/>
              </a:rPr>
              <a:t>Result</a:t>
            </a:r>
            <a:endParaRPr sz="1400" dirty="0">
              <a:latin typeface="Times New Roman"/>
              <a:cs typeface="Times New Roman"/>
            </a:endParaRPr>
          </a:p>
          <a:p>
            <a:pPr marL="355600" indent="-343535">
              <a:lnSpc>
                <a:spcPct val="100000"/>
              </a:lnSpc>
              <a:spcBef>
                <a:spcPts val="265"/>
              </a:spcBef>
              <a:buFont typeface="Wingdings"/>
              <a:buChar char=""/>
              <a:tabLst>
                <a:tab pos="356235" algn="l"/>
              </a:tabLst>
            </a:pPr>
            <a:r>
              <a:rPr sz="1400" spc="-5" dirty="0">
                <a:latin typeface="Times New Roman"/>
                <a:cs typeface="Times New Roman"/>
              </a:rPr>
              <a:t>Discussion</a:t>
            </a:r>
            <a:r>
              <a:rPr sz="1400" spc="-35" dirty="0">
                <a:latin typeface="Times New Roman"/>
                <a:cs typeface="Times New Roman"/>
              </a:rPr>
              <a:t> </a:t>
            </a:r>
            <a:r>
              <a:rPr sz="1400" dirty="0">
                <a:latin typeface="Times New Roman"/>
                <a:cs typeface="Times New Roman"/>
              </a:rPr>
              <a:t>(optional)</a:t>
            </a:r>
          </a:p>
          <a:p>
            <a:pPr marL="355600" indent="-343535">
              <a:lnSpc>
                <a:spcPct val="100000"/>
              </a:lnSpc>
              <a:spcBef>
                <a:spcPts val="265"/>
              </a:spcBef>
              <a:buFont typeface="Wingdings"/>
              <a:buChar char=""/>
              <a:tabLst>
                <a:tab pos="356235" algn="l"/>
              </a:tabLst>
            </a:pPr>
            <a:r>
              <a:rPr sz="1400" spc="-5" dirty="0">
                <a:latin typeface="Times New Roman"/>
                <a:cs typeface="Times New Roman"/>
              </a:rPr>
              <a:t>Conclusion</a:t>
            </a:r>
            <a:endParaRPr sz="1400" dirty="0">
              <a:latin typeface="Times New Roman"/>
              <a:cs typeface="Times New Roman"/>
            </a:endParaRPr>
          </a:p>
          <a:p>
            <a:pPr marL="355600" indent="-343535">
              <a:lnSpc>
                <a:spcPct val="100000"/>
              </a:lnSpc>
              <a:spcBef>
                <a:spcPts val="265"/>
              </a:spcBef>
              <a:buFont typeface="Wingdings"/>
              <a:buChar char=""/>
              <a:tabLst>
                <a:tab pos="356235" algn="l"/>
              </a:tabLst>
            </a:pPr>
            <a:r>
              <a:rPr sz="1400" spc="-5" dirty="0">
                <a:latin typeface="Times New Roman"/>
                <a:cs typeface="Times New Roman"/>
              </a:rPr>
              <a:t>Future</a:t>
            </a:r>
            <a:r>
              <a:rPr sz="1400" spc="-50" dirty="0">
                <a:latin typeface="Times New Roman"/>
                <a:cs typeface="Times New Roman"/>
              </a:rPr>
              <a:t> Work</a:t>
            </a:r>
            <a:r>
              <a:rPr sz="1400" spc="-5" dirty="0">
                <a:latin typeface="Times New Roman"/>
                <a:cs typeface="Times New Roman"/>
              </a:rPr>
              <a:t> (optional)</a:t>
            </a:r>
            <a:endParaRPr sz="1400" dirty="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47954"/>
            <a:ext cx="3805554" cy="635000"/>
          </a:xfrm>
          <a:prstGeom prst="rect">
            <a:avLst/>
          </a:prstGeom>
        </p:spPr>
        <p:txBody>
          <a:bodyPr vert="horz" wrap="square" lIns="0" tIns="12065" rIns="0" bIns="0" rtlCol="0">
            <a:spAutoFit/>
          </a:bodyPr>
          <a:lstStyle/>
          <a:p>
            <a:pPr marL="12700">
              <a:lnSpc>
                <a:spcPct val="100000"/>
              </a:lnSpc>
              <a:spcBef>
                <a:spcPts val="95"/>
              </a:spcBef>
            </a:pPr>
            <a:r>
              <a:rPr lang="en-US" sz="4000" dirty="0"/>
              <a:t>Introduction</a:t>
            </a:r>
            <a:endParaRPr sz="4000" dirty="0"/>
          </a:p>
        </p:txBody>
      </p:sp>
      <p:sp>
        <p:nvSpPr>
          <p:cNvPr id="4" name="object 4"/>
          <p:cNvSpPr txBox="1">
            <a:spLocks noGrp="1"/>
          </p:cNvSpPr>
          <p:nvPr>
            <p:ph type="sldNum" sz="quarter" idx="7"/>
          </p:nvPr>
        </p:nvSpPr>
        <p:spPr>
          <a:prstGeom prst="rect">
            <a:avLst/>
          </a:prstGeom>
        </p:spPr>
        <p:txBody>
          <a:bodyPr vert="horz" wrap="square" lIns="0" tIns="26034" rIns="0" bIns="0" rtlCol="0">
            <a:spAutoFit/>
          </a:bodyPr>
          <a:lstStyle/>
          <a:p>
            <a:pPr marL="38100">
              <a:lnSpc>
                <a:spcPct val="100000"/>
              </a:lnSpc>
              <a:spcBef>
                <a:spcPts val="204"/>
              </a:spcBef>
            </a:pPr>
            <a:fld id="{81D60167-4931-47E6-BA6A-407CBD079E47}" type="slidenum">
              <a:rPr dirty="0"/>
              <a:t>3</a:t>
            </a:fld>
            <a:endParaRPr dirty="0"/>
          </a:p>
        </p:txBody>
      </p:sp>
      <p:sp>
        <p:nvSpPr>
          <p:cNvPr id="6" name="TextBox 5">
            <a:extLst>
              <a:ext uri="{FF2B5EF4-FFF2-40B4-BE49-F238E27FC236}">
                <a16:creationId xmlns:a16="http://schemas.microsoft.com/office/drawing/2014/main" id="{0B33A426-7C1B-01E3-0974-D8F0B16FC255}"/>
              </a:ext>
            </a:extLst>
          </p:cNvPr>
          <p:cNvSpPr txBox="1"/>
          <p:nvPr/>
        </p:nvSpPr>
        <p:spPr>
          <a:xfrm>
            <a:off x="535940" y="1371600"/>
            <a:ext cx="8066406" cy="3108543"/>
          </a:xfrm>
          <a:prstGeom prst="rect">
            <a:avLst/>
          </a:prstGeom>
          <a:noFill/>
        </p:spPr>
        <p:txBody>
          <a:bodyPr wrap="square" rtlCol="0">
            <a:spAutoFit/>
          </a:bodyPr>
          <a:lstStyle/>
          <a:p>
            <a:pPr marL="285750" indent="-285750" algn="just">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Classification is an important task in data mining and knowledge discovery. - Imbalanced class distribution is a serious difficulty for most classifier learning algorithms. </a:t>
            </a:r>
            <a:endParaRPr lang="en-US" sz="1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Imbalanced data sets have many more instances of some classes than others.</a:t>
            </a:r>
          </a:p>
          <a:p>
            <a:pPr marL="285750" indent="-285750" algn="just">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The imbalanced problem is particularly challenging for bi-class applications.</a:t>
            </a:r>
          </a:p>
          <a:p>
            <a:pPr marL="285750" indent="-285750" algn="just">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The skewed data distribution is not the only parameter that influences the modelling of a capable classifier in identifying rare events.</a:t>
            </a:r>
          </a:p>
          <a:p>
            <a:pPr marL="285750" indent="-285750" algn="just">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Other influential factors include small sample size, separability, and the existence of within-class sub-concepts.</a:t>
            </a:r>
          </a:p>
          <a:p>
            <a:pPr marL="285750" indent="-285750" algn="just">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To deal with the class imbalance problem, one common strategy is to choose an appropriate inductive bias.</a:t>
            </a:r>
          </a:p>
          <a:p>
            <a:pPr marL="285750" indent="-285750" algn="just">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Algorithm-level approaches include adjusting probabilistic estimates, developing new pruning techniques, using different penalty constants, and adjusting the class boundary based on kernel-alignment ideal.</a:t>
            </a:r>
          </a:p>
          <a:p>
            <a:pPr marL="285750" indent="-285750" algn="just">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To develop an algorithmic solution, one needs knowledge of both the corresponding classifier learning algorithm and the application domain.</a:t>
            </a:r>
          </a:p>
        </p:txBody>
      </p:sp>
    </p:spTree>
    <p:extLst>
      <p:ext uri="{BB962C8B-B14F-4D97-AF65-F5344CB8AC3E}">
        <p14:creationId xmlns:p14="http://schemas.microsoft.com/office/powerpoint/2010/main" val="519492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47954"/>
            <a:ext cx="3805554" cy="635000"/>
          </a:xfrm>
          <a:prstGeom prst="rect">
            <a:avLst/>
          </a:prstGeom>
        </p:spPr>
        <p:txBody>
          <a:bodyPr vert="horz" wrap="square" lIns="0" tIns="12065" rIns="0" bIns="0" rtlCol="0">
            <a:spAutoFit/>
          </a:bodyPr>
          <a:lstStyle/>
          <a:p>
            <a:pPr marL="12700">
              <a:lnSpc>
                <a:spcPct val="100000"/>
              </a:lnSpc>
              <a:spcBef>
                <a:spcPts val="95"/>
              </a:spcBef>
            </a:pPr>
            <a:r>
              <a:rPr lang="en-US" sz="4000" dirty="0"/>
              <a:t>Related Work</a:t>
            </a:r>
            <a:endParaRPr sz="4000" dirty="0"/>
          </a:p>
        </p:txBody>
      </p:sp>
      <p:sp>
        <p:nvSpPr>
          <p:cNvPr id="4" name="object 4"/>
          <p:cNvSpPr txBox="1">
            <a:spLocks noGrp="1"/>
          </p:cNvSpPr>
          <p:nvPr>
            <p:ph type="sldNum" sz="quarter" idx="7"/>
          </p:nvPr>
        </p:nvSpPr>
        <p:spPr>
          <a:prstGeom prst="rect">
            <a:avLst/>
          </a:prstGeom>
        </p:spPr>
        <p:txBody>
          <a:bodyPr vert="horz" wrap="square" lIns="0" tIns="26034" rIns="0" bIns="0" rtlCol="0">
            <a:spAutoFit/>
          </a:bodyPr>
          <a:lstStyle/>
          <a:p>
            <a:pPr marL="38100">
              <a:lnSpc>
                <a:spcPct val="100000"/>
              </a:lnSpc>
              <a:spcBef>
                <a:spcPts val="204"/>
              </a:spcBef>
            </a:pPr>
            <a:fld id="{81D60167-4931-47E6-BA6A-407CBD079E47}" type="slidenum">
              <a:rPr dirty="0"/>
              <a:t>4</a:t>
            </a:fld>
            <a:endParaRPr dirty="0"/>
          </a:p>
        </p:txBody>
      </p:sp>
      <p:sp>
        <p:nvSpPr>
          <p:cNvPr id="3" name="TextBox 2">
            <a:extLst>
              <a:ext uri="{FF2B5EF4-FFF2-40B4-BE49-F238E27FC236}">
                <a16:creationId xmlns:a16="http://schemas.microsoft.com/office/drawing/2014/main" id="{AC3D26DF-488A-8D7A-6A9C-A7B06DDFC68C}"/>
              </a:ext>
            </a:extLst>
          </p:cNvPr>
          <p:cNvSpPr txBox="1"/>
          <p:nvPr/>
        </p:nvSpPr>
        <p:spPr>
          <a:xfrm>
            <a:off x="535940" y="1371600"/>
            <a:ext cx="7541260" cy="1600438"/>
          </a:xfrm>
          <a:prstGeom prst="rect">
            <a:avLst/>
          </a:prstGeom>
          <a:noFill/>
        </p:spPr>
        <p:txBody>
          <a:bodyPr wrap="square" rtlCol="0">
            <a:spAutoFit/>
          </a:bodyPr>
          <a:lstStyle/>
          <a:p>
            <a:pPr marL="342900" indent="-342900" algn="just">
              <a:buAutoNum type="arabicPeriod"/>
            </a:pPr>
            <a:r>
              <a:rPr lang="en-US" sz="1400" b="0" i="0" dirty="0">
                <a:effectLst/>
                <a:latin typeface="Times New Roman" panose="02020603050405020304" pitchFamily="18" charset="0"/>
                <a:cs typeface="Times New Roman" panose="02020603050405020304" pitchFamily="18" charset="0"/>
              </a:rPr>
              <a:t>Weiss and Provost showed that the performance of several popular classification algorithms, including decision trees and neural networks, degrades significantly when the class distribution is imbalanced.</a:t>
            </a:r>
          </a:p>
          <a:p>
            <a:pPr marL="342900" indent="-342900" algn="just">
              <a:buAutoNum type="arabicPeriod"/>
            </a:pPr>
            <a:r>
              <a:rPr lang="en-US" sz="1400" b="0" i="0" dirty="0">
                <a:effectLst/>
                <a:latin typeface="Times New Roman" panose="02020603050405020304" pitchFamily="18" charset="0"/>
                <a:cs typeface="Times New Roman" panose="02020603050405020304" pitchFamily="18" charset="0"/>
              </a:rPr>
              <a:t>Chawla et al. proposed a synthetic oversampling technique to balance the class distribution and improve the performance of classification algorithms.</a:t>
            </a:r>
          </a:p>
          <a:p>
            <a:pPr marL="342900" indent="-342900" algn="just">
              <a:buAutoNum type="arabicPeriod"/>
            </a:pPr>
            <a:r>
              <a:rPr lang="en-US" sz="1400" b="0" i="0" dirty="0">
                <a:effectLst/>
                <a:latin typeface="Times New Roman" panose="02020603050405020304" pitchFamily="18" charset="0"/>
                <a:cs typeface="Times New Roman" panose="02020603050405020304" pitchFamily="18" charset="0"/>
              </a:rPr>
              <a:t>Drummond and Holte proposed a cost-sensitive decision tree algorithm that adjusts the misclassification costs of different classes to handle class imbalance.</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8390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349C323C-5489-B7C8-A4F3-33769687EF30}"/>
              </a:ext>
            </a:extLst>
          </p:cNvPr>
          <p:cNvSpPr/>
          <p:nvPr/>
        </p:nvSpPr>
        <p:spPr>
          <a:xfrm>
            <a:off x="8249141" y="3155770"/>
            <a:ext cx="839642" cy="7657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7F055F2-5A43-B779-DB0B-3D96263D46BE}"/>
              </a:ext>
            </a:extLst>
          </p:cNvPr>
          <p:cNvSpPr/>
          <p:nvPr/>
        </p:nvSpPr>
        <p:spPr>
          <a:xfrm>
            <a:off x="3935821" y="2010271"/>
            <a:ext cx="2817341" cy="1995866"/>
          </a:xfrm>
          <a:prstGeom prst="rect">
            <a:avLst/>
          </a:prstGeom>
          <a:gradFill flip="none" rotWithShape="1">
            <a:gsLst>
              <a:gs pos="0">
                <a:schemeClr val="accent1">
                  <a:lumMod val="67000"/>
                </a:schemeClr>
              </a:gs>
              <a:gs pos="13000">
                <a:schemeClr val="tx2"/>
              </a:gs>
              <a:gs pos="100000">
                <a:schemeClr val="accent1">
                  <a:lumMod val="60000"/>
                  <a:lumOff val="40000"/>
                </a:schemeClr>
              </a:gs>
            </a:gsLst>
            <a:lin ang="2700000" scaled="1"/>
            <a:tileRect/>
          </a:gra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2" name="object 2"/>
          <p:cNvSpPr txBox="1">
            <a:spLocks noGrp="1"/>
          </p:cNvSpPr>
          <p:nvPr>
            <p:ph type="title"/>
          </p:nvPr>
        </p:nvSpPr>
        <p:spPr>
          <a:xfrm>
            <a:off x="535940" y="147954"/>
            <a:ext cx="3805554" cy="635000"/>
          </a:xfrm>
          <a:prstGeom prst="rect">
            <a:avLst/>
          </a:prstGeom>
        </p:spPr>
        <p:txBody>
          <a:bodyPr vert="horz" wrap="square" lIns="0" tIns="12065" rIns="0" bIns="0" rtlCol="0">
            <a:spAutoFit/>
          </a:bodyPr>
          <a:lstStyle/>
          <a:p>
            <a:pPr marL="12700">
              <a:lnSpc>
                <a:spcPct val="100000"/>
              </a:lnSpc>
              <a:spcBef>
                <a:spcPts val="95"/>
              </a:spcBef>
            </a:pPr>
            <a:r>
              <a:rPr lang="en-US" sz="4000" dirty="0"/>
              <a:t>Proposed Method</a:t>
            </a:r>
            <a:endParaRPr sz="4000" dirty="0"/>
          </a:p>
        </p:txBody>
      </p:sp>
      <p:sp>
        <p:nvSpPr>
          <p:cNvPr id="4" name="object 4"/>
          <p:cNvSpPr txBox="1">
            <a:spLocks noGrp="1"/>
          </p:cNvSpPr>
          <p:nvPr>
            <p:ph type="sldNum" sz="quarter" idx="7"/>
          </p:nvPr>
        </p:nvSpPr>
        <p:spPr>
          <a:prstGeom prst="rect">
            <a:avLst/>
          </a:prstGeom>
        </p:spPr>
        <p:txBody>
          <a:bodyPr vert="horz" wrap="square" lIns="0" tIns="26034" rIns="0" bIns="0" rtlCol="0">
            <a:spAutoFit/>
          </a:bodyPr>
          <a:lstStyle/>
          <a:p>
            <a:pPr marL="38100">
              <a:lnSpc>
                <a:spcPct val="100000"/>
              </a:lnSpc>
              <a:spcBef>
                <a:spcPts val="204"/>
              </a:spcBef>
            </a:pPr>
            <a:fld id="{81D60167-4931-47E6-BA6A-407CBD079E47}" type="slidenum">
              <a:rPr dirty="0"/>
              <a:t>5</a:t>
            </a:fld>
            <a:endParaRPr dirty="0"/>
          </a:p>
        </p:txBody>
      </p:sp>
      <p:sp>
        <p:nvSpPr>
          <p:cNvPr id="5" name="TextBox 4">
            <a:extLst>
              <a:ext uri="{FF2B5EF4-FFF2-40B4-BE49-F238E27FC236}">
                <a16:creationId xmlns:a16="http://schemas.microsoft.com/office/drawing/2014/main" id="{9E0D83EF-EC55-4F0B-2791-3055C11A66BE}"/>
              </a:ext>
            </a:extLst>
          </p:cNvPr>
          <p:cNvSpPr txBox="1"/>
          <p:nvPr/>
        </p:nvSpPr>
        <p:spPr>
          <a:xfrm>
            <a:off x="271453" y="5310776"/>
            <a:ext cx="8872547" cy="430887"/>
          </a:xfrm>
          <a:prstGeom prst="rect">
            <a:avLst/>
          </a:prstGeom>
          <a:noFill/>
        </p:spPr>
        <p:txBody>
          <a:bodyPr wrap="square" rtlCol="0">
            <a:spAutoFit/>
          </a:bodyPr>
          <a:lstStyle/>
          <a:p>
            <a:r>
              <a:rPr lang="en-US" sz="1100" b="1" dirty="0">
                <a:latin typeface="Times New Roman" panose="02020603050405020304" pitchFamily="18" charset="0"/>
                <a:cs typeface="Times New Roman" panose="02020603050405020304" pitchFamily="18" charset="0"/>
              </a:rPr>
              <a:t>Figure : </a:t>
            </a:r>
            <a:r>
              <a:rPr lang="en-US" sz="1100" dirty="0">
                <a:latin typeface="Times New Roman" panose="02020603050405020304" pitchFamily="18" charset="0"/>
                <a:cs typeface="Times New Roman" panose="02020603050405020304" pitchFamily="18" charset="0"/>
              </a:rPr>
              <a:t>Architecture for </a:t>
            </a:r>
            <a:r>
              <a:rPr lang="en-US" sz="1100" b="1" dirty="0">
                <a:latin typeface="Times New Roman" panose="02020603050405020304" pitchFamily="18" charset="0"/>
                <a:cs typeface="Times New Roman" panose="02020603050405020304" pitchFamily="18" charset="0"/>
              </a:rPr>
              <a:t>SMOTEEN BASED (under sampling + oversampling) using LGBM </a:t>
            </a:r>
            <a:r>
              <a:rPr lang="en-US" sz="1100" dirty="0">
                <a:latin typeface="Times New Roman" panose="02020603050405020304" pitchFamily="18" charset="0"/>
                <a:cs typeface="Times New Roman" panose="02020603050405020304" pitchFamily="18" charset="0"/>
              </a:rPr>
              <a:t>boosting method for improved classification in </a:t>
            </a:r>
            <a:r>
              <a:rPr lang="en-US" sz="1100" b="1" dirty="0">
                <a:latin typeface="Times New Roman" panose="02020603050405020304" pitchFamily="18" charset="0"/>
                <a:cs typeface="Times New Roman" panose="02020603050405020304" pitchFamily="18" charset="0"/>
              </a:rPr>
              <a:t>JM1 dataset</a:t>
            </a:r>
            <a:r>
              <a:rPr lang="en-US" sz="1100" dirty="0">
                <a:latin typeface="Times New Roman" panose="02020603050405020304" pitchFamily="18" charset="0"/>
                <a:cs typeface="Times New Roman" panose="02020603050405020304" pitchFamily="18" charset="0"/>
              </a:rPr>
              <a:t>.</a:t>
            </a:r>
          </a:p>
        </p:txBody>
      </p:sp>
      <p:sp>
        <p:nvSpPr>
          <p:cNvPr id="3" name="Rectangle 2">
            <a:extLst>
              <a:ext uri="{FF2B5EF4-FFF2-40B4-BE49-F238E27FC236}">
                <a16:creationId xmlns:a16="http://schemas.microsoft.com/office/drawing/2014/main" id="{3D359C6E-E9DA-3D4E-2F92-D1946A2A0476}"/>
              </a:ext>
            </a:extLst>
          </p:cNvPr>
          <p:cNvSpPr/>
          <p:nvPr/>
        </p:nvSpPr>
        <p:spPr>
          <a:xfrm>
            <a:off x="77803" y="2220770"/>
            <a:ext cx="1143000" cy="272483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JM1 Dataset</a:t>
            </a:r>
          </a:p>
          <a:p>
            <a:pPr algn="ctr"/>
            <a:r>
              <a:rPr lang="en-US" sz="1600" b="1" dirty="0">
                <a:latin typeface="Times New Roman" panose="02020603050405020304" pitchFamily="18" charset="0"/>
                <a:cs typeface="Times New Roman" panose="02020603050405020304" pitchFamily="18" charset="0"/>
              </a:rPr>
              <a:t>(Imbalance dataset</a:t>
            </a:r>
            <a:r>
              <a:rPr lang="en-US" b="1" dirty="0">
                <a:latin typeface="Times New Roman" panose="02020603050405020304" pitchFamily="18" charset="0"/>
                <a:cs typeface="Times New Roman" panose="02020603050405020304" pitchFamily="18" charset="0"/>
              </a:rPr>
              <a:t>)</a:t>
            </a:r>
          </a:p>
        </p:txBody>
      </p:sp>
      <p:sp>
        <p:nvSpPr>
          <p:cNvPr id="6" name="Flowchart: Preparation 5">
            <a:extLst>
              <a:ext uri="{FF2B5EF4-FFF2-40B4-BE49-F238E27FC236}">
                <a16:creationId xmlns:a16="http://schemas.microsoft.com/office/drawing/2014/main" id="{A3A80F6A-B80B-4E6C-C3CA-C836059F1208}"/>
              </a:ext>
            </a:extLst>
          </p:cNvPr>
          <p:cNvSpPr/>
          <p:nvPr/>
        </p:nvSpPr>
        <p:spPr>
          <a:xfrm>
            <a:off x="4779362" y="2055735"/>
            <a:ext cx="1371600" cy="765700"/>
          </a:xfrm>
          <a:prstGeom prst="flowChartPreparati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800" b="1" dirty="0"/>
              <a:t>SMOTEEN</a:t>
            </a:r>
          </a:p>
          <a:p>
            <a:pPr algn="ctr"/>
            <a:r>
              <a:rPr lang="en-US" sz="800" b="1" dirty="0"/>
              <a:t>(SMOTE + NN)</a:t>
            </a:r>
          </a:p>
        </p:txBody>
      </p:sp>
      <p:sp>
        <p:nvSpPr>
          <p:cNvPr id="7" name="Rectangle 6">
            <a:extLst>
              <a:ext uri="{FF2B5EF4-FFF2-40B4-BE49-F238E27FC236}">
                <a16:creationId xmlns:a16="http://schemas.microsoft.com/office/drawing/2014/main" id="{DCFFAFBB-014F-761B-75F5-3A5381993296}"/>
              </a:ext>
            </a:extLst>
          </p:cNvPr>
          <p:cNvSpPr/>
          <p:nvPr/>
        </p:nvSpPr>
        <p:spPr>
          <a:xfrm>
            <a:off x="2001915" y="2333443"/>
            <a:ext cx="1295400" cy="64633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latin typeface="Times New Roman" panose="02020603050405020304" pitchFamily="18" charset="0"/>
                <a:cs typeface="Times New Roman" panose="02020603050405020304" pitchFamily="18" charset="0"/>
              </a:rPr>
              <a:t>K-fold train dataset</a:t>
            </a:r>
          </a:p>
        </p:txBody>
      </p:sp>
      <p:sp>
        <p:nvSpPr>
          <p:cNvPr id="8" name="Rectangle 7">
            <a:extLst>
              <a:ext uri="{FF2B5EF4-FFF2-40B4-BE49-F238E27FC236}">
                <a16:creationId xmlns:a16="http://schemas.microsoft.com/office/drawing/2014/main" id="{AA9E42F6-2E35-7EDE-BF4F-F23402624F28}"/>
              </a:ext>
            </a:extLst>
          </p:cNvPr>
          <p:cNvSpPr/>
          <p:nvPr/>
        </p:nvSpPr>
        <p:spPr>
          <a:xfrm>
            <a:off x="2001915" y="4348855"/>
            <a:ext cx="1322031" cy="4572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latin typeface="Times New Roman" panose="02020603050405020304" pitchFamily="18" charset="0"/>
                <a:cs typeface="Times New Roman" panose="02020603050405020304" pitchFamily="18" charset="0"/>
              </a:rPr>
              <a:t>Test data</a:t>
            </a:r>
          </a:p>
        </p:txBody>
      </p:sp>
      <p:sp>
        <p:nvSpPr>
          <p:cNvPr id="9" name="Plus Sign 8">
            <a:extLst>
              <a:ext uri="{FF2B5EF4-FFF2-40B4-BE49-F238E27FC236}">
                <a16:creationId xmlns:a16="http://schemas.microsoft.com/office/drawing/2014/main" id="{39FC159A-6F45-DE00-9C6F-07512932CDF4}"/>
              </a:ext>
            </a:extLst>
          </p:cNvPr>
          <p:cNvSpPr/>
          <p:nvPr/>
        </p:nvSpPr>
        <p:spPr>
          <a:xfrm>
            <a:off x="5382403" y="2836202"/>
            <a:ext cx="231140" cy="304800"/>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C187BBEA-B3B4-F97E-A6E0-9EAF33DCB054}"/>
              </a:ext>
            </a:extLst>
          </p:cNvPr>
          <p:cNvPicPr>
            <a:picLocks noChangeAspect="1"/>
          </p:cNvPicPr>
          <p:nvPr/>
        </p:nvPicPr>
        <p:blipFill>
          <a:blip r:embed="rId2"/>
          <a:stretch>
            <a:fillRect/>
          </a:stretch>
        </p:blipFill>
        <p:spPr>
          <a:xfrm>
            <a:off x="4900917" y="3155770"/>
            <a:ext cx="1376918" cy="765701"/>
          </a:xfrm>
          <a:prstGeom prst="rect">
            <a:avLst/>
          </a:prstGeom>
        </p:spPr>
      </p:pic>
      <p:sp>
        <p:nvSpPr>
          <p:cNvPr id="13" name="TextBox 12">
            <a:extLst>
              <a:ext uri="{FF2B5EF4-FFF2-40B4-BE49-F238E27FC236}">
                <a16:creationId xmlns:a16="http://schemas.microsoft.com/office/drawing/2014/main" id="{C97D3314-F98A-C1B0-FE93-7EDA36E6196B}"/>
              </a:ext>
            </a:extLst>
          </p:cNvPr>
          <p:cNvSpPr txBox="1"/>
          <p:nvPr/>
        </p:nvSpPr>
        <p:spPr>
          <a:xfrm>
            <a:off x="4398875" y="3244972"/>
            <a:ext cx="346249" cy="765701"/>
          </a:xfrm>
          <a:prstGeom prst="rect">
            <a:avLst/>
          </a:prstGeom>
          <a:noFill/>
        </p:spPr>
        <p:txBody>
          <a:bodyPr vert="eaVert" wrap="square" rtlCol="0">
            <a:spAutoFit/>
          </a:bodyPr>
          <a:lstStyle/>
          <a:p>
            <a:r>
              <a:rPr lang="en-US" sz="1050" b="1" dirty="0">
                <a:latin typeface="Times New Roman" panose="02020603050405020304" pitchFamily="18" charset="0"/>
                <a:cs typeface="Times New Roman" panose="02020603050405020304" pitchFamily="18" charset="0"/>
              </a:rPr>
              <a:t>LGBM</a:t>
            </a:r>
          </a:p>
        </p:txBody>
      </p:sp>
      <p:sp>
        <p:nvSpPr>
          <p:cNvPr id="14" name="TextBox 13">
            <a:extLst>
              <a:ext uri="{FF2B5EF4-FFF2-40B4-BE49-F238E27FC236}">
                <a16:creationId xmlns:a16="http://schemas.microsoft.com/office/drawing/2014/main" id="{C505E6E7-0A32-9A62-A04D-110A502790A3}"/>
              </a:ext>
            </a:extLst>
          </p:cNvPr>
          <p:cNvSpPr txBox="1"/>
          <p:nvPr/>
        </p:nvSpPr>
        <p:spPr>
          <a:xfrm rot="16200000">
            <a:off x="2499645" y="2328621"/>
            <a:ext cx="3124200" cy="230832"/>
          </a:xfrm>
          <a:prstGeom prst="rect">
            <a:avLst/>
          </a:prstGeom>
          <a:noFill/>
        </p:spPr>
        <p:txBody>
          <a:bodyPr wrap="square" rtlCol="0">
            <a:spAutoFit/>
          </a:bodyPr>
          <a:lstStyle/>
          <a:p>
            <a:r>
              <a:rPr lang="en-US" sz="900" b="1" dirty="0">
                <a:latin typeface="Times New Roman" panose="02020603050405020304" pitchFamily="18" charset="0"/>
                <a:cs typeface="Times New Roman" panose="02020603050405020304" pitchFamily="18" charset="0"/>
              </a:rPr>
              <a:t>SMOTEEN driven LGBM approach</a:t>
            </a:r>
          </a:p>
        </p:txBody>
      </p:sp>
      <p:sp>
        <p:nvSpPr>
          <p:cNvPr id="15" name="Arrow: Right 14">
            <a:extLst>
              <a:ext uri="{FF2B5EF4-FFF2-40B4-BE49-F238E27FC236}">
                <a16:creationId xmlns:a16="http://schemas.microsoft.com/office/drawing/2014/main" id="{0E67BD6A-584F-7A11-FB8F-0F51ACE5BB6E}"/>
              </a:ext>
            </a:extLst>
          </p:cNvPr>
          <p:cNvSpPr/>
          <p:nvPr/>
        </p:nvSpPr>
        <p:spPr>
          <a:xfrm>
            <a:off x="3297316" y="2694342"/>
            <a:ext cx="638506" cy="11831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5E4F1787-28F7-88E1-AF4B-3F8560574F00}"/>
              </a:ext>
            </a:extLst>
          </p:cNvPr>
          <p:cNvSpPr txBox="1"/>
          <p:nvPr/>
        </p:nvSpPr>
        <p:spPr>
          <a:xfrm>
            <a:off x="3960973" y="1802130"/>
            <a:ext cx="3394810"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Proposed Algorithm to handle imbalance dataset</a:t>
            </a:r>
          </a:p>
        </p:txBody>
      </p:sp>
      <p:sp>
        <p:nvSpPr>
          <p:cNvPr id="17" name="Rectangle 16">
            <a:extLst>
              <a:ext uri="{FF2B5EF4-FFF2-40B4-BE49-F238E27FC236}">
                <a16:creationId xmlns:a16="http://schemas.microsoft.com/office/drawing/2014/main" id="{5E689A3A-3117-9EF4-058F-3121B6C2F0E0}"/>
              </a:ext>
            </a:extLst>
          </p:cNvPr>
          <p:cNvSpPr/>
          <p:nvPr/>
        </p:nvSpPr>
        <p:spPr>
          <a:xfrm>
            <a:off x="4427727" y="4274207"/>
            <a:ext cx="1900430" cy="64633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latin typeface="Times New Roman" panose="02020603050405020304" pitchFamily="18" charset="0"/>
                <a:cs typeface="Times New Roman" panose="02020603050405020304" pitchFamily="18" charset="0"/>
              </a:rPr>
              <a:t>SMOTEEN + LGBM Optimal model</a:t>
            </a:r>
          </a:p>
        </p:txBody>
      </p:sp>
      <p:sp>
        <p:nvSpPr>
          <p:cNvPr id="18" name="Arrow: Right 17">
            <a:extLst>
              <a:ext uri="{FF2B5EF4-FFF2-40B4-BE49-F238E27FC236}">
                <a16:creationId xmlns:a16="http://schemas.microsoft.com/office/drawing/2014/main" id="{033114E5-927B-B594-30F9-2B2BD92ADA24}"/>
              </a:ext>
            </a:extLst>
          </p:cNvPr>
          <p:cNvSpPr/>
          <p:nvPr/>
        </p:nvSpPr>
        <p:spPr>
          <a:xfrm>
            <a:off x="1799866" y="2697481"/>
            <a:ext cx="181334" cy="457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61939D90-A663-07D4-33E7-681A2DC670EB}"/>
              </a:ext>
            </a:extLst>
          </p:cNvPr>
          <p:cNvSpPr/>
          <p:nvPr/>
        </p:nvSpPr>
        <p:spPr>
          <a:xfrm>
            <a:off x="1787161" y="4539569"/>
            <a:ext cx="202915" cy="457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9C825C84-B941-05E7-90B6-336B1457848E}"/>
              </a:ext>
            </a:extLst>
          </p:cNvPr>
          <p:cNvSpPr/>
          <p:nvPr/>
        </p:nvSpPr>
        <p:spPr>
          <a:xfrm>
            <a:off x="3323946" y="4539568"/>
            <a:ext cx="1103781" cy="11831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C991690-61FA-008D-A3EB-3CAB56E14597}"/>
              </a:ext>
            </a:extLst>
          </p:cNvPr>
          <p:cNvSpPr/>
          <p:nvPr/>
        </p:nvSpPr>
        <p:spPr>
          <a:xfrm>
            <a:off x="7032025" y="1991935"/>
            <a:ext cx="871803" cy="29610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latin typeface="Times New Roman" panose="02020603050405020304" pitchFamily="18" charset="0"/>
                <a:cs typeface="Times New Roman" panose="02020603050405020304" pitchFamily="18" charset="0"/>
              </a:rPr>
              <a:t>MCC</a:t>
            </a:r>
          </a:p>
          <a:p>
            <a:pPr algn="ctr"/>
            <a:r>
              <a:rPr lang="en-US" sz="1100" b="1" dirty="0">
                <a:latin typeface="Times New Roman" panose="02020603050405020304" pitchFamily="18" charset="0"/>
                <a:cs typeface="Times New Roman" panose="02020603050405020304" pitchFamily="18" charset="0"/>
              </a:rPr>
              <a:t>G-MEAN</a:t>
            </a:r>
          </a:p>
          <a:p>
            <a:pPr algn="ctr"/>
            <a:r>
              <a:rPr lang="en-US" sz="1100" b="1" dirty="0">
                <a:latin typeface="Times New Roman" panose="02020603050405020304" pitchFamily="18" charset="0"/>
                <a:cs typeface="Times New Roman" panose="02020603050405020304" pitchFamily="18" charset="0"/>
              </a:rPr>
              <a:t>ROC-AUC</a:t>
            </a:r>
          </a:p>
          <a:p>
            <a:pPr algn="ctr"/>
            <a:endParaRPr lang="en-US" dirty="0"/>
          </a:p>
        </p:txBody>
      </p:sp>
      <p:sp>
        <p:nvSpPr>
          <p:cNvPr id="22" name="Arrow: Right 21">
            <a:extLst>
              <a:ext uri="{FF2B5EF4-FFF2-40B4-BE49-F238E27FC236}">
                <a16:creationId xmlns:a16="http://schemas.microsoft.com/office/drawing/2014/main" id="{19A1B90C-6FCC-237C-5B8E-93E0D5790486}"/>
              </a:ext>
            </a:extLst>
          </p:cNvPr>
          <p:cNvSpPr/>
          <p:nvPr/>
        </p:nvSpPr>
        <p:spPr>
          <a:xfrm>
            <a:off x="6763670" y="2630036"/>
            <a:ext cx="268356" cy="1115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Right 22">
            <a:extLst>
              <a:ext uri="{FF2B5EF4-FFF2-40B4-BE49-F238E27FC236}">
                <a16:creationId xmlns:a16="http://schemas.microsoft.com/office/drawing/2014/main" id="{217E7A93-670F-6DF9-586D-75243C68EF47}"/>
              </a:ext>
            </a:extLst>
          </p:cNvPr>
          <p:cNvSpPr/>
          <p:nvPr/>
        </p:nvSpPr>
        <p:spPr>
          <a:xfrm>
            <a:off x="6328158" y="4495651"/>
            <a:ext cx="681544" cy="2308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Down 23">
            <a:extLst>
              <a:ext uri="{FF2B5EF4-FFF2-40B4-BE49-F238E27FC236}">
                <a16:creationId xmlns:a16="http://schemas.microsoft.com/office/drawing/2014/main" id="{3A4EAB72-5241-9900-6142-FC9BA351D80F}"/>
              </a:ext>
            </a:extLst>
          </p:cNvPr>
          <p:cNvSpPr/>
          <p:nvPr/>
        </p:nvSpPr>
        <p:spPr>
          <a:xfrm>
            <a:off x="5325691" y="4013521"/>
            <a:ext cx="104501" cy="23872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C9A3394B-CD85-B655-8783-A6BE299260C4}"/>
              </a:ext>
            </a:extLst>
          </p:cNvPr>
          <p:cNvPicPr>
            <a:picLocks noChangeAspect="1"/>
          </p:cNvPicPr>
          <p:nvPr/>
        </p:nvPicPr>
        <p:blipFill>
          <a:blip r:embed="rId3"/>
          <a:stretch>
            <a:fillRect/>
          </a:stretch>
        </p:blipFill>
        <p:spPr>
          <a:xfrm>
            <a:off x="8254112" y="3149449"/>
            <a:ext cx="844878" cy="761485"/>
          </a:xfrm>
          <a:prstGeom prst="rect">
            <a:avLst/>
          </a:prstGeom>
        </p:spPr>
      </p:pic>
      <p:sp>
        <p:nvSpPr>
          <p:cNvPr id="30" name="Arrow: Right 29">
            <a:extLst>
              <a:ext uri="{FF2B5EF4-FFF2-40B4-BE49-F238E27FC236}">
                <a16:creationId xmlns:a16="http://schemas.microsoft.com/office/drawing/2014/main" id="{0A1BD851-82DA-28D2-BFC3-31C04A4C6420}"/>
              </a:ext>
            </a:extLst>
          </p:cNvPr>
          <p:cNvSpPr/>
          <p:nvPr/>
        </p:nvSpPr>
        <p:spPr>
          <a:xfrm>
            <a:off x="7926153" y="3429000"/>
            <a:ext cx="322988" cy="20238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01AC8728-7BAD-4726-480C-43BEE256F5FA}"/>
              </a:ext>
            </a:extLst>
          </p:cNvPr>
          <p:cNvSpPr txBox="1"/>
          <p:nvPr/>
        </p:nvSpPr>
        <p:spPr>
          <a:xfrm>
            <a:off x="8249142" y="3895257"/>
            <a:ext cx="849848" cy="230832"/>
          </a:xfrm>
          <a:prstGeom prst="rect">
            <a:avLst/>
          </a:prstGeom>
          <a:noFill/>
        </p:spPr>
        <p:txBody>
          <a:bodyPr wrap="square" rtlCol="0">
            <a:spAutoFit/>
          </a:bodyPr>
          <a:lstStyle/>
          <a:p>
            <a:r>
              <a:rPr lang="en-US" sz="900" b="1" dirty="0">
                <a:latin typeface="Times New Roman" panose="02020603050405020304" pitchFamily="18" charset="0"/>
                <a:cs typeface="Times New Roman" panose="02020603050405020304" pitchFamily="18" charset="0"/>
              </a:rPr>
              <a:t>Visualization</a:t>
            </a:r>
          </a:p>
        </p:txBody>
      </p:sp>
      <p:sp>
        <p:nvSpPr>
          <p:cNvPr id="33" name="TextBox 32">
            <a:extLst>
              <a:ext uri="{FF2B5EF4-FFF2-40B4-BE49-F238E27FC236}">
                <a16:creationId xmlns:a16="http://schemas.microsoft.com/office/drawing/2014/main" id="{13DDCE16-1BE0-0D14-5E41-CC8D46B8B1DC}"/>
              </a:ext>
            </a:extLst>
          </p:cNvPr>
          <p:cNvSpPr txBox="1"/>
          <p:nvPr/>
        </p:nvSpPr>
        <p:spPr>
          <a:xfrm>
            <a:off x="7221829" y="4905274"/>
            <a:ext cx="894128" cy="230832"/>
          </a:xfrm>
          <a:prstGeom prst="rect">
            <a:avLst/>
          </a:prstGeom>
          <a:noFill/>
        </p:spPr>
        <p:txBody>
          <a:bodyPr wrap="square" rtlCol="0">
            <a:spAutoFit/>
          </a:bodyPr>
          <a:lstStyle/>
          <a:p>
            <a:r>
              <a:rPr lang="en-US" sz="900" b="1" dirty="0">
                <a:latin typeface="Times New Roman" panose="02020603050405020304" pitchFamily="18" charset="0"/>
                <a:cs typeface="Times New Roman" panose="02020603050405020304" pitchFamily="18" charset="0"/>
              </a:rPr>
              <a:t>Metrics</a:t>
            </a:r>
          </a:p>
        </p:txBody>
      </p:sp>
      <p:sp>
        <p:nvSpPr>
          <p:cNvPr id="34" name="TextBox 33">
            <a:extLst>
              <a:ext uri="{FF2B5EF4-FFF2-40B4-BE49-F238E27FC236}">
                <a16:creationId xmlns:a16="http://schemas.microsoft.com/office/drawing/2014/main" id="{FCBAE095-8015-D32A-B524-D34714D12D89}"/>
              </a:ext>
            </a:extLst>
          </p:cNvPr>
          <p:cNvSpPr txBox="1"/>
          <p:nvPr/>
        </p:nvSpPr>
        <p:spPr>
          <a:xfrm>
            <a:off x="4917383" y="4860822"/>
            <a:ext cx="2438400" cy="230832"/>
          </a:xfrm>
          <a:prstGeom prst="rect">
            <a:avLst/>
          </a:prstGeom>
          <a:noFill/>
        </p:spPr>
        <p:txBody>
          <a:bodyPr wrap="square" rtlCol="0">
            <a:spAutoFit/>
          </a:bodyPr>
          <a:lstStyle/>
          <a:p>
            <a:r>
              <a:rPr lang="en-US" sz="900" b="1" dirty="0">
                <a:latin typeface="Times New Roman" panose="02020603050405020304" pitchFamily="18" charset="0"/>
                <a:cs typeface="Times New Roman" panose="02020603050405020304" pitchFamily="18" charset="0"/>
              </a:rPr>
              <a:t>Optimal Model </a:t>
            </a:r>
          </a:p>
        </p:txBody>
      </p:sp>
      <p:sp>
        <p:nvSpPr>
          <p:cNvPr id="35" name="TextBox 34">
            <a:extLst>
              <a:ext uri="{FF2B5EF4-FFF2-40B4-BE49-F238E27FC236}">
                <a16:creationId xmlns:a16="http://schemas.microsoft.com/office/drawing/2014/main" id="{8C41B75A-026D-7004-CD5B-B4AA0FFD3124}"/>
              </a:ext>
            </a:extLst>
          </p:cNvPr>
          <p:cNvSpPr txBox="1"/>
          <p:nvPr/>
        </p:nvSpPr>
        <p:spPr>
          <a:xfrm>
            <a:off x="2120638" y="4739695"/>
            <a:ext cx="1752600" cy="230832"/>
          </a:xfrm>
          <a:prstGeom prst="rect">
            <a:avLst/>
          </a:prstGeom>
          <a:noFill/>
        </p:spPr>
        <p:txBody>
          <a:bodyPr wrap="square" rtlCol="0">
            <a:spAutoFit/>
          </a:bodyPr>
          <a:lstStyle/>
          <a:p>
            <a:r>
              <a:rPr lang="en-US" sz="900" b="1" dirty="0">
                <a:latin typeface="Times New Roman" panose="02020603050405020304" pitchFamily="18" charset="0"/>
                <a:cs typeface="Times New Roman" panose="02020603050405020304" pitchFamily="18" charset="0"/>
              </a:rPr>
              <a:t>Structured Dataset</a:t>
            </a:r>
          </a:p>
        </p:txBody>
      </p:sp>
      <p:sp>
        <p:nvSpPr>
          <p:cNvPr id="36" name="TextBox 35">
            <a:extLst>
              <a:ext uri="{FF2B5EF4-FFF2-40B4-BE49-F238E27FC236}">
                <a16:creationId xmlns:a16="http://schemas.microsoft.com/office/drawing/2014/main" id="{6E9443AF-BF6B-C640-8BF8-15EC9A676268}"/>
              </a:ext>
            </a:extLst>
          </p:cNvPr>
          <p:cNvSpPr txBox="1"/>
          <p:nvPr/>
        </p:nvSpPr>
        <p:spPr>
          <a:xfrm>
            <a:off x="267070" y="4897248"/>
            <a:ext cx="1752600" cy="230832"/>
          </a:xfrm>
          <a:prstGeom prst="rect">
            <a:avLst/>
          </a:prstGeom>
          <a:noFill/>
        </p:spPr>
        <p:txBody>
          <a:bodyPr wrap="square" rtlCol="0">
            <a:spAutoFit/>
          </a:bodyPr>
          <a:lstStyle/>
          <a:p>
            <a:r>
              <a:rPr lang="en-US" sz="900" b="1" dirty="0">
                <a:latin typeface="Times New Roman" panose="02020603050405020304" pitchFamily="18" charset="0"/>
                <a:cs typeface="Times New Roman" panose="02020603050405020304" pitchFamily="18" charset="0"/>
              </a:rPr>
              <a:t>RAW Dataset</a:t>
            </a:r>
          </a:p>
        </p:txBody>
      </p:sp>
      <p:sp>
        <p:nvSpPr>
          <p:cNvPr id="37" name="Rectangle 36">
            <a:extLst>
              <a:ext uri="{FF2B5EF4-FFF2-40B4-BE49-F238E27FC236}">
                <a16:creationId xmlns:a16="http://schemas.microsoft.com/office/drawing/2014/main" id="{5D781BCB-0CCF-80D4-F1C6-9EF292FF93B7}"/>
              </a:ext>
            </a:extLst>
          </p:cNvPr>
          <p:cNvSpPr/>
          <p:nvPr/>
        </p:nvSpPr>
        <p:spPr>
          <a:xfrm>
            <a:off x="1226722" y="2399361"/>
            <a:ext cx="550820" cy="2367655"/>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b="1" dirty="0">
                <a:latin typeface="Times New Roman" panose="02020603050405020304" pitchFamily="18" charset="0"/>
                <a:cs typeface="Times New Roman" panose="02020603050405020304" pitchFamily="18" charset="0"/>
              </a:rPr>
              <a:t>Data Preprocessing</a:t>
            </a:r>
          </a:p>
        </p:txBody>
      </p:sp>
    </p:spTree>
    <p:extLst>
      <p:ext uri="{BB962C8B-B14F-4D97-AF65-F5344CB8AC3E}">
        <p14:creationId xmlns:p14="http://schemas.microsoft.com/office/powerpoint/2010/main" val="3196191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47954"/>
            <a:ext cx="4645660" cy="627736"/>
          </a:xfrm>
          <a:prstGeom prst="rect">
            <a:avLst/>
          </a:prstGeom>
        </p:spPr>
        <p:txBody>
          <a:bodyPr vert="horz" wrap="square" lIns="0" tIns="12065" rIns="0" bIns="0" rtlCol="0">
            <a:spAutoFit/>
          </a:bodyPr>
          <a:lstStyle/>
          <a:p>
            <a:pPr marL="12700">
              <a:lnSpc>
                <a:spcPct val="100000"/>
              </a:lnSpc>
              <a:spcBef>
                <a:spcPts val="95"/>
              </a:spcBef>
            </a:pPr>
            <a:r>
              <a:rPr lang="en-US" sz="4000" dirty="0"/>
              <a:t>Experimental Setup</a:t>
            </a:r>
            <a:endParaRPr sz="4000" dirty="0"/>
          </a:p>
        </p:txBody>
      </p:sp>
      <p:sp>
        <p:nvSpPr>
          <p:cNvPr id="4" name="object 4"/>
          <p:cNvSpPr txBox="1">
            <a:spLocks noGrp="1"/>
          </p:cNvSpPr>
          <p:nvPr>
            <p:ph type="sldNum" sz="quarter" idx="7"/>
          </p:nvPr>
        </p:nvSpPr>
        <p:spPr>
          <a:xfrm>
            <a:off x="4492116" y="6573970"/>
            <a:ext cx="232284" cy="210954"/>
          </a:xfrm>
          <a:prstGeom prst="rect">
            <a:avLst/>
          </a:prstGeom>
        </p:spPr>
        <p:txBody>
          <a:bodyPr vert="horz" wrap="square" lIns="0" tIns="26034" rIns="0" bIns="0" rtlCol="0">
            <a:spAutoFit/>
          </a:bodyPr>
          <a:lstStyle/>
          <a:p>
            <a:pPr marL="38100">
              <a:lnSpc>
                <a:spcPct val="100000"/>
              </a:lnSpc>
              <a:spcBef>
                <a:spcPts val="204"/>
              </a:spcBef>
            </a:pPr>
            <a:fld id="{81D60167-4931-47E6-BA6A-407CBD079E47}" type="slidenum">
              <a:rPr dirty="0"/>
              <a:t>6</a:t>
            </a:fld>
            <a:endParaRPr dirty="0"/>
          </a:p>
        </p:txBody>
      </p:sp>
      <p:sp>
        <p:nvSpPr>
          <p:cNvPr id="3" name="TextBox 2">
            <a:extLst>
              <a:ext uri="{FF2B5EF4-FFF2-40B4-BE49-F238E27FC236}">
                <a16:creationId xmlns:a16="http://schemas.microsoft.com/office/drawing/2014/main" id="{A5918898-DDFD-FB52-900D-E3DDDFDB38E6}"/>
              </a:ext>
            </a:extLst>
          </p:cNvPr>
          <p:cNvSpPr txBox="1"/>
          <p:nvPr/>
        </p:nvSpPr>
        <p:spPr>
          <a:xfrm>
            <a:off x="535940" y="1720840"/>
            <a:ext cx="3502660" cy="1015663"/>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Dataset : Obtained from Promise dataset repository.</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Details instance are present in figure.</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0035C34-08A8-0C16-EB4A-E451B453194C}"/>
              </a:ext>
            </a:extLst>
          </p:cNvPr>
          <p:cNvPicPr>
            <a:picLocks noChangeAspect="1"/>
          </p:cNvPicPr>
          <p:nvPr/>
        </p:nvPicPr>
        <p:blipFill>
          <a:blip r:embed="rId2"/>
          <a:stretch>
            <a:fillRect/>
          </a:stretch>
        </p:blipFill>
        <p:spPr>
          <a:xfrm>
            <a:off x="4343400" y="1713442"/>
            <a:ext cx="4438113" cy="3428060"/>
          </a:xfrm>
          <a:prstGeom prst="rect">
            <a:avLst/>
          </a:prstGeom>
        </p:spPr>
      </p:pic>
      <p:pic>
        <p:nvPicPr>
          <p:cNvPr id="9" name="Picture 8">
            <a:extLst>
              <a:ext uri="{FF2B5EF4-FFF2-40B4-BE49-F238E27FC236}">
                <a16:creationId xmlns:a16="http://schemas.microsoft.com/office/drawing/2014/main" id="{90EBF108-1B85-4CE0-0908-5FB38E7E2C42}"/>
              </a:ext>
            </a:extLst>
          </p:cNvPr>
          <p:cNvPicPr>
            <a:picLocks noChangeAspect="1"/>
          </p:cNvPicPr>
          <p:nvPr/>
        </p:nvPicPr>
        <p:blipFill>
          <a:blip r:embed="rId3"/>
          <a:stretch>
            <a:fillRect/>
          </a:stretch>
        </p:blipFill>
        <p:spPr>
          <a:xfrm>
            <a:off x="621244" y="3124200"/>
            <a:ext cx="3332051" cy="2448245"/>
          </a:xfrm>
          <a:prstGeom prst="rect">
            <a:avLst/>
          </a:prstGeom>
        </p:spPr>
      </p:pic>
    </p:spTree>
    <p:extLst>
      <p:ext uri="{BB962C8B-B14F-4D97-AF65-F5344CB8AC3E}">
        <p14:creationId xmlns:p14="http://schemas.microsoft.com/office/powerpoint/2010/main" val="4021225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47954"/>
            <a:ext cx="4645660" cy="627736"/>
          </a:xfrm>
          <a:prstGeom prst="rect">
            <a:avLst/>
          </a:prstGeom>
        </p:spPr>
        <p:txBody>
          <a:bodyPr vert="horz" wrap="square" lIns="0" tIns="12065" rIns="0" bIns="0" rtlCol="0">
            <a:spAutoFit/>
          </a:bodyPr>
          <a:lstStyle/>
          <a:p>
            <a:pPr marL="12700">
              <a:lnSpc>
                <a:spcPct val="100000"/>
              </a:lnSpc>
              <a:spcBef>
                <a:spcPts val="95"/>
              </a:spcBef>
            </a:pPr>
            <a:r>
              <a:rPr lang="en-US" sz="4000" dirty="0"/>
              <a:t>Experimental Setup</a:t>
            </a:r>
            <a:endParaRPr sz="4000" dirty="0"/>
          </a:p>
        </p:txBody>
      </p:sp>
      <p:sp>
        <p:nvSpPr>
          <p:cNvPr id="4" name="object 4"/>
          <p:cNvSpPr txBox="1">
            <a:spLocks noGrp="1"/>
          </p:cNvSpPr>
          <p:nvPr>
            <p:ph type="sldNum" sz="quarter" idx="7"/>
          </p:nvPr>
        </p:nvSpPr>
        <p:spPr>
          <a:xfrm>
            <a:off x="4492116" y="6573970"/>
            <a:ext cx="232284" cy="210954"/>
          </a:xfrm>
          <a:prstGeom prst="rect">
            <a:avLst/>
          </a:prstGeom>
        </p:spPr>
        <p:txBody>
          <a:bodyPr vert="horz" wrap="square" lIns="0" tIns="26034" rIns="0" bIns="0" rtlCol="0">
            <a:spAutoFit/>
          </a:bodyPr>
          <a:lstStyle/>
          <a:p>
            <a:pPr marL="38100">
              <a:lnSpc>
                <a:spcPct val="100000"/>
              </a:lnSpc>
              <a:spcBef>
                <a:spcPts val="204"/>
              </a:spcBef>
            </a:pPr>
            <a:fld id="{81D60167-4931-47E6-BA6A-407CBD079E47}" type="slidenum">
              <a:rPr dirty="0"/>
              <a:t>7</a:t>
            </a:fld>
            <a:endParaRPr dirty="0"/>
          </a:p>
        </p:txBody>
      </p:sp>
      <p:sp>
        <p:nvSpPr>
          <p:cNvPr id="3" name="TextBox 2">
            <a:extLst>
              <a:ext uri="{FF2B5EF4-FFF2-40B4-BE49-F238E27FC236}">
                <a16:creationId xmlns:a16="http://schemas.microsoft.com/office/drawing/2014/main" id="{A5918898-DDFD-FB52-900D-E3DDDFDB38E6}"/>
              </a:ext>
            </a:extLst>
          </p:cNvPr>
          <p:cNvSpPr txBox="1"/>
          <p:nvPr/>
        </p:nvSpPr>
        <p:spPr>
          <a:xfrm>
            <a:off x="3429000" y="6131073"/>
            <a:ext cx="434086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Pre-processing – Distribution plot</a:t>
            </a:r>
          </a:p>
        </p:txBody>
      </p:sp>
      <p:pic>
        <p:nvPicPr>
          <p:cNvPr id="6" name="Picture 5">
            <a:extLst>
              <a:ext uri="{FF2B5EF4-FFF2-40B4-BE49-F238E27FC236}">
                <a16:creationId xmlns:a16="http://schemas.microsoft.com/office/drawing/2014/main" id="{4804204F-C6EB-560A-C5E0-D7FD2C1C12B5}"/>
              </a:ext>
            </a:extLst>
          </p:cNvPr>
          <p:cNvPicPr>
            <a:picLocks noChangeAspect="1"/>
          </p:cNvPicPr>
          <p:nvPr/>
        </p:nvPicPr>
        <p:blipFill>
          <a:blip r:embed="rId2"/>
          <a:stretch>
            <a:fillRect/>
          </a:stretch>
        </p:blipFill>
        <p:spPr>
          <a:xfrm>
            <a:off x="457200" y="2362200"/>
            <a:ext cx="4924651" cy="2819400"/>
          </a:xfrm>
          <a:prstGeom prst="rect">
            <a:avLst/>
          </a:prstGeom>
        </p:spPr>
      </p:pic>
      <p:pic>
        <p:nvPicPr>
          <p:cNvPr id="10" name="Picture 9">
            <a:extLst>
              <a:ext uri="{FF2B5EF4-FFF2-40B4-BE49-F238E27FC236}">
                <a16:creationId xmlns:a16="http://schemas.microsoft.com/office/drawing/2014/main" id="{22D67242-B451-3E4C-D0A3-336EDFB94927}"/>
              </a:ext>
            </a:extLst>
          </p:cNvPr>
          <p:cNvPicPr>
            <a:picLocks noChangeAspect="1"/>
          </p:cNvPicPr>
          <p:nvPr/>
        </p:nvPicPr>
        <p:blipFill>
          <a:blip r:embed="rId3"/>
          <a:stretch>
            <a:fillRect/>
          </a:stretch>
        </p:blipFill>
        <p:spPr>
          <a:xfrm>
            <a:off x="5486400" y="1720840"/>
            <a:ext cx="3437740" cy="4283582"/>
          </a:xfrm>
          <a:prstGeom prst="rect">
            <a:avLst/>
          </a:prstGeom>
        </p:spPr>
      </p:pic>
    </p:spTree>
    <p:extLst>
      <p:ext uri="{BB962C8B-B14F-4D97-AF65-F5344CB8AC3E}">
        <p14:creationId xmlns:p14="http://schemas.microsoft.com/office/powerpoint/2010/main" val="2017592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47954"/>
            <a:ext cx="7541260" cy="627736"/>
          </a:xfrm>
          <a:prstGeom prst="rect">
            <a:avLst/>
          </a:prstGeom>
        </p:spPr>
        <p:txBody>
          <a:bodyPr vert="horz" wrap="square" lIns="0" tIns="12065" rIns="0" bIns="0" rtlCol="0">
            <a:spAutoFit/>
          </a:bodyPr>
          <a:lstStyle/>
          <a:p>
            <a:pPr marL="12700">
              <a:lnSpc>
                <a:spcPct val="100000"/>
              </a:lnSpc>
              <a:spcBef>
                <a:spcPts val="95"/>
              </a:spcBef>
            </a:pPr>
            <a:r>
              <a:rPr lang="en-US" sz="4000" dirty="0"/>
              <a:t>Statistics related to SDP DATASET </a:t>
            </a:r>
            <a:endParaRPr sz="4000" dirty="0"/>
          </a:p>
        </p:txBody>
      </p:sp>
      <p:sp>
        <p:nvSpPr>
          <p:cNvPr id="4" name="object 4"/>
          <p:cNvSpPr txBox="1">
            <a:spLocks noGrp="1"/>
          </p:cNvSpPr>
          <p:nvPr>
            <p:ph type="sldNum" sz="quarter" idx="7"/>
          </p:nvPr>
        </p:nvSpPr>
        <p:spPr>
          <a:xfrm>
            <a:off x="4492116" y="6573970"/>
            <a:ext cx="232284" cy="210954"/>
          </a:xfrm>
          <a:prstGeom prst="rect">
            <a:avLst/>
          </a:prstGeom>
        </p:spPr>
        <p:txBody>
          <a:bodyPr vert="horz" wrap="square" lIns="0" tIns="26034" rIns="0" bIns="0" rtlCol="0">
            <a:spAutoFit/>
          </a:bodyPr>
          <a:lstStyle/>
          <a:p>
            <a:pPr marL="38100">
              <a:lnSpc>
                <a:spcPct val="100000"/>
              </a:lnSpc>
              <a:spcBef>
                <a:spcPts val="204"/>
              </a:spcBef>
            </a:pPr>
            <a:fld id="{81D60167-4931-47E6-BA6A-407CBD079E47}" type="slidenum">
              <a:rPr dirty="0"/>
              <a:t>8</a:t>
            </a:fld>
            <a:endParaRPr dirty="0"/>
          </a:p>
        </p:txBody>
      </p:sp>
      <p:sp>
        <p:nvSpPr>
          <p:cNvPr id="3" name="TextBox 2">
            <a:extLst>
              <a:ext uri="{FF2B5EF4-FFF2-40B4-BE49-F238E27FC236}">
                <a16:creationId xmlns:a16="http://schemas.microsoft.com/office/drawing/2014/main" id="{A5918898-DDFD-FB52-900D-E3DDDFDB38E6}"/>
              </a:ext>
            </a:extLst>
          </p:cNvPr>
          <p:cNvSpPr txBox="1"/>
          <p:nvPr/>
        </p:nvSpPr>
        <p:spPr>
          <a:xfrm>
            <a:off x="365785" y="1726019"/>
            <a:ext cx="4340860"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Check for the missing values in the dataset created.</a:t>
            </a:r>
          </a:p>
        </p:txBody>
      </p:sp>
      <p:pic>
        <p:nvPicPr>
          <p:cNvPr id="7" name="Picture 6">
            <a:extLst>
              <a:ext uri="{FF2B5EF4-FFF2-40B4-BE49-F238E27FC236}">
                <a16:creationId xmlns:a16="http://schemas.microsoft.com/office/drawing/2014/main" id="{3D910F4B-CBF7-F900-34FB-B4F745B7083B}"/>
              </a:ext>
            </a:extLst>
          </p:cNvPr>
          <p:cNvPicPr>
            <a:picLocks noChangeAspect="1"/>
          </p:cNvPicPr>
          <p:nvPr/>
        </p:nvPicPr>
        <p:blipFill>
          <a:blip r:embed="rId2"/>
          <a:stretch>
            <a:fillRect/>
          </a:stretch>
        </p:blipFill>
        <p:spPr>
          <a:xfrm>
            <a:off x="4750293" y="1720840"/>
            <a:ext cx="2975434" cy="4515658"/>
          </a:xfrm>
          <a:prstGeom prst="rect">
            <a:avLst/>
          </a:prstGeom>
        </p:spPr>
      </p:pic>
    </p:spTree>
    <p:extLst>
      <p:ext uri="{BB962C8B-B14F-4D97-AF65-F5344CB8AC3E}">
        <p14:creationId xmlns:p14="http://schemas.microsoft.com/office/powerpoint/2010/main" val="1416625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47954"/>
            <a:ext cx="4645660" cy="627736"/>
          </a:xfrm>
          <a:prstGeom prst="rect">
            <a:avLst/>
          </a:prstGeom>
        </p:spPr>
        <p:txBody>
          <a:bodyPr vert="horz" wrap="square" lIns="0" tIns="12065" rIns="0" bIns="0" rtlCol="0">
            <a:spAutoFit/>
          </a:bodyPr>
          <a:lstStyle/>
          <a:p>
            <a:pPr marL="12700">
              <a:lnSpc>
                <a:spcPct val="100000"/>
              </a:lnSpc>
              <a:spcBef>
                <a:spcPts val="95"/>
              </a:spcBef>
            </a:pPr>
            <a:r>
              <a:rPr lang="en-US" sz="4000" dirty="0"/>
              <a:t>Research Question</a:t>
            </a:r>
            <a:endParaRPr sz="4000" dirty="0"/>
          </a:p>
        </p:txBody>
      </p:sp>
      <p:sp>
        <p:nvSpPr>
          <p:cNvPr id="4" name="object 4"/>
          <p:cNvSpPr txBox="1">
            <a:spLocks noGrp="1"/>
          </p:cNvSpPr>
          <p:nvPr>
            <p:ph type="sldNum" sz="quarter" idx="7"/>
          </p:nvPr>
        </p:nvSpPr>
        <p:spPr>
          <a:xfrm>
            <a:off x="4492116" y="6573970"/>
            <a:ext cx="232284" cy="210954"/>
          </a:xfrm>
          <a:prstGeom prst="rect">
            <a:avLst/>
          </a:prstGeom>
        </p:spPr>
        <p:txBody>
          <a:bodyPr vert="horz" wrap="square" lIns="0" tIns="26034" rIns="0" bIns="0" rtlCol="0">
            <a:spAutoFit/>
          </a:bodyPr>
          <a:lstStyle/>
          <a:p>
            <a:pPr marL="38100">
              <a:lnSpc>
                <a:spcPct val="100000"/>
              </a:lnSpc>
              <a:spcBef>
                <a:spcPts val="204"/>
              </a:spcBef>
            </a:pPr>
            <a:fld id="{81D60167-4931-47E6-BA6A-407CBD079E47}" type="slidenum">
              <a:rPr dirty="0"/>
              <a:t>9</a:t>
            </a:fld>
            <a:endParaRPr dirty="0"/>
          </a:p>
        </p:txBody>
      </p:sp>
      <p:sp>
        <p:nvSpPr>
          <p:cNvPr id="3" name="TextBox 2">
            <a:extLst>
              <a:ext uri="{FF2B5EF4-FFF2-40B4-BE49-F238E27FC236}">
                <a16:creationId xmlns:a16="http://schemas.microsoft.com/office/drawing/2014/main" id="{A5918898-DDFD-FB52-900D-E3DDDFDB38E6}"/>
              </a:ext>
            </a:extLst>
          </p:cNvPr>
          <p:cNvSpPr txBox="1"/>
          <p:nvPr/>
        </p:nvSpPr>
        <p:spPr>
          <a:xfrm>
            <a:off x="535940" y="1676400"/>
            <a:ext cx="8074660" cy="1877437"/>
          </a:xfrm>
          <a:prstGeom prst="rect">
            <a:avLst/>
          </a:prstGeom>
          <a:noFill/>
        </p:spPr>
        <p:txBody>
          <a:bodyPr wrap="square" rtlCol="0">
            <a:spAutoFit/>
          </a:bodyPr>
          <a:lstStyle/>
          <a:p>
            <a:pPr marL="285750"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RQ1</a:t>
            </a:r>
            <a:r>
              <a:rPr lang="en-US" sz="1400" dirty="0">
                <a:latin typeface="Times New Roman" panose="02020603050405020304" pitchFamily="18" charset="0"/>
                <a:cs typeface="Times New Roman" panose="02020603050405020304" pitchFamily="18" charset="0"/>
              </a:rPr>
              <a:t> : How effective is </a:t>
            </a:r>
            <a:r>
              <a:rPr lang="en-US" sz="1400" b="1" dirty="0">
                <a:latin typeface="Times New Roman" panose="02020603050405020304" pitchFamily="18" charset="0"/>
                <a:cs typeface="Times New Roman" panose="02020603050405020304" pitchFamily="18" charset="0"/>
              </a:rPr>
              <a:t>LGBM-SMOTENN</a:t>
            </a:r>
            <a:r>
              <a:rPr lang="en-US" sz="1400" dirty="0">
                <a:latin typeface="Times New Roman" panose="02020603050405020304" pitchFamily="18" charset="0"/>
                <a:cs typeface="Times New Roman" panose="02020603050405020304" pitchFamily="18" charset="0"/>
              </a:rPr>
              <a:t> to the </a:t>
            </a:r>
            <a:r>
              <a:rPr lang="en-US" sz="1400" b="1" dirty="0">
                <a:latin typeface="Times New Roman" panose="02020603050405020304" pitchFamily="18" charset="0"/>
                <a:cs typeface="Times New Roman" panose="02020603050405020304" pitchFamily="18" charset="0"/>
              </a:rPr>
              <a:t>SVM (base classifier) with no oversampling </a:t>
            </a:r>
            <a:r>
              <a:rPr lang="en-US" sz="1400" dirty="0">
                <a:latin typeface="Times New Roman" panose="02020603050405020304" pitchFamily="18" charset="0"/>
                <a:cs typeface="Times New Roman" panose="02020603050405020304" pitchFamily="18" charset="0"/>
              </a:rPr>
              <a:t>, no oversampling but </a:t>
            </a:r>
            <a:r>
              <a:rPr lang="en-US" sz="1400" b="1" dirty="0">
                <a:latin typeface="Times New Roman" panose="02020603050405020304" pitchFamily="18" charset="0"/>
                <a:cs typeface="Times New Roman" panose="02020603050405020304" pitchFamily="18" charset="0"/>
              </a:rPr>
              <a:t>boosting</a:t>
            </a:r>
            <a:r>
              <a:rPr lang="en-US" sz="1400" dirty="0">
                <a:latin typeface="Times New Roman" panose="02020603050405020304" pitchFamily="18" charset="0"/>
                <a:cs typeface="Times New Roman" panose="02020603050405020304" pitchFamily="18" charset="0"/>
              </a:rPr>
              <a:t> and  </a:t>
            </a:r>
            <a:r>
              <a:rPr lang="en-US" sz="1400" b="1" dirty="0">
                <a:latin typeface="Times New Roman" panose="02020603050405020304" pitchFamily="18" charset="0"/>
                <a:cs typeface="Times New Roman" panose="02020603050405020304" pitchFamily="18" charset="0"/>
              </a:rPr>
              <a:t>SMOTEEN with SVM</a:t>
            </a:r>
            <a:r>
              <a:rPr lang="en-US" sz="1400" dirty="0">
                <a:latin typeface="Times New Roman" panose="02020603050405020304" pitchFamily="18" charset="0"/>
                <a:cs typeface="Times New Roman" panose="02020603050405020304" pitchFamily="18" charset="0"/>
              </a:rPr>
              <a:t>?</a:t>
            </a:r>
          </a:p>
          <a:p>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RQ2</a:t>
            </a:r>
            <a:r>
              <a:rPr lang="en-US" sz="1400" dirty="0">
                <a:latin typeface="Times New Roman" panose="02020603050405020304" pitchFamily="18" charset="0"/>
                <a:cs typeface="Times New Roman" panose="02020603050405020304" pitchFamily="18" charset="0"/>
              </a:rPr>
              <a:t> : How effective is our proposed </a:t>
            </a:r>
            <a:r>
              <a:rPr lang="en-US" sz="1400" b="1" dirty="0">
                <a:latin typeface="Times New Roman" panose="02020603050405020304" pitchFamily="18" charset="0"/>
                <a:cs typeface="Times New Roman" panose="02020603050405020304" pitchFamily="18" charset="0"/>
              </a:rPr>
              <a:t>LGBM-SMOTENN</a:t>
            </a:r>
            <a:r>
              <a:rPr lang="en-US" sz="1400" dirty="0">
                <a:latin typeface="Times New Roman" panose="02020603050405020304" pitchFamily="18" charset="0"/>
                <a:cs typeface="Times New Roman" panose="02020603050405020304" pitchFamily="18" charset="0"/>
              </a:rPr>
              <a:t> to </a:t>
            </a:r>
            <a:r>
              <a:rPr lang="en-US" sz="1400" b="1" dirty="0">
                <a:latin typeface="Times New Roman" panose="02020603050405020304" pitchFamily="18" charset="0"/>
                <a:cs typeface="Times New Roman" panose="02020603050405020304" pitchFamily="18" charset="0"/>
              </a:rPr>
              <a:t>Cost Sensitive learning</a:t>
            </a:r>
            <a:r>
              <a:rPr lang="en-US" sz="1400" dirty="0">
                <a:latin typeface="Times New Roman" panose="02020603050405020304" pitchFamily="18" charset="0"/>
                <a:cs typeface="Times New Roman" panose="02020603050405020304" pitchFamily="18" charset="0"/>
              </a:rPr>
              <a:t> ?</a:t>
            </a:r>
          </a:p>
          <a:p>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RQ3</a:t>
            </a:r>
            <a:r>
              <a:rPr lang="en-US" sz="1400" dirty="0">
                <a:latin typeface="Times New Roman" panose="02020603050405020304" pitchFamily="18" charset="0"/>
                <a:cs typeface="Times New Roman" panose="02020603050405020304" pitchFamily="18" charset="0"/>
              </a:rPr>
              <a:t> : How effective is our proposed </a:t>
            </a:r>
            <a:r>
              <a:rPr lang="en-US" sz="1400" b="1" dirty="0">
                <a:latin typeface="Times New Roman" panose="02020603050405020304" pitchFamily="18" charset="0"/>
                <a:cs typeface="Times New Roman" panose="02020603050405020304" pitchFamily="18" charset="0"/>
              </a:rPr>
              <a:t>LGBM-SMOTEEN</a:t>
            </a:r>
            <a:r>
              <a:rPr lang="en-US" sz="1400" dirty="0">
                <a:latin typeface="Times New Roman" panose="02020603050405020304" pitchFamily="18" charset="0"/>
                <a:cs typeface="Times New Roman" panose="02020603050405020304" pitchFamily="18" charset="0"/>
              </a:rPr>
              <a:t> to the </a:t>
            </a:r>
            <a:r>
              <a:rPr lang="en-US" sz="1400" b="1" dirty="0">
                <a:latin typeface="Times New Roman" panose="02020603050405020304" pitchFamily="18" charset="0"/>
                <a:cs typeface="Times New Roman" panose="02020603050405020304" pitchFamily="18" charset="0"/>
              </a:rPr>
              <a:t>over-sampling method (SMOTE) based boosting method</a:t>
            </a:r>
            <a:r>
              <a:rPr lang="en-US" sz="1400" dirty="0">
                <a:latin typeface="Times New Roman" panose="02020603050405020304" pitchFamily="18" charset="0"/>
                <a:cs typeface="Times New Roman" panose="02020603050405020304" pitchFamily="18" charset="0"/>
              </a:rPr>
              <a:t> and </a:t>
            </a:r>
            <a:r>
              <a:rPr lang="en-US" sz="1400" b="1" dirty="0">
                <a:latin typeface="Times New Roman" panose="02020603050405020304" pitchFamily="18" charset="0"/>
                <a:cs typeface="Times New Roman" panose="02020603050405020304" pitchFamily="18" charset="0"/>
              </a:rPr>
              <a:t>SMOTE based SVM model </a:t>
            </a:r>
            <a:r>
              <a:rPr lang="en-US" sz="14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03615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11485</TotalTime>
  <Words>1759</Words>
  <Application>Microsoft Office PowerPoint</Application>
  <PresentationFormat>On-screen Show (4:3)</PresentationFormat>
  <Paragraphs>135</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Malgun Gothic</vt:lpstr>
      <vt:lpstr>Arial</vt:lpstr>
      <vt:lpstr>Calibri</vt:lpstr>
      <vt:lpstr>Times New Roman</vt:lpstr>
      <vt:lpstr>Wingdings</vt:lpstr>
      <vt:lpstr>Office Theme</vt:lpstr>
      <vt:lpstr>"SMOTEEN based Boosting method: Optimal Sampling Strategies for Imbalanced Software Defect Classification" </vt:lpstr>
      <vt:lpstr>Contents</vt:lpstr>
      <vt:lpstr>Introduction</vt:lpstr>
      <vt:lpstr>Related Work</vt:lpstr>
      <vt:lpstr>Proposed Method</vt:lpstr>
      <vt:lpstr>Experimental Setup</vt:lpstr>
      <vt:lpstr>Experimental Setup</vt:lpstr>
      <vt:lpstr>Statistics related to SDP DATASET </vt:lpstr>
      <vt:lpstr>Research Question</vt:lpstr>
      <vt:lpstr>Metrics for Imbalance classification </vt:lpstr>
      <vt:lpstr>RESULTS </vt:lpstr>
      <vt:lpstr>RESULTS </vt:lpstr>
      <vt:lpstr>RESULTS </vt:lpstr>
      <vt:lpstr>RESULTS </vt:lpstr>
      <vt:lpstr>CONCLUSION</vt:lpstr>
      <vt:lpstr>REFRENCES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SPIRAL</dc:creator>
  <cp:lastModifiedBy>Sadik Bhattarai</cp:lastModifiedBy>
  <cp:revision>88</cp:revision>
  <dcterms:created xsi:type="dcterms:W3CDTF">2023-09-16T11:03:27Z</dcterms:created>
  <dcterms:modified xsi:type="dcterms:W3CDTF">2023-12-18T12:01:09Z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2022-09-01T00:00:00Z</vt:filetime>
  </property>
  <property fmtid="{D5CDD505-2E9C-101B-9397-08002B2CF9AE}" pid="3" name="Creator">
    <vt:lpwstr>Microsoft® PowerPoint® 2016</vt:lpwstr>
  </property>
  <property fmtid="{D5CDD505-2E9C-101B-9397-08002B2CF9AE}" pid="4" name="LastSaved">
    <vt:filetime>2023-09-16T00:00:00Z</vt:filetime>
  </property>
</Properties>
</file>