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84" r:id="rId3"/>
    <p:sldId id="286" r:id="rId4"/>
    <p:sldId id="288" r:id="rId5"/>
    <p:sldId id="293" r:id="rId6"/>
    <p:sldId id="287" r:id="rId7"/>
    <p:sldId id="272" r:id="rId8"/>
    <p:sldId id="289" r:id="rId9"/>
    <p:sldId id="290" r:id="rId10"/>
    <p:sldId id="291" r:id="rId11"/>
    <p:sldId id="292" r:id="rId12"/>
    <p:sldId id="28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nked-list-set-1-introduction/" TargetMode="External"/><Relationship Id="rId2" Type="http://schemas.openxmlformats.org/officeDocument/2006/relationships/hyperlink" Target="https://www.learn-c.org/en/Linked_li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0321" y="2733709"/>
            <a:ext cx="8237255" cy="1373070"/>
          </a:xfrm>
        </p:spPr>
        <p:txBody>
          <a:bodyPr/>
          <a:lstStyle/>
          <a:p>
            <a:r>
              <a:rPr lang="tr-TR" sz="5000" b="1" dirty="0"/>
              <a:t>BAĞLI LİSTELER – I</a:t>
            </a:r>
            <a:br>
              <a:rPr lang="tr-TR" sz="5000" b="1" dirty="0"/>
            </a:br>
            <a:r>
              <a:rPr lang="tr-TR" sz="2400" b="1" dirty="0"/>
              <a:t>(</a:t>
            </a:r>
            <a:r>
              <a:rPr lang="tr-TR" sz="2400" b="1" dirty="0" err="1"/>
              <a:t>Linked</a:t>
            </a:r>
            <a:r>
              <a:rPr lang="tr-TR" sz="2400" b="1" dirty="0"/>
              <a:t> </a:t>
            </a:r>
            <a:r>
              <a:rPr lang="tr-TR" sz="2400" b="1" dirty="0" err="1"/>
              <a:t>List</a:t>
            </a:r>
            <a:r>
              <a:rPr lang="tr-TR" sz="2400" b="1" dirty="0"/>
              <a:t>)</a:t>
            </a:r>
            <a:endParaRPr lang="tr-TR" sz="5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Listeler (Arama)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1554DE9-3939-4106-98C8-18E0647F4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816" y="2152947"/>
            <a:ext cx="1954634" cy="6375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EAA7CD-98F7-4F25-A85B-8F2C5898CD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0863" y="2152947"/>
            <a:ext cx="3890852" cy="433531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691996F-C244-4A08-B103-A331DB183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Listeler (Silme)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1554DE9-3939-4106-98C8-18E0647F4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816" y="2152947"/>
            <a:ext cx="1954634" cy="63756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04CB7D6-AF84-469A-BA8E-1776FD7A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137CDBA-0F37-48EE-A282-C9D71FAA2D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6163" y="2145168"/>
            <a:ext cx="3498210" cy="39596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F05090C-23FC-486C-A247-F2B18DC077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1162" y="2152947"/>
            <a:ext cx="4285633" cy="34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Soruları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812" y="2075616"/>
            <a:ext cx="10754033" cy="444710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tr-TR" dirty="0"/>
              <a:t>Klavyeden kullanıcı istediği sürece girilen tam sayıları bir bağlı listeye aktarınız.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/>
              <a:t>Kullanıcı tarafından girilen bir tam sayı değerini oluşturduğunuz bağlı listede arayınız. Mevcut ise siliniz. 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dirty="0"/>
              <a:t>Bağlı liste düğüm yapısını aşağıdaki gibi oluşturunuz, kullanıcı istediği sürece öğrencilere ait vize ve final notlarını giriniz. Tüm liste oluşturulduktan sonra öğrencilerin ortalama notlarını hesaplayarak ekrana yazdırınız. </a:t>
            </a:r>
          </a:p>
          <a:p>
            <a:pPr marL="457200" lvl="1" indent="0">
              <a:buNone/>
            </a:pP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OGRENCI{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vize; 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ortalama;</a:t>
            </a:r>
          </a:p>
          <a:p>
            <a:pPr marL="457200" lvl="1" indent="0">
              <a:buNone/>
            </a:pP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tr-TR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OGRENCI *sonraki};</a:t>
            </a:r>
          </a:p>
        </p:txBody>
      </p:sp>
    </p:spTree>
    <p:extLst>
      <p:ext uri="{BB962C8B-B14F-4D97-AF65-F5344CB8AC3E}">
        <p14:creationId xmlns:p14="http://schemas.microsoft.com/office/powerpoint/2010/main" val="196564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https://www.tutorialspoint.com/data_structures_algorithms/linked_list_algorithms.htm</a:t>
            </a:r>
          </a:p>
          <a:p>
            <a:r>
              <a:rPr lang="tr-TR" dirty="0">
                <a:hlinkClick r:id="rId2"/>
              </a:rPr>
              <a:t>https://www.learn-c.org/en/Linked_lists</a:t>
            </a:r>
            <a:endParaRPr lang="tr-TR" dirty="0"/>
          </a:p>
          <a:p>
            <a:r>
              <a:rPr lang="tr-TR" dirty="0">
                <a:hlinkClick r:id="rId3"/>
              </a:rPr>
              <a:t>https://www.geeksforgeeks.org/linked-list-set-1-introduction/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Bağlı Listeler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7504" y="2049489"/>
            <a:ext cx="11561947" cy="4577813"/>
          </a:xfrm>
        </p:spPr>
        <p:txBody>
          <a:bodyPr>
            <a:normAutofit/>
          </a:bodyPr>
          <a:lstStyle/>
          <a:p>
            <a:r>
              <a:rPr lang="tr-TR" dirty="0"/>
              <a:t>Bağlı (bağlantılı) listeler, uygulanması için işaretçiler kullanan dinamik bir veri yapısının en iyi ve en basit örneğidir.</a:t>
            </a:r>
          </a:p>
          <a:p>
            <a:pPr lvl="1"/>
            <a:r>
              <a:rPr lang="tr-TR" dirty="0"/>
              <a:t>Bağlı listeler; dizilere benzer olarak lineer bir veri yapısıdır</a:t>
            </a:r>
          </a:p>
          <a:p>
            <a:pPr lvl="1"/>
            <a:r>
              <a:rPr lang="tr-TR" dirty="0"/>
              <a:t>Bağlı liste elemanları (eleman, düğüm / </a:t>
            </a:r>
            <a:r>
              <a:rPr lang="tr-TR" dirty="0" err="1"/>
              <a:t>node</a:t>
            </a:r>
            <a:r>
              <a:rPr lang="tr-TR" dirty="0"/>
              <a:t>) dizilerin aksine </a:t>
            </a:r>
            <a:r>
              <a:rPr lang="tr-TR" dirty="0" err="1"/>
              <a:t>RAM’de</a:t>
            </a:r>
            <a:r>
              <a:rPr lang="tr-TR" dirty="0"/>
              <a:t> </a:t>
            </a:r>
            <a:r>
              <a:rPr lang="tr-TR" dirty="0" err="1"/>
              <a:t>ard</a:t>
            </a:r>
            <a:r>
              <a:rPr lang="tr-TR" dirty="0"/>
              <a:t> arda bulunmayabilirler; elemanlar birbirlerine </a:t>
            </a:r>
            <a:r>
              <a:rPr lang="tr-TR" dirty="0" err="1"/>
              <a:t>pointerlar</a:t>
            </a:r>
            <a:r>
              <a:rPr lang="tr-TR" dirty="0"/>
              <a:t> kullanarak bağlanırlar. </a:t>
            </a:r>
          </a:p>
          <a:p>
            <a:endParaRPr lang="tr-TR" dirty="0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078A6072-E1E0-425B-A3F2-D014B4485AF7}"/>
              </a:ext>
            </a:extLst>
          </p:cNvPr>
          <p:cNvGrpSpPr/>
          <p:nvPr/>
        </p:nvGrpSpPr>
        <p:grpSpPr>
          <a:xfrm>
            <a:off x="1166069" y="4590398"/>
            <a:ext cx="1921079" cy="469784"/>
            <a:chOff x="1400961" y="4530055"/>
            <a:chExt cx="1921079" cy="469784"/>
          </a:xfrm>
        </p:grpSpPr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130CA0B2-04CE-44B4-B41B-00B0370E551A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76AF5A97-C98A-4E67-930B-976472BC8E06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34AD6F18-2AFB-4952-99B3-1FAAC61B3DDF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A0ABFC3D-407C-4E30-8F10-C8DD5AD02EB5}"/>
              </a:ext>
            </a:extLst>
          </p:cNvPr>
          <p:cNvGrpSpPr/>
          <p:nvPr/>
        </p:nvGrpSpPr>
        <p:grpSpPr>
          <a:xfrm>
            <a:off x="3196203" y="4590398"/>
            <a:ext cx="1921079" cy="469784"/>
            <a:chOff x="1400961" y="4530055"/>
            <a:chExt cx="1921079" cy="469784"/>
          </a:xfrm>
        </p:grpSpPr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0ADFFC32-7CDC-4B86-8765-A2C8E170962A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B</a:t>
              </a:r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13307E16-DE1C-4BF3-AF5B-7AD7F63B2259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174885AD-0630-40C8-9CF8-652F52287D86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B16A3428-FD6B-4261-AECE-697FCF3C78D5}"/>
              </a:ext>
            </a:extLst>
          </p:cNvPr>
          <p:cNvGrpSpPr/>
          <p:nvPr/>
        </p:nvGrpSpPr>
        <p:grpSpPr>
          <a:xfrm>
            <a:off x="5189548" y="4590398"/>
            <a:ext cx="1921079" cy="469784"/>
            <a:chOff x="1400961" y="4530055"/>
            <a:chExt cx="1921079" cy="469784"/>
          </a:xfrm>
        </p:grpSpPr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D4DA3983-5C68-466E-BC75-B21BAD396D60}"/>
                </a:ext>
              </a:extLst>
            </p:cNvPr>
            <p:cNvSpPr/>
            <p:nvPr/>
          </p:nvSpPr>
          <p:spPr>
            <a:xfrm>
              <a:off x="1400961" y="4530055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2EA4FDBE-6883-41EE-8FD8-99971E9988D3}"/>
                </a:ext>
              </a:extLst>
            </p:cNvPr>
            <p:cNvSpPr/>
            <p:nvPr/>
          </p:nvSpPr>
          <p:spPr>
            <a:xfrm>
              <a:off x="2315361" y="4530055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0633FB06-0924-4F3B-81B6-EE98BCC63B4C}"/>
                </a:ext>
              </a:extLst>
            </p:cNvPr>
            <p:cNvCxnSpPr>
              <a:cxnSpLocks/>
            </p:cNvCxnSpPr>
            <p:nvPr/>
          </p:nvCxnSpPr>
          <p:spPr>
            <a:xfrm>
              <a:off x="2533475" y="4764947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E3238F85-5A8B-4ADE-9756-3529AC655D1A}"/>
              </a:ext>
            </a:extLst>
          </p:cNvPr>
          <p:cNvGrpSpPr/>
          <p:nvPr/>
        </p:nvGrpSpPr>
        <p:grpSpPr>
          <a:xfrm>
            <a:off x="7228072" y="4590398"/>
            <a:ext cx="1921079" cy="469784"/>
            <a:chOff x="7228072" y="4590398"/>
            <a:chExt cx="1921079" cy="469784"/>
          </a:xfrm>
        </p:grpSpPr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A3090D2B-CB97-48E8-801E-66D138B531D0}"/>
                </a:ext>
              </a:extLst>
            </p:cNvPr>
            <p:cNvSpPr/>
            <p:nvPr/>
          </p:nvSpPr>
          <p:spPr>
            <a:xfrm>
              <a:off x="7228072" y="4590398"/>
              <a:ext cx="914400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D974B01C-6D47-4FF7-9D26-A8A695806A8F}"/>
                </a:ext>
              </a:extLst>
            </p:cNvPr>
            <p:cNvSpPr/>
            <p:nvPr/>
          </p:nvSpPr>
          <p:spPr>
            <a:xfrm>
              <a:off x="8142472" y="4590398"/>
              <a:ext cx="436228" cy="4697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3" name="Düz Ok Bağlayıcısı 22">
              <a:extLst>
                <a:ext uri="{FF2B5EF4-FFF2-40B4-BE49-F238E27FC236}">
                  <a16:creationId xmlns:a16="http://schemas.microsoft.com/office/drawing/2014/main" id="{DB188781-4AF1-408C-88CB-48DB90B4ED45}"/>
                </a:ext>
              </a:extLst>
            </p:cNvPr>
            <p:cNvCxnSpPr>
              <a:cxnSpLocks/>
            </p:cNvCxnSpPr>
            <p:nvPr/>
          </p:nvCxnSpPr>
          <p:spPr>
            <a:xfrm>
              <a:off x="8360586" y="4825290"/>
              <a:ext cx="788565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F398129-D23B-4B38-A046-EC71B4B14140}"/>
              </a:ext>
            </a:extLst>
          </p:cNvPr>
          <p:cNvSpPr txBox="1"/>
          <p:nvPr/>
        </p:nvSpPr>
        <p:spPr>
          <a:xfrm>
            <a:off x="1325750" y="50601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data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6DDE6256-0662-4A82-AD89-79718582F966}"/>
              </a:ext>
            </a:extLst>
          </p:cNvPr>
          <p:cNvSpPr txBox="1"/>
          <p:nvPr/>
        </p:nvSpPr>
        <p:spPr>
          <a:xfrm>
            <a:off x="2038230" y="5060182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next</a:t>
            </a:r>
            <a:endParaRPr lang="tr-TR" sz="16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2F1AF6C3-6241-455A-9401-CED4722CA451}"/>
              </a:ext>
            </a:extLst>
          </p:cNvPr>
          <p:cNvSpPr txBox="1"/>
          <p:nvPr/>
        </p:nvSpPr>
        <p:spPr>
          <a:xfrm>
            <a:off x="1296897" y="403652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head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88B5C3D1-F598-400A-887A-188AE2B9C7CE}"/>
              </a:ext>
            </a:extLst>
          </p:cNvPr>
          <p:cNvSpPr txBox="1"/>
          <p:nvPr/>
        </p:nvSpPr>
        <p:spPr>
          <a:xfrm>
            <a:off x="7358900" y="403652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err="1">
                <a:solidFill>
                  <a:srgbClr val="0070C0"/>
                </a:solidFill>
              </a:rPr>
              <a:t>tail</a:t>
            </a:r>
            <a:endParaRPr lang="tr-TR" sz="1600" b="1" dirty="0">
              <a:solidFill>
                <a:srgbClr val="0070C0"/>
              </a:solidFill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A6F215C1-154C-4E56-AB25-AEF42556DABA}"/>
              </a:ext>
            </a:extLst>
          </p:cNvPr>
          <p:cNvSpPr txBox="1"/>
          <p:nvPr/>
        </p:nvSpPr>
        <p:spPr>
          <a:xfrm>
            <a:off x="9298382" y="4656013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868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Bağlı Listeler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7504" y="2049489"/>
            <a:ext cx="11561947" cy="4577813"/>
          </a:xfrm>
        </p:spPr>
        <p:txBody>
          <a:bodyPr>
            <a:normAutofit/>
          </a:bodyPr>
          <a:lstStyle/>
          <a:p>
            <a:r>
              <a:rPr lang="tr-TR" dirty="0"/>
              <a:t>Neden bağlı listeler kullanılır?</a:t>
            </a:r>
          </a:p>
          <a:p>
            <a:pPr lvl="1"/>
            <a:r>
              <a:rPr lang="tr-TR" dirty="0"/>
              <a:t>Dizilerin boyutları sabittir.</a:t>
            </a:r>
          </a:p>
          <a:p>
            <a:pPr lvl="2"/>
            <a:r>
              <a:rPr lang="tr-TR" dirty="0"/>
              <a:t>Dizinin üst boyunu bilmek zorundasınız. </a:t>
            </a:r>
          </a:p>
          <a:p>
            <a:pPr lvl="1"/>
            <a:r>
              <a:rPr lang="tr-TR" dirty="0"/>
              <a:t>Dizi içerisine eleman eklemek (insert) ve silmek (</a:t>
            </a:r>
            <a:r>
              <a:rPr lang="tr-TR" dirty="0" err="1"/>
              <a:t>delete</a:t>
            </a:r>
            <a:r>
              <a:rPr lang="tr-TR" dirty="0"/>
              <a:t>) çok maliyetlidir</a:t>
            </a:r>
          </a:p>
          <a:p>
            <a:pPr lvl="2"/>
            <a:r>
              <a:rPr lang="tr-TR" dirty="0"/>
              <a:t>Dizi[] = [100, 150, 200, 300]  dizisine 125 eklemek Dizi[] = [100, 125, </a:t>
            </a:r>
            <a:r>
              <a:rPr lang="tr-TR" dirty="0">
                <a:solidFill>
                  <a:srgbClr val="0070C0"/>
                </a:solidFill>
              </a:rPr>
              <a:t>150, 200, 300</a:t>
            </a:r>
            <a:r>
              <a:rPr lang="tr-TR" dirty="0"/>
              <a:t>]</a:t>
            </a:r>
          </a:p>
          <a:p>
            <a:pPr lvl="1"/>
            <a:r>
              <a:rPr lang="tr-TR" dirty="0">
                <a:solidFill>
                  <a:srgbClr val="FFC000"/>
                </a:solidFill>
              </a:rPr>
              <a:t>Bağlı listelerin dizilere olan avantajları</a:t>
            </a:r>
            <a:r>
              <a:rPr lang="tr-TR" dirty="0"/>
              <a:t>;</a:t>
            </a:r>
          </a:p>
          <a:p>
            <a:pPr lvl="2"/>
            <a:r>
              <a:rPr lang="tr-TR" dirty="0"/>
              <a:t>Dinamik boyut</a:t>
            </a:r>
          </a:p>
          <a:p>
            <a:pPr lvl="2"/>
            <a:r>
              <a:rPr lang="tr-TR" dirty="0"/>
              <a:t>Ekleme/silmenin kolaylığı</a:t>
            </a:r>
          </a:p>
          <a:p>
            <a:pPr lvl="1"/>
            <a:r>
              <a:rPr lang="tr-TR" dirty="0">
                <a:solidFill>
                  <a:srgbClr val="FFC000"/>
                </a:solidFill>
              </a:rPr>
              <a:t>Dezavantajları;</a:t>
            </a:r>
          </a:p>
          <a:p>
            <a:pPr lvl="2"/>
            <a:r>
              <a:rPr lang="tr-TR" dirty="0"/>
              <a:t>Rastgele erişim mümkün değildir; ilk elemandan başlayarak tüm elemanlar sırayla gezilir</a:t>
            </a:r>
          </a:p>
          <a:p>
            <a:pPr lvl="2"/>
            <a:r>
              <a:rPr lang="tr-TR" dirty="0"/>
              <a:t>Her bir eleman için ekstra bir </a:t>
            </a:r>
            <a:r>
              <a:rPr lang="tr-TR" dirty="0" err="1"/>
              <a:t>pointer</a:t>
            </a:r>
            <a:r>
              <a:rPr lang="tr-TR" dirty="0"/>
              <a:t> alanına (sonrakini gösteren </a:t>
            </a:r>
            <a:r>
              <a:rPr lang="tr-TR" dirty="0" err="1"/>
              <a:t>pointer</a:t>
            </a:r>
            <a:r>
              <a:rPr lang="tr-TR" dirty="0"/>
              <a:t>) ihtiyaç vardır</a:t>
            </a:r>
          </a:p>
          <a:p>
            <a:pPr lvl="2"/>
            <a:r>
              <a:rPr lang="tr-TR" dirty="0" err="1"/>
              <a:t>Cache</a:t>
            </a:r>
            <a:r>
              <a:rPr lang="tr-TR" dirty="0"/>
              <a:t> dostu değildir; elemanlar </a:t>
            </a:r>
            <a:r>
              <a:rPr lang="tr-TR" dirty="0" err="1"/>
              <a:t>ard</a:t>
            </a:r>
            <a:r>
              <a:rPr lang="tr-TR" dirty="0"/>
              <a:t> ardına saklanmayacağı için </a:t>
            </a:r>
            <a:r>
              <a:rPr lang="tr-TR" dirty="0" err="1"/>
              <a:t>cachlenmekte</a:t>
            </a:r>
            <a:r>
              <a:rPr lang="tr-TR" dirty="0"/>
              <a:t> sorun yaşanır.</a:t>
            </a:r>
          </a:p>
        </p:txBody>
      </p:sp>
    </p:spTree>
    <p:extLst>
      <p:ext uri="{BB962C8B-B14F-4D97-AF65-F5344CB8AC3E}">
        <p14:creationId xmlns:p14="http://schemas.microsoft.com/office/powerpoint/2010/main" val="424391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Bağlı Listeler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E4D67C7-D51C-41C9-A928-75F9958CAA31}"/>
              </a:ext>
            </a:extLst>
          </p:cNvPr>
          <p:cNvSpPr/>
          <p:nvPr/>
        </p:nvSpPr>
        <p:spPr>
          <a:xfrm>
            <a:off x="1249665" y="2499245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7FFDEAF-DDA1-47A8-A21B-21C059A6F822}"/>
              </a:ext>
            </a:extLst>
          </p:cNvPr>
          <p:cNvSpPr/>
          <p:nvPr/>
        </p:nvSpPr>
        <p:spPr>
          <a:xfrm>
            <a:off x="3321744" y="2499245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C2005B5B-B43B-49D4-AE2F-C55A0D6F3A31}"/>
              </a:ext>
            </a:extLst>
          </p:cNvPr>
          <p:cNvSpPr/>
          <p:nvPr/>
        </p:nvSpPr>
        <p:spPr>
          <a:xfrm>
            <a:off x="5315383" y="2505537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AB16A997-1D71-4199-B130-691D55EE959C}"/>
              </a:ext>
            </a:extLst>
          </p:cNvPr>
          <p:cNvSpPr/>
          <p:nvPr/>
        </p:nvSpPr>
        <p:spPr>
          <a:xfrm>
            <a:off x="7309022" y="2507321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92A968DD-02C1-41E9-AD80-B72C7CF752EE}"/>
              </a:ext>
            </a:extLst>
          </p:cNvPr>
          <p:cNvSpPr txBox="1"/>
          <p:nvPr/>
        </p:nvSpPr>
        <p:spPr>
          <a:xfrm>
            <a:off x="1451585" y="297122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100</a:t>
            </a:r>
            <a:endParaRPr lang="tr-TR" sz="1600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50D2CE1-6CC9-4F02-AF49-19CE569CE6F3}"/>
              </a:ext>
            </a:extLst>
          </p:cNvPr>
          <p:cNvSpPr txBox="1"/>
          <p:nvPr/>
        </p:nvSpPr>
        <p:spPr>
          <a:xfrm>
            <a:off x="3543798" y="29833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104</a:t>
            </a:r>
            <a:endParaRPr lang="tr-TR" sz="1600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82E5739-F231-46DE-91EC-B5E4CA228AE2}"/>
              </a:ext>
            </a:extLst>
          </p:cNvPr>
          <p:cNvSpPr txBox="1"/>
          <p:nvPr/>
        </p:nvSpPr>
        <p:spPr>
          <a:xfrm>
            <a:off x="5538384" y="29833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108</a:t>
            </a:r>
            <a:endParaRPr lang="tr-TR" sz="16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DC7D06E-B071-492C-9ABF-DF4923781535}"/>
              </a:ext>
            </a:extLst>
          </p:cNvPr>
          <p:cNvSpPr txBox="1"/>
          <p:nvPr/>
        </p:nvSpPr>
        <p:spPr>
          <a:xfrm>
            <a:off x="7532023" y="298560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112</a:t>
            </a:r>
            <a:endParaRPr lang="tr-TR" sz="1600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9D32DABF-A084-4803-91AE-598D43E3047A}"/>
              </a:ext>
            </a:extLst>
          </p:cNvPr>
          <p:cNvSpPr/>
          <p:nvPr/>
        </p:nvSpPr>
        <p:spPr>
          <a:xfrm>
            <a:off x="973123" y="2365703"/>
            <a:ext cx="10841373" cy="93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476864F-91E7-4709-87F7-5940FA82677A}"/>
              </a:ext>
            </a:extLst>
          </p:cNvPr>
          <p:cNvSpPr txBox="1"/>
          <p:nvPr/>
        </p:nvSpPr>
        <p:spPr>
          <a:xfrm>
            <a:off x="10900096" y="2661252"/>
            <a:ext cx="50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FFFF00"/>
                </a:solidFill>
              </a:rPr>
              <a:t>Dizi</a:t>
            </a:r>
            <a:endParaRPr lang="tr-TR" sz="1600" b="1" dirty="0">
              <a:solidFill>
                <a:srgbClr val="FFFF00"/>
              </a:solidFill>
            </a:endParaRP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161BB822-5F86-499C-BEFD-82293BF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73" y="912882"/>
            <a:ext cx="4418209" cy="728243"/>
          </a:xfrm>
          <a:prstGeom prst="rect">
            <a:avLst/>
          </a:prstGeom>
        </p:spPr>
      </p:pic>
      <p:sp>
        <p:nvSpPr>
          <p:cNvPr id="42" name="Dikdörtgen 41">
            <a:extLst>
              <a:ext uri="{FF2B5EF4-FFF2-40B4-BE49-F238E27FC236}">
                <a16:creationId xmlns:a16="http://schemas.microsoft.com/office/drawing/2014/main" id="{3CA307CF-C825-480F-862A-1C2AB62C8E80}"/>
              </a:ext>
            </a:extLst>
          </p:cNvPr>
          <p:cNvSpPr/>
          <p:nvPr/>
        </p:nvSpPr>
        <p:spPr>
          <a:xfrm>
            <a:off x="973122" y="4088750"/>
            <a:ext cx="10841373" cy="166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9EDFFB13-91E7-4D27-93E8-30F489D91330}"/>
              </a:ext>
            </a:extLst>
          </p:cNvPr>
          <p:cNvSpPr/>
          <p:nvPr/>
        </p:nvSpPr>
        <p:spPr>
          <a:xfrm>
            <a:off x="1291904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8E18C24E-460E-4C8E-B7F8-871FC7093AC4}"/>
              </a:ext>
            </a:extLst>
          </p:cNvPr>
          <p:cNvSpPr/>
          <p:nvPr/>
        </p:nvSpPr>
        <p:spPr>
          <a:xfrm>
            <a:off x="2206304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175</a:t>
            </a:r>
          </a:p>
        </p:txBody>
      </p: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3EC6DD77-B616-4F4A-B614-849749A9E48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42532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kdörtgen 49">
            <a:extLst>
              <a:ext uri="{FF2B5EF4-FFF2-40B4-BE49-F238E27FC236}">
                <a16:creationId xmlns:a16="http://schemas.microsoft.com/office/drawing/2014/main" id="{437AD3A7-098E-482A-9626-17DDF18D82E6}"/>
              </a:ext>
            </a:extLst>
          </p:cNvPr>
          <p:cNvSpPr/>
          <p:nvPr/>
        </p:nvSpPr>
        <p:spPr>
          <a:xfrm>
            <a:off x="3322038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51" name="Dikdörtgen 50">
            <a:extLst>
              <a:ext uri="{FF2B5EF4-FFF2-40B4-BE49-F238E27FC236}">
                <a16:creationId xmlns:a16="http://schemas.microsoft.com/office/drawing/2014/main" id="{FEF16274-90F6-44FB-8BAA-6F981AFFC20E}"/>
              </a:ext>
            </a:extLst>
          </p:cNvPr>
          <p:cNvSpPr/>
          <p:nvPr/>
        </p:nvSpPr>
        <p:spPr>
          <a:xfrm>
            <a:off x="4236438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115</a:t>
            </a:r>
            <a:endParaRPr lang="tr-TR" sz="1200" dirty="0"/>
          </a:p>
        </p:txBody>
      </p: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842FA63D-5C5F-4EA5-BED2-0A0EBC3C01A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672666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CC837B5-CC38-4346-AEA9-58E2F5D986A5}"/>
              </a:ext>
            </a:extLst>
          </p:cNvPr>
          <p:cNvSpPr/>
          <p:nvPr/>
        </p:nvSpPr>
        <p:spPr>
          <a:xfrm>
            <a:off x="5315383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47BD9D75-9BC2-4421-B8DC-D6014E8E8281}"/>
              </a:ext>
            </a:extLst>
          </p:cNvPr>
          <p:cNvSpPr/>
          <p:nvPr/>
        </p:nvSpPr>
        <p:spPr>
          <a:xfrm>
            <a:off x="6229783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205</a:t>
            </a:r>
          </a:p>
        </p:txBody>
      </p: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DC34C4D7-3B37-45FF-9286-1B2F68E86DFC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666011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kdörtgen 66">
            <a:extLst>
              <a:ext uri="{FF2B5EF4-FFF2-40B4-BE49-F238E27FC236}">
                <a16:creationId xmlns:a16="http://schemas.microsoft.com/office/drawing/2014/main" id="{E1A142DA-BFDC-4921-BD7E-C3CAF84C3975}"/>
              </a:ext>
            </a:extLst>
          </p:cNvPr>
          <p:cNvSpPr/>
          <p:nvPr/>
        </p:nvSpPr>
        <p:spPr>
          <a:xfrm>
            <a:off x="7353907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B48A80A7-D6C2-4431-BC5F-2D0EE1EC6A89}"/>
              </a:ext>
            </a:extLst>
          </p:cNvPr>
          <p:cNvSpPr/>
          <p:nvPr/>
        </p:nvSpPr>
        <p:spPr>
          <a:xfrm>
            <a:off x="8268307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b="1" dirty="0">
                <a:solidFill>
                  <a:srgbClr val="0070C0"/>
                </a:solidFill>
              </a:rPr>
              <a:t>NULL</a:t>
            </a:r>
          </a:p>
        </p:txBody>
      </p: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FC2C5080-A35C-49C3-9B62-AACB6BF73AF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04535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BBD50A12-4EC1-4300-BA61-97DED56FD545}"/>
              </a:ext>
            </a:extLst>
          </p:cNvPr>
          <p:cNvSpPr txBox="1"/>
          <p:nvPr/>
        </p:nvSpPr>
        <p:spPr>
          <a:xfrm>
            <a:off x="9424217" y="43875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E33B127C-D0F5-4CC3-ACC7-52AAB4C72420}"/>
              </a:ext>
            </a:extLst>
          </p:cNvPr>
          <p:cNvSpPr txBox="1"/>
          <p:nvPr/>
        </p:nvSpPr>
        <p:spPr>
          <a:xfrm>
            <a:off x="10659419" y="440295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FFFF00"/>
                </a:solidFill>
              </a:rPr>
              <a:t>Bağlı Liste</a:t>
            </a:r>
            <a:endParaRPr lang="tr-TR" sz="1600" b="1" dirty="0">
              <a:solidFill>
                <a:srgbClr val="FFFF00"/>
              </a:solidFill>
            </a:endParaRP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541A036A-F2AD-4CC8-94E3-4156295608C6}"/>
              </a:ext>
            </a:extLst>
          </p:cNvPr>
          <p:cNvSpPr txBox="1"/>
          <p:nvPr/>
        </p:nvSpPr>
        <p:spPr>
          <a:xfrm>
            <a:off x="1451585" y="479952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100</a:t>
            </a:r>
            <a:endParaRPr lang="tr-TR" sz="1600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7A815BAE-D398-4C23-85F7-ACCAEFD16F92}"/>
              </a:ext>
            </a:extLst>
          </p:cNvPr>
          <p:cNvSpPr txBox="1"/>
          <p:nvPr/>
        </p:nvSpPr>
        <p:spPr>
          <a:xfrm>
            <a:off x="3597422" y="481162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175</a:t>
            </a:r>
            <a:endParaRPr lang="tr-TR" sz="1600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8E230A03-6489-46D6-AB89-B2CF6B480F08}"/>
              </a:ext>
            </a:extLst>
          </p:cNvPr>
          <p:cNvSpPr txBox="1"/>
          <p:nvPr/>
        </p:nvSpPr>
        <p:spPr>
          <a:xfrm>
            <a:off x="5538384" y="476791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115</a:t>
            </a:r>
            <a:endParaRPr lang="tr-TR" sz="1600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7A7959C0-4D3F-47D0-89FF-C1D6FC9AA84E}"/>
              </a:ext>
            </a:extLst>
          </p:cNvPr>
          <p:cNvSpPr txBox="1"/>
          <p:nvPr/>
        </p:nvSpPr>
        <p:spPr>
          <a:xfrm>
            <a:off x="7576908" y="479173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205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8504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Bağlı Listeler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582AF61-063E-449A-84BB-0AC252115BB0}"/>
              </a:ext>
            </a:extLst>
          </p:cNvPr>
          <p:cNvSpPr/>
          <p:nvPr/>
        </p:nvSpPr>
        <p:spPr>
          <a:xfrm>
            <a:off x="1291904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F7058DE-81C3-4B1F-8225-2509E9692427}"/>
              </a:ext>
            </a:extLst>
          </p:cNvPr>
          <p:cNvSpPr/>
          <p:nvPr/>
        </p:nvSpPr>
        <p:spPr>
          <a:xfrm>
            <a:off x="2206304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175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C56F482-D916-4A75-BA93-B89D3F9582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42532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3EB66687-F2B6-438D-9BC8-33C316259391}"/>
              </a:ext>
            </a:extLst>
          </p:cNvPr>
          <p:cNvSpPr/>
          <p:nvPr/>
        </p:nvSpPr>
        <p:spPr>
          <a:xfrm>
            <a:off x="3322038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77102A7-F36A-45A8-B3B4-949090435B4A}"/>
              </a:ext>
            </a:extLst>
          </p:cNvPr>
          <p:cNvSpPr/>
          <p:nvPr/>
        </p:nvSpPr>
        <p:spPr>
          <a:xfrm>
            <a:off x="4236438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115</a:t>
            </a:r>
            <a:endParaRPr lang="tr-TR" sz="1200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5F9E5C2-6052-4E51-B97F-F69717B226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666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2FCFD48-838F-4693-AFB5-8B474692731C}"/>
              </a:ext>
            </a:extLst>
          </p:cNvPr>
          <p:cNvSpPr/>
          <p:nvPr/>
        </p:nvSpPr>
        <p:spPr>
          <a:xfrm>
            <a:off x="5315383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6387FF1-052F-466D-B6D3-9D0FFCFC023A}"/>
              </a:ext>
            </a:extLst>
          </p:cNvPr>
          <p:cNvSpPr/>
          <p:nvPr/>
        </p:nvSpPr>
        <p:spPr>
          <a:xfrm>
            <a:off x="6229783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205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1F2C9F31-4891-4AEB-BB56-C2F06A33887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66011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D23CBB4-95E3-4F6A-9330-C4CADB6DCEF1}"/>
              </a:ext>
            </a:extLst>
          </p:cNvPr>
          <p:cNvSpPr/>
          <p:nvPr/>
        </p:nvSpPr>
        <p:spPr>
          <a:xfrm>
            <a:off x="7353907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459ED5FD-F728-432F-AD5D-648E9DBC6473}"/>
              </a:ext>
            </a:extLst>
          </p:cNvPr>
          <p:cNvSpPr/>
          <p:nvPr/>
        </p:nvSpPr>
        <p:spPr>
          <a:xfrm>
            <a:off x="8268307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b="1" dirty="0">
                <a:solidFill>
                  <a:srgbClr val="0070C0"/>
                </a:solidFill>
              </a:rPr>
              <a:t>NULL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8242D82-C586-4660-A1F4-C6CF44945D8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704535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962AD2B-7893-48C8-A1B1-B4B8F3233FCF}"/>
              </a:ext>
            </a:extLst>
          </p:cNvPr>
          <p:cNvSpPr txBox="1"/>
          <p:nvPr/>
        </p:nvSpPr>
        <p:spPr>
          <a:xfrm>
            <a:off x="9424217" y="43875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E4D67C7-D51C-41C9-A928-75F9958CAA31}"/>
              </a:ext>
            </a:extLst>
          </p:cNvPr>
          <p:cNvSpPr/>
          <p:nvPr/>
        </p:nvSpPr>
        <p:spPr>
          <a:xfrm>
            <a:off x="1249665" y="2499245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7FFDEAF-DDA1-47A8-A21B-21C059A6F822}"/>
              </a:ext>
            </a:extLst>
          </p:cNvPr>
          <p:cNvSpPr/>
          <p:nvPr/>
        </p:nvSpPr>
        <p:spPr>
          <a:xfrm>
            <a:off x="3321744" y="2499245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C2005B5B-B43B-49D4-AE2F-C55A0D6F3A31}"/>
              </a:ext>
            </a:extLst>
          </p:cNvPr>
          <p:cNvSpPr/>
          <p:nvPr/>
        </p:nvSpPr>
        <p:spPr>
          <a:xfrm>
            <a:off x="5315383" y="2505537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AB16A997-1D71-4199-B130-691D55EE959C}"/>
              </a:ext>
            </a:extLst>
          </p:cNvPr>
          <p:cNvSpPr/>
          <p:nvPr/>
        </p:nvSpPr>
        <p:spPr>
          <a:xfrm>
            <a:off x="7309022" y="2507321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92A968DD-02C1-41E9-AD80-B72C7CF752EE}"/>
              </a:ext>
            </a:extLst>
          </p:cNvPr>
          <p:cNvSpPr txBox="1"/>
          <p:nvPr/>
        </p:nvSpPr>
        <p:spPr>
          <a:xfrm>
            <a:off x="1451585" y="297122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100</a:t>
            </a:r>
            <a:endParaRPr lang="tr-TR" sz="1600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50D2CE1-6CC9-4F02-AF49-19CE569CE6F3}"/>
              </a:ext>
            </a:extLst>
          </p:cNvPr>
          <p:cNvSpPr txBox="1"/>
          <p:nvPr/>
        </p:nvSpPr>
        <p:spPr>
          <a:xfrm>
            <a:off x="3543798" y="29833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104</a:t>
            </a:r>
            <a:endParaRPr lang="tr-TR" sz="1600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82E5739-F231-46DE-91EC-B5E4CA228AE2}"/>
              </a:ext>
            </a:extLst>
          </p:cNvPr>
          <p:cNvSpPr txBox="1"/>
          <p:nvPr/>
        </p:nvSpPr>
        <p:spPr>
          <a:xfrm>
            <a:off x="5538384" y="29833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108</a:t>
            </a:r>
            <a:endParaRPr lang="tr-TR" sz="16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DC7D06E-B071-492C-9ABF-DF4923781535}"/>
              </a:ext>
            </a:extLst>
          </p:cNvPr>
          <p:cNvSpPr txBox="1"/>
          <p:nvPr/>
        </p:nvSpPr>
        <p:spPr>
          <a:xfrm>
            <a:off x="7532023" y="298560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112</a:t>
            </a:r>
            <a:endParaRPr lang="tr-TR" sz="1600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9D32DABF-A084-4803-91AE-598D43E3047A}"/>
              </a:ext>
            </a:extLst>
          </p:cNvPr>
          <p:cNvSpPr/>
          <p:nvPr/>
        </p:nvSpPr>
        <p:spPr>
          <a:xfrm>
            <a:off x="973123" y="2365703"/>
            <a:ext cx="10841373" cy="93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476864F-91E7-4709-87F7-5940FA82677A}"/>
              </a:ext>
            </a:extLst>
          </p:cNvPr>
          <p:cNvSpPr txBox="1"/>
          <p:nvPr/>
        </p:nvSpPr>
        <p:spPr>
          <a:xfrm>
            <a:off x="10900096" y="2661252"/>
            <a:ext cx="50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FFFF00"/>
                </a:solidFill>
              </a:rPr>
              <a:t>Dizi</a:t>
            </a:r>
            <a:endParaRPr lang="tr-TR" sz="1600" b="1" dirty="0">
              <a:solidFill>
                <a:srgbClr val="FFFF00"/>
              </a:solidFill>
            </a:endParaRP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161BB822-5F86-499C-BEFD-82293BF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73" y="912882"/>
            <a:ext cx="4418209" cy="728243"/>
          </a:xfrm>
          <a:prstGeom prst="rect">
            <a:avLst/>
          </a:prstGeom>
        </p:spPr>
      </p:pic>
      <p:sp>
        <p:nvSpPr>
          <p:cNvPr id="42" name="Dikdörtgen 41">
            <a:extLst>
              <a:ext uri="{FF2B5EF4-FFF2-40B4-BE49-F238E27FC236}">
                <a16:creationId xmlns:a16="http://schemas.microsoft.com/office/drawing/2014/main" id="{3CA307CF-C825-480F-862A-1C2AB62C8E80}"/>
              </a:ext>
            </a:extLst>
          </p:cNvPr>
          <p:cNvSpPr/>
          <p:nvPr/>
        </p:nvSpPr>
        <p:spPr>
          <a:xfrm>
            <a:off x="973122" y="4088750"/>
            <a:ext cx="10841373" cy="166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1D370E5-E0CE-4DF9-AB58-07EA015AEFDF}"/>
              </a:ext>
            </a:extLst>
          </p:cNvPr>
          <p:cNvSpPr txBox="1"/>
          <p:nvPr/>
        </p:nvSpPr>
        <p:spPr>
          <a:xfrm>
            <a:off x="10659419" y="440295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FFFF00"/>
                </a:solidFill>
              </a:rPr>
              <a:t>Bağlı Liste</a:t>
            </a:r>
            <a:endParaRPr lang="tr-TR" sz="1600" b="1" dirty="0">
              <a:solidFill>
                <a:srgbClr val="FFFF00"/>
              </a:solidFill>
            </a:endParaRP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E0D5B87B-825B-4EB7-B374-D04853AB4CBB}"/>
              </a:ext>
            </a:extLst>
          </p:cNvPr>
          <p:cNvSpPr txBox="1"/>
          <p:nvPr/>
        </p:nvSpPr>
        <p:spPr>
          <a:xfrm>
            <a:off x="1451585" y="479952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100</a:t>
            </a:r>
            <a:endParaRPr lang="tr-TR" sz="1600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72B9E431-24E2-4C0F-8C87-0E9229894149}"/>
              </a:ext>
            </a:extLst>
          </p:cNvPr>
          <p:cNvSpPr txBox="1"/>
          <p:nvPr/>
        </p:nvSpPr>
        <p:spPr>
          <a:xfrm>
            <a:off x="3597422" y="481162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175</a:t>
            </a:r>
            <a:endParaRPr lang="tr-TR" sz="1600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79E0548-F77B-4CCF-8326-9593C1A1CF01}"/>
              </a:ext>
            </a:extLst>
          </p:cNvPr>
          <p:cNvSpPr txBox="1"/>
          <p:nvPr/>
        </p:nvSpPr>
        <p:spPr>
          <a:xfrm>
            <a:off x="5538384" y="476791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115</a:t>
            </a:r>
            <a:endParaRPr lang="tr-TR" sz="1600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67F22C4E-CB8E-4C94-B388-A207341E4062}"/>
              </a:ext>
            </a:extLst>
          </p:cNvPr>
          <p:cNvSpPr txBox="1"/>
          <p:nvPr/>
        </p:nvSpPr>
        <p:spPr>
          <a:xfrm>
            <a:off x="7576908" y="479173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205</a:t>
            </a:r>
            <a:endParaRPr lang="tr-TR" sz="1600" dirty="0"/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FBD7CEEA-C592-44A3-BFCD-E446D27E81AB}"/>
              </a:ext>
            </a:extLst>
          </p:cNvPr>
          <p:cNvSpPr/>
          <p:nvPr/>
        </p:nvSpPr>
        <p:spPr>
          <a:xfrm>
            <a:off x="1297696" y="5797343"/>
            <a:ext cx="307777" cy="3077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DADB2E1B-AE40-424D-A301-9C2F02121DA2}"/>
              </a:ext>
            </a:extLst>
          </p:cNvPr>
          <p:cNvSpPr/>
          <p:nvPr/>
        </p:nvSpPr>
        <p:spPr>
          <a:xfrm>
            <a:off x="1685784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: Köşeleri Yuvarlatılmış 35">
            <a:extLst>
              <a:ext uri="{FF2B5EF4-FFF2-40B4-BE49-F238E27FC236}">
                <a16:creationId xmlns:a16="http://schemas.microsoft.com/office/drawing/2014/main" id="{88114BBE-3CFF-4607-A2FE-D2AF00EC74A1}"/>
              </a:ext>
            </a:extLst>
          </p:cNvPr>
          <p:cNvSpPr/>
          <p:nvPr/>
        </p:nvSpPr>
        <p:spPr>
          <a:xfrm>
            <a:off x="2100555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: Köşeleri Yuvarlatılmış 39">
            <a:extLst>
              <a:ext uri="{FF2B5EF4-FFF2-40B4-BE49-F238E27FC236}">
                <a16:creationId xmlns:a16="http://schemas.microsoft.com/office/drawing/2014/main" id="{9CFDF2CE-F55A-4735-A9EF-F85957314461}"/>
              </a:ext>
            </a:extLst>
          </p:cNvPr>
          <p:cNvSpPr/>
          <p:nvPr/>
        </p:nvSpPr>
        <p:spPr>
          <a:xfrm>
            <a:off x="2488643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Dikdörtgen: Köşeleri Yuvarlatılmış 43">
            <a:extLst>
              <a:ext uri="{FF2B5EF4-FFF2-40B4-BE49-F238E27FC236}">
                <a16:creationId xmlns:a16="http://schemas.microsoft.com/office/drawing/2014/main" id="{37AF32B6-A234-4063-9818-764F3B8EE2F8}"/>
              </a:ext>
            </a:extLst>
          </p:cNvPr>
          <p:cNvSpPr/>
          <p:nvPr/>
        </p:nvSpPr>
        <p:spPr>
          <a:xfrm>
            <a:off x="2891308" y="5797340"/>
            <a:ext cx="307777" cy="3077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Dikdörtgen: Köşeleri Yuvarlatılmış 44">
            <a:extLst>
              <a:ext uri="{FF2B5EF4-FFF2-40B4-BE49-F238E27FC236}">
                <a16:creationId xmlns:a16="http://schemas.microsoft.com/office/drawing/2014/main" id="{0382D8D7-5542-45E3-8F51-7556A4361298}"/>
              </a:ext>
            </a:extLst>
          </p:cNvPr>
          <p:cNvSpPr/>
          <p:nvPr/>
        </p:nvSpPr>
        <p:spPr>
          <a:xfrm>
            <a:off x="3279396" y="5797340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: Köşeleri Yuvarlatılmış 45">
            <a:extLst>
              <a:ext uri="{FF2B5EF4-FFF2-40B4-BE49-F238E27FC236}">
                <a16:creationId xmlns:a16="http://schemas.microsoft.com/office/drawing/2014/main" id="{0DA1BE98-8EF7-4B48-97A4-3C31784FBCC3}"/>
              </a:ext>
            </a:extLst>
          </p:cNvPr>
          <p:cNvSpPr/>
          <p:nvPr/>
        </p:nvSpPr>
        <p:spPr>
          <a:xfrm>
            <a:off x="3694167" y="5797340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: Köşeleri Yuvarlatılmış 46">
            <a:extLst>
              <a:ext uri="{FF2B5EF4-FFF2-40B4-BE49-F238E27FC236}">
                <a16:creationId xmlns:a16="http://schemas.microsoft.com/office/drawing/2014/main" id="{8A97FE43-48E8-4D3A-A4A4-3CC3E1669433}"/>
              </a:ext>
            </a:extLst>
          </p:cNvPr>
          <p:cNvSpPr/>
          <p:nvPr/>
        </p:nvSpPr>
        <p:spPr>
          <a:xfrm>
            <a:off x="4082255" y="5797340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: Köşeleri Yuvarlatılmış 51">
            <a:extLst>
              <a:ext uri="{FF2B5EF4-FFF2-40B4-BE49-F238E27FC236}">
                <a16:creationId xmlns:a16="http://schemas.microsoft.com/office/drawing/2014/main" id="{290BEFF4-C9D1-43C3-A012-D6C6BC136BD7}"/>
              </a:ext>
            </a:extLst>
          </p:cNvPr>
          <p:cNvSpPr/>
          <p:nvPr/>
        </p:nvSpPr>
        <p:spPr>
          <a:xfrm>
            <a:off x="4488730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: Köşeleri Yuvarlatılmış 52">
            <a:extLst>
              <a:ext uri="{FF2B5EF4-FFF2-40B4-BE49-F238E27FC236}">
                <a16:creationId xmlns:a16="http://schemas.microsoft.com/office/drawing/2014/main" id="{34AD285D-2567-4DCE-B3D2-3729CD94BABB}"/>
              </a:ext>
            </a:extLst>
          </p:cNvPr>
          <p:cNvSpPr/>
          <p:nvPr/>
        </p:nvSpPr>
        <p:spPr>
          <a:xfrm>
            <a:off x="4876818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98059869-6850-4912-866F-EA07D1BA921A}"/>
              </a:ext>
            </a:extLst>
          </p:cNvPr>
          <p:cNvSpPr/>
          <p:nvPr/>
        </p:nvSpPr>
        <p:spPr>
          <a:xfrm>
            <a:off x="5291589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A871273C-6329-46E7-86E4-C858DC22C123}"/>
              </a:ext>
            </a:extLst>
          </p:cNvPr>
          <p:cNvSpPr/>
          <p:nvPr/>
        </p:nvSpPr>
        <p:spPr>
          <a:xfrm>
            <a:off x="5679677" y="5797343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BA2A71D1-8B69-45E4-BECF-65899F92F934}"/>
              </a:ext>
            </a:extLst>
          </p:cNvPr>
          <p:cNvSpPr/>
          <p:nvPr/>
        </p:nvSpPr>
        <p:spPr>
          <a:xfrm>
            <a:off x="6082342" y="5797340"/>
            <a:ext cx="307777" cy="3077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00EC4F16-F852-48A3-8675-BB44D02627CB}"/>
              </a:ext>
            </a:extLst>
          </p:cNvPr>
          <p:cNvSpPr/>
          <p:nvPr/>
        </p:nvSpPr>
        <p:spPr>
          <a:xfrm>
            <a:off x="6470430" y="5797340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DBDDE141-25DB-45EA-8E39-2918C16C22C6}"/>
              </a:ext>
            </a:extLst>
          </p:cNvPr>
          <p:cNvSpPr/>
          <p:nvPr/>
        </p:nvSpPr>
        <p:spPr>
          <a:xfrm>
            <a:off x="6885201" y="5797340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Dikdörtgen: Köşeleri Yuvarlatılmış 58">
            <a:extLst>
              <a:ext uri="{FF2B5EF4-FFF2-40B4-BE49-F238E27FC236}">
                <a16:creationId xmlns:a16="http://schemas.microsoft.com/office/drawing/2014/main" id="{28D21AD5-5DD9-4D7C-BB9F-A52A4E44EE50}"/>
              </a:ext>
            </a:extLst>
          </p:cNvPr>
          <p:cNvSpPr/>
          <p:nvPr/>
        </p:nvSpPr>
        <p:spPr>
          <a:xfrm>
            <a:off x="7273289" y="5797340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D418239F-5AF3-45EF-BE90-A4C4206CF8DE}"/>
              </a:ext>
            </a:extLst>
          </p:cNvPr>
          <p:cNvSpPr/>
          <p:nvPr/>
        </p:nvSpPr>
        <p:spPr>
          <a:xfrm>
            <a:off x="7687592" y="5791305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B60C31B7-8141-44D0-AD3B-8D31787B568C}"/>
              </a:ext>
            </a:extLst>
          </p:cNvPr>
          <p:cNvSpPr/>
          <p:nvPr/>
        </p:nvSpPr>
        <p:spPr>
          <a:xfrm>
            <a:off x="8075680" y="5791305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AE6379AB-9AF2-4AF3-955C-C1D1F7D37EDC}"/>
              </a:ext>
            </a:extLst>
          </p:cNvPr>
          <p:cNvSpPr/>
          <p:nvPr/>
        </p:nvSpPr>
        <p:spPr>
          <a:xfrm>
            <a:off x="8490451" y="5791305"/>
            <a:ext cx="307777" cy="3077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52838304-317F-49BE-82E4-DBBD9597E69A}"/>
              </a:ext>
            </a:extLst>
          </p:cNvPr>
          <p:cNvSpPr/>
          <p:nvPr/>
        </p:nvSpPr>
        <p:spPr>
          <a:xfrm>
            <a:off x="8878539" y="5791305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0B820F39-0335-4B61-8536-FAF9372C6576}"/>
              </a:ext>
            </a:extLst>
          </p:cNvPr>
          <p:cNvSpPr/>
          <p:nvPr/>
        </p:nvSpPr>
        <p:spPr>
          <a:xfrm>
            <a:off x="9281204" y="5791302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: Köşeleri Yuvarlatılmış 64">
            <a:extLst>
              <a:ext uri="{FF2B5EF4-FFF2-40B4-BE49-F238E27FC236}">
                <a16:creationId xmlns:a16="http://schemas.microsoft.com/office/drawing/2014/main" id="{0C40EDD4-ED46-4204-B88B-8CE0295E351C}"/>
              </a:ext>
            </a:extLst>
          </p:cNvPr>
          <p:cNvSpPr/>
          <p:nvPr/>
        </p:nvSpPr>
        <p:spPr>
          <a:xfrm>
            <a:off x="9669292" y="5791302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: Köşeleri Yuvarlatılmış 65">
            <a:extLst>
              <a:ext uri="{FF2B5EF4-FFF2-40B4-BE49-F238E27FC236}">
                <a16:creationId xmlns:a16="http://schemas.microsoft.com/office/drawing/2014/main" id="{68A1B90A-EDE8-4C09-AFCB-0128A8155DD1}"/>
              </a:ext>
            </a:extLst>
          </p:cNvPr>
          <p:cNvSpPr/>
          <p:nvPr/>
        </p:nvSpPr>
        <p:spPr>
          <a:xfrm>
            <a:off x="10084063" y="5791302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Dikdörtgen: Köşeleri Yuvarlatılmış 66">
            <a:extLst>
              <a:ext uri="{FF2B5EF4-FFF2-40B4-BE49-F238E27FC236}">
                <a16:creationId xmlns:a16="http://schemas.microsoft.com/office/drawing/2014/main" id="{1061E488-D77B-4015-8F62-3DDAD15B07EE}"/>
              </a:ext>
            </a:extLst>
          </p:cNvPr>
          <p:cNvSpPr/>
          <p:nvPr/>
        </p:nvSpPr>
        <p:spPr>
          <a:xfrm>
            <a:off x="10472151" y="5791302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: Köşeleri Yuvarlatılmış 67">
            <a:extLst>
              <a:ext uri="{FF2B5EF4-FFF2-40B4-BE49-F238E27FC236}">
                <a16:creationId xmlns:a16="http://schemas.microsoft.com/office/drawing/2014/main" id="{5BEF42B5-41E3-44BC-BCE3-64B1548622B9}"/>
              </a:ext>
            </a:extLst>
          </p:cNvPr>
          <p:cNvSpPr/>
          <p:nvPr/>
        </p:nvSpPr>
        <p:spPr>
          <a:xfrm>
            <a:off x="10878626" y="5791305"/>
            <a:ext cx="307777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6" name="Bağlayıcı: Dirsek 75">
            <a:extLst>
              <a:ext uri="{FF2B5EF4-FFF2-40B4-BE49-F238E27FC236}">
                <a16:creationId xmlns:a16="http://schemas.microsoft.com/office/drawing/2014/main" id="{A126067F-03F0-4907-B1B7-CFF3BF70248A}"/>
              </a:ext>
            </a:extLst>
          </p:cNvPr>
          <p:cNvCxnSpPr>
            <a:cxnSpLocks/>
            <a:stCxn id="3" idx="0"/>
            <a:endCxn id="56" idx="0"/>
          </p:cNvCxnSpPr>
          <p:nvPr/>
        </p:nvCxnSpPr>
        <p:spPr>
          <a:xfrm rot="5400000" flipH="1" flipV="1">
            <a:off x="3843907" y="3405019"/>
            <a:ext cx="3" cy="4784646"/>
          </a:xfrm>
          <a:prstGeom prst="bentConnector3">
            <a:avLst>
              <a:gd name="adj1" fmla="val 762010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Bağlayıcı: Dirsek 80">
            <a:extLst>
              <a:ext uri="{FF2B5EF4-FFF2-40B4-BE49-F238E27FC236}">
                <a16:creationId xmlns:a16="http://schemas.microsoft.com/office/drawing/2014/main" id="{B5ABBDA8-7957-4EE0-943E-74194876DA00}"/>
              </a:ext>
            </a:extLst>
          </p:cNvPr>
          <p:cNvCxnSpPr>
            <a:stCxn id="56" idx="2"/>
            <a:endCxn id="44" idx="2"/>
          </p:cNvCxnSpPr>
          <p:nvPr/>
        </p:nvCxnSpPr>
        <p:spPr>
          <a:xfrm rot="5400000">
            <a:off x="4640714" y="4509600"/>
            <a:ext cx="12700" cy="3191034"/>
          </a:xfrm>
          <a:prstGeom prst="bentConnector3">
            <a:avLst>
              <a:gd name="adj1" fmla="val 180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Bağlayıcı: Dirsek 81">
            <a:extLst>
              <a:ext uri="{FF2B5EF4-FFF2-40B4-BE49-F238E27FC236}">
                <a16:creationId xmlns:a16="http://schemas.microsoft.com/office/drawing/2014/main" id="{B04C4EA6-C79B-477A-AA2A-BB36766B4091}"/>
              </a:ext>
            </a:extLst>
          </p:cNvPr>
          <p:cNvCxnSpPr>
            <a:cxnSpLocks/>
            <a:stCxn id="44" idx="0"/>
            <a:endCxn id="62" idx="0"/>
          </p:cNvCxnSpPr>
          <p:nvPr/>
        </p:nvCxnSpPr>
        <p:spPr>
          <a:xfrm rot="5400000" flipH="1" flipV="1">
            <a:off x="5841751" y="2994752"/>
            <a:ext cx="6035" cy="5599143"/>
          </a:xfrm>
          <a:prstGeom prst="bentConnector3">
            <a:avLst>
              <a:gd name="adj1" fmla="val 680702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D62071B2-C34A-4E7F-9653-AD0C2640C5DE}"/>
              </a:ext>
            </a:extLst>
          </p:cNvPr>
          <p:cNvCxnSpPr>
            <a:stCxn id="62" idx="2"/>
          </p:cNvCxnSpPr>
          <p:nvPr/>
        </p:nvCxnSpPr>
        <p:spPr>
          <a:xfrm flipH="1">
            <a:off x="8644339" y="6099082"/>
            <a:ext cx="1" cy="2765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37999384-9EA5-4125-89D0-1D36C9B353F1}"/>
              </a:ext>
            </a:extLst>
          </p:cNvPr>
          <p:cNvSpPr txBox="1"/>
          <p:nvPr/>
        </p:nvSpPr>
        <p:spPr>
          <a:xfrm>
            <a:off x="8301751" y="641371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117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Bağlı Listeler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582AF61-063E-449A-84BB-0AC252115BB0}"/>
              </a:ext>
            </a:extLst>
          </p:cNvPr>
          <p:cNvSpPr/>
          <p:nvPr/>
        </p:nvSpPr>
        <p:spPr>
          <a:xfrm>
            <a:off x="1291904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F7058DE-81C3-4B1F-8225-2509E9692427}"/>
              </a:ext>
            </a:extLst>
          </p:cNvPr>
          <p:cNvSpPr/>
          <p:nvPr/>
        </p:nvSpPr>
        <p:spPr>
          <a:xfrm>
            <a:off x="2206304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120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C56F482-D916-4A75-BA93-B89D3F95822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42532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3EB66687-F2B6-438D-9BC8-33C316259391}"/>
              </a:ext>
            </a:extLst>
          </p:cNvPr>
          <p:cNvSpPr/>
          <p:nvPr/>
        </p:nvSpPr>
        <p:spPr>
          <a:xfrm>
            <a:off x="3322038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77102A7-F36A-45A8-B3B4-949090435B4A}"/>
              </a:ext>
            </a:extLst>
          </p:cNvPr>
          <p:cNvSpPr/>
          <p:nvPr/>
        </p:nvSpPr>
        <p:spPr>
          <a:xfrm>
            <a:off x="4236438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175</a:t>
            </a:r>
            <a:endParaRPr lang="tr-TR" sz="1200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5F9E5C2-6052-4E51-B97F-F69717B226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666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2FCFD48-838F-4693-AFB5-8B474692731C}"/>
              </a:ext>
            </a:extLst>
          </p:cNvPr>
          <p:cNvSpPr/>
          <p:nvPr/>
        </p:nvSpPr>
        <p:spPr>
          <a:xfrm>
            <a:off x="5315383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6387FF1-052F-466D-B6D3-9D0FFCFC023A}"/>
              </a:ext>
            </a:extLst>
          </p:cNvPr>
          <p:cNvSpPr/>
          <p:nvPr/>
        </p:nvSpPr>
        <p:spPr>
          <a:xfrm>
            <a:off x="6229783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rgbClr val="0070C0"/>
                </a:solidFill>
              </a:rPr>
              <a:t>108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1F2C9F31-4891-4AEB-BB56-C2F06A33887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66011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DD23CBB4-95E3-4F6A-9330-C4CADB6DCEF1}"/>
              </a:ext>
            </a:extLst>
          </p:cNvPr>
          <p:cNvSpPr/>
          <p:nvPr/>
        </p:nvSpPr>
        <p:spPr>
          <a:xfrm>
            <a:off x="7353907" y="4321950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459ED5FD-F728-432F-AD5D-648E9DBC6473}"/>
              </a:ext>
            </a:extLst>
          </p:cNvPr>
          <p:cNvSpPr/>
          <p:nvPr/>
        </p:nvSpPr>
        <p:spPr>
          <a:xfrm>
            <a:off x="8268307" y="4321950"/>
            <a:ext cx="4362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b="1" dirty="0">
                <a:solidFill>
                  <a:srgbClr val="0070C0"/>
                </a:solidFill>
              </a:rPr>
              <a:t>NULL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8242D82-C586-4660-A1F4-C6CF44945D8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704535" y="4556842"/>
            <a:ext cx="570451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962AD2B-7893-48C8-A1B1-B4B8F3233FCF}"/>
              </a:ext>
            </a:extLst>
          </p:cNvPr>
          <p:cNvSpPr txBox="1"/>
          <p:nvPr/>
        </p:nvSpPr>
        <p:spPr>
          <a:xfrm>
            <a:off x="9424217" y="438756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NULL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7E4D67C7-D51C-41C9-A928-75F9958CAA31}"/>
              </a:ext>
            </a:extLst>
          </p:cNvPr>
          <p:cNvSpPr/>
          <p:nvPr/>
        </p:nvSpPr>
        <p:spPr>
          <a:xfrm>
            <a:off x="1249665" y="2499245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67FFDEAF-DDA1-47A8-A21B-21C059A6F822}"/>
              </a:ext>
            </a:extLst>
          </p:cNvPr>
          <p:cNvSpPr/>
          <p:nvPr/>
        </p:nvSpPr>
        <p:spPr>
          <a:xfrm>
            <a:off x="3321744" y="2499245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C2005B5B-B43B-49D4-AE2F-C55A0D6F3A31}"/>
              </a:ext>
            </a:extLst>
          </p:cNvPr>
          <p:cNvSpPr/>
          <p:nvPr/>
        </p:nvSpPr>
        <p:spPr>
          <a:xfrm>
            <a:off x="5315383" y="2505537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AB16A997-1D71-4199-B130-691D55EE959C}"/>
              </a:ext>
            </a:extLst>
          </p:cNvPr>
          <p:cNvSpPr/>
          <p:nvPr/>
        </p:nvSpPr>
        <p:spPr>
          <a:xfrm>
            <a:off x="7309022" y="2507321"/>
            <a:ext cx="914400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92A968DD-02C1-41E9-AD80-B72C7CF752EE}"/>
              </a:ext>
            </a:extLst>
          </p:cNvPr>
          <p:cNvSpPr txBox="1"/>
          <p:nvPr/>
        </p:nvSpPr>
        <p:spPr>
          <a:xfrm>
            <a:off x="1451585" y="297122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100</a:t>
            </a:r>
            <a:endParaRPr lang="tr-TR" sz="1600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850D2CE1-6CC9-4F02-AF49-19CE569CE6F3}"/>
              </a:ext>
            </a:extLst>
          </p:cNvPr>
          <p:cNvSpPr txBox="1"/>
          <p:nvPr/>
        </p:nvSpPr>
        <p:spPr>
          <a:xfrm>
            <a:off x="3543798" y="29833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104</a:t>
            </a:r>
            <a:endParaRPr lang="tr-TR" sz="1600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82E5739-F231-46DE-91EC-B5E4CA228AE2}"/>
              </a:ext>
            </a:extLst>
          </p:cNvPr>
          <p:cNvSpPr txBox="1"/>
          <p:nvPr/>
        </p:nvSpPr>
        <p:spPr>
          <a:xfrm>
            <a:off x="5538384" y="29833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108</a:t>
            </a:r>
            <a:endParaRPr lang="tr-TR" sz="1600" dirty="0"/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1DC7D06E-B071-492C-9ABF-DF4923781535}"/>
              </a:ext>
            </a:extLst>
          </p:cNvPr>
          <p:cNvSpPr txBox="1"/>
          <p:nvPr/>
        </p:nvSpPr>
        <p:spPr>
          <a:xfrm>
            <a:off x="7532023" y="298560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112</a:t>
            </a:r>
            <a:endParaRPr lang="tr-TR" sz="1600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9D32DABF-A084-4803-91AE-598D43E3047A}"/>
              </a:ext>
            </a:extLst>
          </p:cNvPr>
          <p:cNvSpPr/>
          <p:nvPr/>
        </p:nvSpPr>
        <p:spPr>
          <a:xfrm>
            <a:off x="973123" y="2365703"/>
            <a:ext cx="10841373" cy="93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161BB822-5F86-499C-BEFD-82293BF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73" y="912882"/>
            <a:ext cx="4418209" cy="728243"/>
          </a:xfrm>
          <a:prstGeom prst="rect">
            <a:avLst/>
          </a:prstGeom>
        </p:spPr>
      </p:pic>
      <p:sp>
        <p:nvSpPr>
          <p:cNvPr id="42" name="Dikdörtgen 41">
            <a:extLst>
              <a:ext uri="{FF2B5EF4-FFF2-40B4-BE49-F238E27FC236}">
                <a16:creationId xmlns:a16="http://schemas.microsoft.com/office/drawing/2014/main" id="{3CA307CF-C825-480F-862A-1C2AB62C8E80}"/>
              </a:ext>
            </a:extLst>
          </p:cNvPr>
          <p:cNvSpPr/>
          <p:nvPr/>
        </p:nvSpPr>
        <p:spPr>
          <a:xfrm>
            <a:off x="973122" y="4088750"/>
            <a:ext cx="10841373" cy="166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E0D5B87B-825B-4EB7-B374-D04853AB4CBB}"/>
              </a:ext>
            </a:extLst>
          </p:cNvPr>
          <p:cNvSpPr txBox="1"/>
          <p:nvPr/>
        </p:nvSpPr>
        <p:spPr>
          <a:xfrm>
            <a:off x="1451585" y="479952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100</a:t>
            </a:r>
            <a:endParaRPr lang="tr-TR" sz="1600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72B9E431-24E2-4C0F-8C87-0E9229894149}"/>
              </a:ext>
            </a:extLst>
          </p:cNvPr>
          <p:cNvSpPr txBox="1"/>
          <p:nvPr/>
        </p:nvSpPr>
        <p:spPr>
          <a:xfrm>
            <a:off x="3597422" y="481162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120</a:t>
            </a:r>
            <a:endParaRPr lang="tr-TR" sz="1600" dirty="0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79E0548-F77B-4CCF-8326-9593C1A1CF01}"/>
              </a:ext>
            </a:extLst>
          </p:cNvPr>
          <p:cNvSpPr txBox="1"/>
          <p:nvPr/>
        </p:nvSpPr>
        <p:spPr>
          <a:xfrm>
            <a:off x="5538384" y="476791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175</a:t>
            </a:r>
            <a:endParaRPr lang="tr-TR" sz="1600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67F22C4E-CB8E-4C94-B388-A207341E4062}"/>
              </a:ext>
            </a:extLst>
          </p:cNvPr>
          <p:cNvSpPr txBox="1"/>
          <p:nvPr/>
        </p:nvSpPr>
        <p:spPr>
          <a:xfrm>
            <a:off x="7576908" y="479173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108</a:t>
            </a:r>
            <a:endParaRPr lang="tr-TR" sz="1600" dirty="0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4AFA1D1F-2F5E-4F94-A1F6-56B948DBC969}"/>
              </a:ext>
            </a:extLst>
          </p:cNvPr>
          <p:cNvSpPr txBox="1"/>
          <p:nvPr/>
        </p:nvSpPr>
        <p:spPr>
          <a:xfrm>
            <a:off x="10900096" y="2661252"/>
            <a:ext cx="508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FFFF00"/>
                </a:solidFill>
              </a:rPr>
              <a:t>Dizi</a:t>
            </a:r>
            <a:endParaRPr lang="tr-TR" sz="1600" b="1" dirty="0">
              <a:solidFill>
                <a:srgbClr val="FFFF00"/>
              </a:solidFill>
            </a:endParaRP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03B03ED9-7705-47AD-AD09-BFEFD6F50F24}"/>
              </a:ext>
            </a:extLst>
          </p:cNvPr>
          <p:cNvSpPr txBox="1"/>
          <p:nvPr/>
        </p:nvSpPr>
        <p:spPr>
          <a:xfrm>
            <a:off x="10659419" y="440295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>
                <a:solidFill>
                  <a:srgbClr val="FFFF00"/>
                </a:solidFill>
              </a:rPr>
              <a:t>Bağlı Liste</a:t>
            </a:r>
            <a:endParaRPr lang="tr-TR" sz="1600" b="1" dirty="0">
              <a:solidFill>
                <a:srgbClr val="FFFF00"/>
              </a:solidFill>
            </a:endParaRPr>
          </a:p>
        </p:txBody>
      </p:sp>
      <p:sp>
        <p:nvSpPr>
          <p:cNvPr id="56" name="Konuşma Balonu: Oval 55">
            <a:extLst>
              <a:ext uri="{FF2B5EF4-FFF2-40B4-BE49-F238E27FC236}">
                <a16:creationId xmlns:a16="http://schemas.microsoft.com/office/drawing/2014/main" id="{37DABEAC-3F26-4C33-B316-134EF5EADE8E}"/>
              </a:ext>
            </a:extLst>
          </p:cNvPr>
          <p:cNvSpPr/>
          <p:nvPr/>
        </p:nvSpPr>
        <p:spPr>
          <a:xfrm>
            <a:off x="2300124" y="2434195"/>
            <a:ext cx="1243674" cy="1335777"/>
          </a:xfrm>
          <a:prstGeom prst="wedgeEllipseCallout">
            <a:avLst>
              <a:gd name="adj1" fmla="val -87688"/>
              <a:gd name="adj2" fmla="val -172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Dizi[0]</a:t>
            </a:r>
          </a:p>
        </p:txBody>
      </p:sp>
      <p:sp>
        <p:nvSpPr>
          <p:cNvPr id="57" name="Konuşma Balonu: Oval 56">
            <a:extLst>
              <a:ext uri="{FF2B5EF4-FFF2-40B4-BE49-F238E27FC236}">
                <a16:creationId xmlns:a16="http://schemas.microsoft.com/office/drawing/2014/main" id="{24154DB7-C775-4BB5-AF1F-FC48852EB364}"/>
              </a:ext>
            </a:extLst>
          </p:cNvPr>
          <p:cNvSpPr/>
          <p:nvPr/>
        </p:nvSpPr>
        <p:spPr>
          <a:xfrm>
            <a:off x="2424418" y="5320156"/>
            <a:ext cx="2721534" cy="1335777"/>
          </a:xfrm>
          <a:prstGeom prst="wedgeEllipseCallout">
            <a:avLst>
              <a:gd name="adj1" fmla="val -70735"/>
              <a:gd name="adj2" fmla="val -831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struct Node {</a:t>
            </a:r>
            <a:endParaRPr lang="tr-TR" sz="1400" dirty="0"/>
          </a:p>
          <a:p>
            <a:r>
              <a:rPr lang="tr-TR" sz="1400" dirty="0"/>
              <a:t>    </a:t>
            </a:r>
            <a:r>
              <a:rPr lang="en-US" sz="1400" dirty="0"/>
              <a:t>int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r>
              <a:rPr lang="en-US" sz="1400" dirty="0"/>
              <a:t>; </a:t>
            </a:r>
            <a:endParaRPr lang="tr-TR" sz="1400" dirty="0"/>
          </a:p>
          <a:p>
            <a:r>
              <a:rPr lang="tr-TR" sz="1400" dirty="0"/>
              <a:t>    </a:t>
            </a:r>
            <a:r>
              <a:rPr lang="en-US" sz="1400" dirty="0"/>
              <a:t>struct Node* </a:t>
            </a:r>
            <a:r>
              <a:rPr lang="en-US" sz="1200" dirty="0">
                <a:solidFill>
                  <a:srgbClr val="0070C0"/>
                </a:solidFill>
              </a:rPr>
              <a:t>next</a:t>
            </a:r>
            <a:r>
              <a:rPr lang="en-US" sz="1400" dirty="0"/>
              <a:t>; </a:t>
            </a:r>
          </a:p>
          <a:p>
            <a:r>
              <a:rPr lang="en-US" sz="1400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9767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Listeler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1554DE9-3939-4106-98C8-18E0647F4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1834166"/>
            <a:ext cx="1954634" cy="63756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1875CF9-3F58-460F-AD82-AE4A059570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2136" y="2525746"/>
            <a:ext cx="5276675" cy="171554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785A7DA-DFD4-4055-8870-F21B8A3A30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1918" y="4434335"/>
            <a:ext cx="4337109" cy="108093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84AD2E6-6F06-4B53-ACF7-556707CD2C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651" y="2534730"/>
            <a:ext cx="6063506" cy="3807348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9654C022-AF53-489B-BE22-F9343E825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Listeler (Ekleme)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1554DE9-3939-4106-98C8-18E0647F4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816" y="2152947"/>
            <a:ext cx="1954634" cy="63756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1386D2C-5EB4-4688-AA63-F9A1E845D3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7443" y="2152947"/>
            <a:ext cx="5850880" cy="450383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036CA6D-AC38-4882-8B06-AF55B151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Bağlı Listeler (Listeleme)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1554DE9-3939-4106-98C8-18E0647F4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816" y="2152947"/>
            <a:ext cx="1954634" cy="63756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E7C7DF-C8A2-4F75-83A1-47C90FCE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6362" y="2152947"/>
            <a:ext cx="5469623" cy="179283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6A2AA68-3D40-466C-B371-BA19AC50BE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077" y="2152947"/>
            <a:ext cx="3868329" cy="337562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8A7EC52-61A3-4B49-A191-409C7A8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373" y="916303"/>
            <a:ext cx="4582422" cy="7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85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2479</TotalTime>
  <Words>437</Words>
  <Application>Microsoft Office PowerPoint</Application>
  <PresentationFormat>Geniş ekran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Trebuchet MS</vt:lpstr>
      <vt:lpstr>Berlin</vt:lpstr>
      <vt:lpstr>BAĞLI LİSTELER – I (Linked List)</vt:lpstr>
      <vt:lpstr>Bağlı Listeler</vt:lpstr>
      <vt:lpstr>Bağlı Listeler</vt:lpstr>
      <vt:lpstr>Bağlı Listeler</vt:lpstr>
      <vt:lpstr>Bağlı Listeler</vt:lpstr>
      <vt:lpstr>Bağlı Listeler</vt:lpstr>
      <vt:lpstr>Bağlı Listeler</vt:lpstr>
      <vt:lpstr>Bağlı Listeler (Ekleme)</vt:lpstr>
      <vt:lpstr>Bağlı Listeler (Listeleme)</vt:lpstr>
      <vt:lpstr>Bağlı Listeler (Arama)</vt:lpstr>
      <vt:lpstr>Bağlı Listeler (Silme)</vt:lpstr>
      <vt:lpstr>Çalışma Soruları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isocan</cp:lastModifiedBy>
  <cp:revision>55</cp:revision>
  <dcterms:created xsi:type="dcterms:W3CDTF">2020-04-03T15:50:17Z</dcterms:created>
  <dcterms:modified xsi:type="dcterms:W3CDTF">2020-04-26T20:59:32Z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