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84" r:id="rId3"/>
    <p:sldId id="300" r:id="rId4"/>
    <p:sldId id="301" r:id="rId5"/>
    <p:sldId id="302" r:id="rId6"/>
    <p:sldId id="304" r:id="rId7"/>
    <p:sldId id="306" r:id="rId8"/>
    <p:sldId id="305" r:id="rId9"/>
    <p:sldId id="307" r:id="rId10"/>
    <p:sldId id="28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1-introduction/" TargetMode="External"/><Relationship Id="rId2" Type="http://schemas.openxmlformats.org/officeDocument/2006/relationships/hyperlink" Target="https://www.learn-c.org/en/Linked_li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7255" cy="1373070"/>
          </a:xfrm>
        </p:spPr>
        <p:txBody>
          <a:bodyPr/>
          <a:lstStyle/>
          <a:p>
            <a:r>
              <a:rPr lang="tr-TR" sz="5000" b="1" dirty="0"/>
              <a:t>BAĞLI LİSTELER – III</a:t>
            </a:r>
            <a:br>
              <a:rPr lang="tr-TR" sz="5000" b="1" dirty="0"/>
            </a:br>
            <a:r>
              <a:rPr lang="tr-TR" sz="2400" b="1" dirty="0"/>
              <a:t>(</a:t>
            </a:r>
            <a:r>
              <a:rPr lang="tr-TR" sz="2400" b="1" dirty="0" err="1"/>
              <a:t>Linked</a:t>
            </a:r>
            <a:r>
              <a:rPr lang="tr-TR" sz="2400" b="1" dirty="0"/>
              <a:t> </a:t>
            </a:r>
            <a:r>
              <a:rPr lang="tr-TR" sz="2400" b="1" dirty="0" err="1"/>
              <a:t>List</a:t>
            </a:r>
            <a:r>
              <a:rPr lang="tr-TR" sz="2400" b="1" dirty="0"/>
              <a:t>)</a:t>
            </a:r>
            <a:endParaRPr lang="tr-TR" sz="5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Soruları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812" y="2075616"/>
            <a:ext cx="10754033" cy="444710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tr-TR" dirty="0"/>
              <a:t>Klavyeden kullanıcı istediği sürece girilen tam sayıları bir çift yönlü bağlı listeye aktarınız.</a:t>
            </a:r>
          </a:p>
          <a:p>
            <a:pPr>
              <a:buFont typeface="+mj-lt"/>
              <a:buAutoNum type="arabicPeriod"/>
            </a:pPr>
            <a:r>
              <a:rPr lang="tr-TR" dirty="0"/>
              <a:t>  Sıralı ekleme örneğini çift yönlü bağlı listelerle gerçekleştiriniz.  </a:t>
            </a:r>
          </a:p>
          <a:p>
            <a:pPr>
              <a:buFont typeface="+mj-lt"/>
              <a:buAutoNum type="arabicPeriod"/>
            </a:pPr>
            <a:r>
              <a:rPr lang="tr-TR" dirty="0"/>
              <a:t>  Rastgele sayıda elemandan ve rastgele değerlerden oluşan bir tek yönlü       bağlı liste oluşturun. Oluşturduğunuz bağlı listenin ilk elemanının adresini parametre alan bir </a:t>
            </a:r>
            <a:r>
              <a:rPr lang="tr-TR" i="1" dirty="0" err="1"/>
              <a:t>Terscevir</a:t>
            </a:r>
            <a:r>
              <a:rPr lang="tr-TR" dirty="0"/>
              <a:t> fonksiyonu yazalım. </a:t>
            </a:r>
            <a:r>
              <a:rPr lang="tr-TR" i="1" dirty="0" err="1"/>
              <a:t>Tesrcevir</a:t>
            </a:r>
            <a:r>
              <a:rPr lang="tr-TR" dirty="0"/>
              <a:t> fonksiyonu </a:t>
            </a:r>
            <a:r>
              <a:rPr lang="tr-TR" dirty="0" err="1"/>
              <a:t>recursive</a:t>
            </a:r>
            <a:r>
              <a:rPr lang="tr-TR" dirty="0"/>
              <a:t> bir fonksiyon olacaktır ve kendisine parametre olarak gelen tek yönlü bağlı listeyi tersine çevirecektir. (Not: ters çevirme işlemi değerleri taşıyarak değil bağlantıları değiştirerek yapılacaktır.) </a:t>
            </a:r>
            <a:endParaRPr lang="tr-TR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64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https://www.tutorialspoint.com/data_structures_algorithms/linked_list_algorithms.htm</a:t>
            </a:r>
          </a:p>
          <a:p>
            <a:r>
              <a:rPr lang="tr-TR" dirty="0">
                <a:hlinkClick r:id="rId2"/>
              </a:rPr>
              <a:t>https://www.learn-c.org/en/Linked_lists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https://www.geeksforgeeks.org/linked-list-set-1-introduction/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Çift Yönlü 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Yönlü Bağlı Listeler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Çift Yönlü Bağlı Listeler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690679D-9A34-4A81-BAC9-A61E59A729E1}"/>
              </a:ext>
            </a:extLst>
          </p:cNvPr>
          <p:cNvGrpSpPr/>
          <p:nvPr/>
        </p:nvGrpSpPr>
        <p:grpSpPr>
          <a:xfrm>
            <a:off x="1157680" y="3202358"/>
            <a:ext cx="1921079" cy="469784"/>
            <a:chOff x="1400961" y="4530055"/>
            <a:chExt cx="1921079" cy="469784"/>
          </a:xfrm>
        </p:grpSpPr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9F88180C-95FD-4134-824D-F3883BCB22EC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783FC394-C322-4672-995C-9CC6E8C9D336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29417492-7D1B-4B93-9CA0-5E4BFA99E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3ED69F6-9FE7-434A-9ABB-68FAE04DDAAB}"/>
              </a:ext>
            </a:extLst>
          </p:cNvPr>
          <p:cNvGrpSpPr/>
          <p:nvPr/>
        </p:nvGrpSpPr>
        <p:grpSpPr>
          <a:xfrm>
            <a:off x="3187814" y="3202358"/>
            <a:ext cx="1921079" cy="469784"/>
            <a:chOff x="1400961" y="4530055"/>
            <a:chExt cx="1921079" cy="46978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559052CF-6887-4BBC-84E6-2C7257A370D3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1A641BE7-E4E5-4698-A97D-CA7047912BA5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7065A26E-5353-457F-84C4-8712B5B97EB6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2EEAAEC3-82A4-4E4E-BA8D-C34B4F001D36}"/>
              </a:ext>
            </a:extLst>
          </p:cNvPr>
          <p:cNvGrpSpPr/>
          <p:nvPr/>
        </p:nvGrpSpPr>
        <p:grpSpPr>
          <a:xfrm>
            <a:off x="5181159" y="3202358"/>
            <a:ext cx="1921079" cy="469784"/>
            <a:chOff x="1400961" y="4530055"/>
            <a:chExt cx="1921079" cy="469784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53E8B000-E89C-4456-ADF6-410BBA136F32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64EBC72B-7A50-4961-8A22-3C291BEAC67D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14B647D4-684A-4855-A0D9-6F01BC030729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C1C1B300-6C85-44A7-902C-7AC75F88E64D}"/>
              </a:ext>
            </a:extLst>
          </p:cNvPr>
          <p:cNvGrpSpPr/>
          <p:nvPr/>
        </p:nvGrpSpPr>
        <p:grpSpPr>
          <a:xfrm>
            <a:off x="7219683" y="3202358"/>
            <a:ext cx="1921079" cy="469784"/>
            <a:chOff x="7228072" y="4590398"/>
            <a:chExt cx="1921079" cy="469784"/>
          </a:xfrm>
        </p:grpSpPr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0D227AA1-3581-40F1-9221-003036E54DAA}"/>
                </a:ext>
              </a:extLst>
            </p:cNvPr>
            <p:cNvSpPr/>
            <p:nvPr/>
          </p:nvSpPr>
          <p:spPr>
            <a:xfrm>
              <a:off x="7228072" y="459039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2A8DAFAF-5B5B-4F4A-BA95-94C4DC50CA87}"/>
                </a:ext>
              </a:extLst>
            </p:cNvPr>
            <p:cNvSpPr/>
            <p:nvPr/>
          </p:nvSpPr>
          <p:spPr>
            <a:xfrm>
              <a:off x="8142472" y="459039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163E6CCF-FCBC-4829-A15A-FAB371171E05}"/>
                </a:ext>
              </a:extLst>
            </p:cNvPr>
            <p:cNvCxnSpPr>
              <a:cxnSpLocks/>
            </p:cNvCxnSpPr>
            <p:nvPr/>
          </p:nvCxnSpPr>
          <p:spPr>
            <a:xfrm>
              <a:off x="8360586" y="4825290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9675C657-A7F2-4E4A-A4B8-1CA461BC0A06}"/>
              </a:ext>
            </a:extLst>
          </p:cNvPr>
          <p:cNvSpPr txBox="1"/>
          <p:nvPr/>
        </p:nvSpPr>
        <p:spPr>
          <a:xfrm>
            <a:off x="1317361" y="3672142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data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9C98627-F387-466E-863B-17BA9CD55A9C}"/>
              </a:ext>
            </a:extLst>
          </p:cNvPr>
          <p:cNvSpPr txBox="1"/>
          <p:nvPr/>
        </p:nvSpPr>
        <p:spPr>
          <a:xfrm>
            <a:off x="2029841" y="3672142"/>
            <a:ext cx="59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next</a:t>
            </a:r>
            <a:endParaRPr lang="tr-TR" sz="1600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02BC332B-04B7-42D0-9E99-1D3A517D144C}"/>
              </a:ext>
            </a:extLst>
          </p:cNvPr>
          <p:cNvSpPr txBox="1"/>
          <p:nvPr/>
        </p:nvSpPr>
        <p:spPr>
          <a:xfrm>
            <a:off x="1288508" y="2774316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head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4D48D0E-6181-4252-89FE-1F3B1F4CEF57}"/>
              </a:ext>
            </a:extLst>
          </p:cNvPr>
          <p:cNvSpPr txBox="1"/>
          <p:nvPr/>
        </p:nvSpPr>
        <p:spPr>
          <a:xfrm>
            <a:off x="7350511" y="2774316"/>
            <a:ext cx="49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tail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DA50BBA-97C9-4C81-9102-C40DDA5C8A2E}"/>
              </a:ext>
            </a:extLst>
          </p:cNvPr>
          <p:cNvSpPr txBox="1"/>
          <p:nvPr/>
        </p:nvSpPr>
        <p:spPr>
          <a:xfrm>
            <a:off x="9289993" y="3267973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D7B36E-CADF-4E1A-9E30-7C9D6D24B80B}"/>
              </a:ext>
            </a:extLst>
          </p:cNvPr>
          <p:cNvGrpSpPr/>
          <p:nvPr/>
        </p:nvGrpSpPr>
        <p:grpSpPr>
          <a:xfrm>
            <a:off x="1157680" y="5097529"/>
            <a:ext cx="2927758" cy="469784"/>
            <a:chOff x="1157680" y="4801468"/>
            <a:chExt cx="2927758" cy="469784"/>
          </a:xfrm>
        </p:grpSpPr>
        <p:sp>
          <p:nvSpPr>
            <p:cNvPr id="55" name="Dikdörtgen 54">
              <a:extLst>
                <a:ext uri="{FF2B5EF4-FFF2-40B4-BE49-F238E27FC236}">
                  <a16:creationId xmlns:a16="http://schemas.microsoft.com/office/drawing/2014/main" id="{A13264B7-74CC-4329-A743-76FC71C329E5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56" name="Dikdörtgen 55">
              <a:extLst>
                <a:ext uri="{FF2B5EF4-FFF2-40B4-BE49-F238E27FC236}">
                  <a16:creationId xmlns:a16="http://schemas.microsoft.com/office/drawing/2014/main" id="{468A00CC-8631-4B86-8F94-1ECE2A5D27DD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7" name="Düz Ok Bağlayıcısı 56">
              <a:extLst>
                <a:ext uri="{FF2B5EF4-FFF2-40B4-BE49-F238E27FC236}">
                  <a16:creationId xmlns:a16="http://schemas.microsoft.com/office/drawing/2014/main" id="{B34EADC5-BA2C-45BB-929A-F901364D72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ikdörtgen 72">
              <a:extLst>
                <a:ext uri="{FF2B5EF4-FFF2-40B4-BE49-F238E27FC236}">
                  <a16:creationId xmlns:a16="http://schemas.microsoft.com/office/drawing/2014/main" id="{8D0C7B40-7675-417C-8BE7-12146E1FD146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4" name="Düz Ok Bağlayıcısı 73">
              <a:extLst>
                <a:ext uri="{FF2B5EF4-FFF2-40B4-BE49-F238E27FC236}">
                  <a16:creationId xmlns:a16="http://schemas.microsoft.com/office/drawing/2014/main" id="{C01A4129-7D3A-4FF9-98BC-395D66003D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 75">
            <a:extLst>
              <a:ext uri="{FF2B5EF4-FFF2-40B4-BE49-F238E27FC236}">
                <a16:creationId xmlns:a16="http://schemas.microsoft.com/office/drawing/2014/main" id="{5380B31D-A1D0-4060-A11B-F280FC79C374}"/>
              </a:ext>
            </a:extLst>
          </p:cNvPr>
          <p:cNvGrpSpPr/>
          <p:nvPr/>
        </p:nvGrpSpPr>
        <p:grpSpPr>
          <a:xfrm>
            <a:off x="3604029" y="5085358"/>
            <a:ext cx="2927758" cy="469784"/>
            <a:chOff x="1157680" y="4801468"/>
            <a:chExt cx="2927758" cy="469784"/>
          </a:xfrm>
        </p:grpSpPr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2B7D33E6-834E-4010-A665-8526A3C3218C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56C3A242-1981-4767-9125-7FB2DB626342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Düz Ok Bağlayıcısı 78">
              <a:extLst>
                <a:ext uri="{FF2B5EF4-FFF2-40B4-BE49-F238E27FC236}">
                  <a16:creationId xmlns:a16="http://schemas.microsoft.com/office/drawing/2014/main" id="{F2654501-1164-4EDF-B1AA-71635040404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F280B383-6BC8-4366-A686-190CE7246FED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1" name="Düz Ok Bağlayıcısı 80">
              <a:extLst>
                <a:ext uri="{FF2B5EF4-FFF2-40B4-BE49-F238E27FC236}">
                  <a16:creationId xmlns:a16="http://schemas.microsoft.com/office/drawing/2014/main" id="{64913100-AA94-4F64-83FB-C6286EE981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 81">
            <a:extLst>
              <a:ext uri="{FF2B5EF4-FFF2-40B4-BE49-F238E27FC236}">
                <a16:creationId xmlns:a16="http://schemas.microsoft.com/office/drawing/2014/main" id="{45B59088-BDC8-4489-8DF7-E506AD9C6636}"/>
              </a:ext>
            </a:extLst>
          </p:cNvPr>
          <p:cNvGrpSpPr/>
          <p:nvPr/>
        </p:nvGrpSpPr>
        <p:grpSpPr>
          <a:xfrm>
            <a:off x="6067155" y="5097529"/>
            <a:ext cx="2927758" cy="469784"/>
            <a:chOff x="1157680" y="4801468"/>
            <a:chExt cx="2927758" cy="469784"/>
          </a:xfrm>
        </p:grpSpPr>
        <p:sp>
          <p:nvSpPr>
            <p:cNvPr id="83" name="Dikdörtgen 82">
              <a:extLst>
                <a:ext uri="{FF2B5EF4-FFF2-40B4-BE49-F238E27FC236}">
                  <a16:creationId xmlns:a16="http://schemas.microsoft.com/office/drawing/2014/main" id="{4A9B9AA9-2231-4530-BFD5-62E74D36E76F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37F1F2FA-901A-4744-82A3-3E38E106768F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550BD1CA-D42B-4BBE-BF5E-6BACC736956A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021F023E-205A-4D5D-A961-CCE40C7F84A6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41B8C647-AE72-4E36-B1B0-63BDF7224C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 87">
            <a:extLst>
              <a:ext uri="{FF2B5EF4-FFF2-40B4-BE49-F238E27FC236}">
                <a16:creationId xmlns:a16="http://schemas.microsoft.com/office/drawing/2014/main" id="{49A81FFC-D796-484B-965B-C998E9556488}"/>
              </a:ext>
            </a:extLst>
          </p:cNvPr>
          <p:cNvGrpSpPr/>
          <p:nvPr/>
        </p:nvGrpSpPr>
        <p:grpSpPr>
          <a:xfrm>
            <a:off x="8514123" y="5097529"/>
            <a:ext cx="2927758" cy="469784"/>
            <a:chOff x="1157680" y="4801468"/>
            <a:chExt cx="2927758" cy="469784"/>
          </a:xfrm>
        </p:grpSpPr>
        <p:sp>
          <p:nvSpPr>
            <p:cNvPr id="89" name="Dikdörtgen 88">
              <a:extLst>
                <a:ext uri="{FF2B5EF4-FFF2-40B4-BE49-F238E27FC236}">
                  <a16:creationId xmlns:a16="http://schemas.microsoft.com/office/drawing/2014/main" id="{50E2C61F-DB57-4702-9170-A0595105A71B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90" name="Dikdörtgen 89">
              <a:extLst>
                <a:ext uri="{FF2B5EF4-FFF2-40B4-BE49-F238E27FC236}">
                  <a16:creationId xmlns:a16="http://schemas.microsoft.com/office/drawing/2014/main" id="{07D894E3-EA9F-4155-A279-92A70C416085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81E0DD97-7961-4015-8EF7-F2F6EAE1432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kdörtgen 91">
              <a:extLst>
                <a:ext uri="{FF2B5EF4-FFF2-40B4-BE49-F238E27FC236}">
                  <a16:creationId xmlns:a16="http://schemas.microsoft.com/office/drawing/2014/main" id="{E55C39E0-E7DB-4348-9975-5DAC64858840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8B25687E-D405-4AD0-B180-D611ACA1270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BFE96B9E-0283-4E5E-A7B0-E64E0E57202A}"/>
              </a:ext>
            </a:extLst>
          </p:cNvPr>
          <p:cNvSpPr txBox="1"/>
          <p:nvPr/>
        </p:nvSpPr>
        <p:spPr>
          <a:xfrm>
            <a:off x="2290194" y="4704540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head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7B99194A-81F5-44E6-B9C7-F44B18D85DD9}"/>
              </a:ext>
            </a:extLst>
          </p:cNvPr>
          <p:cNvSpPr txBox="1"/>
          <p:nvPr/>
        </p:nvSpPr>
        <p:spPr>
          <a:xfrm>
            <a:off x="9653180" y="4669821"/>
            <a:ext cx="49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tail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2B7B1AA9-466C-4761-841B-0513C6F03B71}"/>
              </a:ext>
            </a:extLst>
          </p:cNvPr>
          <p:cNvSpPr txBox="1"/>
          <p:nvPr/>
        </p:nvSpPr>
        <p:spPr>
          <a:xfrm>
            <a:off x="11511677" y="5081180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6C6734FA-F7C2-4B04-B15A-3295FF39729F}"/>
              </a:ext>
            </a:extLst>
          </p:cNvPr>
          <p:cNvSpPr txBox="1"/>
          <p:nvPr/>
        </p:nvSpPr>
        <p:spPr>
          <a:xfrm>
            <a:off x="370678" y="5263812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BF863406-CF85-4DA8-8395-F8728D840011}"/>
              </a:ext>
            </a:extLst>
          </p:cNvPr>
          <p:cNvSpPr txBox="1"/>
          <p:nvPr/>
        </p:nvSpPr>
        <p:spPr>
          <a:xfrm>
            <a:off x="2324041" y="5597635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data</a:t>
            </a: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D4E27005-4F87-49F3-BC37-2DD40269B955}"/>
              </a:ext>
            </a:extLst>
          </p:cNvPr>
          <p:cNvSpPr txBox="1"/>
          <p:nvPr/>
        </p:nvSpPr>
        <p:spPr>
          <a:xfrm>
            <a:off x="3078758" y="5587202"/>
            <a:ext cx="59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next</a:t>
            </a:r>
            <a:endParaRPr lang="tr-TR" sz="1600" dirty="0"/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05CCF88C-93F5-46E8-86F7-B2FD94B73F91}"/>
              </a:ext>
            </a:extLst>
          </p:cNvPr>
          <p:cNvSpPr txBox="1"/>
          <p:nvPr/>
        </p:nvSpPr>
        <p:spPr>
          <a:xfrm>
            <a:off x="1392862" y="5599574"/>
            <a:ext cx="7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600" dirty="0" err="1"/>
              <a:t>prior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868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EKLEME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5DD2DE5-0C13-4564-AC59-13DD6A56B3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1212" y="2147241"/>
            <a:ext cx="5720120" cy="4493305"/>
          </a:xfrm>
          <a:prstGeom prst="rect">
            <a:avLst/>
          </a:prstGeom>
        </p:spPr>
      </p:pic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BA33A934-AD37-4C38-8DD2-31A726C9735C}"/>
              </a:ext>
            </a:extLst>
          </p:cNvPr>
          <p:cNvSpPr/>
          <p:nvPr/>
        </p:nvSpPr>
        <p:spPr>
          <a:xfrm>
            <a:off x="3631272" y="4420379"/>
            <a:ext cx="59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A24AAC96-2F6E-4801-80AC-CBD3AEA28058}"/>
              </a:ext>
            </a:extLst>
          </p:cNvPr>
          <p:cNvSpPr/>
          <p:nvPr/>
        </p:nvSpPr>
        <p:spPr>
          <a:xfrm>
            <a:off x="3631272" y="5685140"/>
            <a:ext cx="59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864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2EEB0E57-34D3-475B-9506-8509D059DD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3336293"/>
            <a:ext cx="6287678" cy="195505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LİSTELEME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3718AF-C215-4C4A-AEC3-403263184C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5"/>
          <a:stretch/>
        </p:blipFill>
        <p:spPr>
          <a:xfrm>
            <a:off x="6810598" y="2147241"/>
            <a:ext cx="5184742" cy="372293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962F61F-7B8D-4397-9987-C4F71994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A152919F-7A6B-47A3-8528-6D9BEE2F33CD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4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ARAMA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3EA6FB5-780F-457E-AF17-849013693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0870" y="2147241"/>
            <a:ext cx="3890852" cy="43353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5B4AEB-D860-41C2-B944-4A4254AB11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3851200"/>
            <a:ext cx="2354844" cy="123326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A4BABDC-3B38-4A46-B5A4-719D4CF3CC49}"/>
              </a:ext>
            </a:extLst>
          </p:cNvPr>
          <p:cNvSpPr txBox="1"/>
          <p:nvPr/>
        </p:nvSpPr>
        <p:spPr>
          <a:xfrm>
            <a:off x="456931" y="508446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C000"/>
                </a:solidFill>
              </a:rPr>
              <a:t>*ipucu</a:t>
            </a:r>
          </a:p>
        </p:txBody>
      </p:sp>
    </p:spTree>
    <p:extLst>
      <p:ext uri="{BB962C8B-B14F-4D97-AF65-F5344CB8AC3E}">
        <p14:creationId xmlns:p14="http://schemas.microsoft.com/office/powerpoint/2010/main" val="16709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SİLME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43BAE4-36DA-4B89-AC09-15334DB8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4367" y="2147242"/>
            <a:ext cx="2958408" cy="4523182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8101098C-F177-40F0-BA11-5432E9058E83}"/>
              </a:ext>
            </a:extLst>
          </p:cNvPr>
          <p:cNvSpPr/>
          <p:nvPr/>
        </p:nvSpPr>
        <p:spPr>
          <a:xfrm>
            <a:off x="3452170" y="2704616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9FEF5764-AB33-4899-B3EB-BE40DB45E637}"/>
              </a:ext>
            </a:extLst>
          </p:cNvPr>
          <p:cNvSpPr/>
          <p:nvPr/>
        </p:nvSpPr>
        <p:spPr>
          <a:xfrm>
            <a:off x="3438608" y="386453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5B6B5422-6F43-45A3-ACBA-BE90325EF9A0}"/>
              </a:ext>
            </a:extLst>
          </p:cNvPr>
          <p:cNvSpPr/>
          <p:nvPr/>
        </p:nvSpPr>
        <p:spPr>
          <a:xfrm>
            <a:off x="3424209" y="437646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2F395084-489B-4EA2-B509-273D3890F200}"/>
              </a:ext>
            </a:extLst>
          </p:cNvPr>
          <p:cNvSpPr/>
          <p:nvPr/>
        </p:nvSpPr>
        <p:spPr>
          <a:xfrm>
            <a:off x="3475561" y="604638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735C422-CA42-46CC-AA68-FE9024142E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6581" y="2147241"/>
            <a:ext cx="4894130" cy="4523182"/>
          </a:xfrm>
          <a:prstGeom prst="rect">
            <a:avLst/>
          </a:prstGeom>
        </p:spPr>
      </p:pic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B5BD9EC8-867F-4CBC-BEB7-F99C9E0142D4}"/>
              </a:ext>
            </a:extLst>
          </p:cNvPr>
          <p:cNvSpPr/>
          <p:nvPr/>
        </p:nvSpPr>
        <p:spPr>
          <a:xfrm>
            <a:off x="6966057" y="3139126"/>
            <a:ext cx="50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6E9BFEAE-6FAB-464A-A858-1BD048640F3E}"/>
              </a:ext>
            </a:extLst>
          </p:cNvPr>
          <p:cNvSpPr/>
          <p:nvPr/>
        </p:nvSpPr>
        <p:spPr>
          <a:xfrm>
            <a:off x="6956742" y="4702221"/>
            <a:ext cx="5040000" cy="152416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E2D06-53AD-4F36-A833-D878E4FC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Yönlü Döngüsel Bağlı Listeler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Çift Yönlü Döngüsel Bağlı Listeler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F706298-A687-41C2-9735-6816D61B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9" y="5182811"/>
            <a:ext cx="9001041" cy="103449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04B1BA7-D39F-4773-B3B8-DF67220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47" y="2791351"/>
            <a:ext cx="7742504" cy="1275297"/>
          </a:xfrm>
          <a:prstGeom prst="rect">
            <a:avLst/>
          </a:prstGeom>
        </p:spPr>
      </p:pic>
      <p:grpSp>
        <p:nvGrpSpPr>
          <p:cNvPr id="41" name="Grup 40">
            <a:extLst>
              <a:ext uri="{FF2B5EF4-FFF2-40B4-BE49-F238E27FC236}">
                <a16:creationId xmlns:a16="http://schemas.microsoft.com/office/drawing/2014/main" id="{33A22652-D873-4D71-B6F7-78FEE7F0C423}"/>
              </a:ext>
            </a:extLst>
          </p:cNvPr>
          <p:cNvGrpSpPr/>
          <p:nvPr/>
        </p:nvGrpSpPr>
        <p:grpSpPr>
          <a:xfrm>
            <a:off x="545997" y="3504413"/>
            <a:ext cx="8626283" cy="669038"/>
            <a:chOff x="545997" y="3504413"/>
            <a:chExt cx="8626283" cy="669038"/>
          </a:xfrm>
        </p:grpSpPr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EAE08BE-CDFA-4747-966B-DBF765CCB93B}"/>
                </a:ext>
              </a:extLst>
            </p:cNvPr>
            <p:cNvCxnSpPr>
              <a:cxnSpLocks/>
            </p:cNvCxnSpPr>
            <p:nvPr/>
          </p:nvCxnSpPr>
          <p:spPr>
            <a:xfrm>
              <a:off x="8161283" y="3504413"/>
              <a:ext cx="10109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E1BAB0CC-C942-425F-8046-30FC62AC682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4173451"/>
              <a:ext cx="862628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>
              <a:extLst>
                <a:ext uri="{FF2B5EF4-FFF2-40B4-BE49-F238E27FC236}">
                  <a16:creationId xmlns:a16="http://schemas.microsoft.com/office/drawing/2014/main" id="{3CF4C8ED-7EE6-428C-9EB8-8DF947E7B29E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3522480"/>
              <a:ext cx="509805" cy="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>
              <a:extLst>
                <a:ext uri="{FF2B5EF4-FFF2-40B4-BE49-F238E27FC236}">
                  <a16:creationId xmlns:a16="http://schemas.microsoft.com/office/drawing/2014/main" id="{0858B1F6-DB2C-42ED-910D-31823301B60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3504413"/>
              <a:ext cx="0" cy="6690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id="{23E2729E-4723-446D-B4EC-40425548A4FF}"/>
                </a:ext>
              </a:extLst>
            </p:cNvPr>
            <p:cNvCxnSpPr>
              <a:cxnSpLocks/>
            </p:cNvCxnSpPr>
            <p:nvPr/>
          </p:nvCxnSpPr>
          <p:spPr>
            <a:xfrm>
              <a:off x="9172280" y="3504413"/>
              <a:ext cx="0" cy="6690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90016601-3A1E-4B79-A9DB-C880A618A3CC}"/>
              </a:ext>
            </a:extLst>
          </p:cNvPr>
          <p:cNvGrpSpPr/>
          <p:nvPr/>
        </p:nvGrpSpPr>
        <p:grpSpPr>
          <a:xfrm>
            <a:off x="1485194" y="5182811"/>
            <a:ext cx="8641652" cy="449513"/>
            <a:chOff x="1485194" y="5182811"/>
            <a:chExt cx="8641652" cy="449513"/>
          </a:xfrm>
        </p:grpSpPr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ADCF3B9F-6BB4-402B-B910-E11134C99D03}"/>
                </a:ext>
              </a:extLst>
            </p:cNvPr>
            <p:cNvCxnSpPr>
              <a:cxnSpLocks/>
            </p:cNvCxnSpPr>
            <p:nvPr/>
          </p:nvCxnSpPr>
          <p:spPr>
            <a:xfrm>
              <a:off x="9482271" y="5610139"/>
              <a:ext cx="62920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>
              <a:extLst>
                <a:ext uri="{FF2B5EF4-FFF2-40B4-BE49-F238E27FC236}">
                  <a16:creationId xmlns:a16="http://schemas.microsoft.com/office/drawing/2014/main" id="{2499CB23-50FD-462D-821F-0D6313FF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187854"/>
              <a:ext cx="862628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3EF0B4B6-F415-4C24-A18D-542255242F9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632324"/>
              <a:ext cx="509805" cy="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>
              <a:extLst>
                <a:ext uri="{FF2B5EF4-FFF2-40B4-BE49-F238E27FC236}">
                  <a16:creationId xmlns:a16="http://schemas.microsoft.com/office/drawing/2014/main" id="{324B1AAD-15A0-4C62-823C-FC59402CC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194" y="5182811"/>
              <a:ext cx="0" cy="43144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>
              <a:extLst>
                <a:ext uri="{FF2B5EF4-FFF2-40B4-BE49-F238E27FC236}">
                  <a16:creationId xmlns:a16="http://schemas.microsoft.com/office/drawing/2014/main" id="{0E4416A6-6734-42D2-AC35-4F65A3C9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846" y="5182811"/>
              <a:ext cx="0" cy="4273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4D778632-FBC8-41E3-9E56-CB9786F2FB7F}"/>
              </a:ext>
            </a:extLst>
          </p:cNvPr>
          <p:cNvGrpSpPr/>
          <p:nvPr/>
        </p:nvGrpSpPr>
        <p:grpSpPr>
          <a:xfrm rot="10800000">
            <a:off x="863022" y="5776826"/>
            <a:ext cx="8641652" cy="449513"/>
            <a:chOff x="1485194" y="5182811"/>
            <a:chExt cx="8641652" cy="449513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4896228-D816-43B4-B7DD-F8D812AF6F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2271" y="5610139"/>
              <a:ext cx="62920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51F96DE5-3CC0-4D18-8E3C-A935DDB1167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187854"/>
              <a:ext cx="862628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0B362464-FE32-4B4B-848F-8B841E03D4F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632324"/>
              <a:ext cx="509805" cy="0"/>
            </a:xfrm>
            <a:prstGeom prst="line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00249037-649C-4EB6-A9D5-264C97CB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194" y="5182811"/>
              <a:ext cx="0" cy="43144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Bağlayıcı 47">
              <a:extLst>
                <a:ext uri="{FF2B5EF4-FFF2-40B4-BE49-F238E27FC236}">
                  <a16:creationId xmlns:a16="http://schemas.microsoft.com/office/drawing/2014/main" id="{39CCD267-403C-42EA-8628-3E735A857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846" y="5182811"/>
              <a:ext cx="0" cy="4273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2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51" name="Metin Yer Tutucusu 50">
            <a:extLst>
              <a:ext uri="{FF2B5EF4-FFF2-40B4-BE49-F238E27FC236}">
                <a16:creationId xmlns:a16="http://schemas.microsoft.com/office/drawing/2014/main" id="{26B827F3-76CC-4115-9C83-6CCD903FA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Tek Yönlü Döngüsel Bağlı Listeler</a:t>
            </a:r>
          </a:p>
        </p:txBody>
      </p:sp>
      <p:sp>
        <p:nvSpPr>
          <p:cNvPr id="53" name="Metin Yer Tutucusu 52">
            <a:extLst>
              <a:ext uri="{FF2B5EF4-FFF2-40B4-BE49-F238E27FC236}">
                <a16:creationId xmlns:a16="http://schemas.microsoft.com/office/drawing/2014/main" id="{140A917E-5D7A-4DDD-86A3-A79E4262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Çift Yönlü Döngüsel Bağlı Listeler</a:t>
            </a:r>
          </a:p>
        </p:txBody>
      </p:sp>
      <p:pic>
        <p:nvPicPr>
          <p:cNvPr id="57" name="İçerik Yer Tutucusu 56">
            <a:extLst>
              <a:ext uri="{FF2B5EF4-FFF2-40B4-BE49-F238E27FC236}">
                <a16:creationId xmlns:a16="http://schemas.microsoft.com/office/drawing/2014/main" id="{2D8BA14E-78BB-4F08-B585-9FF8FA55C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848" y="4233323"/>
            <a:ext cx="2633329" cy="466551"/>
          </a:xfrm>
          <a:prstGeom prst="rect">
            <a:avLst/>
          </a:prstGeom>
        </p:spPr>
      </p:pic>
      <p:pic>
        <p:nvPicPr>
          <p:cNvPr id="58" name="İçerik Yer Tutucusu 57">
            <a:extLst>
              <a:ext uri="{FF2B5EF4-FFF2-40B4-BE49-F238E27FC236}">
                <a16:creationId xmlns:a16="http://schemas.microsoft.com/office/drawing/2014/main" id="{31556586-044F-4EEF-AB79-5EC67F48C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0081" y="4175055"/>
            <a:ext cx="2574174" cy="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51" name="Metin Yer Tutucusu 50">
            <a:extLst>
              <a:ext uri="{FF2B5EF4-FFF2-40B4-BE49-F238E27FC236}">
                <a16:creationId xmlns:a16="http://schemas.microsoft.com/office/drawing/2014/main" id="{26B827F3-76CC-4115-9C83-6CCD903FA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Tek Yönlü Döngüsel Bağlı Listeler</a:t>
            </a:r>
          </a:p>
        </p:txBody>
      </p:sp>
      <p:sp>
        <p:nvSpPr>
          <p:cNvPr id="53" name="Metin Yer Tutucusu 52">
            <a:extLst>
              <a:ext uri="{FF2B5EF4-FFF2-40B4-BE49-F238E27FC236}">
                <a16:creationId xmlns:a16="http://schemas.microsoft.com/office/drawing/2014/main" id="{140A917E-5D7A-4DDD-86A3-A79E4262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Çift Yönlü Döngüsel Bağlı Listeler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1FAE36-6778-4324-B5A9-40F549D13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Kök Sabit Değil</a:t>
            </a:r>
          </a:p>
          <a:p>
            <a:r>
              <a:rPr lang="tr-TR" dirty="0"/>
              <a:t>Arama Tek Yönde</a:t>
            </a:r>
          </a:p>
          <a:p>
            <a:pPr lvl="1"/>
            <a:r>
              <a:rPr lang="tr-TR" dirty="0"/>
              <a:t>Aramaya Başlanan Düğüme Kadar</a:t>
            </a:r>
          </a:p>
          <a:p>
            <a:r>
              <a:rPr lang="tr-TR" dirty="0"/>
              <a:t>Silme Sürekli Aradan</a:t>
            </a:r>
          </a:p>
          <a:p>
            <a:pPr lvl="1"/>
            <a:r>
              <a:rPr lang="tr-TR" dirty="0"/>
              <a:t>Tek Elemansa Tümünü Sil</a:t>
            </a:r>
          </a:p>
          <a:p>
            <a:pPr lvl="1"/>
            <a:r>
              <a:rPr lang="tr-TR" dirty="0"/>
              <a:t>Aksi Halde Ön Arkayı Bağla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3EC123E-2A33-4707-84BD-E43EE76A44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Kök Sabit Değil</a:t>
            </a:r>
          </a:p>
          <a:p>
            <a:r>
              <a:rPr lang="tr-TR" dirty="0"/>
              <a:t>Arama Çift Yönde</a:t>
            </a:r>
          </a:p>
          <a:p>
            <a:pPr lvl="1"/>
            <a:r>
              <a:rPr lang="tr-TR" dirty="0"/>
              <a:t>Aramaya Başlanan Düğüme Kadar</a:t>
            </a:r>
          </a:p>
          <a:p>
            <a:r>
              <a:rPr lang="tr-TR" dirty="0"/>
              <a:t>Silme Sürekli Aradan</a:t>
            </a:r>
          </a:p>
          <a:p>
            <a:pPr lvl="1"/>
            <a:r>
              <a:rPr lang="tr-TR" dirty="0"/>
              <a:t>Tek Elemansa Tümünü Sil</a:t>
            </a:r>
          </a:p>
          <a:p>
            <a:pPr lvl="1"/>
            <a:r>
              <a:rPr lang="tr-TR" dirty="0"/>
              <a:t>Aksi Halde Ön Arkayı Bağla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93253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3478</TotalTime>
  <Words>276</Words>
  <Application>Microsoft Office PowerPoint</Application>
  <PresentationFormat>Geniş ekran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Trebuchet MS</vt:lpstr>
      <vt:lpstr>Berlin</vt:lpstr>
      <vt:lpstr>BAĞLI LİSTELER – III (Linked List)</vt:lpstr>
      <vt:lpstr>Çift Yönlü Bağlı Listeler</vt:lpstr>
      <vt:lpstr>Çift Yönlü Bağlı Listeler</vt:lpstr>
      <vt:lpstr>Çift Yönlü Bağlı Listeler</vt:lpstr>
      <vt:lpstr>Çift Yönlü Bağlı Listeler</vt:lpstr>
      <vt:lpstr>Çift Yönlü Bağlı Listeler</vt:lpstr>
      <vt:lpstr>Döngüsel Bağlı Listeler</vt:lpstr>
      <vt:lpstr>Döngüsel Bağlı Listeler</vt:lpstr>
      <vt:lpstr>Döngüsel Bağlı Listeler</vt:lpstr>
      <vt:lpstr>Çalışma Soruları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10033</cp:lastModifiedBy>
  <cp:revision>83</cp:revision>
  <dcterms:created xsi:type="dcterms:W3CDTF">2020-04-03T15:50:17Z</dcterms:created>
  <dcterms:modified xsi:type="dcterms:W3CDTF">2023-05-24T06:36:09Z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