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0" r:id="rId2"/>
    <p:sldId id="262" r:id="rId3"/>
    <p:sldId id="263" r:id="rId4"/>
    <p:sldId id="256" r:id="rId5"/>
    <p:sldId id="257" r:id="rId6"/>
    <p:sldId id="267" r:id="rId7"/>
    <p:sldId id="268" r:id="rId8"/>
    <p:sldId id="260" r:id="rId9"/>
    <p:sldId id="259" r:id="rId10"/>
    <p:sldId id="26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1D556-EBD7-4B52-92C1-CB6A6F3F7823}" type="datetimeFigureOut">
              <a:rPr lang="fr-MA" smtClean="0"/>
              <a:t>25/02/2021</a:t>
            </a:fld>
            <a:endParaRPr lang="fr-M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M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AAADD-769B-4D56-A2B8-1219645935D5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31210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8742-460E-432F-BA19-ACF8B19ACA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31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8742-460E-432F-BA19-ACF8B19ACA6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56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8742-460E-432F-BA19-ACF8B19ACA6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11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04488-B7F8-4405-8015-DC850DFCE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B88BCE-0E8B-456C-8F02-C249128FA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D780B7-75F7-4248-9E1A-BCC294B7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2F0-0DE2-46D3-BA75-D8DEE2F834B2}" type="datetimeFigureOut">
              <a:rPr lang="fr-MA" smtClean="0"/>
              <a:t>25/02/2021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73752F-2433-42C5-842E-ADA79A91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75A8AF-8D7C-4528-A387-4DF6B7E3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96-17CA-4136-8661-67CA2ED53A3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14729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81F067-7181-4A7A-B4E6-A56BA83E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D94E98-275B-4A5D-870A-5CBF965B9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CDB04C-9AB3-43E8-B5B0-9C224C6E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2F0-0DE2-46D3-BA75-D8DEE2F834B2}" type="datetimeFigureOut">
              <a:rPr lang="fr-MA" smtClean="0"/>
              <a:t>25/02/2021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2074B8-7182-41CB-9154-AEB8EFA1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8F9113-763C-4BDB-9087-00D4CA9F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96-17CA-4136-8661-67CA2ED53A3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20486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5F3AD20-C36D-4008-A232-3BFE72682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DD4F3D-1FD2-41AB-88F4-506538218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B91C2E-27E0-480A-9027-629C2BD7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2F0-0DE2-46D3-BA75-D8DEE2F834B2}" type="datetimeFigureOut">
              <a:rPr lang="fr-MA" smtClean="0"/>
              <a:t>25/02/2021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19F174-85AC-4759-BA76-88FC23F3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62D075-1BCF-490A-9187-0EDDCD53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96-17CA-4136-8661-67CA2ED53A3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70225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755C1A-5578-45D2-9F31-444C70CA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5E5D53-6237-4B18-910A-DB7E1247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DFF5B0-4DFE-4625-A47F-7A45FD39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2F0-0DE2-46D3-BA75-D8DEE2F834B2}" type="datetimeFigureOut">
              <a:rPr lang="fr-MA" smtClean="0"/>
              <a:t>25/02/2021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973701-D4D3-4978-A536-862EE301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4FDA73-4F43-4FD3-97C3-ACDECE8F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96-17CA-4136-8661-67CA2ED53A3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25979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79DD7-9DBC-4CC7-B4DD-6A6C9558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A30176-7D7C-43BE-A66E-D011DECC5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64C196-4CD6-4302-95E6-A350A982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2F0-0DE2-46D3-BA75-D8DEE2F834B2}" type="datetimeFigureOut">
              <a:rPr lang="fr-MA" smtClean="0"/>
              <a:t>25/02/2021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D1E8B3-3F3C-4B64-AEC3-FFCB0771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77DF2C-4688-40A8-8E8E-76309C31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96-17CA-4136-8661-67CA2ED53A3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85270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2A1F8-DDA6-4990-AC1E-C6AE0C13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149706-04D2-45B9-980B-D1689EE3D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231C96-1A73-4643-AEB1-B84729699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3D5840-8C45-406A-997B-D9BE613D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2F0-0DE2-46D3-BA75-D8DEE2F834B2}" type="datetimeFigureOut">
              <a:rPr lang="fr-MA" smtClean="0"/>
              <a:t>25/02/2021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8A1F47-A6CD-45F9-B037-C092E5D4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973D68-6991-4B8C-90C5-519BE19A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96-17CA-4136-8661-67CA2ED53A3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86311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B428EB-35E6-43F2-AF40-F8C882213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6B3DB0-8099-4E4D-BBB0-51AFD55D6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DBD351-815D-46FC-816C-0D5A923DD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0ABCEC-7590-4229-ABFE-104626625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0B66A49-123A-4B02-A3A8-263789769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EAE69B6-7BF2-48FC-9147-41E3F1AB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2F0-0DE2-46D3-BA75-D8DEE2F834B2}" type="datetimeFigureOut">
              <a:rPr lang="fr-MA" smtClean="0"/>
              <a:t>25/02/2021</a:t>
            </a:fld>
            <a:endParaRPr lang="fr-M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DD2132B-F418-48A5-A323-0425F495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F862045-9384-47D8-AF2E-1D95998A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96-17CA-4136-8661-67CA2ED53A3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85398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39CF1-4C2C-49DF-B3FF-24A94775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488AFE-C32A-4541-9CC6-8D764E91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2F0-0DE2-46D3-BA75-D8DEE2F834B2}" type="datetimeFigureOut">
              <a:rPr lang="fr-MA" smtClean="0"/>
              <a:t>25/02/2021</a:t>
            </a:fld>
            <a:endParaRPr lang="fr-M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59BD4DC-5A96-478C-9578-671125B0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C06A31-530F-46E9-A120-D410F9AF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96-17CA-4136-8661-67CA2ED53A3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69305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823C0A3-FD8A-42F2-8213-35226923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2F0-0DE2-46D3-BA75-D8DEE2F834B2}" type="datetimeFigureOut">
              <a:rPr lang="fr-MA" smtClean="0"/>
              <a:t>25/02/2021</a:t>
            </a:fld>
            <a:endParaRPr lang="fr-M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5F57C4-7582-444B-8C26-FA944702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BFAD27-E770-4059-957C-247C3855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96-17CA-4136-8661-67CA2ED53A3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83948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F87656-A1A3-431A-AD46-C6204B3F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C8CA3-FAB1-49E7-8F20-E71899F59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96512A-047A-4289-8D44-CF1018925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6BAD4B-ED37-4CC6-B41E-51E657CA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2F0-0DE2-46D3-BA75-D8DEE2F834B2}" type="datetimeFigureOut">
              <a:rPr lang="fr-MA" smtClean="0"/>
              <a:t>25/02/2021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153F19-FF7A-4387-862B-BC7A0C1A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89D37A-027F-4241-9D94-242FF00B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96-17CA-4136-8661-67CA2ED53A3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97129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27E89-2209-46EE-98CE-C525F9AC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1405A26-CBD1-449C-A291-C3B3FA0F4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ABA188-4232-4D08-9748-CCCD70DDF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E4328C-25D2-48CE-8C83-E8FA0D1E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2F0-0DE2-46D3-BA75-D8DEE2F834B2}" type="datetimeFigureOut">
              <a:rPr lang="fr-MA" smtClean="0"/>
              <a:t>25/02/2021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E256CD-B7DC-4B00-990F-803222B3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DF83E8-D7B2-443E-A566-36CC768D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96-17CA-4136-8661-67CA2ED53A3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36398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D2B70CD-11D9-4225-87E8-034F5196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4834C0-D4BD-4997-9C1D-727359A3F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1DB2D4-15A0-47E2-B3D6-A411F2FF7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CD2F0-0DE2-46D3-BA75-D8DEE2F834B2}" type="datetimeFigureOut">
              <a:rPr lang="fr-MA" smtClean="0"/>
              <a:t>25/02/2021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A3FD19-BA7E-4CED-B3A9-461285F0D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B5AFD9-2192-40FD-B1D5-4ABE5013B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BE996-17CA-4136-8661-67CA2ED53A3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91129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kaggle.com/tawsifurrahman/covid19-radiography-databas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ésultat de recherche d'images pour &quot;logo ensias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8" y="169277"/>
            <a:ext cx="1432981" cy="161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485899" y="168038"/>
            <a:ext cx="8964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600" b="1" dirty="0">
                <a:latin typeface="Comic Sans MS" panose="030F070203030202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Université Mohammed V - Rabat</a:t>
            </a:r>
          </a:p>
          <a:p>
            <a:pPr algn="ctr">
              <a:lnSpc>
                <a:spcPct val="150000"/>
              </a:lnSpc>
            </a:pPr>
            <a:r>
              <a:rPr lang="fr-FR" sz="1600" b="1" dirty="0">
                <a:latin typeface="Comic Sans MS" panose="030F070203030202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Master Bio-informatique et Modélisation des Systèmes Complexes Appliquée à la Santé 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285" y="169277"/>
            <a:ext cx="1407660" cy="1407660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467256" y="2985719"/>
            <a:ext cx="11390689" cy="57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DE DETECTION DE COVID 19 SUR CLOUD 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041623" y="4112772"/>
            <a:ext cx="4376057" cy="1887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>
                <a:latin typeface="Comic Sans MS" panose="030F070203030202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Présenté par : </a:t>
            </a:r>
          </a:p>
          <a:p>
            <a:pPr marL="261938">
              <a:lnSpc>
                <a:spcPct val="150000"/>
              </a:lnSpc>
            </a:pPr>
            <a:r>
              <a:rPr lang="fr-FR" sz="2000" b="1" dirty="0">
                <a:latin typeface="Comic Sans MS" panose="030F070203030202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EDDARIF HASNA </a:t>
            </a:r>
          </a:p>
          <a:p>
            <a:pPr marL="261938">
              <a:lnSpc>
                <a:spcPct val="150000"/>
              </a:lnSpc>
            </a:pPr>
            <a:r>
              <a:rPr lang="fr-FR" sz="2000" b="1" dirty="0">
                <a:latin typeface="Comic Sans MS" panose="030F070203030202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SADIKI NOUR-EDDINE</a:t>
            </a:r>
          </a:p>
          <a:p>
            <a:pPr marL="261938">
              <a:lnSpc>
                <a:spcPct val="150000"/>
              </a:lnSpc>
            </a:pPr>
            <a:r>
              <a:rPr lang="fr-FR" sz="2000" b="1" dirty="0">
                <a:latin typeface="Comic Sans MS" panose="030F070203030202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AMERAN ISMAIL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485899" y="2347884"/>
            <a:ext cx="8964386" cy="585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MINI-PROJECT : CLOUD COMPUTING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C542D15-1755-4FD0-937B-E7876DE7CF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74" y="1122822"/>
            <a:ext cx="1810426" cy="1034032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048870" y="4759080"/>
            <a:ext cx="6662003" cy="96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>
                <a:latin typeface="Comic Sans MS" panose="030F070203030202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Encadré par : </a:t>
            </a:r>
          </a:p>
          <a:p>
            <a:pPr marL="261938">
              <a:lnSpc>
                <a:spcPct val="150000"/>
              </a:lnSpc>
            </a:pPr>
            <a:r>
              <a:rPr lang="fr-FR" sz="2000" b="1" dirty="0">
                <a:latin typeface="Comic Sans MS" panose="030F070203030202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Pr. YASSINE BENJELLOUNE TOUIMI</a:t>
            </a:r>
          </a:p>
        </p:txBody>
      </p:sp>
      <p:pic>
        <p:nvPicPr>
          <p:cNvPr id="11" name="Picture 2" descr="Coronavirus SARS-CoV-2 : origine, transmission, recherche... que sait-on ?">
            <a:extLst>
              <a:ext uri="{FF2B5EF4-FFF2-40B4-BE49-F238E27FC236}">
                <a16:creationId xmlns:a16="http://schemas.microsoft.com/office/drawing/2014/main" id="{0F20F570-0EE3-4F31-AA53-B465495B5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725" y="3609447"/>
            <a:ext cx="1966845" cy="197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80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FE36320-0A2F-48FA-8E12-C7DA8F142E6B}"/>
              </a:ext>
            </a:extLst>
          </p:cNvPr>
          <p:cNvSpPr txBox="1"/>
          <p:nvPr/>
        </p:nvSpPr>
        <p:spPr>
          <a:xfrm>
            <a:off x="561512" y="1513616"/>
            <a:ext cx="10313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Lancer le model sur Azure  </a:t>
            </a:r>
          </a:p>
        </p:txBody>
      </p:sp>
    </p:spTree>
    <p:extLst>
      <p:ext uri="{BB962C8B-B14F-4D97-AF65-F5344CB8AC3E}">
        <p14:creationId xmlns:p14="http://schemas.microsoft.com/office/powerpoint/2010/main" val="321405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FE36320-0A2F-48FA-8E12-C7DA8F142E6B}"/>
              </a:ext>
            </a:extLst>
          </p:cNvPr>
          <p:cNvSpPr txBox="1"/>
          <p:nvPr/>
        </p:nvSpPr>
        <p:spPr>
          <a:xfrm>
            <a:off x="499368" y="1606322"/>
            <a:ext cx="108285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/>
              <a:t>Les outils de IA ( </a:t>
            </a:r>
            <a:r>
              <a:rPr lang="fr-FR" dirty="0" err="1"/>
              <a:t>Deep</a:t>
            </a:r>
            <a:r>
              <a:rPr lang="fr-FR" dirty="0"/>
              <a:t> Learning) peuvent aider à prévoir, dépister et diagnostiquer les cas positifs au COVID-19. Dans ce cadre, l'imagerie avec tomodensitométrie (CT) et les radiographies thoraciques (CXR) sont largement utilisées dans les situations de triage de masse.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D54DF97-9EFB-49FE-9985-28BBEC22186E}"/>
              </a:ext>
            </a:extLst>
          </p:cNvPr>
          <p:cNvSpPr txBox="1"/>
          <p:nvPr/>
        </p:nvSpPr>
        <p:spPr>
          <a:xfrm>
            <a:off x="2038900" y="2834196"/>
            <a:ext cx="91075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/>
              <a:t>L'utilisation du cloud </a:t>
            </a:r>
            <a:r>
              <a:rPr lang="fr-FR" dirty="0" err="1"/>
              <a:t>computing</a:t>
            </a:r>
            <a:r>
              <a:rPr lang="fr-FR" dirty="0"/>
              <a:t> pour </a:t>
            </a:r>
            <a:r>
              <a:rPr lang="fr-FR" dirty="0" err="1"/>
              <a:t>Deep</a:t>
            </a:r>
            <a:r>
              <a:rPr lang="fr-FR" dirty="0"/>
              <a:t> Learning (DL)permet d'intégrer et de gérer facilement une grande masse de données (Big Data) destinés à entraîner les algorithmes. Les modèles DL peuvent alors effectuer des mises à l'échelle efficaces et à moindre coût en utilisant la puissance de traitement des GPU.  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DL sur le cloud optimise la distribution des réseaux pour vous permettre de concevoir, de développer et d'entraîner plus rapidement des applications d'apprentissage profond.</a:t>
            </a:r>
            <a:endParaRPr lang="fr-MA" dirty="0"/>
          </a:p>
        </p:txBody>
      </p:sp>
      <p:pic>
        <p:nvPicPr>
          <p:cNvPr id="1026" name="Picture 2" descr="Coronavirus SARS-CoV-2 : origine, transmission, recherche... que sait-on ?">
            <a:extLst>
              <a:ext uri="{FF2B5EF4-FFF2-40B4-BE49-F238E27FC236}">
                <a16:creationId xmlns:a16="http://schemas.microsoft.com/office/drawing/2014/main" id="{D313C75C-D1AA-4FFE-BC60-60D578234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550" y="-344310"/>
            <a:ext cx="1966845" cy="197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8EE088-1070-4979-9BC8-C7D40DB47BC0}"/>
              </a:ext>
            </a:extLst>
          </p:cNvPr>
          <p:cNvSpPr/>
          <p:nvPr/>
        </p:nvSpPr>
        <p:spPr>
          <a:xfrm>
            <a:off x="1366416" y="562032"/>
            <a:ext cx="4807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INTRODUCTION</a:t>
            </a:r>
          </a:p>
        </p:txBody>
      </p:sp>
      <p:pic>
        <p:nvPicPr>
          <p:cNvPr id="1028" name="Picture 4" descr="Intelligence Artificielle en Data Science ? Et si l'automatisation du  Machine Learning suffisait ? - Quantmetry">
            <a:extLst>
              <a:ext uri="{FF2B5EF4-FFF2-40B4-BE49-F238E27FC236}">
                <a16:creationId xmlns:a16="http://schemas.microsoft.com/office/drawing/2014/main" id="{2DDB41A0-A3F1-4B63-A0B9-396D6A668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396" y="3064875"/>
            <a:ext cx="3253082" cy="19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 Cloud Computing, une meilleure solution ? – Communication et édition  numérique">
            <a:extLst>
              <a:ext uri="{FF2B5EF4-FFF2-40B4-BE49-F238E27FC236}">
                <a16:creationId xmlns:a16="http://schemas.microsoft.com/office/drawing/2014/main" id="{818DE1B4-1299-48F8-B73B-4154D470B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983" y="5063801"/>
            <a:ext cx="1608246" cy="141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19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BF5F4BE-C92A-4079-AE9D-2F7D5C822694}"/>
              </a:ext>
            </a:extLst>
          </p:cNvPr>
          <p:cNvSpPr txBox="1"/>
          <p:nvPr/>
        </p:nvSpPr>
        <p:spPr>
          <a:xfrm>
            <a:off x="1228725" y="1997839"/>
            <a:ext cx="100679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MA" dirty="0"/>
              <a:t>Les solutions cloud désormais attrayantes, elles offres une performance matérielle importante et assurent la maintenance et la configuration des ressources matérielles. </a:t>
            </a:r>
          </a:p>
          <a:p>
            <a:pPr algn="just"/>
            <a:endParaRPr lang="fr-MA" dirty="0"/>
          </a:p>
          <a:p>
            <a:pPr algn="just"/>
            <a:endParaRPr lang="fr-MA" dirty="0"/>
          </a:p>
          <a:p>
            <a:pPr algn="just"/>
            <a:r>
              <a:rPr lang="fr-MA" dirty="0"/>
              <a:t>Pour le DEEP LEARNING (DL), Les plates-formes cloud telles qu'Amazon, Intel, Azure et Google Cloud fournissent de manière payante (à l'heure) des GPU et un environnement d'exécution entièrement configuré. </a:t>
            </a:r>
          </a:p>
          <a:p>
            <a:pPr algn="just"/>
            <a:endParaRPr lang="fr-MA" dirty="0"/>
          </a:p>
          <a:p>
            <a:pPr algn="just"/>
            <a:endParaRPr lang="fr-MA" dirty="0"/>
          </a:p>
          <a:p>
            <a:pPr algn="just"/>
            <a:endParaRPr lang="fr-MA" dirty="0"/>
          </a:p>
          <a:p>
            <a:pPr algn="just"/>
            <a:endParaRPr lang="fr-MA" dirty="0"/>
          </a:p>
          <a:p>
            <a:pPr algn="just"/>
            <a:r>
              <a:rPr lang="fr-MA" dirty="0"/>
              <a:t>De plus, NVIDIA propose des dockers autonomes avec un environnement CUDA préconfiguré pour DL qui peut être appliqué à plusieurs plates-formes cloud</a:t>
            </a:r>
          </a:p>
        </p:txBody>
      </p:sp>
      <p:pic>
        <p:nvPicPr>
          <p:cNvPr id="3074" name="Picture 2" descr="Résultat de recherche d'images pour &quot;cloud solutions icon&quot;">
            <a:extLst>
              <a:ext uri="{FF2B5EF4-FFF2-40B4-BE49-F238E27FC236}">
                <a16:creationId xmlns:a16="http://schemas.microsoft.com/office/drawing/2014/main" id="{66B1A457-976E-44B6-B417-CB5634AF3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743075"/>
            <a:ext cx="10382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ésultat de recherche d'images pour &quot;AMAZON cloud solutions icon&quot;">
            <a:extLst>
              <a:ext uri="{FF2B5EF4-FFF2-40B4-BE49-F238E27FC236}">
                <a16:creationId xmlns:a16="http://schemas.microsoft.com/office/drawing/2014/main" id="{0BE39051-8C4A-4809-9F36-FE9E544E4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4076701"/>
            <a:ext cx="1343025" cy="85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ésultat de recherche d'images pour &quot;azure cloud solutions icon&quot;">
            <a:extLst>
              <a:ext uri="{FF2B5EF4-FFF2-40B4-BE49-F238E27FC236}">
                <a16:creationId xmlns:a16="http://schemas.microsoft.com/office/drawing/2014/main" id="{699B49E4-AB0E-4EA5-902C-0007CD4F4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3939648"/>
            <a:ext cx="1728787" cy="98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ésultat de recherche d'images pour &quot;intel cloud solutions icon&quot;">
            <a:extLst>
              <a:ext uri="{FF2B5EF4-FFF2-40B4-BE49-F238E27FC236}">
                <a16:creationId xmlns:a16="http://schemas.microsoft.com/office/drawing/2014/main" id="{E5775147-60C6-4A2C-8786-8B35F1611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363" y="3836899"/>
            <a:ext cx="1595437" cy="119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ésultat de recherche d'images pour &quot;colab cloud solutions icon&quot;">
            <a:extLst>
              <a:ext uri="{FF2B5EF4-FFF2-40B4-BE49-F238E27FC236}">
                <a16:creationId xmlns:a16="http://schemas.microsoft.com/office/drawing/2014/main" id="{C2C7D9E5-5D91-4E86-99F3-C0B159EC6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62" y="3669862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ésultat de recherche d'images pour &quot;NVIDIA DOCKER icon&quot;">
            <a:extLst>
              <a:ext uri="{FF2B5EF4-FFF2-40B4-BE49-F238E27FC236}">
                <a16:creationId xmlns:a16="http://schemas.microsoft.com/office/drawing/2014/main" id="{E2E0F2D9-C164-4BD5-AF04-DF7EBD7DB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5691158"/>
            <a:ext cx="1933575" cy="8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9D5C040-50CA-4504-B256-217E4D1E0503}"/>
              </a:ext>
            </a:extLst>
          </p:cNvPr>
          <p:cNvSpPr/>
          <p:nvPr/>
        </p:nvSpPr>
        <p:spPr>
          <a:xfrm>
            <a:off x="1366416" y="562032"/>
            <a:ext cx="4807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7974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FE36320-0A2F-48FA-8E12-C7DA8F142E6B}"/>
              </a:ext>
            </a:extLst>
          </p:cNvPr>
          <p:cNvSpPr txBox="1"/>
          <p:nvPr/>
        </p:nvSpPr>
        <p:spPr>
          <a:xfrm>
            <a:off x="943251" y="1538451"/>
            <a:ext cx="10313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Exécuter model de classification des images radiographiques pour prédire s’il s’agit d’un cas de la COVID19 , la pneumonie virale ou un cas normal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B802711-2C23-439E-AAAD-0EEA1C56783C}"/>
              </a:ext>
            </a:extLst>
          </p:cNvPr>
          <p:cNvSpPr txBox="1"/>
          <p:nvPr/>
        </p:nvSpPr>
        <p:spPr>
          <a:xfrm>
            <a:off x="943251" y="2289517"/>
            <a:ext cx="10313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nous avons conçu un réseau de neurones profonds adapté au réseau de neurones convolutifs (CNN) qui peut collectivement entraîner / tester les image X-ray </a:t>
            </a:r>
            <a:endParaRPr lang="fr-M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13A8EF-9C25-4DAB-A7FA-D24DDB4C9A07}"/>
              </a:ext>
            </a:extLst>
          </p:cNvPr>
          <p:cNvSpPr/>
          <p:nvPr/>
        </p:nvSpPr>
        <p:spPr>
          <a:xfrm>
            <a:off x="935116" y="510387"/>
            <a:ext cx="2864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OBJECTIF</a:t>
            </a:r>
          </a:p>
        </p:txBody>
      </p:sp>
      <p:pic>
        <p:nvPicPr>
          <p:cNvPr id="7" name="Picture 2" descr="Coronavirus SARS-CoV-2 : origine, transmission, recherche... que sait-on ?">
            <a:extLst>
              <a:ext uri="{FF2B5EF4-FFF2-40B4-BE49-F238E27FC236}">
                <a16:creationId xmlns:a16="http://schemas.microsoft.com/office/drawing/2014/main" id="{BDF5DDBF-47F4-419B-B460-D6F067B43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550" y="-344310"/>
            <a:ext cx="1966845" cy="197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60E9D4D-74F3-4993-8A24-107B04815A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93"/>
          <a:stretch/>
        </p:blipFill>
        <p:spPr>
          <a:xfrm>
            <a:off x="1461486" y="3069041"/>
            <a:ext cx="6019800" cy="3431238"/>
          </a:xfrm>
          <a:prstGeom prst="rect">
            <a:avLst/>
          </a:prstGeom>
        </p:spPr>
      </p:pic>
      <p:pic>
        <p:nvPicPr>
          <p:cNvPr id="2050" name="Picture 2" descr="X-ray, CT uncover novel coronavirus-infected pneumonia">
            <a:extLst>
              <a:ext uri="{FF2B5EF4-FFF2-40B4-BE49-F238E27FC236}">
                <a16:creationId xmlns:a16="http://schemas.microsoft.com/office/drawing/2014/main" id="{D9EAAE9E-63F1-4AA9-B61F-6039946ED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286" y="3069041"/>
            <a:ext cx="2790178" cy="343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8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FE36320-0A2F-48FA-8E12-C7DA8F142E6B}"/>
              </a:ext>
            </a:extLst>
          </p:cNvPr>
          <p:cNvSpPr txBox="1"/>
          <p:nvPr/>
        </p:nvSpPr>
        <p:spPr>
          <a:xfrm>
            <a:off x="939183" y="1327185"/>
            <a:ext cx="10313633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Nous avons utilisé la base de données de radiographie COVID-19 disponible sur: </a:t>
            </a:r>
            <a:r>
              <a:rPr lang="fr-FR" dirty="0">
                <a:hlinkClick r:id="rId2"/>
              </a:rPr>
              <a:t>https://www.kaggle.com/tawsifurrahman/covid19-radiography-database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Cette base de données comprend 1200 COVID-19, 1345 pneumonie virale et 1341 images radiographiques normales.</a:t>
            </a:r>
          </a:p>
          <a:p>
            <a:pPr>
              <a:lnSpc>
                <a:spcPct val="150000"/>
              </a:lnSpc>
            </a:pPr>
            <a:r>
              <a:rPr lang="fr-FR" dirty="0"/>
              <a:t>Nous avons divisé </a:t>
            </a:r>
            <a:r>
              <a:rPr lang="fr-FR" dirty="0" err="1"/>
              <a:t>dataset</a:t>
            </a:r>
            <a:r>
              <a:rPr lang="fr-FR" dirty="0"/>
              <a:t> en ensembles de données de training, de </a:t>
            </a:r>
            <a:r>
              <a:rPr lang="fr-FR" dirty="0" err="1"/>
              <a:t>testing</a:t>
            </a:r>
            <a:r>
              <a:rPr lang="fr-FR" dirty="0"/>
              <a:t> et de validation, en </a:t>
            </a:r>
            <a:r>
              <a:rPr lang="fr-FR" dirty="0" err="1"/>
              <a:t>reservant</a:t>
            </a:r>
            <a:r>
              <a:rPr lang="fr-FR" dirty="0"/>
              <a:t> 200 images pour les tests et en effectuant une répartition 80% - 20% entre les images restantes pour le training et la validation.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E81A0C-1BF7-4E7D-9CF0-8E805C6C5815}"/>
              </a:ext>
            </a:extLst>
          </p:cNvPr>
          <p:cNvSpPr/>
          <p:nvPr/>
        </p:nvSpPr>
        <p:spPr>
          <a:xfrm>
            <a:off x="836341" y="510387"/>
            <a:ext cx="30621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DATASETS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BDE712-426F-42D2-B2A7-3F3EE5F54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96" y="5966613"/>
            <a:ext cx="8734425" cy="762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CCA5F25-869E-40FC-8544-F336843E7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96" y="4285046"/>
            <a:ext cx="7277100" cy="6858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8CBB9F4-C711-4EB9-A2BB-78DEA6343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0772" y="5116304"/>
            <a:ext cx="90868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6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8640" y="1508687"/>
            <a:ext cx="11071274" cy="1267170"/>
          </a:xfrm>
        </p:spPr>
        <p:txBody>
          <a:bodyPr>
            <a:noAutofit/>
          </a:bodyPr>
          <a:lstStyle/>
          <a:p>
            <a:pPr algn="just"/>
            <a:r>
              <a:rPr lang="fr-FR" sz="2800" b="1" dirty="0"/>
              <a:t>Une approche qui permet de transférer le savoir d’un modèle à un autre .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866A-1CD0-42D8-92C2-5AE94249E3C5}" type="slidenum">
              <a:rPr lang="fr-FR" smtClean="0"/>
              <a:t>6</a:t>
            </a:fld>
            <a:endParaRPr lang="fr-FR"/>
          </a:p>
        </p:txBody>
      </p:sp>
      <p:pic>
        <p:nvPicPr>
          <p:cNvPr id="7" name="Picture 2" descr="An Ultimate Guide To Transfer Learning In NLP">
            <a:extLst>
              <a:ext uri="{FF2B5EF4-FFF2-40B4-BE49-F238E27FC236}">
                <a16:creationId xmlns:a16="http://schemas.microsoft.com/office/drawing/2014/main" id="{1947008D-D42B-44D2-8076-9BC0D9349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5229"/>
            <a:ext cx="12192000" cy="421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D03D2F-748F-4BEA-B6A7-42B0710A8656}"/>
              </a:ext>
            </a:extLst>
          </p:cNvPr>
          <p:cNvSpPr/>
          <p:nvPr/>
        </p:nvSpPr>
        <p:spPr>
          <a:xfrm>
            <a:off x="245859" y="432481"/>
            <a:ext cx="67465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TRANSFERT LEARNING</a:t>
            </a:r>
          </a:p>
        </p:txBody>
      </p:sp>
    </p:spTree>
    <p:extLst>
      <p:ext uri="{BB962C8B-B14F-4D97-AF65-F5344CB8AC3E}">
        <p14:creationId xmlns:p14="http://schemas.microsoft.com/office/powerpoint/2010/main" val="244883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866A-1CD0-42D8-92C2-5AE94249E3C5}" type="slidenum">
              <a:rPr lang="fr-FR" smtClean="0"/>
              <a:t>7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21F833F-78C2-40B4-A9C9-B20549C091FC}"/>
              </a:ext>
            </a:extLst>
          </p:cNvPr>
          <p:cNvSpPr txBox="1"/>
          <p:nvPr/>
        </p:nvSpPr>
        <p:spPr>
          <a:xfrm>
            <a:off x="99391" y="1621603"/>
            <a:ext cx="11993217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Charge en option des poids pré-entraînés sur ImageNet</a:t>
            </a:r>
          </a:p>
          <a:p>
            <a:r>
              <a:rPr lang="fr-FR" sz="2800" dirty="0"/>
              <a:t>La taille de l'image d'entrée par défaut pour ce modèle est 299x299.</a:t>
            </a:r>
          </a:p>
        </p:txBody>
      </p:sp>
      <p:pic>
        <p:nvPicPr>
          <p:cNvPr id="10" name="Picture 2" descr="CNN ARCHITECTURES: XCEPTION – MLT | MACHINE LEARNING TOKYO">
            <a:extLst>
              <a:ext uri="{FF2B5EF4-FFF2-40B4-BE49-F238E27FC236}">
                <a16:creationId xmlns:a16="http://schemas.microsoft.com/office/drawing/2014/main" id="{205EAB9A-75CF-49FA-B016-643C63496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43" y="2636662"/>
            <a:ext cx="10091057" cy="408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90D5A5-48C1-4CF5-A1F1-663254E56C93}"/>
              </a:ext>
            </a:extLst>
          </p:cNvPr>
          <p:cNvSpPr/>
          <p:nvPr/>
        </p:nvSpPr>
        <p:spPr>
          <a:xfrm>
            <a:off x="808355" y="510387"/>
            <a:ext cx="31180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XCEPTION</a:t>
            </a:r>
          </a:p>
        </p:txBody>
      </p:sp>
    </p:spTree>
    <p:extLst>
      <p:ext uri="{BB962C8B-B14F-4D97-AF65-F5344CB8AC3E}">
        <p14:creationId xmlns:p14="http://schemas.microsoft.com/office/powerpoint/2010/main" val="350982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FE36320-0A2F-48FA-8E12-C7DA8F142E6B}"/>
              </a:ext>
            </a:extLst>
          </p:cNvPr>
          <p:cNvSpPr txBox="1"/>
          <p:nvPr/>
        </p:nvSpPr>
        <p:spPr>
          <a:xfrm>
            <a:off x="579267" y="1771068"/>
            <a:ext cx="10313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Creation</a:t>
            </a:r>
            <a:r>
              <a:rPr lang="fr-FR" dirty="0"/>
              <a:t> de </a:t>
            </a:r>
            <a:r>
              <a:rPr lang="fr-FR" dirty="0" err="1"/>
              <a:t>contenaire</a:t>
            </a:r>
            <a:r>
              <a:rPr lang="fr-FR" dirty="0"/>
              <a:t> docker sur localhost  , dont on va installer le notebook </a:t>
            </a:r>
            <a:r>
              <a:rPr lang="fr-FR" dirty="0" err="1"/>
              <a:t>jupyter</a:t>
            </a:r>
            <a:r>
              <a:rPr lang="fr-FR" dirty="0"/>
              <a:t> pour training notre model </a:t>
            </a:r>
          </a:p>
        </p:txBody>
      </p:sp>
    </p:spTree>
    <p:extLst>
      <p:ext uri="{BB962C8B-B14F-4D97-AF65-F5344CB8AC3E}">
        <p14:creationId xmlns:p14="http://schemas.microsoft.com/office/powerpoint/2010/main" val="6458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3EC9A80-3E51-419D-9694-27AC9B333DB1}"/>
              </a:ext>
            </a:extLst>
          </p:cNvPr>
          <p:cNvSpPr txBox="1"/>
          <p:nvPr/>
        </p:nvSpPr>
        <p:spPr>
          <a:xfrm>
            <a:off x="375082" y="2112731"/>
            <a:ext cx="70377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 CNRST met à disposition des chercheurs Marocains une infrastructure de calcul haute performance (HPC) accessible à distance.</a:t>
            </a:r>
          </a:p>
          <a:p>
            <a:endParaRPr lang="fr-FR" dirty="0"/>
          </a:p>
          <a:p>
            <a:r>
              <a:rPr lang="fr-FR" dirty="0"/>
              <a:t>Cette infrastructure est composée de 19 nœuds qui offrent les capacités suivantes :</a:t>
            </a:r>
          </a:p>
          <a:p>
            <a:r>
              <a:rPr lang="fr-FR" dirty="0"/>
              <a:t>   • 760 Cœurs (68 </a:t>
            </a:r>
            <a:r>
              <a:rPr lang="fr-FR" dirty="0" err="1"/>
              <a:t>TFlops</a:t>
            </a:r>
            <a:r>
              <a:rPr lang="fr-FR" dirty="0"/>
              <a:t>)    • 108 TB de Stockage</a:t>
            </a:r>
          </a:p>
          <a:p>
            <a:r>
              <a:rPr lang="fr-FR" dirty="0"/>
              <a:t>   • 5.2 TB de Mémoire   • 2 cartes GPU</a:t>
            </a:r>
          </a:p>
          <a:p>
            <a:r>
              <a:rPr lang="fr-FR" dirty="0"/>
              <a:t>Ces nœuds sont interconnectés par un réseau de très faible latence (OPA) à 100 </a:t>
            </a:r>
            <a:r>
              <a:rPr lang="fr-FR" dirty="0" err="1"/>
              <a:t>Gbps</a:t>
            </a:r>
            <a:r>
              <a:rPr lang="fr-FR" dirty="0"/>
              <a:t> ce qui permet d’optimiser les performances pour les calculs parallèles. Cette infrastructure est connectée au réseau MARWAN par un lien de 5 </a:t>
            </a:r>
            <a:r>
              <a:rPr lang="fr-FR" dirty="0" err="1"/>
              <a:t>Gbps</a:t>
            </a:r>
            <a:r>
              <a:rPr lang="fr-FR" dirty="0"/>
              <a:t> ce qui assure une fluidité dans l’utilisation et les transferts des données depuis les Universités.</a:t>
            </a:r>
            <a:endParaRPr lang="fr-MA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576028B-F66D-43A7-A9B8-A3E08E19D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080" y="1943495"/>
            <a:ext cx="3680237" cy="37547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615AC4-6266-4638-9AF6-DBE27CB6D6E0}"/>
              </a:ext>
            </a:extLst>
          </p:cNvPr>
          <p:cNvSpPr/>
          <p:nvPr/>
        </p:nvSpPr>
        <p:spPr>
          <a:xfrm>
            <a:off x="375082" y="1189401"/>
            <a:ext cx="42378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Serveurs HPC </a:t>
            </a:r>
          </a:p>
        </p:txBody>
      </p:sp>
    </p:spTree>
    <p:extLst>
      <p:ext uri="{BB962C8B-B14F-4D97-AF65-F5344CB8AC3E}">
        <p14:creationId xmlns:p14="http://schemas.microsoft.com/office/powerpoint/2010/main" val="4783244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580</Words>
  <Application>Microsoft Office PowerPoint</Application>
  <PresentationFormat>Grand écran</PresentationFormat>
  <Paragraphs>51</Paragraphs>
  <Slides>10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Tahoma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Ameran ismail</dc:creator>
  <cp:lastModifiedBy>Ameran ismail</cp:lastModifiedBy>
  <cp:revision>9</cp:revision>
  <dcterms:created xsi:type="dcterms:W3CDTF">2021-02-25T00:55:15Z</dcterms:created>
  <dcterms:modified xsi:type="dcterms:W3CDTF">2021-02-25T10:47:59Z</dcterms:modified>
</cp:coreProperties>
</file>