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Lexend ExtraBold"/>
      <p:bold r:id="rId15"/>
    </p:embeddedFont>
    <p:embeddedFont>
      <p:font typeface="Teko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exendExtraBold-bold.fntdata"/><Relationship Id="rId14" Type="http://schemas.openxmlformats.org/officeDocument/2006/relationships/slide" Target="slides/slide9.xml"/><Relationship Id="rId17" Type="http://schemas.openxmlformats.org/officeDocument/2006/relationships/font" Target="fonts/Teko-bold.fntdata"/><Relationship Id="rId16" Type="http://schemas.openxmlformats.org/officeDocument/2006/relationships/font" Target="fonts/Tek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47e1c31c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47e1c31c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47e1c31c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47e1c31c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47e1c31c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47e1c31c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47e1c31c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47e1c31c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47e1c31c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47e1c31c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e47e1c31c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e47e1c31c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e47e1c31c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e47e1c31c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e47e1c31c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e47e1c31c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761608" y="1022498"/>
            <a:ext cx="6430500" cy="1032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0" y="105220"/>
            <a:ext cx="4775050" cy="914377"/>
            <a:chOff x="0" y="237682"/>
            <a:chExt cx="3412456" cy="685800"/>
          </a:xfrm>
        </p:grpSpPr>
        <p:sp>
          <p:nvSpPr>
            <p:cNvPr id="56" name="Google Shape;56;p13"/>
            <p:cNvSpPr/>
            <p:nvPr/>
          </p:nvSpPr>
          <p:spPr>
            <a:xfrm>
              <a:off x="1" y="237682"/>
              <a:ext cx="2590800" cy="685800"/>
            </a:xfrm>
            <a:prstGeom prst="rect">
              <a:avLst/>
            </a:prstGeom>
            <a:solidFill>
              <a:srgbClr val="BBD6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 rot="5400000">
              <a:off x="2524520" y="303983"/>
              <a:ext cx="683700" cy="551100"/>
            </a:xfrm>
            <a:prstGeom prst="triangle">
              <a:avLst>
                <a:gd fmla="val 0" name="adj"/>
              </a:avLst>
            </a:prstGeom>
            <a:solidFill>
              <a:srgbClr val="BBD6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0" y="390082"/>
              <a:ext cx="31419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 rot="5400000">
              <a:off x="3082006" y="444832"/>
              <a:ext cx="385200" cy="275700"/>
            </a:xfrm>
            <a:prstGeom prst="triangle">
              <a:avLst>
                <a:gd fmla="val 0" name="adj"/>
              </a:avLst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3"/>
            <p:cNvSpPr txBox="1"/>
            <p:nvPr/>
          </p:nvSpPr>
          <p:spPr>
            <a:xfrm>
              <a:off x="1036655" y="397957"/>
              <a:ext cx="1320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</p:grpSp>
      <p:sp>
        <p:nvSpPr>
          <p:cNvPr id="61" name="Google Shape;61;p13"/>
          <p:cNvSpPr txBox="1"/>
          <p:nvPr/>
        </p:nvSpPr>
        <p:spPr>
          <a:xfrm>
            <a:off x="338426" y="257372"/>
            <a:ext cx="2746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CSE -316</a:t>
            </a:r>
            <a:endParaRPr/>
          </a:p>
        </p:txBody>
      </p:sp>
      <p:pic>
        <p:nvPicPr>
          <p:cNvPr descr="Green University of Bangladesh" id="62" name="Google Shape;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48943" y="-3"/>
            <a:ext cx="2343150" cy="78105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5150710" y="55068"/>
            <a:ext cx="3993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A20000"/>
                </a:solidFill>
                <a:latin typeface="Teko"/>
                <a:ea typeface="Teko"/>
                <a:cs typeface="Teko"/>
                <a:sym typeface="Teko"/>
              </a:rPr>
              <a:t>Word search puzzle solver </a:t>
            </a:r>
            <a:endParaRPr sz="1200"/>
          </a:p>
        </p:txBody>
      </p:sp>
      <p:sp>
        <p:nvSpPr>
          <p:cNvPr id="65" name="Google Shape;65;p13"/>
          <p:cNvSpPr/>
          <p:nvPr/>
        </p:nvSpPr>
        <p:spPr>
          <a:xfrm>
            <a:off x="3625420" y="1965789"/>
            <a:ext cx="96300" cy="57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3993250" y="2808107"/>
            <a:ext cx="6978000" cy="20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02122"/>
                </a:solidFill>
              </a:rPr>
              <a:t> Name:  Sadik Saroar </a:t>
            </a:r>
            <a:endParaRPr b="1" sz="2400">
              <a:solidFill>
                <a:srgbClr val="202122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02122"/>
                </a:solidFill>
              </a:rPr>
              <a:t> ID: 212002136</a:t>
            </a:r>
            <a:endParaRPr b="1" sz="2400">
              <a:solidFill>
                <a:srgbClr val="202122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02122"/>
                </a:solidFill>
              </a:rPr>
              <a:t>MD. Nura Alam Sabuj</a:t>
            </a:r>
            <a:endParaRPr b="1" sz="2400">
              <a:solidFill>
                <a:srgbClr val="202122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02122"/>
                </a:solidFill>
              </a:rPr>
              <a:t>192002062</a:t>
            </a:r>
            <a:endParaRPr b="1" sz="2400">
              <a:solidFill>
                <a:srgbClr val="202122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02122"/>
                </a:solidFill>
              </a:rPr>
              <a:t>Dept of CSE </a:t>
            </a:r>
            <a:endParaRPr>
              <a:solidFill>
                <a:srgbClr val="202122"/>
              </a:solidFill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3625420" y="2695339"/>
            <a:ext cx="96300" cy="57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3993242" y="2022168"/>
            <a:ext cx="704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02122"/>
                </a:solidFill>
              </a:rPr>
              <a:t>Presented by  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3625420" y="3465529"/>
            <a:ext cx="96300" cy="57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0" y="6346331"/>
            <a:ext cx="12192000" cy="507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95184" y="6392675"/>
            <a:ext cx="234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00"/>
                </a:solidFill>
              </a:rPr>
              <a:t>Sum-24</a:t>
            </a:r>
            <a:endParaRPr sz="2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3625420" y="4235861"/>
            <a:ext cx="96300" cy="57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3920516" y="6369498"/>
            <a:ext cx="481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9660921" y="6346331"/>
            <a:ext cx="242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00"/>
                </a:solidFill>
              </a:rPr>
              <a:t>10-06</a:t>
            </a:r>
            <a:r>
              <a:rPr b="1" lang="en-GB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b="1" lang="en-GB" sz="2400">
                <a:solidFill>
                  <a:srgbClr val="FFFF00"/>
                </a:solidFill>
              </a:rPr>
              <a:t>4</a:t>
            </a:r>
            <a:endParaRPr sz="2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11353782" y="1711000"/>
            <a:ext cx="934500" cy="57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12192002" y="2483882"/>
            <a:ext cx="96300" cy="57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12192002" y="3417147"/>
            <a:ext cx="96300" cy="57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11254581" y="4350400"/>
            <a:ext cx="1033800" cy="57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74775" y="1584213"/>
            <a:ext cx="362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Instructor</a:t>
            </a:r>
            <a:endParaRPr/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2225" y="2080300"/>
            <a:ext cx="2743200" cy="190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oogle Shape;81;p13"/>
          <p:cNvGrpSpPr/>
          <p:nvPr/>
        </p:nvGrpSpPr>
        <p:grpSpPr>
          <a:xfrm>
            <a:off x="-15821" y="4312407"/>
            <a:ext cx="4806696" cy="991347"/>
            <a:chOff x="264581" y="4600312"/>
            <a:chExt cx="3048000" cy="991347"/>
          </a:xfrm>
        </p:grpSpPr>
        <p:sp>
          <p:nvSpPr>
            <p:cNvPr id="82" name="Google Shape;82;p13"/>
            <p:cNvSpPr txBox="1"/>
            <p:nvPr/>
          </p:nvSpPr>
          <p:spPr>
            <a:xfrm>
              <a:off x="525943" y="4600312"/>
              <a:ext cx="2644800" cy="815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en-GB" sz="1900">
                  <a:solidFill>
                    <a:srgbClr val="3C4043"/>
                  </a:solidFill>
                  <a:latin typeface="Roboto"/>
                  <a:ea typeface="Roboto"/>
                  <a:cs typeface="Roboto"/>
                  <a:sym typeface="Roboto"/>
                </a:rPr>
                <a:t>Wahia Tasnim</a:t>
              </a:r>
              <a:endParaRPr b="1" sz="19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400">
                  <a:solidFill>
                    <a:srgbClr val="0C0C0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Lecturer, </a:t>
              </a:r>
              <a:r>
                <a:rPr b="1" lang="en-GB">
                  <a:solidFill>
                    <a:srgbClr val="0C0C0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CSE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400">
                  <a:solidFill>
                    <a:srgbClr val="0C0C0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Green University of Bangladesh</a:t>
              </a:r>
              <a:endParaRPr/>
            </a:p>
          </p:txBody>
        </p:sp>
        <p:sp>
          <p:nvSpPr>
            <p:cNvPr id="83" name="Google Shape;83;p13"/>
            <p:cNvSpPr txBox="1"/>
            <p:nvPr/>
          </p:nvSpPr>
          <p:spPr>
            <a:xfrm>
              <a:off x="264581" y="5222359"/>
              <a:ext cx="3048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A5A5A5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/>
          <p:nvPr/>
        </p:nvSpPr>
        <p:spPr>
          <a:xfrm>
            <a:off x="5761608" y="1022498"/>
            <a:ext cx="6430500" cy="1032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" name="Google Shape;89;p14"/>
          <p:cNvGrpSpPr/>
          <p:nvPr/>
        </p:nvGrpSpPr>
        <p:grpSpPr>
          <a:xfrm>
            <a:off x="0" y="105220"/>
            <a:ext cx="4775050" cy="914377"/>
            <a:chOff x="0" y="237682"/>
            <a:chExt cx="3412456" cy="685800"/>
          </a:xfrm>
        </p:grpSpPr>
        <p:sp>
          <p:nvSpPr>
            <p:cNvPr id="90" name="Google Shape;90;p14"/>
            <p:cNvSpPr/>
            <p:nvPr/>
          </p:nvSpPr>
          <p:spPr>
            <a:xfrm>
              <a:off x="1" y="237682"/>
              <a:ext cx="2590800" cy="685800"/>
            </a:xfrm>
            <a:prstGeom prst="rect">
              <a:avLst/>
            </a:prstGeom>
            <a:solidFill>
              <a:srgbClr val="BBD6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 rot="5400000">
              <a:off x="2524520" y="303983"/>
              <a:ext cx="683700" cy="551100"/>
            </a:xfrm>
            <a:prstGeom prst="triangle">
              <a:avLst>
                <a:gd fmla="val 0" name="adj"/>
              </a:avLst>
            </a:prstGeom>
            <a:solidFill>
              <a:srgbClr val="BBD6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0" y="390082"/>
              <a:ext cx="31419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 rot="5400000">
              <a:off x="3082006" y="444832"/>
              <a:ext cx="385200" cy="275700"/>
            </a:xfrm>
            <a:prstGeom prst="triangle">
              <a:avLst>
                <a:gd fmla="val 0" name="adj"/>
              </a:avLst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1036655" y="397957"/>
              <a:ext cx="1320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</p:grpSp>
      <p:sp>
        <p:nvSpPr>
          <p:cNvPr id="95" name="Google Shape;95;p14"/>
          <p:cNvSpPr txBox="1"/>
          <p:nvPr/>
        </p:nvSpPr>
        <p:spPr>
          <a:xfrm>
            <a:off x="338426" y="257372"/>
            <a:ext cx="2746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CSE -316</a:t>
            </a:r>
            <a:endParaRPr/>
          </a:p>
        </p:txBody>
      </p:sp>
      <p:pic>
        <p:nvPicPr>
          <p:cNvPr descr="Green University of Bangladesh"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38743" y="141547"/>
            <a:ext cx="2343150" cy="78105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4890360" y="55068"/>
            <a:ext cx="3993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300">
                <a:solidFill>
                  <a:srgbClr val="A20000"/>
                </a:solidFill>
              </a:rPr>
              <a:t> Introduction</a:t>
            </a:r>
            <a:endParaRPr b="1" sz="3300">
              <a:solidFill>
                <a:srgbClr val="A2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A20000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A2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0" y="6346331"/>
            <a:ext cx="12192000" cy="507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95184" y="6392675"/>
            <a:ext cx="234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00"/>
                </a:solidFill>
              </a:rPr>
              <a:t>Sum-24</a:t>
            </a:r>
            <a:endParaRPr sz="2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3920525" y="6392675"/>
            <a:ext cx="477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A20000"/>
                </a:solidFill>
                <a:latin typeface="Teko"/>
                <a:ea typeface="Teko"/>
                <a:cs typeface="Teko"/>
                <a:sym typeface="Teko"/>
              </a:rPr>
              <a:t>Student Management System 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9660921" y="6346331"/>
            <a:ext cx="242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00"/>
                </a:solidFill>
              </a:rPr>
              <a:t>10-06</a:t>
            </a:r>
            <a:r>
              <a:rPr b="1" lang="en-GB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b="1" lang="en-GB" sz="2400">
                <a:solidFill>
                  <a:srgbClr val="FFFF00"/>
                </a:solidFill>
              </a:rPr>
              <a:t>4</a:t>
            </a:r>
            <a:endParaRPr sz="2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11254602" y="2080332"/>
            <a:ext cx="96300" cy="57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11254602" y="2809882"/>
            <a:ext cx="96300" cy="57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11254602" y="3580072"/>
            <a:ext cx="96300" cy="57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11254602" y="4350404"/>
            <a:ext cx="96300" cy="57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441850" y="1746900"/>
            <a:ext cx="9429000" cy="339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chemeClr val="dk1"/>
                </a:solidFill>
              </a:rPr>
              <a:t> </a:t>
            </a:r>
            <a:endParaRPr b="1"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GB" sz="3000">
                <a:solidFill>
                  <a:schemeClr val="dk1"/>
                </a:solidFill>
              </a:rPr>
              <a:t>Objective:</a:t>
            </a:r>
            <a:r>
              <a:rPr lang="en-GB" sz="3000">
                <a:solidFill>
                  <a:schemeClr val="dk1"/>
                </a:solidFill>
              </a:rPr>
              <a:t> Introduce the purpose and significance of the project.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GB" sz="3000">
                <a:solidFill>
                  <a:schemeClr val="dk1"/>
                </a:solidFill>
              </a:rPr>
              <a:t>Content:</a:t>
            </a:r>
            <a:r>
              <a:rPr lang="en-GB" sz="3000">
                <a:solidFill>
                  <a:schemeClr val="dk1"/>
                </a:solidFill>
              </a:rPr>
              <a:t> Brief overview of word search puzzles and their popularity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5761608" y="1022498"/>
            <a:ext cx="6430500" cy="1032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" name="Google Shape;113;p15"/>
          <p:cNvGrpSpPr/>
          <p:nvPr/>
        </p:nvGrpSpPr>
        <p:grpSpPr>
          <a:xfrm>
            <a:off x="0" y="105220"/>
            <a:ext cx="4775050" cy="914377"/>
            <a:chOff x="0" y="237682"/>
            <a:chExt cx="3412456" cy="685800"/>
          </a:xfrm>
        </p:grpSpPr>
        <p:sp>
          <p:nvSpPr>
            <p:cNvPr id="114" name="Google Shape;114;p15"/>
            <p:cNvSpPr/>
            <p:nvPr/>
          </p:nvSpPr>
          <p:spPr>
            <a:xfrm>
              <a:off x="1" y="237682"/>
              <a:ext cx="2590800" cy="685800"/>
            </a:xfrm>
            <a:prstGeom prst="rect">
              <a:avLst/>
            </a:prstGeom>
            <a:solidFill>
              <a:srgbClr val="BBD6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 rot="5400000">
              <a:off x="2524520" y="303983"/>
              <a:ext cx="683700" cy="551100"/>
            </a:xfrm>
            <a:prstGeom prst="triangle">
              <a:avLst>
                <a:gd fmla="val 0" name="adj"/>
              </a:avLst>
            </a:prstGeom>
            <a:solidFill>
              <a:srgbClr val="BBD6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390082"/>
              <a:ext cx="31419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 rot="5400000">
              <a:off x="3082006" y="444832"/>
              <a:ext cx="385200" cy="275700"/>
            </a:xfrm>
            <a:prstGeom prst="triangle">
              <a:avLst>
                <a:gd fmla="val 0" name="adj"/>
              </a:avLst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5"/>
            <p:cNvSpPr txBox="1"/>
            <p:nvPr/>
          </p:nvSpPr>
          <p:spPr>
            <a:xfrm>
              <a:off x="1036655" y="397957"/>
              <a:ext cx="1320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</p:grpSp>
      <p:sp>
        <p:nvSpPr>
          <p:cNvPr id="119" name="Google Shape;119;p15"/>
          <p:cNvSpPr txBox="1"/>
          <p:nvPr/>
        </p:nvSpPr>
        <p:spPr>
          <a:xfrm>
            <a:off x="338426" y="257372"/>
            <a:ext cx="2746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CSE -316</a:t>
            </a:r>
            <a:endParaRPr/>
          </a:p>
        </p:txBody>
      </p:sp>
      <p:pic>
        <p:nvPicPr>
          <p:cNvPr descr="Green University of Bangladesh" id="120" name="Google Shape;12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38743" y="141547"/>
            <a:ext cx="2343150" cy="78105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 txBox="1"/>
          <p:nvPr/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4890360" y="55068"/>
            <a:ext cx="3993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980000"/>
                </a:solidFill>
              </a:rPr>
              <a:t>Problem Statement</a:t>
            </a:r>
            <a:endParaRPr b="1" sz="3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A20000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A2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0" y="6346331"/>
            <a:ext cx="12192000" cy="507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95184" y="6392675"/>
            <a:ext cx="234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00"/>
                </a:solidFill>
              </a:rPr>
              <a:t>Sum-24</a:t>
            </a:r>
            <a:endParaRPr sz="2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3920525" y="6392675"/>
            <a:ext cx="477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A20000"/>
                </a:solidFill>
                <a:latin typeface="Teko"/>
                <a:ea typeface="Teko"/>
                <a:cs typeface="Teko"/>
                <a:sym typeface="Teko"/>
              </a:rPr>
              <a:t>Student Management System 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9660921" y="6346331"/>
            <a:ext cx="242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00"/>
                </a:solidFill>
              </a:rPr>
              <a:t>10-06</a:t>
            </a:r>
            <a:r>
              <a:rPr b="1" lang="en-GB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b="1" lang="en-GB" sz="2400">
                <a:solidFill>
                  <a:srgbClr val="FFFF00"/>
                </a:solidFill>
              </a:rPr>
              <a:t>4</a:t>
            </a:r>
            <a:endParaRPr sz="2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11254602" y="2080332"/>
            <a:ext cx="96300" cy="57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1254602" y="2809882"/>
            <a:ext cx="96300" cy="57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11254602" y="3580072"/>
            <a:ext cx="96300" cy="57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11254602" y="4350404"/>
            <a:ext cx="96300" cy="57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441850" y="1746900"/>
            <a:ext cx="8852700" cy="339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-GB" sz="2500">
                <a:solidFill>
                  <a:schemeClr val="dk1"/>
                </a:solidFill>
              </a:rPr>
              <a:t>Objective: Define the problem that your project aims to solve.</a:t>
            </a:r>
            <a:endParaRPr b="1"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-GB" sz="2500">
                <a:solidFill>
                  <a:schemeClr val="dk1"/>
                </a:solidFill>
              </a:rPr>
              <a:t>Content:</a:t>
            </a:r>
            <a:endParaRPr b="1" sz="2500">
              <a:solidFill>
                <a:schemeClr val="dk1"/>
              </a:solidFill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b="1" lang="en-GB" sz="2500">
                <a:solidFill>
                  <a:schemeClr val="dk1"/>
                </a:solidFill>
              </a:rPr>
              <a:t>Challenges in solving word search puzzles manually.</a:t>
            </a:r>
            <a:endParaRPr b="1" sz="2500">
              <a:solidFill>
                <a:schemeClr val="dk1"/>
              </a:solidFill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b="1" lang="en-GB" sz="2500">
                <a:solidFill>
                  <a:schemeClr val="dk1"/>
                </a:solidFill>
              </a:rPr>
              <a:t>Need for an automated solution.</a:t>
            </a:r>
            <a:endParaRPr b="1"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/>
          <p:nvPr/>
        </p:nvSpPr>
        <p:spPr>
          <a:xfrm>
            <a:off x="5761608" y="1022498"/>
            <a:ext cx="6430500" cy="1032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7" name="Google Shape;137;p16"/>
          <p:cNvGrpSpPr/>
          <p:nvPr/>
        </p:nvGrpSpPr>
        <p:grpSpPr>
          <a:xfrm>
            <a:off x="0" y="105220"/>
            <a:ext cx="4775050" cy="914377"/>
            <a:chOff x="0" y="237682"/>
            <a:chExt cx="3412456" cy="685800"/>
          </a:xfrm>
        </p:grpSpPr>
        <p:sp>
          <p:nvSpPr>
            <p:cNvPr id="138" name="Google Shape;138;p16"/>
            <p:cNvSpPr/>
            <p:nvPr/>
          </p:nvSpPr>
          <p:spPr>
            <a:xfrm>
              <a:off x="1" y="237682"/>
              <a:ext cx="2590800" cy="685800"/>
            </a:xfrm>
            <a:prstGeom prst="rect">
              <a:avLst/>
            </a:prstGeom>
            <a:solidFill>
              <a:srgbClr val="BBD6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6"/>
            <p:cNvSpPr/>
            <p:nvPr/>
          </p:nvSpPr>
          <p:spPr>
            <a:xfrm rot="5400000">
              <a:off x="2524520" y="303983"/>
              <a:ext cx="683700" cy="551100"/>
            </a:xfrm>
            <a:prstGeom prst="triangle">
              <a:avLst>
                <a:gd fmla="val 0" name="adj"/>
              </a:avLst>
            </a:prstGeom>
            <a:solidFill>
              <a:srgbClr val="BBD6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0" y="390082"/>
              <a:ext cx="31419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6"/>
            <p:cNvSpPr/>
            <p:nvPr/>
          </p:nvSpPr>
          <p:spPr>
            <a:xfrm rot="5400000">
              <a:off x="3082006" y="444832"/>
              <a:ext cx="385200" cy="275700"/>
            </a:xfrm>
            <a:prstGeom prst="triangle">
              <a:avLst>
                <a:gd fmla="val 0" name="adj"/>
              </a:avLst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6"/>
            <p:cNvSpPr txBox="1"/>
            <p:nvPr/>
          </p:nvSpPr>
          <p:spPr>
            <a:xfrm>
              <a:off x="1036655" y="397957"/>
              <a:ext cx="1320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</p:grpSp>
      <p:sp>
        <p:nvSpPr>
          <p:cNvPr id="143" name="Google Shape;143;p16"/>
          <p:cNvSpPr txBox="1"/>
          <p:nvPr/>
        </p:nvSpPr>
        <p:spPr>
          <a:xfrm>
            <a:off x="338426" y="257372"/>
            <a:ext cx="2746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CSE -316</a:t>
            </a:r>
            <a:endParaRPr/>
          </a:p>
        </p:txBody>
      </p:sp>
      <p:pic>
        <p:nvPicPr>
          <p:cNvPr descr="Green University of Bangladesh" id="144" name="Google Shape;1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38743" y="141547"/>
            <a:ext cx="2343150" cy="78105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 txBox="1"/>
          <p:nvPr/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4890360" y="257368"/>
            <a:ext cx="3993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980000"/>
                </a:solidFill>
              </a:rPr>
              <a:t> Solution Overview</a:t>
            </a:r>
            <a:endParaRPr b="1" sz="30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A20000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A2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0" y="6346331"/>
            <a:ext cx="12192000" cy="507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95184" y="6392675"/>
            <a:ext cx="234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00"/>
                </a:solidFill>
              </a:rPr>
              <a:t>Sum-24</a:t>
            </a:r>
            <a:endParaRPr sz="2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3920525" y="6392675"/>
            <a:ext cx="477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A20000"/>
                </a:solidFill>
                <a:latin typeface="Teko"/>
                <a:ea typeface="Teko"/>
                <a:cs typeface="Teko"/>
                <a:sym typeface="Teko"/>
              </a:rPr>
              <a:t>Student Management System 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9660921" y="6346331"/>
            <a:ext cx="242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00"/>
                </a:solidFill>
              </a:rPr>
              <a:t>10-06</a:t>
            </a:r>
            <a:r>
              <a:rPr b="1" lang="en-GB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b="1" lang="en-GB" sz="2400">
                <a:solidFill>
                  <a:srgbClr val="FFFF00"/>
                </a:solidFill>
              </a:rPr>
              <a:t>4</a:t>
            </a:r>
            <a:endParaRPr sz="2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11254602" y="2080332"/>
            <a:ext cx="96300" cy="57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11254602" y="2809882"/>
            <a:ext cx="96300" cy="57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11254602" y="3580072"/>
            <a:ext cx="96300" cy="57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11254602" y="4350404"/>
            <a:ext cx="96300" cy="57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291300" y="1746900"/>
            <a:ext cx="8852700" cy="339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GB" sz="2800">
                <a:solidFill>
                  <a:schemeClr val="dk1"/>
                </a:solidFill>
              </a:rPr>
              <a:t>Objective: Present a high-level view of your solution.</a:t>
            </a:r>
            <a:endParaRPr b="1"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GB" sz="2800">
                <a:solidFill>
                  <a:schemeClr val="dk1"/>
                </a:solidFill>
              </a:rPr>
              <a:t>Content:</a:t>
            </a:r>
            <a:endParaRPr b="1" sz="2800">
              <a:solidFill>
                <a:schemeClr val="dk1"/>
              </a:solidFill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b="1" lang="en-GB" sz="2800">
                <a:solidFill>
                  <a:schemeClr val="dk1"/>
                </a:solidFill>
              </a:rPr>
              <a:t>Description of the algorithm used.</a:t>
            </a:r>
            <a:endParaRPr b="1" sz="2800">
              <a:solidFill>
                <a:schemeClr val="dk1"/>
              </a:solidFill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b="1" lang="en-GB" sz="2800">
                <a:solidFill>
                  <a:schemeClr val="dk1"/>
                </a:solidFill>
              </a:rPr>
              <a:t>How the solver works</a:t>
            </a:r>
            <a:endParaRPr b="1"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/>
          <p:nvPr/>
        </p:nvSpPr>
        <p:spPr>
          <a:xfrm>
            <a:off x="5761608" y="1022498"/>
            <a:ext cx="6430500" cy="1032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1" name="Google Shape;161;p17"/>
          <p:cNvGrpSpPr/>
          <p:nvPr/>
        </p:nvGrpSpPr>
        <p:grpSpPr>
          <a:xfrm>
            <a:off x="0" y="105220"/>
            <a:ext cx="4775050" cy="914377"/>
            <a:chOff x="0" y="237682"/>
            <a:chExt cx="3412456" cy="685800"/>
          </a:xfrm>
        </p:grpSpPr>
        <p:sp>
          <p:nvSpPr>
            <p:cNvPr id="162" name="Google Shape;162;p17"/>
            <p:cNvSpPr/>
            <p:nvPr/>
          </p:nvSpPr>
          <p:spPr>
            <a:xfrm>
              <a:off x="1" y="237682"/>
              <a:ext cx="2590800" cy="685800"/>
            </a:xfrm>
            <a:prstGeom prst="rect">
              <a:avLst/>
            </a:prstGeom>
            <a:solidFill>
              <a:srgbClr val="BBD6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 rot="5400000">
              <a:off x="2524520" y="303983"/>
              <a:ext cx="683700" cy="551100"/>
            </a:xfrm>
            <a:prstGeom prst="triangle">
              <a:avLst>
                <a:gd fmla="val 0" name="adj"/>
              </a:avLst>
            </a:prstGeom>
            <a:solidFill>
              <a:srgbClr val="BBD6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0" y="390082"/>
              <a:ext cx="31419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7"/>
            <p:cNvSpPr/>
            <p:nvPr/>
          </p:nvSpPr>
          <p:spPr>
            <a:xfrm rot="5400000">
              <a:off x="3082006" y="444832"/>
              <a:ext cx="385200" cy="275700"/>
            </a:xfrm>
            <a:prstGeom prst="triangle">
              <a:avLst>
                <a:gd fmla="val 0" name="adj"/>
              </a:avLst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7"/>
            <p:cNvSpPr txBox="1"/>
            <p:nvPr/>
          </p:nvSpPr>
          <p:spPr>
            <a:xfrm>
              <a:off x="1036655" y="397957"/>
              <a:ext cx="1320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</p:grpSp>
      <p:sp>
        <p:nvSpPr>
          <p:cNvPr id="167" name="Google Shape;167;p17"/>
          <p:cNvSpPr txBox="1"/>
          <p:nvPr/>
        </p:nvSpPr>
        <p:spPr>
          <a:xfrm>
            <a:off x="338426" y="257372"/>
            <a:ext cx="2746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CSE -316</a:t>
            </a:r>
            <a:endParaRPr/>
          </a:p>
        </p:txBody>
      </p:sp>
      <p:pic>
        <p:nvPicPr>
          <p:cNvPr descr="Green University of Bangladesh" id="168" name="Google Shape;16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38743" y="141547"/>
            <a:ext cx="2343150" cy="78105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7"/>
          <p:cNvSpPr txBox="1"/>
          <p:nvPr/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4890360" y="55068"/>
            <a:ext cx="3993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A20000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Implementation Details:</a:t>
            </a:r>
            <a:endParaRPr sz="2000">
              <a:solidFill>
                <a:srgbClr val="A20000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A2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0" y="6346331"/>
            <a:ext cx="12192000" cy="507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95184" y="6392675"/>
            <a:ext cx="234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00"/>
                </a:solidFill>
              </a:rPr>
              <a:t>Sum-24</a:t>
            </a:r>
            <a:endParaRPr sz="2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3920525" y="6392675"/>
            <a:ext cx="477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A20000"/>
                </a:solidFill>
                <a:latin typeface="Teko"/>
                <a:ea typeface="Teko"/>
                <a:cs typeface="Teko"/>
                <a:sym typeface="Teko"/>
              </a:rPr>
              <a:t>Student Management System 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9660921" y="6346331"/>
            <a:ext cx="242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00"/>
                </a:solidFill>
              </a:rPr>
              <a:t>10-06</a:t>
            </a:r>
            <a:r>
              <a:rPr b="1" lang="en-GB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b="1" lang="en-GB" sz="2400">
                <a:solidFill>
                  <a:srgbClr val="FFFF00"/>
                </a:solidFill>
              </a:rPr>
              <a:t>4</a:t>
            </a:r>
            <a:endParaRPr sz="2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11254602" y="2080332"/>
            <a:ext cx="96300" cy="57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11254602" y="2809882"/>
            <a:ext cx="96300" cy="57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11254602" y="3580072"/>
            <a:ext cx="96300" cy="57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11254602" y="4350404"/>
            <a:ext cx="96300" cy="57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338425" y="1701913"/>
            <a:ext cx="8852700" cy="339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pic>
        <p:nvPicPr>
          <p:cNvPr id="180" name="Google Shape;1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0525" y="1784250"/>
            <a:ext cx="1841075" cy="323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/>
          <p:nvPr/>
        </p:nvSpPr>
        <p:spPr>
          <a:xfrm>
            <a:off x="5761608" y="1022498"/>
            <a:ext cx="6430500" cy="1032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8"/>
          <p:cNvGrpSpPr/>
          <p:nvPr/>
        </p:nvGrpSpPr>
        <p:grpSpPr>
          <a:xfrm>
            <a:off x="0" y="105220"/>
            <a:ext cx="4775050" cy="914377"/>
            <a:chOff x="0" y="237682"/>
            <a:chExt cx="3412456" cy="685800"/>
          </a:xfrm>
        </p:grpSpPr>
        <p:sp>
          <p:nvSpPr>
            <p:cNvPr id="187" name="Google Shape;187;p18"/>
            <p:cNvSpPr/>
            <p:nvPr/>
          </p:nvSpPr>
          <p:spPr>
            <a:xfrm>
              <a:off x="1" y="237682"/>
              <a:ext cx="2590800" cy="685800"/>
            </a:xfrm>
            <a:prstGeom prst="rect">
              <a:avLst/>
            </a:prstGeom>
            <a:solidFill>
              <a:srgbClr val="BBD6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8"/>
            <p:cNvSpPr/>
            <p:nvPr/>
          </p:nvSpPr>
          <p:spPr>
            <a:xfrm rot="5400000">
              <a:off x="2524520" y="303983"/>
              <a:ext cx="683700" cy="551100"/>
            </a:xfrm>
            <a:prstGeom prst="triangle">
              <a:avLst>
                <a:gd fmla="val 0" name="adj"/>
              </a:avLst>
            </a:prstGeom>
            <a:solidFill>
              <a:srgbClr val="BBD6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0" y="390082"/>
              <a:ext cx="31419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8"/>
            <p:cNvSpPr/>
            <p:nvPr/>
          </p:nvSpPr>
          <p:spPr>
            <a:xfrm rot="5400000">
              <a:off x="3082006" y="444832"/>
              <a:ext cx="385200" cy="275700"/>
            </a:xfrm>
            <a:prstGeom prst="triangle">
              <a:avLst>
                <a:gd fmla="val 0" name="adj"/>
              </a:avLst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8"/>
            <p:cNvSpPr txBox="1"/>
            <p:nvPr/>
          </p:nvSpPr>
          <p:spPr>
            <a:xfrm>
              <a:off x="1036655" y="397957"/>
              <a:ext cx="1320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</p:grpSp>
      <p:sp>
        <p:nvSpPr>
          <p:cNvPr id="192" name="Google Shape;192;p18"/>
          <p:cNvSpPr txBox="1"/>
          <p:nvPr/>
        </p:nvSpPr>
        <p:spPr>
          <a:xfrm>
            <a:off x="338426" y="257372"/>
            <a:ext cx="2746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CSE -316</a:t>
            </a:r>
            <a:endParaRPr/>
          </a:p>
        </p:txBody>
      </p:sp>
      <p:pic>
        <p:nvPicPr>
          <p:cNvPr descr="Green University of Bangladesh" id="193" name="Google Shape;19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38743" y="141547"/>
            <a:ext cx="2343150" cy="7810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8"/>
          <p:cNvSpPr txBox="1"/>
          <p:nvPr/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4890360" y="55068"/>
            <a:ext cx="3993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980000"/>
                </a:solidFill>
              </a:rPr>
              <a:t>Demonstration</a:t>
            </a:r>
            <a:endParaRPr sz="3000">
              <a:solidFill>
                <a:srgbClr val="980000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A2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96" name="Google Shape;196;p18"/>
          <p:cNvSpPr/>
          <p:nvPr/>
        </p:nvSpPr>
        <p:spPr>
          <a:xfrm>
            <a:off x="0" y="6346331"/>
            <a:ext cx="12192000" cy="507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95184" y="6392675"/>
            <a:ext cx="234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00"/>
                </a:solidFill>
              </a:rPr>
              <a:t>Sum-24</a:t>
            </a:r>
            <a:endParaRPr sz="2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8"/>
          <p:cNvSpPr/>
          <p:nvPr/>
        </p:nvSpPr>
        <p:spPr>
          <a:xfrm>
            <a:off x="3920525" y="6392675"/>
            <a:ext cx="477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A20000"/>
                </a:solidFill>
                <a:latin typeface="Teko"/>
                <a:ea typeface="Teko"/>
                <a:cs typeface="Teko"/>
                <a:sym typeface="Teko"/>
              </a:rPr>
              <a:t>Student Management System 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9660921" y="6346331"/>
            <a:ext cx="242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00"/>
                </a:solidFill>
              </a:rPr>
              <a:t>10-06</a:t>
            </a:r>
            <a:r>
              <a:rPr b="1" lang="en-GB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b="1" lang="en-GB" sz="2400">
                <a:solidFill>
                  <a:srgbClr val="FFFF00"/>
                </a:solidFill>
              </a:rPr>
              <a:t>4</a:t>
            </a:r>
            <a:endParaRPr sz="2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11254602" y="2080332"/>
            <a:ext cx="96300" cy="57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11254602" y="2809882"/>
            <a:ext cx="96300" cy="57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11254602" y="3580072"/>
            <a:ext cx="96300" cy="57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8"/>
          <p:cNvSpPr/>
          <p:nvPr/>
        </p:nvSpPr>
        <p:spPr>
          <a:xfrm>
            <a:off x="11254602" y="4350404"/>
            <a:ext cx="96300" cy="57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338425" y="1398825"/>
            <a:ext cx="8852700" cy="339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GB" sz="2400">
                <a:solidFill>
                  <a:schemeClr val="dk1"/>
                </a:solidFill>
              </a:rPr>
              <a:t>Objective: Demonstrate the solver in action.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GB" sz="2400">
                <a:solidFill>
                  <a:schemeClr val="dk1"/>
                </a:solidFill>
              </a:rPr>
              <a:t>Content: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b="1" lang="en-GB" sz="2400">
                <a:solidFill>
                  <a:schemeClr val="dk1"/>
                </a:solidFill>
              </a:rPr>
              <a:t>Screenshots or video demo of the solver working on the example puzzle.</a:t>
            </a:r>
            <a:endParaRPr b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b="1" lang="en-GB" sz="2400">
                <a:solidFill>
                  <a:schemeClr val="dk1"/>
                </a:solidFill>
              </a:rPr>
              <a:t>Results output.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/>
          <p:nvPr/>
        </p:nvSpPr>
        <p:spPr>
          <a:xfrm>
            <a:off x="5761608" y="1022498"/>
            <a:ext cx="6430500" cy="1032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0" name="Google Shape;210;p19"/>
          <p:cNvGrpSpPr/>
          <p:nvPr/>
        </p:nvGrpSpPr>
        <p:grpSpPr>
          <a:xfrm>
            <a:off x="0" y="105220"/>
            <a:ext cx="4775050" cy="914377"/>
            <a:chOff x="0" y="237682"/>
            <a:chExt cx="3412456" cy="685800"/>
          </a:xfrm>
        </p:grpSpPr>
        <p:sp>
          <p:nvSpPr>
            <p:cNvPr id="211" name="Google Shape;211;p19"/>
            <p:cNvSpPr/>
            <p:nvPr/>
          </p:nvSpPr>
          <p:spPr>
            <a:xfrm>
              <a:off x="1" y="237682"/>
              <a:ext cx="2590800" cy="685800"/>
            </a:xfrm>
            <a:prstGeom prst="rect">
              <a:avLst/>
            </a:prstGeom>
            <a:solidFill>
              <a:srgbClr val="BBD6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9"/>
            <p:cNvSpPr/>
            <p:nvPr/>
          </p:nvSpPr>
          <p:spPr>
            <a:xfrm rot="5400000">
              <a:off x="2524520" y="303983"/>
              <a:ext cx="683700" cy="551100"/>
            </a:xfrm>
            <a:prstGeom prst="triangle">
              <a:avLst>
                <a:gd fmla="val 0" name="adj"/>
              </a:avLst>
            </a:prstGeom>
            <a:solidFill>
              <a:srgbClr val="BBD6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0" y="390082"/>
              <a:ext cx="31419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9"/>
            <p:cNvSpPr/>
            <p:nvPr/>
          </p:nvSpPr>
          <p:spPr>
            <a:xfrm rot="5400000">
              <a:off x="3082006" y="444832"/>
              <a:ext cx="385200" cy="275700"/>
            </a:xfrm>
            <a:prstGeom prst="triangle">
              <a:avLst>
                <a:gd fmla="val 0" name="adj"/>
              </a:avLst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9"/>
            <p:cNvSpPr txBox="1"/>
            <p:nvPr/>
          </p:nvSpPr>
          <p:spPr>
            <a:xfrm>
              <a:off x="1036655" y="397957"/>
              <a:ext cx="1320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</p:grpSp>
      <p:sp>
        <p:nvSpPr>
          <p:cNvPr id="216" name="Google Shape;216;p19"/>
          <p:cNvSpPr txBox="1"/>
          <p:nvPr/>
        </p:nvSpPr>
        <p:spPr>
          <a:xfrm>
            <a:off x="338426" y="257372"/>
            <a:ext cx="2746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CSE -316</a:t>
            </a:r>
            <a:endParaRPr/>
          </a:p>
        </p:txBody>
      </p:sp>
      <p:pic>
        <p:nvPicPr>
          <p:cNvPr descr="Green University of Bangladesh" id="217" name="Google Shape;21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38743" y="141547"/>
            <a:ext cx="2343150" cy="78105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9"/>
          <p:cNvSpPr txBox="1"/>
          <p:nvPr/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9"/>
          <p:cNvSpPr/>
          <p:nvPr/>
        </p:nvSpPr>
        <p:spPr>
          <a:xfrm>
            <a:off x="4890350" y="55075"/>
            <a:ext cx="4848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980000"/>
                </a:solidFill>
              </a:rPr>
              <a:t>Performance Evaluation</a:t>
            </a:r>
            <a:endParaRPr sz="3000">
              <a:solidFill>
                <a:srgbClr val="980000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A2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20" name="Google Shape;220;p19"/>
          <p:cNvSpPr/>
          <p:nvPr/>
        </p:nvSpPr>
        <p:spPr>
          <a:xfrm>
            <a:off x="0" y="6346331"/>
            <a:ext cx="12192000" cy="507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95184" y="6392675"/>
            <a:ext cx="234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00"/>
                </a:solidFill>
              </a:rPr>
              <a:t>Sum-24</a:t>
            </a:r>
            <a:endParaRPr sz="2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9"/>
          <p:cNvSpPr/>
          <p:nvPr/>
        </p:nvSpPr>
        <p:spPr>
          <a:xfrm>
            <a:off x="3920525" y="6392675"/>
            <a:ext cx="477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A20000"/>
                </a:solidFill>
                <a:latin typeface="Teko"/>
                <a:ea typeface="Teko"/>
                <a:cs typeface="Teko"/>
                <a:sym typeface="Teko"/>
              </a:rPr>
              <a:t>Student Management System 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9660921" y="6346331"/>
            <a:ext cx="242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00"/>
                </a:solidFill>
              </a:rPr>
              <a:t>10-06</a:t>
            </a:r>
            <a:r>
              <a:rPr b="1" lang="en-GB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b="1" lang="en-GB" sz="2400">
                <a:solidFill>
                  <a:srgbClr val="FFFF00"/>
                </a:solidFill>
              </a:rPr>
              <a:t>4</a:t>
            </a:r>
            <a:endParaRPr sz="2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9"/>
          <p:cNvSpPr/>
          <p:nvPr/>
        </p:nvSpPr>
        <p:spPr>
          <a:xfrm>
            <a:off x="11254602" y="2080332"/>
            <a:ext cx="96300" cy="57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9"/>
          <p:cNvSpPr/>
          <p:nvPr/>
        </p:nvSpPr>
        <p:spPr>
          <a:xfrm>
            <a:off x="11254602" y="2809882"/>
            <a:ext cx="96300" cy="57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9"/>
          <p:cNvSpPr/>
          <p:nvPr/>
        </p:nvSpPr>
        <p:spPr>
          <a:xfrm>
            <a:off x="11254602" y="3580072"/>
            <a:ext cx="96300" cy="57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9"/>
          <p:cNvSpPr/>
          <p:nvPr/>
        </p:nvSpPr>
        <p:spPr>
          <a:xfrm>
            <a:off x="11254602" y="4350404"/>
            <a:ext cx="96300" cy="57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9"/>
          <p:cNvSpPr txBox="1"/>
          <p:nvPr/>
        </p:nvSpPr>
        <p:spPr>
          <a:xfrm>
            <a:off x="338425" y="1613550"/>
            <a:ext cx="8852700" cy="339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400">
                <a:solidFill>
                  <a:schemeClr val="dk1"/>
                </a:solidFill>
              </a:rPr>
              <a:t>Objective: Evaluate the performance of your solver.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400">
                <a:solidFill>
                  <a:schemeClr val="dk1"/>
                </a:solidFill>
              </a:rPr>
              <a:t>Content: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GB" sz="2400">
                <a:solidFill>
                  <a:schemeClr val="dk1"/>
                </a:solidFill>
              </a:rPr>
              <a:t>Time complexity analysis.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GB" sz="2400">
                <a:solidFill>
                  <a:schemeClr val="dk1"/>
                </a:solidFill>
              </a:rPr>
              <a:t>Comparison with other existing solutions, if applicable.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GB" sz="2400">
                <a:solidFill>
                  <a:schemeClr val="dk1"/>
                </a:solidFill>
              </a:rPr>
              <a:t>Accuracy and speed.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/>
          <p:nvPr/>
        </p:nvSpPr>
        <p:spPr>
          <a:xfrm>
            <a:off x="5761608" y="1022498"/>
            <a:ext cx="6430500" cy="1032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20"/>
          <p:cNvGrpSpPr/>
          <p:nvPr/>
        </p:nvGrpSpPr>
        <p:grpSpPr>
          <a:xfrm>
            <a:off x="0" y="105220"/>
            <a:ext cx="4775050" cy="914377"/>
            <a:chOff x="0" y="237682"/>
            <a:chExt cx="3412456" cy="685800"/>
          </a:xfrm>
        </p:grpSpPr>
        <p:sp>
          <p:nvSpPr>
            <p:cNvPr id="235" name="Google Shape;235;p20"/>
            <p:cNvSpPr/>
            <p:nvPr/>
          </p:nvSpPr>
          <p:spPr>
            <a:xfrm>
              <a:off x="1" y="237682"/>
              <a:ext cx="2590800" cy="685800"/>
            </a:xfrm>
            <a:prstGeom prst="rect">
              <a:avLst/>
            </a:prstGeom>
            <a:solidFill>
              <a:srgbClr val="BBD6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0"/>
            <p:cNvSpPr/>
            <p:nvPr/>
          </p:nvSpPr>
          <p:spPr>
            <a:xfrm rot="5400000">
              <a:off x="2524520" y="303983"/>
              <a:ext cx="683700" cy="551100"/>
            </a:xfrm>
            <a:prstGeom prst="triangle">
              <a:avLst>
                <a:gd fmla="val 0" name="adj"/>
              </a:avLst>
            </a:prstGeom>
            <a:solidFill>
              <a:srgbClr val="BBD6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0" y="390082"/>
              <a:ext cx="31419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0"/>
            <p:cNvSpPr/>
            <p:nvPr/>
          </p:nvSpPr>
          <p:spPr>
            <a:xfrm rot="5400000">
              <a:off x="3082006" y="444832"/>
              <a:ext cx="385200" cy="275700"/>
            </a:xfrm>
            <a:prstGeom prst="triangle">
              <a:avLst>
                <a:gd fmla="val 0" name="adj"/>
              </a:avLst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0"/>
            <p:cNvSpPr txBox="1"/>
            <p:nvPr/>
          </p:nvSpPr>
          <p:spPr>
            <a:xfrm>
              <a:off x="1036655" y="397957"/>
              <a:ext cx="1320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</p:grpSp>
      <p:sp>
        <p:nvSpPr>
          <p:cNvPr id="240" name="Google Shape;240;p20"/>
          <p:cNvSpPr txBox="1"/>
          <p:nvPr/>
        </p:nvSpPr>
        <p:spPr>
          <a:xfrm>
            <a:off x="338426" y="257372"/>
            <a:ext cx="2746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CSE -316</a:t>
            </a:r>
            <a:endParaRPr/>
          </a:p>
        </p:txBody>
      </p:sp>
      <p:pic>
        <p:nvPicPr>
          <p:cNvPr descr="Green University of Bangladesh" id="241" name="Google Shape;24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38743" y="141547"/>
            <a:ext cx="2343150" cy="7810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0"/>
          <p:cNvSpPr txBox="1"/>
          <p:nvPr/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0"/>
          <p:cNvSpPr/>
          <p:nvPr/>
        </p:nvSpPr>
        <p:spPr>
          <a:xfrm>
            <a:off x="4695700" y="55075"/>
            <a:ext cx="4775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980000"/>
                </a:solidFill>
              </a:rPr>
              <a:t>Future Work</a:t>
            </a:r>
            <a:endParaRPr b="1" sz="3000">
              <a:solidFill>
                <a:srgbClr val="980000"/>
              </a:solidFill>
            </a:endParaRPr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A2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44" name="Google Shape;244;p20"/>
          <p:cNvSpPr/>
          <p:nvPr/>
        </p:nvSpPr>
        <p:spPr>
          <a:xfrm>
            <a:off x="0" y="6346331"/>
            <a:ext cx="12192000" cy="507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0"/>
          <p:cNvSpPr/>
          <p:nvPr/>
        </p:nvSpPr>
        <p:spPr>
          <a:xfrm>
            <a:off x="95184" y="6392675"/>
            <a:ext cx="234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00"/>
                </a:solidFill>
              </a:rPr>
              <a:t>Sum-24</a:t>
            </a:r>
            <a:endParaRPr sz="2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0"/>
          <p:cNvSpPr/>
          <p:nvPr/>
        </p:nvSpPr>
        <p:spPr>
          <a:xfrm>
            <a:off x="3920525" y="6392675"/>
            <a:ext cx="477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A20000"/>
                </a:solidFill>
                <a:latin typeface="Teko"/>
                <a:ea typeface="Teko"/>
                <a:cs typeface="Teko"/>
                <a:sym typeface="Teko"/>
              </a:rPr>
              <a:t>Student Management System 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47" name="Google Shape;247;p20"/>
          <p:cNvSpPr/>
          <p:nvPr/>
        </p:nvSpPr>
        <p:spPr>
          <a:xfrm>
            <a:off x="9660921" y="6346331"/>
            <a:ext cx="242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00"/>
                </a:solidFill>
              </a:rPr>
              <a:t>10-06</a:t>
            </a:r>
            <a:r>
              <a:rPr b="1" lang="en-GB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b="1" lang="en-GB" sz="2400">
                <a:solidFill>
                  <a:srgbClr val="FFFF00"/>
                </a:solidFill>
              </a:rPr>
              <a:t>4</a:t>
            </a:r>
            <a:endParaRPr sz="2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0"/>
          <p:cNvSpPr/>
          <p:nvPr/>
        </p:nvSpPr>
        <p:spPr>
          <a:xfrm>
            <a:off x="11254602" y="2080332"/>
            <a:ext cx="96300" cy="57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0"/>
          <p:cNvSpPr/>
          <p:nvPr/>
        </p:nvSpPr>
        <p:spPr>
          <a:xfrm>
            <a:off x="11254602" y="2809882"/>
            <a:ext cx="96300" cy="57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0"/>
          <p:cNvSpPr/>
          <p:nvPr/>
        </p:nvSpPr>
        <p:spPr>
          <a:xfrm>
            <a:off x="11254602" y="3580072"/>
            <a:ext cx="96300" cy="57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0"/>
          <p:cNvSpPr/>
          <p:nvPr/>
        </p:nvSpPr>
        <p:spPr>
          <a:xfrm>
            <a:off x="11254602" y="4350404"/>
            <a:ext cx="96300" cy="57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0"/>
          <p:cNvSpPr txBox="1"/>
          <p:nvPr/>
        </p:nvSpPr>
        <p:spPr>
          <a:xfrm>
            <a:off x="441850" y="1746900"/>
            <a:ext cx="8852700" cy="339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GB" sz="3000">
                <a:solidFill>
                  <a:schemeClr val="dk1"/>
                </a:solidFill>
              </a:rPr>
              <a:t>Objective:</a:t>
            </a:r>
            <a:r>
              <a:rPr lang="en-GB" sz="3000">
                <a:solidFill>
                  <a:schemeClr val="dk1"/>
                </a:solidFill>
              </a:rPr>
              <a:t> Outline potential future improvements.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GB" sz="3000">
                <a:solidFill>
                  <a:schemeClr val="dk1"/>
                </a:solidFill>
              </a:rPr>
              <a:t>Content:</a:t>
            </a:r>
            <a:endParaRPr b="1" sz="3000">
              <a:solidFill>
                <a:schemeClr val="dk1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n-GB" sz="3000">
                <a:solidFill>
                  <a:schemeClr val="dk1"/>
                </a:solidFill>
              </a:rPr>
              <a:t>Enhancements to the algorithm.</a:t>
            </a:r>
            <a:endParaRPr sz="3000">
              <a:solidFill>
                <a:schemeClr val="dk1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n-GB" sz="3000">
                <a:solidFill>
                  <a:schemeClr val="dk1"/>
                </a:solidFill>
              </a:rPr>
              <a:t>Additional features (e.g., handling larger grids, more complex patterns).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/>
          <p:nvPr/>
        </p:nvSpPr>
        <p:spPr>
          <a:xfrm>
            <a:off x="5761608" y="1022498"/>
            <a:ext cx="6430500" cy="1032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21"/>
          <p:cNvGrpSpPr/>
          <p:nvPr/>
        </p:nvGrpSpPr>
        <p:grpSpPr>
          <a:xfrm>
            <a:off x="0" y="105220"/>
            <a:ext cx="4775050" cy="914377"/>
            <a:chOff x="0" y="237682"/>
            <a:chExt cx="3412456" cy="685800"/>
          </a:xfrm>
        </p:grpSpPr>
        <p:sp>
          <p:nvSpPr>
            <p:cNvPr id="259" name="Google Shape;259;p21"/>
            <p:cNvSpPr/>
            <p:nvPr/>
          </p:nvSpPr>
          <p:spPr>
            <a:xfrm>
              <a:off x="1" y="237682"/>
              <a:ext cx="2590800" cy="685800"/>
            </a:xfrm>
            <a:prstGeom prst="rect">
              <a:avLst/>
            </a:prstGeom>
            <a:solidFill>
              <a:srgbClr val="BBD6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1"/>
            <p:cNvSpPr/>
            <p:nvPr/>
          </p:nvSpPr>
          <p:spPr>
            <a:xfrm rot="5400000">
              <a:off x="2524520" y="303983"/>
              <a:ext cx="683700" cy="551100"/>
            </a:xfrm>
            <a:prstGeom prst="triangle">
              <a:avLst>
                <a:gd fmla="val 0" name="adj"/>
              </a:avLst>
            </a:prstGeom>
            <a:solidFill>
              <a:srgbClr val="BBD6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0" y="390082"/>
              <a:ext cx="31419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1"/>
            <p:cNvSpPr/>
            <p:nvPr/>
          </p:nvSpPr>
          <p:spPr>
            <a:xfrm rot="5400000">
              <a:off x="3082006" y="444832"/>
              <a:ext cx="385200" cy="275700"/>
            </a:xfrm>
            <a:prstGeom prst="triangle">
              <a:avLst>
                <a:gd fmla="val 0" name="adj"/>
              </a:avLst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1"/>
            <p:cNvSpPr txBox="1"/>
            <p:nvPr/>
          </p:nvSpPr>
          <p:spPr>
            <a:xfrm>
              <a:off x="1036655" y="397957"/>
              <a:ext cx="1320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</p:grpSp>
      <p:sp>
        <p:nvSpPr>
          <p:cNvPr id="264" name="Google Shape;264;p21"/>
          <p:cNvSpPr txBox="1"/>
          <p:nvPr/>
        </p:nvSpPr>
        <p:spPr>
          <a:xfrm>
            <a:off x="338426" y="257372"/>
            <a:ext cx="2746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CSE -316</a:t>
            </a:r>
            <a:endParaRPr/>
          </a:p>
        </p:txBody>
      </p:sp>
      <p:pic>
        <p:nvPicPr>
          <p:cNvPr descr="Green University of Bangladesh" id="265" name="Google Shape;26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38743" y="141547"/>
            <a:ext cx="2343150" cy="781051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1"/>
          <p:cNvSpPr txBox="1"/>
          <p:nvPr/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1"/>
          <p:cNvSpPr/>
          <p:nvPr/>
        </p:nvSpPr>
        <p:spPr>
          <a:xfrm>
            <a:off x="4890360" y="55068"/>
            <a:ext cx="39933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980000"/>
                </a:solidFill>
              </a:rPr>
              <a:t>Conclusion</a:t>
            </a:r>
            <a:endParaRPr b="1" sz="3000">
              <a:solidFill>
                <a:srgbClr val="980000"/>
              </a:solidFill>
            </a:endParaRPr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A20000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68" name="Google Shape;268;p21"/>
          <p:cNvSpPr/>
          <p:nvPr/>
        </p:nvSpPr>
        <p:spPr>
          <a:xfrm>
            <a:off x="0" y="6346331"/>
            <a:ext cx="12192000" cy="5079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1"/>
          <p:cNvSpPr/>
          <p:nvPr/>
        </p:nvSpPr>
        <p:spPr>
          <a:xfrm>
            <a:off x="95184" y="6392675"/>
            <a:ext cx="234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00"/>
                </a:solidFill>
              </a:rPr>
              <a:t>Sum-24</a:t>
            </a:r>
            <a:endParaRPr sz="2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1"/>
          <p:cNvSpPr/>
          <p:nvPr/>
        </p:nvSpPr>
        <p:spPr>
          <a:xfrm>
            <a:off x="3920525" y="6392675"/>
            <a:ext cx="477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A20000"/>
                </a:solidFill>
                <a:latin typeface="Teko"/>
                <a:ea typeface="Teko"/>
                <a:cs typeface="Teko"/>
                <a:sym typeface="Teko"/>
              </a:rPr>
              <a:t>Student Management System 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71" name="Google Shape;271;p21"/>
          <p:cNvSpPr/>
          <p:nvPr/>
        </p:nvSpPr>
        <p:spPr>
          <a:xfrm>
            <a:off x="9660921" y="6346331"/>
            <a:ext cx="242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FF00"/>
                </a:solidFill>
              </a:rPr>
              <a:t>10-06</a:t>
            </a:r>
            <a:r>
              <a:rPr b="1" lang="en-GB" sz="24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b="1" lang="en-GB" sz="2400">
                <a:solidFill>
                  <a:srgbClr val="FFFF00"/>
                </a:solidFill>
              </a:rPr>
              <a:t>4</a:t>
            </a:r>
            <a:endParaRPr sz="24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1"/>
          <p:cNvSpPr/>
          <p:nvPr/>
        </p:nvSpPr>
        <p:spPr>
          <a:xfrm>
            <a:off x="11254602" y="2080332"/>
            <a:ext cx="96300" cy="57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1"/>
          <p:cNvSpPr/>
          <p:nvPr/>
        </p:nvSpPr>
        <p:spPr>
          <a:xfrm>
            <a:off x="11254602" y="2809882"/>
            <a:ext cx="96300" cy="57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1"/>
          <p:cNvSpPr/>
          <p:nvPr/>
        </p:nvSpPr>
        <p:spPr>
          <a:xfrm>
            <a:off x="11254602" y="3580072"/>
            <a:ext cx="96300" cy="57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1"/>
          <p:cNvSpPr/>
          <p:nvPr/>
        </p:nvSpPr>
        <p:spPr>
          <a:xfrm>
            <a:off x="11254602" y="4350404"/>
            <a:ext cx="96300" cy="5745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1"/>
          <p:cNvSpPr txBox="1"/>
          <p:nvPr/>
        </p:nvSpPr>
        <p:spPr>
          <a:xfrm>
            <a:off x="338425" y="1746900"/>
            <a:ext cx="8852700" cy="339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-GB" sz="2500">
                <a:solidFill>
                  <a:schemeClr val="dk1"/>
                </a:solidFill>
              </a:rPr>
              <a:t>Objective: Summarize the project and its outcomes.</a:t>
            </a:r>
            <a:endParaRPr b="1"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-GB" sz="2500">
                <a:solidFill>
                  <a:schemeClr val="dk1"/>
                </a:solidFill>
              </a:rPr>
              <a:t>Content:</a:t>
            </a:r>
            <a:endParaRPr b="1" sz="2500">
              <a:solidFill>
                <a:schemeClr val="dk1"/>
              </a:solidFill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b="1" lang="en-GB" sz="2500">
                <a:solidFill>
                  <a:schemeClr val="dk1"/>
                </a:solidFill>
              </a:rPr>
              <a:t>Recap of the problem and the solution.</a:t>
            </a:r>
            <a:endParaRPr b="1" sz="2500">
              <a:solidFill>
                <a:schemeClr val="dk1"/>
              </a:solidFill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b="1" lang="en-GB" sz="2500">
                <a:solidFill>
                  <a:schemeClr val="dk1"/>
                </a:solidFill>
              </a:rPr>
              <a:t>Key takeaways and achievements.</a:t>
            </a:r>
            <a:endParaRPr b="1"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