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191" autoAdjust="0"/>
    <p:restoredTop sz="94660"/>
  </p:normalViewPr>
  <p:slideViewPr>
    <p:cSldViewPr>
      <p:cViewPr>
        <p:scale>
          <a:sx n="66" d="100"/>
          <a:sy n="66" d="100"/>
        </p:scale>
        <p:origin x="-2142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F3B2A9A-C9D7-4A1D-9F66-C8E7AA07AC8F}" type="datetimeFigureOut">
              <a:rPr lang="en-US" smtClean="0"/>
              <a:t>1/20/2025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772400" cy="1828800"/>
          </a:xfrm>
        </p:spPr>
        <p:txBody>
          <a:bodyPr/>
          <a:lstStyle/>
          <a:p>
            <a:r>
              <a:rPr lang="en-US" b="1" dirty="0" smtClean="0">
                <a:latin typeface="Comic Sans MS" pitchFamily="66" charset="0"/>
              </a:rPr>
              <a:t>Library and Framework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876800"/>
            <a:ext cx="8458200" cy="838200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By: </a:t>
            </a:r>
            <a:r>
              <a:rPr lang="en-US" sz="3600" b="1" i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Sadikshya</a:t>
            </a:r>
            <a:r>
              <a:rPr lang="en-US" sz="3600" b="1" i="1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3600" b="1" i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Chhetri</a:t>
            </a:r>
            <a:endParaRPr lang="en-US" sz="3600" b="1" i="1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4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077200" cy="8683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Choosing the Right Tool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077200" cy="5257800"/>
          </a:xfrm>
        </p:spPr>
        <p:txBody>
          <a:bodyPr>
            <a:normAutofit/>
          </a:bodyPr>
          <a:lstStyle/>
          <a:p>
            <a:r>
              <a:rPr lang="en-US" sz="2400" b="1" dirty="0"/>
              <a:t>Factors to Consider:</a:t>
            </a:r>
            <a:endParaRPr lang="en-US" sz="2400" dirty="0"/>
          </a:p>
          <a:p>
            <a:r>
              <a:rPr lang="en-US" sz="2400" b="1" dirty="0"/>
              <a:t>Project size and scope:</a:t>
            </a:r>
            <a:r>
              <a:rPr lang="en-US" sz="2400" dirty="0"/>
              <a:t> Frameworks for large projects, libraries for smaller or specific tasks.</a:t>
            </a:r>
          </a:p>
          <a:p>
            <a:r>
              <a:rPr lang="en-US" sz="2400" b="1" dirty="0"/>
              <a:t>Team expertise:</a:t>
            </a:r>
            <a:r>
              <a:rPr lang="en-US" sz="2400" dirty="0"/>
              <a:t> Select tools your team is familiar with.</a:t>
            </a:r>
          </a:p>
          <a:p>
            <a:r>
              <a:rPr lang="en-US" sz="2400" b="1" dirty="0"/>
              <a:t>Long-term scalability:</a:t>
            </a:r>
            <a:r>
              <a:rPr lang="en-US" sz="2400" dirty="0"/>
              <a:t> Ensure community support and active maintenance.</a:t>
            </a:r>
          </a:p>
          <a:p>
            <a:r>
              <a:rPr lang="en-US" sz="2400" b="1" dirty="0"/>
              <a:t>When to Use a Library:</a:t>
            </a:r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b="1" dirty="0"/>
              <a:t>lightweight tasks</a:t>
            </a:r>
            <a:r>
              <a:rPr lang="en-US" sz="2400" dirty="0"/>
              <a:t> or to enhance specific features of your project.</a:t>
            </a:r>
          </a:p>
          <a:p>
            <a:r>
              <a:rPr lang="en-US" sz="2400" b="1" dirty="0"/>
              <a:t>When to Use a Framework:</a:t>
            </a:r>
            <a:endParaRPr lang="en-US" sz="2400" dirty="0"/>
          </a:p>
          <a:p>
            <a:r>
              <a:rPr lang="en-US" sz="2400" dirty="0"/>
              <a:t>For building </a:t>
            </a:r>
            <a:r>
              <a:rPr lang="en-US" sz="2400" b="1" dirty="0"/>
              <a:t>complex, structured applications</a:t>
            </a:r>
            <a:r>
              <a:rPr lang="en-US" sz="2400" dirty="0"/>
              <a:t> with predefined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2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Real-World Examples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E-Commerce Platform:</a:t>
            </a:r>
            <a:endParaRPr lang="en-US" sz="2400" dirty="0"/>
          </a:p>
          <a:p>
            <a:pPr lvl="1"/>
            <a:r>
              <a:rPr lang="en-US" sz="2400" b="1" dirty="0"/>
              <a:t>Frontend:</a:t>
            </a:r>
            <a:r>
              <a:rPr lang="en-US" sz="2400" dirty="0"/>
              <a:t> React.js (Library for UI development).</a:t>
            </a:r>
          </a:p>
          <a:p>
            <a:pPr lvl="1"/>
            <a:r>
              <a:rPr lang="en-US" sz="2400" b="1" dirty="0"/>
              <a:t>Backend:</a:t>
            </a:r>
            <a:r>
              <a:rPr lang="en-US" sz="2400" dirty="0"/>
              <a:t> Express.js (Framework for server-side functionality).</a:t>
            </a:r>
          </a:p>
          <a:p>
            <a:pPr lvl="1"/>
            <a:r>
              <a:rPr lang="en-US" sz="2400" b="1" dirty="0"/>
              <a:t>Database:</a:t>
            </a:r>
            <a:r>
              <a:rPr lang="en-US" sz="2400" dirty="0"/>
              <a:t> Mongoose (Library for </a:t>
            </a:r>
            <a:r>
              <a:rPr lang="en-US" sz="2400" dirty="0" err="1"/>
              <a:t>MongoDB</a:t>
            </a:r>
            <a:r>
              <a:rPr lang="en-US" sz="2400" dirty="0"/>
              <a:t> interactions).</a:t>
            </a:r>
          </a:p>
          <a:p>
            <a:r>
              <a:rPr lang="en-US" sz="2400" b="1" dirty="0"/>
              <a:t>Portfolio Website:</a:t>
            </a:r>
            <a:endParaRPr lang="en-US" sz="2400" dirty="0"/>
          </a:p>
          <a:p>
            <a:pPr lvl="1"/>
            <a:r>
              <a:rPr lang="en-US" sz="2400" b="1" dirty="0"/>
              <a:t>Frontend Framework:</a:t>
            </a:r>
            <a:r>
              <a:rPr lang="en-US" sz="2400" dirty="0"/>
              <a:t> Vue.js for creating a structured and dynamic UI.</a:t>
            </a:r>
          </a:p>
          <a:p>
            <a:pPr lvl="1"/>
            <a:r>
              <a:rPr lang="en-US" sz="2400" b="1" dirty="0"/>
              <a:t>Utility Library:</a:t>
            </a:r>
            <a:r>
              <a:rPr lang="en-US" sz="2400" dirty="0"/>
              <a:t> </a:t>
            </a:r>
            <a:r>
              <a:rPr lang="en-US" sz="2400" dirty="0" err="1"/>
              <a:t>Lodash</a:t>
            </a:r>
            <a:r>
              <a:rPr lang="en-US" sz="2400" dirty="0"/>
              <a:t> for simplifying data manipulation tasks.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6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0772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Libraries and frameworks are essential tools for modern web development.</a:t>
            </a:r>
          </a:p>
          <a:p>
            <a:r>
              <a:rPr lang="en-US" sz="2400" b="1" dirty="0"/>
              <a:t>Libraries</a:t>
            </a:r>
            <a:r>
              <a:rPr lang="en-US" sz="2400" dirty="0"/>
              <a:t> help perform specific tasks efficiently, while </a:t>
            </a:r>
            <a:r>
              <a:rPr lang="en-US" sz="2400" b="1" dirty="0"/>
              <a:t>frameworks</a:t>
            </a:r>
            <a:r>
              <a:rPr lang="en-US" sz="2400" dirty="0"/>
              <a:t> provide a complete structure for projects.</a:t>
            </a:r>
          </a:p>
          <a:p>
            <a:r>
              <a:rPr lang="en-US" sz="2400" dirty="0"/>
              <a:t>Choosing the right tool depends on the project’s size, complexity, and team expertise.</a:t>
            </a:r>
          </a:p>
          <a:p>
            <a:r>
              <a:rPr lang="en-US" sz="2400" dirty="0"/>
              <a:t>Together, they enable the creation of scalable, efficient, and maintainable web applications.</a:t>
            </a:r>
          </a:p>
          <a:p>
            <a:r>
              <a:rPr lang="en-US" sz="2400" dirty="0"/>
              <a:t>This slide serves as a wrap-up to reinforce the importance of understanding and effectively using these tools.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99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828800"/>
            <a:ext cx="7620000" cy="4800600"/>
          </a:xfrm>
        </p:spPr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  <p:pic>
        <p:nvPicPr>
          <p:cNvPr id="1026" name="Picture 2" descr="40,855 Thank You Stock Photos - Free &amp; Royalty-Free Stock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" y="0"/>
            <a:ext cx="8948057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158547"/>
            <a:ext cx="3938194" cy="11079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800" b="1" i="1" dirty="0" smtClean="0">
                <a:solidFill>
                  <a:srgbClr val="0070C0"/>
                </a:solidFill>
                <a:latin typeface="Americana XBdCn BT" pitchFamily="18" charset="0"/>
              </a:rPr>
              <a:t>Any Question</a:t>
            </a:r>
            <a:r>
              <a:rPr lang="en-US" sz="6600" b="1" i="1" dirty="0" smtClean="0">
                <a:solidFill>
                  <a:srgbClr val="0070C0"/>
                </a:solidFill>
                <a:latin typeface="Americana XBdCn BT" pitchFamily="18" charset="0"/>
              </a:rPr>
              <a:t>?</a:t>
            </a:r>
            <a:endParaRPr lang="en-US" sz="6600" b="1" i="1" dirty="0">
              <a:solidFill>
                <a:srgbClr val="0070C0"/>
              </a:solidFill>
              <a:latin typeface="Americana XBdCn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886"/>
            <a:ext cx="8763000" cy="772886"/>
          </a:xfrm>
        </p:spPr>
        <p:txBody>
          <a:bodyPr/>
          <a:lstStyle/>
          <a:p>
            <a:pPr algn="l"/>
            <a:r>
              <a:rPr lang="en-US" sz="3200" dirty="0"/>
              <a:t>What are Libraries in Web Technology?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60198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Libraries are reusable collections of pre-written code designed to help developers perform common tasks more efficiently. Instead of coding everything from scratch, developers can use a library to save time and effort. For example, libraries can help with specific tasks like DOM manipulation, utility functions, or mathematical computations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800" dirty="0"/>
              <a:t>What are Frameworks in Web Technology</a:t>
            </a:r>
            <a:r>
              <a:rPr lang="en-US" sz="2800" dirty="0" smtClean="0"/>
              <a:t>?</a:t>
            </a:r>
          </a:p>
          <a:p>
            <a:pPr marL="114300" indent="0">
              <a:buNone/>
            </a:pPr>
            <a:r>
              <a:rPr lang="en-US" sz="2400" dirty="0"/>
              <a:t>Frameworks provide a pre-defined structure for building web applications. They include a set of tools, rules, and conventions that guide how developers should structure their code. Frameworks often include built-in components and functionality for routing, database interactions, or user authentication, which accelerates development and ensures uniformity.</a:t>
            </a:r>
            <a:endParaRPr lang="en-US" sz="2400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077200" cy="12493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Differences Between Libraries and Frameworks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077200" cy="5029200"/>
          </a:xfrm>
        </p:spPr>
        <p:txBody>
          <a:bodyPr/>
          <a:lstStyle/>
          <a:p>
            <a:r>
              <a:rPr lang="en-US" sz="2400" b="1" dirty="0"/>
              <a:t>Libraries:</a:t>
            </a:r>
            <a:endParaRPr lang="en-US" sz="2400" dirty="0"/>
          </a:p>
          <a:p>
            <a:pPr lvl="1"/>
            <a:r>
              <a:rPr lang="en-US" sz="2400" dirty="0"/>
              <a:t>Provide specific functionality or utilities.</a:t>
            </a:r>
          </a:p>
          <a:p>
            <a:pPr lvl="1"/>
            <a:r>
              <a:rPr lang="en-US" sz="2400" dirty="0"/>
              <a:t>Example: </a:t>
            </a:r>
            <a:r>
              <a:rPr lang="en-US" sz="2400" dirty="0" err="1"/>
              <a:t>jQuery</a:t>
            </a:r>
            <a:r>
              <a:rPr lang="en-US" sz="2400" dirty="0"/>
              <a:t> (DOM manipulation), </a:t>
            </a:r>
            <a:r>
              <a:rPr lang="en-US" sz="2400" dirty="0" err="1"/>
              <a:t>Lodash</a:t>
            </a:r>
            <a:r>
              <a:rPr lang="en-US" sz="2400" dirty="0"/>
              <a:t> (utility functions).</a:t>
            </a:r>
          </a:p>
          <a:p>
            <a:pPr lvl="1"/>
            <a:r>
              <a:rPr lang="en-US" sz="2400" dirty="0"/>
              <a:t>Developers control the flow of the application.</a:t>
            </a:r>
          </a:p>
          <a:p>
            <a:r>
              <a:rPr lang="en-US" sz="2400" b="1" dirty="0"/>
              <a:t>Frameworks:</a:t>
            </a:r>
            <a:endParaRPr lang="en-US" sz="2400" dirty="0"/>
          </a:p>
          <a:p>
            <a:pPr lvl="1"/>
            <a:r>
              <a:rPr lang="en-US" sz="2400" dirty="0"/>
              <a:t>Offer a complete structure and enforce a specific flow.</a:t>
            </a:r>
          </a:p>
          <a:p>
            <a:pPr lvl="1"/>
            <a:r>
              <a:rPr lang="en-US" sz="2400" dirty="0"/>
              <a:t>Example: React, Angular, </a:t>
            </a:r>
            <a:r>
              <a:rPr lang="en-US" sz="2400" dirty="0" err="1"/>
              <a:t>Django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Frameworks control the flow, and developers fill in the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219200"/>
          </a:xfrm>
        </p:spPr>
        <p:txBody>
          <a:bodyPr/>
          <a:lstStyle/>
          <a:p>
            <a:r>
              <a:rPr lang="en-US" sz="3600" b="1" dirty="0"/>
              <a:t>Overview of </a:t>
            </a:r>
            <a:r>
              <a:rPr lang="en-US" sz="3600" b="1" dirty="0" smtClean="0"/>
              <a:t>Popular</a:t>
            </a:r>
            <a:br>
              <a:rPr lang="en-US" sz="3600" b="1" dirty="0" smtClean="0"/>
            </a:br>
            <a:r>
              <a:rPr lang="en-US" sz="3600" b="1" dirty="0" smtClean="0"/>
              <a:t>Frameworks/Library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sz="4600" b="1" dirty="0" smtClean="0">
                <a:solidFill>
                  <a:srgbClr val="7030A0"/>
                </a:solidFill>
              </a:rPr>
              <a:t>1.React </a:t>
            </a:r>
          </a:p>
          <a:p>
            <a:pPr marL="114300" indent="0">
              <a:buNone/>
            </a:pPr>
            <a:r>
              <a:rPr lang="en-US" sz="3400" b="1" dirty="0" smtClean="0"/>
              <a:t>   Type</a:t>
            </a:r>
            <a:r>
              <a:rPr lang="en-US" sz="3400" b="1" dirty="0"/>
              <a:t>:</a:t>
            </a:r>
            <a:r>
              <a:rPr lang="en-US" sz="3400" dirty="0"/>
              <a:t> Library (often used as a framework).</a:t>
            </a:r>
          </a:p>
          <a:p>
            <a:r>
              <a:rPr lang="en-US" sz="3400" b="1" dirty="0"/>
              <a:t>Purpose:</a:t>
            </a:r>
            <a:r>
              <a:rPr lang="en-US" sz="3400" dirty="0"/>
              <a:t> Building user interfaces, particularly single-page applications (SPAs).</a:t>
            </a:r>
          </a:p>
          <a:p>
            <a:r>
              <a:rPr lang="en-US" sz="3400" b="1" dirty="0"/>
              <a:t>Key Features:</a:t>
            </a:r>
            <a:endParaRPr lang="en-US" sz="3400" dirty="0"/>
          </a:p>
          <a:p>
            <a:pPr lvl="1"/>
            <a:r>
              <a:rPr lang="en-US" sz="3400" b="1" dirty="0"/>
              <a:t>Component-Based Architecture:</a:t>
            </a:r>
            <a:r>
              <a:rPr lang="en-US" sz="3400" dirty="0"/>
              <a:t> Applications are built with reusable components.</a:t>
            </a:r>
          </a:p>
          <a:p>
            <a:pPr lvl="1"/>
            <a:r>
              <a:rPr lang="en-US" sz="3400" b="1" dirty="0"/>
              <a:t>Virtual DOM:</a:t>
            </a:r>
            <a:r>
              <a:rPr lang="en-US" sz="3400" dirty="0"/>
              <a:t> Enhances performance by efficiently updating and rendering only changed parts of the DOM.</a:t>
            </a:r>
          </a:p>
          <a:p>
            <a:pPr lvl="1"/>
            <a:r>
              <a:rPr lang="en-US" sz="3400" b="1" dirty="0"/>
              <a:t>Unidirectional Data Flow:</a:t>
            </a:r>
            <a:r>
              <a:rPr lang="en-US" sz="3400" dirty="0"/>
              <a:t> Ensures data flows predictably, making debugging and testing easier.</a:t>
            </a:r>
          </a:p>
          <a:p>
            <a:pPr lvl="1"/>
            <a:r>
              <a:rPr lang="en-US" sz="3400" b="1" dirty="0"/>
              <a:t>Rich Ecosystem:</a:t>
            </a:r>
            <a:r>
              <a:rPr lang="en-US" sz="3400" dirty="0"/>
              <a:t> Integrates well with libraries like </a:t>
            </a:r>
            <a:r>
              <a:rPr lang="en-US" sz="3400" dirty="0" err="1"/>
              <a:t>Redux</a:t>
            </a:r>
            <a:r>
              <a:rPr lang="en-US" sz="3400" dirty="0"/>
              <a:t> (for state management) and Next.js (for server-side rendering).</a:t>
            </a:r>
          </a:p>
          <a:p>
            <a:r>
              <a:rPr lang="en-US" sz="3400" b="1" dirty="0"/>
              <a:t>Use Case:</a:t>
            </a:r>
            <a:r>
              <a:rPr lang="en-US" sz="3400" dirty="0"/>
              <a:t> Ideal for building scalable and dynamic UI-focused applications.</a:t>
            </a:r>
          </a:p>
          <a:p>
            <a:r>
              <a:rPr lang="en-US" sz="3400" b="1" dirty="0"/>
              <a:t>Examples:</a:t>
            </a:r>
            <a:r>
              <a:rPr lang="en-US" sz="3400" dirty="0"/>
              <a:t> Facebook, </a:t>
            </a:r>
            <a:r>
              <a:rPr lang="en-US" sz="3400" dirty="0" err="1" smtClean="0"/>
              <a:t>Instagram</a:t>
            </a:r>
            <a:r>
              <a:rPr lang="en-US" sz="3400" dirty="0" smtClean="0"/>
              <a:t> ,Netflix etc.</a:t>
            </a:r>
            <a:endParaRPr lang="en-US" sz="3400" dirty="0"/>
          </a:p>
          <a:p>
            <a:endParaRPr lang="en-US" sz="2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2.Angular </a:t>
            </a:r>
            <a:r>
              <a:rPr lang="en-US" sz="2400" b="1" dirty="0">
                <a:solidFill>
                  <a:srgbClr val="7030A0"/>
                </a:solidFill>
              </a:rPr>
              <a:t>(Developed by Google)</a:t>
            </a: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839200" cy="5867400"/>
          </a:xfrm>
        </p:spPr>
        <p:txBody>
          <a:bodyPr>
            <a:noAutofit/>
          </a:bodyPr>
          <a:lstStyle/>
          <a:p>
            <a:r>
              <a:rPr lang="en-US" sz="2400" b="1" dirty="0"/>
              <a:t>Type:</a:t>
            </a:r>
            <a:r>
              <a:rPr lang="en-US" sz="2400" dirty="0"/>
              <a:t> Full-Stack Framework (developed by Google).</a:t>
            </a:r>
            <a:r>
              <a:rPr lang="en-US" sz="2400" b="1" dirty="0"/>
              <a:t>Purpose:</a:t>
            </a:r>
            <a:r>
              <a:rPr lang="en-US" sz="2400" dirty="0"/>
              <a:t> Building large-scale, feature-rich web </a:t>
            </a:r>
            <a:r>
              <a:rPr lang="en-US" sz="2400" dirty="0" err="1"/>
              <a:t>applications.</a:t>
            </a:r>
            <a:r>
              <a:rPr lang="en-US" sz="2400" b="1" dirty="0" err="1"/>
              <a:t>Key</a:t>
            </a:r>
            <a:r>
              <a:rPr lang="en-US" sz="2400" b="1" dirty="0"/>
              <a:t> </a:t>
            </a:r>
            <a:r>
              <a:rPr lang="en-US" sz="2400" b="1" dirty="0" err="1"/>
              <a:t>Features:Two-Way</a:t>
            </a:r>
            <a:r>
              <a:rPr lang="en-US" sz="2400" b="1" dirty="0"/>
              <a:t> Data Binding:</a:t>
            </a:r>
            <a:r>
              <a:rPr lang="en-US" sz="2400" dirty="0"/>
              <a:t> Synchronizes the data between the model and the view automatically.</a:t>
            </a:r>
          </a:p>
          <a:p>
            <a:r>
              <a:rPr lang="en-US" sz="2400" b="1" dirty="0"/>
              <a:t>Dependency Injection (DI):</a:t>
            </a:r>
            <a:r>
              <a:rPr lang="en-US" sz="2400" dirty="0"/>
              <a:t> Built-in DI system for better modularity and testability.</a:t>
            </a:r>
          </a:p>
          <a:p>
            <a:r>
              <a:rPr lang="en-US" sz="2400" b="1" dirty="0" err="1"/>
              <a:t>TypeScript</a:t>
            </a:r>
            <a:r>
              <a:rPr lang="en-US" sz="2400" b="1" dirty="0"/>
              <a:t>-Based:</a:t>
            </a:r>
            <a:r>
              <a:rPr lang="en-US" sz="2400" dirty="0"/>
              <a:t> Ensures better code maintainability with static typing.</a:t>
            </a:r>
          </a:p>
          <a:p>
            <a:r>
              <a:rPr lang="en-US" sz="2400" b="1" dirty="0"/>
              <a:t>Built-in Tools:</a:t>
            </a:r>
            <a:r>
              <a:rPr lang="en-US" sz="2400" dirty="0"/>
              <a:t> Includes features like routing, form handling, and HTTP client without needing external libraries.</a:t>
            </a:r>
          </a:p>
          <a:p>
            <a:r>
              <a:rPr lang="en-US" sz="2400" b="1" dirty="0"/>
              <a:t>Component-Based Architecture:</a:t>
            </a:r>
            <a:r>
              <a:rPr lang="en-US" sz="2400" dirty="0"/>
              <a:t> Ensures reusability and scalability.</a:t>
            </a:r>
          </a:p>
          <a:p>
            <a:r>
              <a:rPr lang="en-US" sz="2400" b="1" dirty="0"/>
              <a:t>Use Case:</a:t>
            </a:r>
            <a:r>
              <a:rPr lang="en-US" sz="2400" dirty="0"/>
              <a:t> Best for enterprise-level applications that require robust tools and </a:t>
            </a:r>
            <a:r>
              <a:rPr lang="en-US" sz="2400" dirty="0" err="1"/>
              <a:t>scalability.</a:t>
            </a:r>
            <a:r>
              <a:rPr lang="en-US" sz="2400" b="1" dirty="0" err="1"/>
              <a:t>Examples</a:t>
            </a:r>
            <a:r>
              <a:rPr lang="en-US" sz="2400" b="1" dirty="0"/>
              <a:t>:</a:t>
            </a:r>
            <a:r>
              <a:rPr lang="en-US" sz="2400" dirty="0"/>
              <a:t> Google Workspace, PayPal, </a:t>
            </a:r>
            <a:r>
              <a:rPr lang="en-US" sz="2400" dirty="0" err="1"/>
              <a:t>Upwork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77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6200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3.Vue.js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839200" cy="5638800"/>
          </a:xfrm>
        </p:spPr>
        <p:txBody>
          <a:bodyPr>
            <a:normAutofit/>
          </a:bodyPr>
          <a:lstStyle/>
          <a:p>
            <a:r>
              <a:rPr lang="en-US" b="1" dirty="0"/>
              <a:t>Type:</a:t>
            </a:r>
            <a:r>
              <a:rPr lang="en-US" dirty="0"/>
              <a:t> Progressive </a:t>
            </a:r>
            <a:r>
              <a:rPr lang="en-US" dirty="0" err="1"/>
              <a:t>Framework.</a:t>
            </a:r>
            <a:r>
              <a:rPr lang="en-US" b="1" dirty="0" err="1"/>
              <a:t>Purpose</a:t>
            </a:r>
            <a:r>
              <a:rPr lang="en-US" b="1" dirty="0"/>
              <a:t>:</a:t>
            </a:r>
            <a:r>
              <a:rPr lang="en-US" dirty="0"/>
              <a:t> Simplifying UI development with a flexible and approachable </a:t>
            </a:r>
            <a:r>
              <a:rPr lang="en-US" dirty="0" err="1"/>
              <a:t>framework.</a:t>
            </a:r>
            <a:r>
              <a:rPr lang="en-US" b="1" dirty="0" err="1"/>
              <a:t>Key</a:t>
            </a:r>
            <a:r>
              <a:rPr lang="en-US" b="1" dirty="0"/>
              <a:t> </a:t>
            </a:r>
            <a:r>
              <a:rPr lang="en-US" b="1" dirty="0" err="1"/>
              <a:t>Features:Lightweight</a:t>
            </a:r>
            <a:r>
              <a:rPr lang="en-US" b="1" dirty="0"/>
              <a:t> and Simple:</a:t>
            </a:r>
            <a:r>
              <a:rPr lang="en-US" dirty="0"/>
              <a:t> Easy to learn and integrate into existing projects.</a:t>
            </a:r>
          </a:p>
          <a:p>
            <a:r>
              <a:rPr lang="en-US" b="1" dirty="0"/>
              <a:t>Two-Way Data Binding:</a:t>
            </a:r>
            <a:r>
              <a:rPr lang="en-US" dirty="0"/>
              <a:t> Like Angular, synchronizes data between the model and the view.</a:t>
            </a:r>
          </a:p>
          <a:p>
            <a:r>
              <a:rPr lang="en-US" b="1" dirty="0"/>
              <a:t>Virtual DOM:</a:t>
            </a:r>
            <a:r>
              <a:rPr lang="en-US" dirty="0"/>
              <a:t> For efficient rendering and performance optimization.</a:t>
            </a:r>
          </a:p>
          <a:p>
            <a:r>
              <a:rPr lang="en-US" b="1" dirty="0"/>
              <a:t>Customizable:</a:t>
            </a:r>
            <a:r>
              <a:rPr lang="en-US" dirty="0"/>
              <a:t> Offers flexibility to use </a:t>
            </a:r>
            <a:r>
              <a:rPr lang="en-US" dirty="0" err="1"/>
              <a:t>Vue</a:t>
            </a:r>
            <a:r>
              <a:rPr lang="en-US" dirty="0"/>
              <a:t> partially or as a full framework, depending on project needs.</a:t>
            </a:r>
          </a:p>
          <a:p>
            <a:r>
              <a:rPr lang="en-US" b="1" dirty="0" err="1"/>
              <a:t>Vue</a:t>
            </a:r>
            <a:r>
              <a:rPr lang="en-US" b="1" dirty="0"/>
              <a:t> CLI:</a:t>
            </a:r>
            <a:r>
              <a:rPr lang="en-US" dirty="0"/>
              <a:t> Simplifies project setup with built-in configurations and plugins.</a:t>
            </a:r>
          </a:p>
          <a:p>
            <a:r>
              <a:rPr lang="en-US" b="1" dirty="0"/>
              <a:t>Use Case:</a:t>
            </a:r>
            <a:r>
              <a:rPr lang="en-US" dirty="0"/>
              <a:t> Suitable for small to medium-sized projects or for integrating into existing </a:t>
            </a:r>
            <a:r>
              <a:rPr lang="en-US" dirty="0" err="1"/>
              <a:t>applications.</a:t>
            </a:r>
            <a:r>
              <a:rPr lang="en-US" b="1" dirty="0" err="1"/>
              <a:t>Examples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Alibaba</a:t>
            </a:r>
            <a:r>
              <a:rPr lang="en-US" dirty="0"/>
              <a:t>, </a:t>
            </a:r>
            <a:r>
              <a:rPr lang="en-US" dirty="0" err="1"/>
              <a:t>Xiaomi</a:t>
            </a:r>
            <a:r>
              <a:rPr lang="en-US" dirty="0"/>
              <a:t>, </a:t>
            </a:r>
            <a:r>
              <a:rPr lang="en-US" dirty="0" err="1"/>
              <a:t>Grammarly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3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How Libraries and Frameworks Work Together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7924800" cy="4876800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Using Libraries in Frameworks:</a:t>
            </a:r>
            <a:endParaRPr lang="en-US" sz="2400" dirty="0"/>
          </a:p>
          <a:p>
            <a:r>
              <a:rPr lang="en-US" sz="2400" dirty="0"/>
              <a:t>Frameworks often allow integration of libraries to handle specific tasks.</a:t>
            </a:r>
          </a:p>
          <a:p>
            <a:r>
              <a:rPr lang="en-US" sz="2400" dirty="0"/>
              <a:t>Example: Using </a:t>
            </a:r>
            <a:r>
              <a:rPr lang="en-US" sz="2400" dirty="0" err="1"/>
              <a:t>Lodash</a:t>
            </a:r>
            <a:r>
              <a:rPr lang="en-US" sz="2400" dirty="0"/>
              <a:t> for utility functions in Angular or React.</a:t>
            </a:r>
          </a:p>
          <a:p>
            <a:r>
              <a:rPr lang="en-US" sz="2400" b="1" dirty="0"/>
              <a:t>Frameworks Built on Libraries:</a:t>
            </a:r>
            <a:endParaRPr lang="en-US" sz="2400" dirty="0"/>
          </a:p>
          <a:p>
            <a:r>
              <a:rPr lang="en-US" sz="2400" dirty="0"/>
              <a:t>Some frameworks are based on core libraries.</a:t>
            </a:r>
          </a:p>
          <a:p>
            <a:r>
              <a:rPr lang="en-US" sz="2400" dirty="0"/>
              <a:t>Example: Next.js (a framework) is built on React (a library).</a:t>
            </a:r>
          </a:p>
          <a:p>
            <a:r>
              <a:rPr lang="en-US" sz="2400" b="1" dirty="0"/>
              <a:t>Complementary Use:</a:t>
            </a:r>
            <a:endParaRPr lang="en-US" sz="2400" dirty="0"/>
          </a:p>
          <a:p>
            <a:r>
              <a:rPr lang="en-US" sz="2400" dirty="0"/>
              <a:t>Libraries fill gaps where frameworks may lack functionality.</a:t>
            </a:r>
          </a:p>
          <a:p>
            <a:r>
              <a:rPr lang="en-US" sz="2400" dirty="0"/>
              <a:t>Together, they enhance efficiency and functionality.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41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077200" cy="10969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Benefits of Using Libraries and Frameworks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7924800" cy="5029200"/>
          </a:xfrm>
        </p:spPr>
        <p:txBody>
          <a:bodyPr>
            <a:normAutofit/>
          </a:bodyPr>
          <a:lstStyle/>
          <a:p>
            <a:r>
              <a:rPr lang="en-US" sz="2400" b="1" dirty="0"/>
              <a:t>Libraries:</a:t>
            </a:r>
            <a:endParaRPr lang="en-US" sz="2400" dirty="0"/>
          </a:p>
          <a:p>
            <a:r>
              <a:rPr lang="en-US" sz="2400" dirty="0"/>
              <a:t>Reduce repetitive coding by providing reusable functions.</a:t>
            </a:r>
          </a:p>
          <a:p>
            <a:r>
              <a:rPr lang="en-US" sz="2400" dirty="0"/>
              <a:t>Focus on solving specific problems, allowing flexibility.</a:t>
            </a:r>
          </a:p>
          <a:p>
            <a:r>
              <a:rPr lang="en-US" sz="2400" dirty="0"/>
              <a:t>Lightweight and adaptable to various projects.</a:t>
            </a:r>
          </a:p>
          <a:p>
            <a:r>
              <a:rPr lang="en-US" sz="2400" b="1" dirty="0"/>
              <a:t>Frameworks:</a:t>
            </a:r>
            <a:endParaRPr lang="en-US" sz="2400" dirty="0"/>
          </a:p>
          <a:p>
            <a:r>
              <a:rPr lang="en-US" sz="2400" dirty="0"/>
              <a:t>Offer a complete structure for building applications.</a:t>
            </a:r>
          </a:p>
          <a:p>
            <a:r>
              <a:rPr lang="en-US" sz="2400" dirty="0"/>
              <a:t>Ensure code consistency across large projects.</a:t>
            </a:r>
          </a:p>
          <a:p>
            <a:r>
              <a:rPr lang="en-US" sz="2400" dirty="0"/>
              <a:t>Enable faster development with built-in tools and features.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82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Challenges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7924800" cy="5334000"/>
          </a:xfrm>
        </p:spPr>
        <p:txBody>
          <a:bodyPr>
            <a:normAutofit/>
          </a:bodyPr>
          <a:lstStyle/>
          <a:p>
            <a:r>
              <a:rPr lang="en-US" sz="2400" b="1" dirty="0"/>
              <a:t>Libraries:</a:t>
            </a:r>
            <a:endParaRPr lang="en-US" sz="2400" dirty="0"/>
          </a:p>
          <a:p>
            <a:r>
              <a:rPr lang="en-US" sz="2400" dirty="0"/>
              <a:t>May introduce </a:t>
            </a:r>
            <a:r>
              <a:rPr lang="en-US" sz="2400" b="1" dirty="0"/>
              <a:t>dependency issues</a:t>
            </a:r>
            <a:r>
              <a:rPr lang="en-US" sz="2400" dirty="0"/>
              <a:t> with frequent updates or compatibility concerns.</a:t>
            </a:r>
          </a:p>
          <a:p>
            <a:r>
              <a:rPr lang="en-US" sz="2400" dirty="0"/>
              <a:t>Require learning specific </a:t>
            </a:r>
            <a:r>
              <a:rPr lang="en-US" sz="2400" b="1" dirty="0"/>
              <a:t>APIs</a:t>
            </a:r>
            <a:r>
              <a:rPr lang="en-US" sz="2400" dirty="0"/>
              <a:t>, which can be time-consuming.</a:t>
            </a:r>
          </a:p>
          <a:p>
            <a:r>
              <a:rPr lang="en-US" sz="2400" b="1" dirty="0"/>
              <a:t>Frameworks:</a:t>
            </a:r>
            <a:endParaRPr lang="en-US" sz="2400" dirty="0"/>
          </a:p>
          <a:p>
            <a:r>
              <a:rPr lang="en-US" sz="2400" b="1" dirty="0"/>
              <a:t>Strict conventions</a:t>
            </a:r>
            <a:r>
              <a:rPr lang="en-US" sz="2400" dirty="0"/>
              <a:t> can limit creative flexibility.</a:t>
            </a:r>
          </a:p>
          <a:p>
            <a:r>
              <a:rPr lang="en-US" sz="2400" b="1" dirty="0"/>
              <a:t>Performance overhead</a:t>
            </a:r>
            <a:r>
              <a:rPr lang="en-US" sz="2400" dirty="0"/>
              <a:t> may occur for smaller projects, as frameworks are often more complex than needed.</a:t>
            </a:r>
          </a:p>
        </p:txBody>
      </p:sp>
    </p:spTree>
    <p:extLst>
      <p:ext uri="{BB962C8B-B14F-4D97-AF65-F5344CB8AC3E}">
        <p14:creationId xmlns:p14="http://schemas.microsoft.com/office/powerpoint/2010/main" val="24928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500</TotalTime>
  <Words>934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Library and Framework</vt:lpstr>
      <vt:lpstr>What are Libraries in Web Technology?</vt:lpstr>
      <vt:lpstr>Differences Between Libraries and Frameworks </vt:lpstr>
      <vt:lpstr>Overview of Popular Frameworks/Library</vt:lpstr>
      <vt:lpstr>2.Angular (Developed by Google) </vt:lpstr>
      <vt:lpstr>3.Vue.js</vt:lpstr>
      <vt:lpstr>How Libraries and Frameworks Work Together </vt:lpstr>
      <vt:lpstr>Benefits of Using Libraries and Frameworks </vt:lpstr>
      <vt:lpstr>Challenges </vt:lpstr>
      <vt:lpstr>Choosing the Right Tool </vt:lpstr>
      <vt:lpstr>Real-World Examples 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 and Framework</dc:title>
  <dc:creator>Asus</dc:creator>
  <cp:lastModifiedBy>Asus</cp:lastModifiedBy>
  <cp:revision>14</cp:revision>
  <dcterms:created xsi:type="dcterms:W3CDTF">2025-01-20T07:59:03Z</dcterms:created>
  <dcterms:modified xsi:type="dcterms:W3CDTF">2025-01-20T16:47:59Z</dcterms:modified>
</cp:coreProperties>
</file>