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6" r:id="rId8"/>
    <p:sldId id="261" r:id="rId9"/>
    <p:sldId id="262" r:id="rId10"/>
    <p:sldId id="267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2AA"/>
    <a:srgbClr val="47B000"/>
    <a:srgbClr val="DA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38" y="7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0F2CC-E386-4983-90C0-D73DD7D6C160}" type="datetimeFigureOut">
              <a:rPr lang="fr-FR" smtClean="0"/>
              <a:pPr/>
              <a:t>31/08/2018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A45C5-107C-42BC-894C-826F075220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A45C5-107C-42BC-894C-826F07522092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A45C5-107C-42BC-894C-826F07522092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A45C5-107C-42BC-894C-826F07522092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A45C5-107C-42BC-894C-826F07522092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A45C5-107C-42BC-894C-826F07522092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A45C5-107C-42BC-894C-826F07522092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A45C5-107C-42BC-894C-826F07522092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A45C5-107C-42BC-894C-826F07522092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A45C5-107C-42BC-894C-826F07522092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pPr/>
              <a:t>31/08/2018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pPr/>
              <a:t>31/08/2018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pPr/>
              <a:t>31/08/2018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pPr/>
              <a:t>31/08/2018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pPr/>
              <a:t>31/08/2018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pPr/>
              <a:t>31/08/2018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pPr/>
              <a:t>31/08/2018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pPr/>
              <a:t>31/08/2018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pPr/>
              <a:t>31/08/2018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pPr/>
              <a:t>31/08/2018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pPr/>
              <a:t>31/08/2018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58ADE-8714-4F5E-A38B-205E88FD131D}" type="datetimeFigureOut">
              <a:rPr lang="fr-FR" smtClean="0"/>
              <a:pPr/>
              <a:t>31/08/2018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AA892-4601-49B8-A101-37912D734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1187624" y="2204864"/>
            <a:ext cx="7704856" cy="4320480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STEP – 2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Initialisation | Settings</a:t>
            </a:r>
            <a:endParaRPr lang="fr-FR" sz="15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7624" y="44624"/>
            <a:ext cx="7704856" cy="2016224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STEP – 1 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Inscription | Connexion</a:t>
            </a:r>
            <a:endParaRPr lang="fr-FR" sz="1500" b="1" dirty="0">
              <a:solidFill>
                <a:schemeClr val="tx1"/>
              </a:solidFill>
            </a:endParaRPr>
          </a:p>
        </p:txBody>
      </p:sp>
      <p:sp>
        <p:nvSpPr>
          <p:cNvPr id="4" name="Carré corné 3"/>
          <p:cNvSpPr/>
          <p:nvPr/>
        </p:nvSpPr>
        <p:spPr>
          <a:xfrm>
            <a:off x="2123728" y="260648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Inscription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Infos Personnelles</a:t>
            </a:r>
          </a:p>
        </p:txBody>
      </p:sp>
      <p:sp>
        <p:nvSpPr>
          <p:cNvPr id="10" name="Carré corné 9"/>
          <p:cNvSpPr/>
          <p:nvPr/>
        </p:nvSpPr>
        <p:spPr>
          <a:xfrm>
            <a:off x="4788024" y="260648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Connexion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Email &amp; </a:t>
            </a:r>
            <a:r>
              <a:rPr lang="fr-FR" sz="1300" dirty="0">
                <a:solidFill>
                  <a:schemeClr val="tx1"/>
                </a:solidFill>
              </a:rPr>
              <a:t>P</a:t>
            </a:r>
            <a:r>
              <a:rPr lang="fr-FR" sz="1300" dirty="0" smtClean="0">
                <a:solidFill>
                  <a:schemeClr val="tx1"/>
                </a:solidFill>
              </a:rPr>
              <a:t>assword</a:t>
            </a:r>
          </a:p>
        </p:txBody>
      </p:sp>
      <p:sp>
        <p:nvSpPr>
          <p:cNvPr id="11" name="Losange 10"/>
          <p:cNvSpPr/>
          <p:nvPr/>
        </p:nvSpPr>
        <p:spPr>
          <a:xfrm>
            <a:off x="3923928" y="1124744"/>
            <a:ext cx="288032" cy="288032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2771800" y="824662"/>
            <a:ext cx="25922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/>
              <a:t>Les données sont valides ? </a:t>
            </a:r>
            <a:endParaRPr lang="fr-FR" sz="1350" dirty="0"/>
          </a:p>
        </p:txBody>
      </p:sp>
      <p:cxnSp>
        <p:nvCxnSpPr>
          <p:cNvPr id="14" name="Connecteur en angle 13"/>
          <p:cNvCxnSpPr>
            <a:stCxn id="4" idx="2"/>
            <a:endCxn id="11" idx="1"/>
          </p:cNvCxnSpPr>
          <p:nvPr/>
        </p:nvCxnSpPr>
        <p:spPr>
          <a:xfrm rot="16200000" flipH="1">
            <a:off x="3167844" y="512676"/>
            <a:ext cx="432048" cy="108012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1" idx="2"/>
            <a:endCxn id="24" idx="0"/>
          </p:cNvCxnSpPr>
          <p:nvPr/>
        </p:nvCxnSpPr>
        <p:spPr>
          <a:xfrm>
            <a:off x="4067944" y="1412776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rré corné 23"/>
          <p:cNvSpPr/>
          <p:nvPr/>
        </p:nvSpPr>
        <p:spPr>
          <a:xfrm>
            <a:off x="3347864" y="2276872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Définition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Liste des PAC</a:t>
            </a:r>
            <a:r>
              <a:rPr lang="fr-FR" sz="1400" baseline="30000" dirty="0">
                <a:solidFill>
                  <a:srgbClr val="FF0000"/>
                </a:solidFill>
              </a:rPr>
              <a:t>1</a:t>
            </a:r>
            <a:endParaRPr lang="fr-FR" sz="1300" baseline="30000" dirty="0">
              <a:solidFill>
                <a:srgbClr val="FF0000"/>
              </a:solidFill>
            </a:endParaRPr>
          </a:p>
        </p:txBody>
      </p:sp>
      <p:cxnSp>
        <p:nvCxnSpPr>
          <p:cNvPr id="41" name="Connecteur en angle 13"/>
          <p:cNvCxnSpPr>
            <a:stCxn id="10" idx="2"/>
            <a:endCxn id="11" idx="3"/>
          </p:cNvCxnSpPr>
          <p:nvPr/>
        </p:nvCxnSpPr>
        <p:spPr>
          <a:xfrm rot="5400000">
            <a:off x="4644008" y="404664"/>
            <a:ext cx="432048" cy="129614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 rot="16200000">
            <a:off x="3606262" y="1666818"/>
            <a:ext cx="6396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0070C0"/>
                </a:solidFill>
              </a:rPr>
              <a:t>OUI</a:t>
            </a:r>
            <a:endParaRPr lang="fr-FR" sz="1300" b="1" dirty="0">
              <a:solidFill>
                <a:srgbClr val="0070C0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068216" y="1268760"/>
            <a:ext cx="6396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C00000"/>
                </a:solidFill>
              </a:rPr>
              <a:t>NON</a:t>
            </a:r>
            <a:endParaRPr lang="fr-FR" sz="1300" b="1" dirty="0">
              <a:solidFill>
                <a:srgbClr val="C00000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4508376" y="1268760"/>
            <a:ext cx="6396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C00000"/>
                </a:solidFill>
              </a:rPr>
              <a:t>NON</a:t>
            </a:r>
            <a:endParaRPr lang="fr-FR" sz="1300" b="1" dirty="0">
              <a:solidFill>
                <a:srgbClr val="C00000"/>
              </a:solidFill>
            </a:endParaRPr>
          </a:p>
        </p:txBody>
      </p:sp>
      <p:sp>
        <p:nvSpPr>
          <p:cNvPr id="57" name="Organigramme : Disque magnétique 56"/>
          <p:cNvSpPr/>
          <p:nvPr/>
        </p:nvSpPr>
        <p:spPr>
          <a:xfrm>
            <a:off x="7740352" y="116632"/>
            <a:ext cx="1008112" cy="8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DB</a:t>
            </a:r>
            <a:endParaRPr lang="fr-FR" sz="1600" b="1" dirty="0"/>
          </a:p>
        </p:txBody>
      </p:sp>
      <p:cxnSp>
        <p:nvCxnSpPr>
          <p:cNvPr id="59" name="Connecteur droit 58"/>
          <p:cNvCxnSpPr>
            <a:stCxn id="10" idx="3"/>
            <a:endCxn id="57" idx="2"/>
          </p:cNvCxnSpPr>
          <p:nvPr/>
        </p:nvCxnSpPr>
        <p:spPr>
          <a:xfrm>
            <a:off x="6228184" y="548680"/>
            <a:ext cx="15121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5724128" y="320606"/>
            <a:ext cx="25922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check DB ?</a:t>
            </a:r>
            <a:endParaRPr lang="fr-FR" sz="13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" name="Carré corné 68"/>
          <p:cNvSpPr/>
          <p:nvPr/>
        </p:nvSpPr>
        <p:spPr>
          <a:xfrm>
            <a:off x="3347864" y="2996952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Silent Alert  OR Panic button</a:t>
            </a:r>
            <a:r>
              <a:rPr lang="fr-FR" sz="1400" baseline="30000" dirty="0" smtClean="0">
                <a:solidFill>
                  <a:srgbClr val="FF0000"/>
                </a:solidFill>
              </a:rPr>
              <a:t>2</a:t>
            </a:r>
            <a:r>
              <a:rPr lang="fr-FR" sz="1300" dirty="0" smtClean="0">
                <a:solidFill>
                  <a:schemeClr val="tx1"/>
                </a:solidFill>
              </a:rPr>
              <a:t>?</a:t>
            </a:r>
            <a:endParaRPr lang="fr-FR" sz="1300" dirty="0">
              <a:solidFill>
                <a:schemeClr val="tx1"/>
              </a:solidFill>
            </a:endParaRPr>
          </a:p>
        </p:txBody>
      </p:sp>
      <p:cxnSp>
        <p:nvCxnSpPr>
          <p:cNvPr id="82" name="Connecteur droit avec flèche 81"/>
          <p:cNvCxnSpPr>
            <a:stCxn id="24" idx="2"/>
            <a:endCxn id="69" idx="0"/>
          </p:cNvCxnSpPr>
          <p:nvPr/>
        </p:nvCxnSpPr>
        <p:spPr>
          <a:xfrm>
            <a:off x="4067944" y="285293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rganigramme : Disque magnétique 87"/>
          <p:cNvSpPr/>
          <p:nvPr/>
        </p:nvSpPr>
        <p:spPr>
          <a:xfrm>
            <a:off x="7668344" y="3501008"/>
            <a:ext cx="1080120" cy="15841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DB</a:t>
            </a:r>
            <a:endParaRPr lang="fr-FR" sz="1600" b="1" dirty="0"/>
          </a:p>
        </p:txBody>
      </p:sp>
      <p:sp>
        <p:nvSpPr>
          <p:cNvPr id="90" name="ZoneTexte 89"/>
          <p:cNvSpPr txBox="1"/>
          <p:nvPr/>
        </p:nvSpPr>
        <p:spPr>
          <a:xfrm>
            <a:off x="5148064" y="4057327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Save &amp; Resume Progression</a:t>
            </a:r>
            <a:r>
              <a:rPr lang="fr-FR" sz="1400" baseline="30000" dirty="0" smtClean="0">
                <a:solidFill>
                  <a:srgbClr val="FF0000"/>
                </a:solidFill>
              </a:rPr>
              <a:t>7</a:t>
            </a:r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 ?</a:t>
            </a:r>
            <a:endParaRPr lang="fr-FR" sz="13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1" name="Carré corné 90"/>
          <p:cNvSpPr/>
          <p:nvPr/>
        </p:nvSpPr>
        <p:spPr>
          <a:xfrm>
            <a:off x="3347864" y="3717032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Définition 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Veilles Actives</a:t>
            </a:r>
            <a:r>
              <a:rPr lang="fr-FR" sz="1400" baseline="30000" dirty="0" smtClean="0">
                <a:solidFill>
                  <a:srgbClr val="FF0000"/>
                </a:solidFill>
              </a:rPr>
              <a:t>3</a:t>
            </a:r>
            <a:r>
              <a:rPr lang="fr-FR" sz="1300" dirty="0" smtClean="0">
                <a:solidFill>
                  <a:schemeClr val="tx1"/>
                </a:solidFill>
              </a:rPr>
              <a:t>?</a:t>
            </a:r>
            <a:endParaRPr lang="fr-FR" sz="1300" dirty="0" smtClean="0">
              <a:solidFill>
                <a:srgbClr val="FF0000"/>
              </a:solidFill>
            </a:endParaRPr>
          </a:p>
        </p:txBody>
      </p:sp>
      <p:sp>
        <p:nvSpPr>
          <p:cNvPr id="92" name="Carré corné 91"/>
          <p:cNvSpPr/>
          <p:nvPr/>
        </p:nvSpPr>
        <p:spPr>
          <a:xfrm>
            <a:off x="3347864" y="4437112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Personnaliser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Message Alerte</a:t>
            </a:r>
            <a:r>
              <a:rPr lang="fr-FR" sz="1400" baseline="30000" dirty="0" smtClean="0">
                <a:solidFill>
                  <a:srgbClr val="FF0000"/>
                </a:solidFill>
              </a:rPr>
              <a:t>4</a:t>
            </a:r>
            <a:r>
              <a:rPr lang="fr-FR" sz="1300" dirty="0" smtClean="0">
                <a:solidFill>
                  <a:schemeClr val="tx1"/>
                </a:solidFill>
              </a:rPr>
              <a:t> ?</a:t>
            </a:r>
            <a:endParaRPr lang="fr-FR" sz="1300" dirty="0" smtClean="0">
              <a:solidFill>
                <a:srgbClr val="FF0000"/>
              </a:solidFill>
            </a:endParaRPr>
          </a:p>
        </p:txBody>
      </p:sp>
      <p:sp>
        <p:nvSpPr>
          <p:cNvPr id="93" name="Carré corné 92"/>
          <p:cNvSpPr/>
          <p:nvPr/>
        </p:nvSpPr>
        <p:spPr>
          <a:xfrm>
            <a:off x="3347864" y="5157192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Activation 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Usage Simplifié</a:t>
            </a:r>
            <a:r>
              <a:rPr lang="fr-FR" sz="1400" baseline="30000" dirty="0" smtClean="0">
                <a:solidFill>
                  <a:srgbClr val="FF0000"/>
                </a:solidFill>
              </a:rPr>
              <a:t>5</a:t>
            </a:r>
            <a:r>
              <a:rPr lang="fr-FR" sz="1300" dirty="0" smtClean="0">
                <a:solidFill>
                  <a:schemeClr val="tx1"/>
                </a:solidFill>
              </a:rPr>
              <a:t> ?</a:t>
            </a:r>
            <a:endParaRPr lang="fr-FR" sz="1300" dirty="0" smtClean="0">
              <a:solidFill>
                <a:srgbClr val="FF0000"/>
              </a:solidFill>
            </a:endParaRPr>
          </a:p>
        </p:txBody>
      </p:sp>
      <p:sp>
        <p:nvSpPr>
          <p:cNvPr id="94" name="Carré corné 93"/>
          <p:cNvSpPr/>
          <p:nvPr/>
        </p:nvSpPr>
        <p:spPr>
          <a:xfrm>
            <a:off x="3347864" y="5877272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Personnaliser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Notif. </a:t>
            </a:r>
            <a:r>
              <a:rPr lang="fr-FR" sz="1300" dirty="0">
                <a:solidFill>
                  <a:schemeClr val="tx1"/>
                </a:solidFill>
              </a:rPr>
              <a:t>d</a:t>
            </a:r>
            <a:r>
              <a:rPr lang="fr-FR" sz="1300" dirty="0" smtClean="0">
                <a:solidFill>
                  <a:schemeClr val="tx1"/>
                </a:solidFill>
              </a:rPr>
              <a:t>’alert</a:t>
            </a:r>
            <a:r>
              <a:rPr lang="fr-FR" sz="1400" baseline="30000" dirty="0" smtClean="0">
                <a:solidFill>
                  <a:srgbClr val="FF0000"/>
                </a:solidFill>
              </a:rPr>
              <a:t>6</a:t>
            </a:r>
            <a:r>
              <a:rPr lang="fr-FR" sz="1300" dirty="0" smtClean="0">
                <a:solidFill>
                  <a:schemeClr val="tx1"/>
                </a:solidFill>
              </a:rPr>
              <a:t> ?</a:t>
            </a:r>
            <a:endParaRPr lang="fr-FR" sz="1300" dirty="0" smtClean="0">
              <a:solidFill>
                <a:srgbClr val="FF0000"/>
              </a:solidFill>
            </a:endParaRPr>
          </a:p>
        </p:txBody>
      </p:sp>
      <p:cxnSp>
        <p:nvCxnSpPr>
          <p:cNvPr id="99" name="Connecteur droit avec flèche 98"/>
          <p:cNvCxnSpPr>
            <a:stCxn id="69" idx="2"/>
            <a:endCxn id="91" idx="0"/>
          </p:cNvCxnSpPr>
          <p:nvPr/>
        </p:nvCxnSpPr>
        <p:spPr>
          <a:xfrm>
            <a:off x="4067944" y="357301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/>
          <p:cNvCxnSpPr>
            <a:stCxn id="91" idx="2"/>
            <a:endCxn id="92" idx="0"/>
          </p:cNvCxnSpPr>
          <p:nvPr/>
        </p:nvCxnSpPr>
        <p:spPr>
          <a:xfrm>
            <a:off x="4067944" y="429309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>
            <a:stCxn id="92" idx="2"/>
            <a:endCxn id="93" idx="0"/>
          </p:cNvCxnSpPr>
          <p:nvPr/>
        </p:nvCxnSpPr>
        <p:spPr>
          <a:xfrm>
            <a:off x="4067944" y="501317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>
            <a:stCxn id="93" idx="2"/>
            <a:endCxn id="94" idx="0"/>
          </p:cNvCxnSpPr>
          <p:nvPr/>
        </p:nvCxnSpPr>
        <p:spPr>
          <a:xfrm>
            <a:off x="4067944" y="573325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en angle 13"/>
          <p:cNvCxnSpPr>
            <a:stCxn id="24" idx="1"/>
            <a:endCxn id="94" idx="1"/>
          </p:cNvCxnSpPr>
          <p:nvPr/>
        </p:nvCxnSpPr>
        <p:spPr>
          <a:xfrm rot="10800000" flipV="1">
            <a:off x="3347864" y="2564904"/>
            <a:ext cx="12700" cy="3600400"/>
          </a:xfrm>
          <a:prstGeom prst="bentConnector3">
            <a:avLst>
              <a:gd name="adj1" fmla="val 284836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/>
          <p:cNvCxnSpPr>
            <a:endCxn id="93" idx="1"/>
          </p:cNvCxnSpPr>
          <p:nvPr/>
        </p:nvCxnSpPr>
        <p:spPr>
          <a:xfrm>
            <a:off x="2987824" y="544522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/>
          <p:cNvCxnSpPr/>
          <p:nvPr/>
        </p:nvCxnSpPr>
        <p:spPr>
          <a:xfrm>
            <a:off x="2987824" y="472514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/>
          <p:nvPr/>
        </p:nvCxnSpPr>
        <p:spPr>
          <a:xfrm>
            <a:off x="2987824" y="400506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>
            <a:off x="2987824" y="328498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en angle 13"/>
          <p:cNvCxnSpPr>
            <a:stCxn id="24" idx="3"/>
            <a:endCxn id="94" idx="3"/>
          </p:cNvCxnSpPr>
          <p:nvPr/>
        </p:nvCxnSpPr>
        <p:spPr>
          <a:xfrm>
            <a:off x="4788024" y="2564904"/>
            <a:ext cx="12700" cy="3600400"/>
          </a:xfrm>
          <a:prstGeom prst="bentConnector3">
            <a:avLst>
              <a:gd name="adj1" fmla="val 2760001"/>
            </a:avLst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avec flèche 134"/>
          <p:cNvCxnSpPr/>
          <p:nvPr/>
        </p:nvCxnSpPr>
        <p:spPr>
          <a:xfrm>
            <a:off x="4788024" y="4725144"/>
            <a:ext cx="360040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/>
          <p:cNvCxnSpPr/>
          <p:nvPr/>
        </p:nvCxnSpPr>
        <p:spPr>
          <a:xfrm>
            <a:off x="4788024" y="5445224"/>
            <a:ext cx="360040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avec flèche 137"/>
          <p:cNvCxnSpPr/>
          <p:nvPr/>
        </p:nvCxnSpPr>
        <p:spPr>
          <a:xfrm>
            <a:off x="4788024" y="4005064"/>
            <a:ext cx="360040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avec flèche 138"/>
          <p:cNvCxnSpPr/>
          <p:nvPr/>
        </p:nvCxnSpPr>
        <p:spPr>
          <a:xfrm>
            <a:off x="4788024" y="3284984"/>
            <a:ext cx="360040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avec flèche 144"/>
          <p:cNvCxnSpPr>
            <a:endCxn id="88" idx="2"/>
          </p:cNvCxnSpPr>
          <p:nvPr/>
        </p:nvCxnSpPr>
        <p:spPr>
          <a:xfrm>
            <a:off x="5220072" y="4293096"/>
            <a:ext cx="2448272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Losange 150"/>
          <p:cNvSpPr/>
          <p:nvPr/>
        </p:nvSpPr>
        <p:spPr>
          <a:xfrm>
            <a:off x="5292080" y="6453336"/>
            <a:ext cx="360040" cy="404664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</a:t>
            </a:r>
            <a:endParaRPr lang="fr-FR" b="1" dirty="0"/>
          </a:p>
        </p:txBody>
      </p:sp>
      <p:cxnSp>
        <p:nvCxnSpPr>
          <p:cNvPr id="154" name="Connecteur en angle 13"/>
          <p:cNvCxnSpPr>
            <a:stCxn id="94" idx="2"/>
            <a:endCxn id="151" idx="1"/>
          </p:cNvCxnSpPr>
          <p:nvPr/>
        </p:nvCxnSpPr>
        <p:spPr>
          <a:xfrm rot="16200000" flipH="1">
            <a:off x="4578846" y="5942434"/>
            <a:ext cx="202332" cy="122413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-36512" y="0"/>
            <a:ext cx="89959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252000" tIns="0" rIns="0" bIns="0" rtlCol="0" anchor="t" anchorCtr="0"/>
          <a:lstStyle/>
          <a:p>
            <a:pPr algn="ctr"/>
            <a:r>
              <a:rPr lang="fr-FR" sz="2800" b="1" cap="small" dirty="0" smtClean="0">
                <a:solidFill>
                  <a:schemeClr val="bg1"/>
                </a:solidFill>
              </a:rPr>
              <a:t>Installation &amp; Initialisation (</a:t>
            </a:r>
            <a:r>
              <a:rPr lang="fr-FR" sz="2800" b="1" cap="small" dirty="0" err="1" smtClean="0">
                <a:solidFill>
                  <a:schemeClr val="bg1"/>
                </a:solidFill>
              </a:rPr>
              <a:t>User</a:t>
            </a:r>
            <a:r>
              <a:rPr lang="fr-FR" sz="2800" b="1" cap="small" dirty="0" smtClean="0">
                <a:solidFill>
                  <a:schemeClr val="bg1"/>
                </a:solidFill>
              </a:rPr>
              <a:t> – side)</a:t>
            </a:r>
          </a:p>
        </p:txBody>
      </p:sp>
      <p:sp>
        <p:nvSpPr>
          <p:cNvPr id="159" name="ZoneTexte 158"/>
          <p:cNvSpPr txBox="1"/>
          <p:nvPr/>
        </p:nvSpPr>
        <p:spPr>
          <a:xfrm>
            <a:off x="5436096" y="6513294"/>
            <a:ext cx="25922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b="1" dirty="0" smtClean="0">
                <a:solidFill>
                  <a:schemeClr val="accent6">
                    <a:lumMod val="75000"/>
                  </a:schemeClr>
                </a:solidFill>
              </a:rPr>
              <a:t>Envoi demande de validation </a:t>
            </a:r>
            <a:endParaRPr lang="fr-FR" sz="135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692696"/>
            <a:ext cx="2679700" cy="535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3275856" y="2863969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DA0000"/>
                </a:solidFill>
                <a:latin typeface="Arial" pitchFamily="34" charset="0"/>
                <a:cs typeface="Arial" pitchFamily="34" charset="0"/>
              </a:rPr>
              <a:t>Incendie</a:t>
            </a:r>
            <a:endParaRPr lang="fr-FR" sz="1200" b="1" dirty="0">
              <a:solidFill>
                <a:srgbClr val="DA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427984" y="407707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Accident</a:t>
            </a:r>
            <a:endParaRPr lang="fr-FR" sz="1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499992" y="2863969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Santé</a:t>
            </a:r>
            <a:endParaRPr lang="fr-FR" sz="12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347864" y="407707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0602AA"/>
                </a:solidFill>
                <a:latin typeface="Arial" pitchFamily="34" charset="0"/>
                <a:cs typeface="Arial" pitchFamily="34" charset="0"/>
              </a:rPr>
              <a:t>Police</a:t>
            </a:r>
            <a:endParaRPr lang="fr-FR" sz="1200" b="1" dirty="0">
              <a:solidFill>
                <a:srgbClr val="0602AA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115616" y="3356992"/>
            <a:ext cx="7704856" cy="2880320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STEP – 2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Envoi de la réponse de PAC</a:t>
            </a:r>
            <a:endParaRPr lang="fr-FR" sz="15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5616" y="116632"/>
            <a:ext cx="7704856" cy="3096344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STEP – 1 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Réception de la demande de </a:t>
            </a:r>
            <a:r>
              <a:rPr lang="fr-FR" sz="1500" b="1" dirty="0" err="1" smtClean="0">
                <a:solidFill>
                  <a:schemeClr val="tx1"/>
                </a:solidFill>
              </a:rPr>
              <a:t>User</a:t>
            </a:r>
            <a:endParaRPr lang="fr-FR" sz="1500" b="1" dirty="0">
              <a:solidFill>
                <a:schemeClr val="tx1"/>
              </a:solidFill>
            </a:endParaRPr>
          </a:p>
        </p:txBody>
      </p:sp>
      <p:sp>
        <p:nvSpPr>
          <p:cNvPr id="4" name="Carré corné 3"/>
          <p:cNvSpPr/>
          <p:nvPr/>
        </p:nvSpPr>
        <p:spPr>
          <a:xfrm>
            <a:off x="3923928" y="3501008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Send to </a:t>
            </a:r>
            <a:r>
              <a:rPr lang="fr-FR" sz="1300" dirty="0" err="1" smtClean="0">
                <a:solidFill>
                  <a:schemeClr val="tx1"/>
                </a:solidFill>
              </a:rPr>
              <a:t>User</a:t>
            </a:r>
            <a:r>
              <a:rPr lang="fr-FR" sz="1300" dirty="0" smtClean="0">
                <a:solidFill>
                  <a:schemeClr val="tx1"/>
                </a:solidFill>
              </a:rPr>
              <a:t> PAC’s response</a:t>
            </a:r>
          </a:p>
        </p:txBody>
      </p:sp>
      <p:sp>
        <p:nvSpPr>
          <p:cNvPr id="10" name="Carré corné 9"/>
          <p:cNvSpPr/>
          <p:nvPr/>
        </p:nvSpPr>
        <p:spPr>
          <a:xfrm>
            <a:off x="3923928" y="1124744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Réception de la demande par PAC</a:t>
            </a:r>
            <a:r>
              <a:rPr lang="fr-FR" sz="1400" baseline="30000" dirty="0" smtClean="0">
                <a:solidFill>
                  <a:srgbClr val="FF0000"/>
                </a:solidFill>
              </a:rPr>
              <a:t>8</a:t>
            </a:r>
            <a:endParaRPr lang="fr-FR" sz="1300" baseline="30000" dirty="0" smtClean="0">
              <a:solidFill>
                <a:schemeClr val="tx1"/>
              </a:solidFill>
            </a:endParaRPr>
          </a:p>
        </p:txBody>
      </p:sp>
      <p:sp>
        <p:nvSpPr>
          <p:cNvPr id="11" name="Losange 10"/>
          <p:cNvSpPr/>
          <p:nvPr/>
        </p:nvSpPr>
        <p:spPr>
          <a:xfrm>
            <a:off x="4499992" y="2348880"/>
            <a:ext cx="288032" cy="288032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/>
          <p:cNvCxnSpPr>
            <a:stCxn id="11" idx="2"/>
            <a:endCxn id="4" idx="0"/>
          </p:cNvCxnSpPr>
          <p:nvPr/>
        </p:nvCxnSpPr>
        <p:spPr>
          <a:xfrm>
            <a:off x="4644008" y="263691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13"/>
          <p:cNvCxnSpPr>
            <a:stCxn id="10" idx="1"/>
            <a:endCxn id="11" idx="1"/>
          </p:cNvCxnSpPr>
          <p:nvPr/>
        </p:nvCxnSpPr>
        <p:spPr>
          <a:xfrm rot="10800000" flipH="1" flipV="1">
            <a:off x="3923928" y="1412776"/>
            <a:ext cx="576064" cy="1080120"/>
          </a:xfrm>
          <a:prstGeom prst="bentConnector3">
            <a:avLst>
              <a:gd name="adj1" fmla="val -39683"/>
            </a:avLst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4716016" y="2488540"/>
            <a:ext cx="6396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0070C0"/>
                </a:solidFill>
              </a:rPr>
              <a:t>OUI</a:t>
            </a:r>
            <a:endParaRPr lang="fr-FR" sz="1300" b="1" dirty="0">
              <a:solidFill>
                <a:srgbClr val="0070C0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 rot="16200000">
            <a:off x="4182326" y="2818945"/>
            <a:ext cx="6396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C00000"/>
                </a:solidFill>
              </a:rPr>
              <a:t>NON</a:t>
            </a:r>
            <a:endParaRPr lang="fr-FR" sz="1300" b="1" dirty="0">
              <a:solidFill>
                <a:srgbClr val="C00000"/>
              </a:solidFill>
            </a:endParaRPr>
          </a:p>
        </p:txBody>
      </p:sp>
      <p:sp>
        <p:nvSpPr>
          <p:cNvPr id="57" name="Organigramme : Disque magnétique 56"/>
          <p:cNvSpPr/>
          <p:nvPr/>
        </p:nvSpPr>
        <p:spPr>
          <a:xfrm>
            <a:off x="7092280" y="1988840"/>
            <a:ext cx="1008112" cy="10801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DB</a:t>
            </a:r>
            <a:endParaRPr lang="fr-FR" sz="1600" b="1" dirty="0"/>
          </a:p>
        </p:txBody>
      </p:sp>
      <p:cxnSp>
        <p:nvCxnSpPr>
          <p:cNvPr id="59" name="Connecteur droit 58"/>
          <p:cNvCxnSpPr>
            <a:stCxn id="11" idx="3"/>
            <a:endCxn id="57" idx="2"/>
          </p:cNvCxnSpPr>
          <p:nvPr/>
        </p:nvCxnSpPr>
        <p:spPr>
          <a:xfrm>
            <a:off x="4788024" y="2492896"/>
            <a:ext cx="2304256" cy="360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4860032" y="2264822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Link PAC to </a:t>
            </a:r>
            <a:r>
              <a:rPr lang="fr-FR" sz="1350" dirty="0" err="1" smtClean="0">
                <a:solidFill>
                  <a:schemeClr val="tx2">
                    <a:lumMod val="75000"/>
                  </a:schemeClr>
                </a:solidFill>
              </a:rPr>
              <a:t>User</a:t>
            </a:r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1400" baseline="30000" dirty="0" smtClean="0">
                <a:solidFill>
                  <a:srgbClr val="FF0000"/>
                </a:solidFill>
              </a:rPr>
              <a:t>9</a:t>
            </a:r>
            <a:endParaRPr lang="fr-FR" sz="13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1" name="Losange 150"/>
          <p:cNvSpPr/>
          <p:nvPr/>
        </p:nvSpPr>
        <p:spPr>
          <a:xfrm>
            <a:off x="4427984" y="476672"/>
            <a:ext cx="432048" cy="432048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</a:t>
            </a:r>
            <a:endParaRPr lang="fr-FR" b="1" dirty="0"/>
          </a:p>
        </p:txBody>
      </p:sp>
      <p:sp>
        <p:nvSpPr>
          <p:cNvPr id="158" name="Rectangle 157"/>
          <p:cNvSpPr/>
          <p:nvPr/>
        </p:nvSpPr>
        <p:spPr>
          <a:xfrm>
            <a:off x="-36512" y="0"/>
            <a:ext cx="89959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252000" tIns="0" rIns="0" bIns="0" rtlCol="0" anchor="t" anchorCtr="0"/>
          <a:lstStyle/>
          <a:p>
            <a:pPr algn="ctr"/>
            <a:r>
              <a:rPr lang="fr-FR" sz="2800" b="1" cap="small" dirty="0" smtClean="0">
                <a:solidFill>
                  <a:schemeClr val="bg1"/>
                </a:solidFill>
              </a:rPr>
              <a:t>Gestion Demande Validation (PAC - side)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3059832" y="176590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/>
              <a:t>Envoi  par </a:t>
            </a:r>
            <a:r>
              <a:rPr lang="fr-FR" sz="1350" dirty="0" err="1" smtClean="0"/>
              <a:t>User</a:t>
            </a:r>
            <a:r>
              <a:rPr lang="fr-FR" sz="1350" dirty="0" smtClean="0"/>
              <a:t> de la demande aux PAC</a:t>
            </a:r>
            <a:endParaRPr lang="fr-FR" sz="1350" dirty="0"/>
          </a:p>
        </p:txBody>
      </p:sp>
      <p:cxnSp>
        <p:nvCxnSpPr>
          <p:cNvPr id="54" name="Connecteur droit avec flèche 53"/>
          <p:cNvCxnSpPr>
            <a:stCxn id="151" idx="2"/>
            <a:endCxn id="10" idx="0"/>
          </p:cNvCxnSpPr>
          <p:nvPr/>
        </p:nvCxnSpPr>
        <p:spPr>
          <a:xfrm>
            <a:off x="4644008" y="908720"/>
            <a:ext cx="0" cy="2160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987824" y="2048798"/>
            <a:ext cx="32403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/>
              <a:t>Demande acceptée ?</a:t>
            </a:r>
            <a:endParaRPr lang="fr-FR" sz="1350" dirty="0"/>
          </a:p>
        </p:txBody>
      </p:sp>
      <p:cxnSp>
        <p:nvCxnSpPr>
          <p:cNvPr id="75" name="Connecteur en angle 13"/>
          <p:cNvCxnSpPr>
            <a:stCxn id="57" idx="3"/>
            <a:endCxn id="4" idx="3"/>
          </p:cNvCxnSpPr>
          <p:nvPr/>
        </p:nvCxnSpPr>
        <p:spPr>
          <a:xfrm rot="5400000">
            <a:off x="6120172" y="2312876"/>
            <a:ext cx="720080" cy="2232248"/>
          </a:xfrm>
          <a:prstGeom prst="bentConnector2">
            <a:avLst/>
          </a:prstGeom>
          <a:ln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stCxn id="4" idx="2"/>
            <a:endCxn id="79" idx="0"/>
          </p:cNvCxnSpPr>
          <p:nvPr/>
        </p:nvCxnSpPr>
        <p:spPr>
          <a:xfrm>
            <a:off x="4644008" y="4077072"/>
            <a:ext cx="0" cy="792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Losange 78"/>
          <p:cNvSpPr/>
          <p:nvPr/>
        </p:nvSpPr>
        <p:spPr>
          <a:xfrm>
            <a:off x="4499992" y="4869161"/>
            <a:ext cx="288032" cy="288032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ZoneTexte 79"/>
          <p:cNvSpPr txBox="1"/>
          <p:nvPr/>
        </p:nvSpPr>
        <p:spPr>
          <a:xfrm>
            <a:off x="4716016" y="5013177"/>
            <a:ext cx="6396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0070C0"/>
                </a:solidFill>
              </a:rPr>
              <a:t>OUI</a:t>
            </a:r>
            <a:endParaRPr lang="fr-FR" sz="1300" b="1" dirty="0">
              <a:solidFill>
                <a:srgbClr val="0070C0"/>
              </a:solidFill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3788296" y="5013176"/>
            <a:ext cx="6396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C00000"/>
                </a:solidFill>
              </a:rPr>
              <a:t>NON</a:t>
            </a:r>
            <a:endParaRPr lang="fr-FR" sz="1300" b="1" dirty="0">
              <a:solidFill>
                <a:srgbClr val="C00000"/>
              </a:solidFill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3203848" y="4509120"/>
            <a:ext cx="32403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/>
              <a:t>Réponse   Favorable </a:t>
            </a:r>
            <a:r>
              <a:rPr lang="fr-FR" sz="1400" baseline="30000" dirty="0" smtClean="0">
                <a:solidFill>
                  <a:srgbClr val="FF0000"/>
                </a:solidFill>
              </a:rPr>
              <a:t>10</a:t>
            </a:r>
            <a:r>
              <a:rPr lang="fr-FR" sz="1350" dirty="0" smtClean="0"/>
              <a:t>?</a:t>
            </a:r>
            <a:endParaRPr lang="fr-FR" sz="1350" dirty="0"/>
          </a:p>
        </p:txBody>
      </p:sp>
      <p:cxnSp>
        <p:nvCxnSpPr>
          <p:cNvPr id="89" name="Connecteur en angle 13"/>
          <p:cNvCxnSpPr>
            <a:stCxn id="79" idx="1"/>
            <a:endCxn id="151" idx="1"/>
          </p:cNvCxnSpPr>
          <p:nvPr/>
        </p:nvCxnSpPr>
        <p:spPr>
          <a:xfrm rot="10800000">
            <a:off x="4427984" y="692697"/>
            <a:ext cx="72008" cy="4320481"/>
          </a:xfrm>
          <a:prstGeom prst="bentConnector3">
            <a:avLst>
              <a:gd name="adj1" fmla="val 1865897"/>
            </a:avLst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79" idx="2"/>
            <a:endCxn id="106" idx="0"/>
          </p:cNvCxnSpPr>
          <p:nvPr/>
        </p:nvCxnSpPr>
        <p:spPr>
          <a:xfrm>
            <a:off x="4644008" y="5157193"/>
            <a:ext cx="0" cy="100811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Losange 105"/>
          <p:cNvSpPr/>
          <p:nvPr/>
        </p:nvSpPr>
        <p:spPr>
          <a:xfrm>
            <a:off x="4427984" y="6165304"/>
            <a:ext cx="432048" cy="432048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B</a:t>
            </a:r>
          </a:p>
        </p:txBody>
      </p:sp>
      <p:sp>
        <p:nvSpPr>
          <p:cNvPr id="109" name="ZoneTexte 108"/>
          <p:cNvSpPr txBox="1"/>
          <p:nvPr/>
        </p:nvSpPr>
        <p:spPr>
          <a:xfrm>
            <a:off x="4788024" y="6237312"/>
            <a:ext cx="29523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b="1" dirty="0" smtClean="0">
                <a:solidFill>
                  <a:schemeClr val="accent6">
                    <a:lumMod val="75000"/>
                  </a:schemeClr>
                </a:solidFill>
              </a:rPr>
              <a:t>Initialisation Parcours test (</a:t>
            </a:r>
            <a:r>
              <a:rPr lang="fr-FR" sz="1350" b="1" dirty="0" err="1" smtClean="0">
                <a:solidFill>
                  <a:schemeClr val="accent6">
                    <a:lumMod val="75000"/>
                  </a:schemeClr>
                </a:solidFill>
              </a:rPr>
              <a:t>User</a:t>
            </a:r>
            <a:r>
              <a:rPr lang="fr-FR" sz="1350" b="1" dirty="0" smtClean="0">
                <a:solidFill>
                  <a:schemeClr val="accent6">
                    <a:lumMod val="75000"/>
                  </a:schemeClr>
                </a:solidFill>
              </a:rPr>
              <a:t> side)</a:t>
            </a:r>
            <a:endParaRPr lang="fr-FR" sz="135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/>
          <p:cNvSpPr/>
          <p:nvPr/>
        </p:nvSpPr>
        <p:spPr>
          <a:xfrm>
            <a:off x="-36512" y="0"/>
            <a:ext cx="89959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252000" tIns="0" rIns="0" bIns="0" rtlCol="0" anchor="t" anchorCtr="0"/>
          <a:lstStyle/>
          <a:p>
            <a:pPr algn="ctr"/>
            <a:r>
              <a:rPr lang="fr-FR" sz="2800" b="1" cap="small" dirty="0" smtClean="0">
                <a:solidFill>
                  <a:schemeClr val="bg1"/>
                </a:solidFill>
              </a:rPr>
              <a:t>Initialisation Parcours TEST (</a:t>
            </a:r>
            <a:r>
              <a:rPr lang="fr-FR" sz="2800" b="1" cap="small" dirty="0" err="1" smtClean="0">
                <a:solidFill>
                  <a:schemeClr val="bg1"/>
                </a:solidFill>
              </a:rPr>
              <a:t>User</a:t>
            </a:r>
            <a:r>
              <a:rPr lang="fr-FR" sz="2800" b="1" cap="small" dirty="0" smtClean="0">
                <a:solidFill>
                  <a:schemeClr val="bg1"/>
                </a:solidFill>
              </a:rPr>
              <a:t>|PAC – side)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15616" y="3645024"/>
            <a:ext cx="7704856" cy="2880320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STEP – 2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Traitement d’Alerte (PAC - side)</a:t>
            </a:r>
            <a:endParaRPr lang="fr-FR" sz="15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15616" y="116632"/>
            <a:ext cx="7704856" cy="3096344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STEP – 1 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Déclenchement d’Alerte (</a:t>
            </a:r>
            <a:r>
              <a:rPr lang="fr-FR" sz="1500" b="1" dirty="0" err="1" smtClean="0">
                <a:solidFill>
                  <a:schemeClr val="tx1"/>
                </a:solidFill>
              </a:rPr>
              <a:t>User</a:t>
            </a:r>
            <a:r>
              <a:rPr lang="fr-FR" sz="1500" b="1" dirty="0" smtClean="0">
                <a:solidFill>
                  <a:schemeClr val="tx1"/>
                </a:solidFill>
              </a:rPr>
              <a:t> – side)</a:t>
            </a:r>
            <a:endParaRPr lang="fr-FR" sz="1500" b="1" dirty="0">
              <a:solidFill>
                <a:schemeClr val="tx1"/>
              </a:solidFill>
            </a:endParaRPr>
          </a:p>
        </p:txBody>
      </p:sp>
      <p:sp>
        <p:nvSpPr>
          <p:cNvPr id="49" name="Carré corné 48"/>
          <p:cNvSpPr/>
          <p:nvPr/>
        </p:nvSpPr>
        <p:spPr>
          <a:xfrm>
            <a:off x="5364088" y="4797152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Envoi au </a:t>
            </a:r>
            <a:r>
              <a:rPr lang="fr-FR" sz="1300" dirty="0" err="1" smtClean="0">
                <a:solidFill>
                  <a:schemeClr val="tx1"/>
                </a:solidFill>
              </a:rPr>
              <a:t>User</a:t>
            </a:r>
            <a:endParaRPr lang="fr-FR" sz="1300" dirty="0" smtClean="0">
              <a:solidFill>
                <a:schemeClr val="tx1"/>
              </a:solidFill>
            </a:endParaRP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Aqzé réception </a:t>
            </a:r>
          </a:p>
        </p:txBody>
      </p:sp>
      <p:sp>
        <p:nvSpPr>
          <p:cNvPr id="50" name="Carré corné 49"/>
          <p:cNvSpPr/>
          <p:nvPr/>
        </p:nvSpPr>
        <p:spPr>
          <a:xfrm>
            <a:off x="3203848" y="4797152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Réception Test Alert par PAC</a:t>
            </a:r>
            <a:r>
              <a:rPr lang="fr-FR" sz="1400" baseline="30000" dirty="0" smtClean="0">
                <a:solidFill>
                  <a:srgbClr val="FF0000"/>
                </a:solidFill>
              </a:rPr>
              <a:t>12</a:t>
            </a:r>
            <a:endParaRPr lang="fr-FR" sz="1300" baseline="30000" dirty="0" smtClean="0">
              <a:solidFill>
                <a:schemeClr val="tx1"/>
              </a:solidFill>
            </a:endParaRPr>
          </a:p>
        </p:txBody>
      </p:sp>
      <p:sp>
        <p:nvSpPr>
          <p:cNvPr id="63" name="Losange 62"/>
          <p:cNvSpPr/>
          <p:nvPr/>
        </p:nvSpPr>
        <p:spPr>
          <a:xfrm>
            <a:off x="4499992" y="620688"/>
            <a:ext cx="432048" cy="432048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B</a:t>
            </a:r>
            <a:endParaRPr lang="fr-FR" b="1" dirty="0"/>
          </a:p>
        </p:txBody>
      </p:sp>
      <p:sp>
        <p:nvSpPr>
          <p:cNvPr id="64" name="ZoneTexte 63"/>
          <p:cNvSpPr txBox="1"/>
          <p:nvPr/>
        </p:nvSpPr>
        <p:spPr>
          <a:xfrm>
            <a:off x="2627784" y="248598"/>
            <a:ext cx="46805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/>
              <a:t>Déclenchement  par un des moyens définis en paramètres</a:t>
            </a:r>
            <a:endParaRPr lang="fr-FR" sz="1350" dirty="0"/>
          </a:p>
        </p:txBody>
      </p:sp>
      <p:cxnSp>
        <p:nvCxnSpPr>
          <p:cNvPr id="65" name="Connecteur droit avec flèche 64"/>
          <p:cNvCxnSpPr>
            <a:stCxn id="63" idx="2"/>
          </p:cNvCxnSpPr>
          <p:nvPr/>
        </p:nvCxnSpPr>
        <p:spPr>
          <a:xfrm>
            <a:off x="4716016" y="1052736"/>
            <a:ext cx="0" cy="36004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>
            <a:stCxn id="50" idx="3"/>
            <a:endCxn id="49" idx="1"/>
          </p:cNvCxnSpPr>
          <p:nvPr/>
        </p:nvCxnSpPr>
        <p:spPr>
          <a:xfrm>
            <a:off x="4644008" y="508518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>
            <a:endCxn id="50" idx="0"/>
          </p:cNvCxnSpPr>
          <p:nvPr/>
        </p:nvCxnSpPr>
        <p:spPr>
          <a:xfrm>
            <a:off x="3923928" y="2420888"/>
            <a:ext cx="0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/>
          <p:cNvSpPr txBox="1"/>
          <p:nvPr/>
        </p:nvSpPr>
        <p:spPr>
          <a:xfrm>
            <a:off x="6156176" y="3284984"/>
            <a:ext cx="29523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b="1" dirty="0" smtClean="0">
                <a:solidFill>
                  <a:schemeClr val="accent6">
                    <a:lumMod val="75000"/>
                  </a:schemeClr>
                </a:solidFill>
              </a:rPr>
              <a:t>Déclenchement  par Veille Active</a:t>
            </a:r>
            <a:endParaRPr lang="fr-FR" sz="13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Carré corné 79"/>
          <p:cNvSpPr/>
          <p:nvPr/>
        </p:nvSpPr>
        <p:spPr>
          <a:xfrm>
            <a:off x="2411760" y="1628800"/>
            <a:ext cx="1296144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Shake &amp; PopUp Screen</a:t>
            </a:r>
            <a:r>
              <a:rPr lang="fr-FR" sz="1200" baseline="30000" dirty="0" smtClean="0">
                <a:solidFill>
                  <a:srgbClr val="FF0000"/>
                </a:solidFill>
              </a:rPr>
              <a:t>11</a:t>
            </a:r>
            <a:endParaRPr lang="fr-FR" sz="1300" baseline="30000" dirty="0" smtClean="0">
              <a:solidFill>
                <a:schemeClr val="tx1"/>
              </a:solidFill>
            </a:endParaRPr>
          </a:p>
        </p:txBody>
      </p:sp>
      <p:sp>
        <p:nvSpPr>
          <p:cNvPr id="81" name="Carré corné 80"/>
          <p:cNvSpPr/>
          <p:nvPr/>
        </p:nvSpPr>
        <p:spPr>
          <a:xfrm>
            <a:off x="4139952" y="1628800"/>
            <a:ext cx="1296144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Panic Button</a:t>
            </a:r>
            <a:endParaRPr lang="fr-FR" sz="1300" baseline="30000" dirty="0" smtClean="0">
              <a:solidFill>
                <a:schemeClr val="tx1"/>
              </a:solidFill>
            </a:endParaRPr>
          </a:p>
        </p:txBody>
      </p:sp>
      <p:sp>
        <p:nvSpPr>
          <p:cNvPr id="83" name="Carré corné 82"/>
          <p:cNvSpPr/>
          <p:nvPr/>
        </p:nvSpPr>
        <p:spPr>
          <a:xfrm>
            <a:off x="5940152" y="1628800"/>
            <a:ext cx="1296144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Silent Button</a:t>
            </a:r>
            <a:endParaRPr lang="fr-FR" sz="1300" baseline="30000" dirty="0" smtClean="0">
              <a:solidFill>
                <a:schemeClr val="tx1"/>
              </a:solidFill>
            </a:endParaRPr>
          </a:p>
        </p:txBody>
      </p:sp>
      <p:cxnSp>
        <p:nvCxnSpPr>
          <p:cNvPr id="84" name="Connecteur en angle 13"/>
          <p:cNvCxnSpPr>
            <a:stCxn id="80" idx="0"/>
            <a:endCxn id="83" idx="0"/>
          </p:cNvCxnSpPr>
          <p:nvPr/>
        </p:nvCxnSpPr>
        <p:spPr>
          <a:xfrm rot="5400000" flipH="1" flipV="1">
            <a:off x="4824028" y="-135396"/>
            <a:ext cx="12700" cy="3528392"/>
          </a:xfrm>
          <a:prstGeom prst="bentConnector3">
            <a:avLst>
              <a:gd name="adj1" fmla="val 1800000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en angle 13"/>
          <p:cNvCxnSpPr>
            <a:stCxn id="80" idx="2"/>
            <a:endCxn id="83" idx="2"/>
          </p:cNvCxnSpPr>
          <p:nvPr/>
        </p:nvCxnSpPr>
        <p:spPr>
          <a:xfrm rot="16200000" flipH="1">
            <a:off x="4824028" y="440668"/>
            <a:ext cx="12700" cy="3528392"/>
          </a:xfrm>
          <a:prstGeom prst="bentConnector3">
            <a:avLst>
              <a:gd name="adj1" fmla="val 1800000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Losange 103"/>
          <p:cNvSpPr/>
          <p:nvPr/>
        </p:nvSpPr>
        <p:spPr>
          <a:xfrm>
            <a:off x="5868144" y="3212976"/>
            <a:ext cx="432048" cy="432048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</a:t>
            </a:r>
            <a:endParaRPr lang="fr-FR" b="1" dirty="0"/>
          </a:p>
        </p:txBody>
      </p:sp>
      <p:cxnSp>
        <p:nvCxnSpPr>
          <p:cNvPr id="106" name="Connecteur droit avec flèche 105"/>
          <p:cNvCxnSpPr>
            <a:stCxn id="49" idx="0"/>
            <a:endCxn id="104" idx="2"/>
          </p:cNvCxnSpPr>
          <p:nvPr/>
        </p:nvCxnSpPr>
        <p:spPr>
          <a:xfrm flipV="1">
            <a:off x="6084168" y="3645024"/>
            <a:ext cx="0" cy="11521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/>
          <p:cNvSpPr/>
          <p:nvPr/>
        </p:nvSpPr>
        <p:spPr>
          <a:xfrm>
            <a:off x="-36512" y="0"/>
            <a:ext cx="89959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252000" tIns="0" rIns="0" bIns="0" rtlCol="0" anchor="t" anchorCtr="0"/>
          <a:lstStyle/>
          <a:p>
            <a:pPr algn="ctr"/>
            <a:r>
              <a:rPr lang="fr-FR" sz="2800" b="1" cap="small" dirty="0" smtClean="0">
                <a:solidFill>
                  <a:schemeClr val="bg1"/>
                </a:solidFill>
              </a:rPr>
              <a:t>Déclenchement Par Veille Active (</a:t>
            </a:r>
            <a:r>
              <a:rPr lang="fr-FR" sz="2800" b="1" cap="small" dirty="0" err="1" smtClean="0">
                <a:solidFill>
                  <a:schemeClr val="bg1"/>
                </a:solidFill>
              </a:rPr>
              <a:t>User</a:t>
            </a:r>
            <a:r>
              <a:rPr lang="fr-FR" sz="2800" b="1" cap="small" dirty="0" smtClean="0">
                <a:solidFill>
                  <a:schemeClr val="bg1"/>
                </a:solidFill>
              </a:rPr>
              <a:t> – side)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15616" y="3789040"/>
            <a:ext cx="7704856" cy="2880320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STEP – 2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Traitement d’Alerte (PAC - side)</a:t>
            </a:r>
            <a:endParaRPr lang="fr-FR" sz="15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15616" y="116632"/>
            <a:ext cx="7704856" cy="3096344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STEP – 1 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Déclenchement d’Alerte (User – side)</a:t>
            </a:r>
            <a:endParaRPr lang="fr-FR" sz="1500" b="1" dirty="0">
              <a:solidFill>
                <a:schemeClr val="tx1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1979712" y="456927"/>
            <a:ext cx="468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/>
              <a:t>Déclenchement suite à une activité suspecte du phone</a:t>
            </a:r>
            <a:endParaRPr lang="fr-FR" sz="1350" dirty="0"/>
          </a:p>
        </p:txBody>
      </p:sp>
      <p:sp>
        <p:nvSpPr>
          <p:cNvPr id="78" name="Losange 77"/>
          <p:cNvSpPr/>
          <p:nvPr/>
        </p:nvSpPr>
        <p:spPr>
          <a:xfrm>
            <a:off x="4427984" y="7173416"/>
            <a:ext cx="432048" cy="432048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B</a:t>
            </a:r>
          </a:p>
        </p:txBody>
      </p:sp>
      <p:sp>
        <p:nvSpPr>
          <p:cNvPr id="30" name="Losange 29"/>
          <p:cNvSpPr/>
          <p:nvPr/>
        </p:nvSpPr>
        <p:spPr>
          <a:xfrm>
            <a:off x="3923928" y="836712"/>
            <a:ext cx="432048" cy="432048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</a:t>
            </a:r>
            <a:endParaRPr lang="fr-FR" b="1" dirty="0"/>
          </a:p>
        </p:txBody>
      </p:sp>
      <p:cxnSp>
        <p:nvCxnSpPr>
          <p:cNvPr id="31" name="Connecteur droit avec flèche 30"/>
          <p:cNvCxnSpPr>
            <a:stCxn id="30" idx="3"/>
            <a:endCxn id="39" idx="2"/>
          </p:cNvCxnSpPr>
          <p:nvPr/>
        </p:nvCxnSpPr>
        <p:spPr>
          <a:xfrm>
            <a:off x="4355976" y="1052736"/>
            <a:ext cx="302433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33" idx="2"/>
            <a:endCxn id="34" idx="0"/>
          </p:cNvCxnSpPr>
          <p:nvPr/>
        </p:nvCxnSpPr>
        <p:spPr>
          <a:xfrm>
            <a:off x="4139952" y="2204864"/>
            <a:ext cx="0" cy="2808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rré corné 32"/>
          <p:cNvSpPr/>
          <p:nvPr/>
        </p:nvSpPr>
        <p:spPr>
          <a:xfrm>
            <a:off x="3491880" y="1628800"/>
            <a:ext cx="1296144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Send  to PAC</a:t>
            </a:r>
            <a:endParaRPr lang="fr-FR" sz="1300" baseline="30000" dirty="0" smtClean="0">
              <a:solidFill>
                <a:schemeClr val="tx1"/>
              </a:solidFill>
            </a:endParaRP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Alert message</a:t>
            </a:r>
            <a:r>
              <a:rPr lang="fr-FR" sz="1400" baseline="30000" dirty="0" smtClean="0">
                <a:solidFill>
                  <a:srgbClr val="FF0000"/>
                </a:solidFill>
              </a:rPr>
              <a:t>13</a:t>
            </a:r>
            <a:endParaRPr lang="fr-FR" sz="1300" baseline="30000" dirty="0" smtClean="0">
              <a:solidFill>
                <a:schemeClr val="tx1"/>
              </a:solidFill>
            </a:endParaRPr>
          </a:p>
        </p:txBody>
      </p:sp>
      <p:sp>
        <p:nvSpPr>
          <p:cNvPr id="34" name="Carré corné 33"/>
          <p:cNvSpPr/>
          <p:nvPr/>
        </p:nvSpPr>
        <p:spPr>
          <a:xfrm>
            <a:off x="3491880" y="5013176"/>
            <a:ext cx="1296144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Réception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Alert message</a:t>
            </a:r>
            <a:endParaRPr lang="fr-FR" sz="1300" baseline="30000" dirty="0" smtClean="0">
              <a:solidFill>
                <a:schemeClr val="tx1"/>
              </a:solidFill>
            </a:endParaRPr>
          </a:p>
        </p:txBody>
      </p:sp>
      <p:sp>
        <p:nvSpPr>
          <p:cNvPr id="39" name="Organigramme : Disque magnétique 38"/>
          <p:cNvSpPr/>
          <p:nvPr/>
        </p:nvSpPr>
        <p:spPr>
          <a:xfrm>
            <a:off x="7380312" y="404664"/>
            <a:ext cx="1080120" cy="12961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DB</a:t>
            </a:r>
            <a:endParaRPr lang="fr-FR" sz="16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4644008" y="816967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SELECT User’s PAC</a:t>
            </a:r>
            <a:endParaRPr lang="fr-FR" sz="135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1" name="Connecteur en angle 13"/>
          <p:cNvCxnSpPr>
            <a:stCxn id="39" idx="3"/>
            <a:endCxn id="33" idx="3"/>
          </p:cNvCxnSpPr>
          <p:nvPr/>
        </p:nvCxnSpPr>
        <p:spPr>
          <a:xfrm rot="5400000">
            <a:off x="6246186" y="242646"/>
            <a:ext cx="216024" cy="3132348"/>
          </a:xfrm>
          <a:prstGeom prst="bentConnector2">
            <a:avLst/>
          </a:prstGeom>
          <a:ln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rré corné 56"/>
          <p:cNvSpPr/>
          <p:nvPr/>
        </p:nvSpPr>
        <p:spPr>
          <a:xfrm>
            <a:off x="6012160" y="5013176"/>
            <a:ext cx="1296144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Appel/SMS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Levée de doute</a:t>
            </a:r>
            <a:endParaRPr lang="fr-FR" sz="1300" baseline="30000" dirty="0" smtClean="0">
              <a:solidFill>
                <a:schemeClr val="tx1"/>
              </a:solidFill>
            </a:endParaRPr>
          </a:p>
        </p:txBody>
      </p:sp>
      <p:sp>
        <p:nvSpPr>
          <p:cNvPr id="59" name="Losange 58"/>
          <p:cNvSpPr/>
          <p:nvPr/>
        </p:nvSpPr>
        <p:spPr>
          <a:xfrm>
            <a:off x="6444208" y="3284984"/>
            <a:ext cx="432048" cy="432048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</a:t>
            </a:r>
          </a:p>
        </p:txBody>
      </p:sp>
      <p:cxnSp>
        <p:nvCxnSpPr>
          <p:cNvPr id="62" name="Connecteur droit avec flèche 61"/>
          <p:cNvCxnSpPr>
            <a:stCxn id="57" idx="0"/>
            <a:endCxn id="59" idx="2"/>
          </p:cNvCxnSpPr>
          <p:nvPr/>
        </p:nvCxnSpPr>
        <p:spPr>
          <a:xfrm flipV="1">
            <a:off x="6660232" y="3717032"/>
            <a:ext cx="0" cy="129614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34" idx="3"/>
            <a:endCxn id="57" idx="1"/>
          </p:cNvCxnSpPr>
          <p:nvPr/>
        </p:nvCxnSpPr>
        <p:spPr>
          <a:xfrm>
            <a:off x="4788024" y="530120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6444208" y="3344942"/>
            <a:ext cx="29523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b="1" dirty="0" smtClean="0">
                <a:solidFill>
                  <a:schemeClr val="accent6">
                    <a:lumMod val="75000"/>
                  </a:schemeClr>
                </a:solidFill>
              </a:rPr>
              <a:t>Danger déclencher Alert</a:t>
            </a:r>
            <a:endParaRPr lang="fr-FR" sz="135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/>
          <p:cNvSpPr/>
          <p:nvPr/>
        </p:nvSpPr>
        <p:spPr>
          <a:xfrm>
            <a:off x="-36512" y="0"/>
            <a:ext cx="89959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252000" tIns="0" rIns="0" bIns="0" rtlCol="0" anchor="t" anchorCtr="0"/>
          <a:lstStyle/>
          <a:p>
            <a:pPr algn="ctr"/>
            <a:r>
              <a:rPr lang="fr-FR" sz="2800" b="1" cap="small" dirty="0" smtClean="0">
                <a:solidFill>
                  <a:schemeClr val="bg1"/>
                </a:solidFill>
              </a:rPr>
              <a:t>Danger Déclencher Alerte (User + PAC + SS)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15616" y="3429000"/>
            <a:ext cx="7704856" cy="3024336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STEP – 2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Traitement d’Alerte (PAC +SS- side)</a:t>
            </a:r>
            <a:endParaRPr lang="fr-FR" sz="15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15616" y="116632"/>
            <a:ext cx="7704856" cy="3096344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STEP – 1 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Déclenchement d’Alerte (User – side)</a:t>
            </a:r>
            <a:endParaRPr lang="fr-FR" sz="1500" b="1" dirty="0">
              <a:solidFill>
                <a:schemeClr val="tx1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2771800" y="528935"/>
            <a:ext cx="468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/>
              <a:t>Déclenchement de l’alerte par User</a:t>
            </a:r>
            <a:endParaRPr lang="fr-FR" sz="1350" dirty="0"/>
          </a:p>
        </p:txBody>
      </p:sp>
      <p:sp>
        <p:nvSpPr>
          <p:cNvPr id="30" name="Losange 29"/>
          <p:cNvSpPr/>
          <p:nvPr/>
        </p:nvSpPr>
        <p:spPr>
          <a:xfrm>
            <a:off x="4860032" y="908720"/>
            <a:ext cx="432048" cy="432048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</a:t>
            </a:r>
            <a:endParaRPr lang="fr-FR" b="1" dirty="0"/>
          </a:p>
        </p:txBody>
      </p:sp>
      <p:cxnSp>
        <p:nvCxnSpPr>
          <p:cNvPr id="31" name="Connecteur droit avec flèche 30"/>
          <p:cNvCxnSpPr>
            <a:stCxn id="30" idx="3"/>
            <a:endCxn id="39" idx="2"/>
          </p:cNvCxnSpPr>
          <p:nvPr/>
        </p:nvCxnSpPr>
        <p:spPr>
          <a:xfrm>
            <a:off x="5292080" y="1124744"/>
            <a:ext cx="230425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30" idx="2"/>
            <a:endCxn id="57" idx="0"/>
          </p:cNvCxnSpPr>
          <p:nvPr/>
        </p:nvCxnSpPr>
        <p:spPr>
          <a:xfrm>
            <a:off x="5076056" y="1340768"/>
            <a:ext cx="0" cy="27363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rré corné 33"/>
          <p:cNvSpPr/>
          <p:nvPr/>
        </p:nvSpPr>
        <p:spPr>
          <a:xfrm>
            <a:off x="2339752" y="4077072"/>
            <a:ext cx="1296144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Assister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User en danger </a:t>
            </a:r>
            <a:endParaRPr lang="fr-FR" sz="1300" baseline="30000" dirty="0" smtClean="0">
              <a:solidFill>
                <a:schemeClr val="tx1"/>
              </a:solidFill>
            </a:endParaRPr>
          </a:p>
        </p:txBody>
      </p:sp>
      <p:sp>
        <p:nvSpPr>
          <p:cNvPr id="39" name="Organigramme : Disque magnétique 38"/>
          <p:cNvSpPr/>
          <p:nvPr/>
        </p:nvSpPr>
        <p:spPr>
          <a:xfrm>
            <a:off x="7596336" y="476672"/>
            <a:ext cx="1080120" cy="12961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DB</a:t>
            </a:r>
            <a:endParaRPr lang="fr-FR" sz="16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5580112" y="836712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SELECT  User’s PAC</a:t>
            </a:r>
            <a:r>
              <a:rPr lang="fr-FR" sz="1400" baseline="30000" dirty="0" smtClean="0">
                <a:solidFill>
                  <a:srgbClr val="FF0000"/>
                </a:solidFill>
              </a:rPr>
              <a:t>15</a:t>
            </a:r>
            <a:endParaRPr lang="fr-FR" sz="1200" dirty="0" smtClean="0"/>
          </a:p>
        </p:txBody>
      </p:sp>
      <p:sp>
        <p:nvSpPr>
          <p:cNvPr id="57" name="Carré corné 56"/>
          <p:cNvSpPr/>
          <p:nvPr/>
        </p:nvSpPr>
        <p:spPr>
          <a:xfrm>
            <a:off x="4427984" y="4077072"/>
            <a:ext cx="1296144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Réception  Alert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par (PAC + SS)</a:t>
            </a:r>
            <a:endParaRPr lang="fr-FR" sz="1300" baseline="30000" dirty="0" smtClean="0">
              <a:solidFill>
                <a:schemeClr val="tx1"/>
              </a:solidFill>
            </a:endParaRPr>
          </a:p>
        </p:txBody>
      </p:sp>
      <p:sp>
        <p:nvSpPr>
          <p:cNvPr id="59" name="Losange 58"/>
          <p:cNvSpPr/>
          <p:nvPr/>
        </p:nvSpPr>
        <p:spPr>
          <a:xfrm>
            <a:off x="2771800" y="6453336"/>
            <a:ext cx="432048" cy="432048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E</a:t>
            </a:r>
            <a:endParaRPr lang="fr-FR" b="1" dirty="0"/>
          </a:p>
        </p:txBody>
      </p:sp>
      <p:cxnSp>
        <p:nvCxnSpPr>
          <p:cNvPr id="62" name="Connecteur droit avec flèche 61"/>
          <p:cNvCxnSpPr>
            <a:stCxn id="34" idx="2"/>
            <a:endCxn id="59" idx="0"/>
          </p:cNvCxnSpPr>
          <p:nvPr/>
        </p:nvCxnSpPr>
        <p:spPr>
          <a:xfrm>
            <a:off x="2987824" y="4653136"/>
            <a:ext cx="0" cy="18002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57" idx="1"/>
            <a:endCxn id="34" idx="3"/>
          </p:cNvCxnSpPr>
          <p:nvPr/>
        </p:nvCxnSpPr>
        <p:spPr>
          <a:xfrm flipH="1">
            <a:off x="3635896" y="436510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3059832" y="6513294"/>
            <a:ext cx="8640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b="1" dirty="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lang="fr-FR" sz="13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764704"/>
            <a:ext cx="58106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3" name="Connecteur droit avec flèche 42"/>
          <p:cNvCxnSpPr>
            <a:stCxn id="1027" idx="3"/>
            <a:endCxn id="30" idx="1"/>
          </p:cNvCxnSpPr>
          <p:nvPr/>
        </p:nvCxnSpPr>
        <p:spPr>
          <a:xfrm>
            <a:off x="2632786" y="1124744"/>
            <a:ext cx="222724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2483768" y="888975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GET last GPS location</a:t>
            </a:r>
            <a:r>
              <a:rPr lang="fr-FR" sz="1400" baseline="30000" dirty="0" smtClean="0">
                <a:solidFill>
                  <a:srgbClr val="FF0000"/>
                </a:solidFill>
              </a:rPr>
              <a:t>14</a:t>
            </a:r>
            <a:endParaRPr lang="fr-FR" sz="1200" dirty="0" smtClean="0"/>
          </a:p>
        </p:txBody>
      </p:sp>
      <p:sp>
        <p:nvSpPr>
          <p:cNvPr id="58" name="ZoneTexte 57"/>
          <p:cNvSpPr txBox="1"/>
          <p:nvPr/>
        </p:nvSpPr>
        <p:spPr>
          <a:xfrm>
            <a:off x="5580112" y="110499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SELECT  All PAC nearby</a:t>
            </a:r>
            <a:r>
              <a:rPr lang="fr-FR" sz="1400" baseline="30000" dirty="0" smtClean="0">
                <a:solidFill>
                  <a:srgbClr val="FF0000"/>
                </a:solidFill>
              </a:rPr>
              <a:t>15</a:t>
            </a:r>
            <a:endParaRPr lang="fr-F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/>
          <p:cNvSpPr/>
          <p:nvPr/>
        </p:nvSpPr>
        <p:spPr>
          <a:xfrm>
            <a:off x="-36512" y="0"/>
            <a:ext cx="89959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252000" tIns="0" rIns="0" bIns="0" rtlCol="0" anchor="t" anchorCtr="0"/>
          <a:lstStyle/>
          <a:p>
            <a:pPr algn="ctr"/>
            <a:r>
              <a:rPr lang="fr-FR" sz="2800" b="1" cap="small" dirty="0" smtClean="0">
                <a:solidFill>
                  <a:schemeClr val="bg1"/>
                </a:solidFill>
              </a:rPr>
              <a:t>Le BackLog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115616" y="116632"/>
            <a:ext cx="7848872" cy="6552728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CHART – 1 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Ici sont listées les fonctionnalités par ordre de priorité (les plus importantes sont en haut).</a:t>
            </a:r>
            <a:endParaRPr lang="fr-FR" sz="15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1272476" y="980728"/>
          <a:ext cx="7620004" cy="5179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2376264"/>
                <a:gridCol w="1512168"/>
                <a:gridCol w="1512169"/>
                <a:gridCol w="1499323"/>
              </a:tblGrid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ID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Liste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En cours de Dév.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Fonctionnalités</a:t>
                      </a:r>
                      <a:r>
                        <a:rPr lang="fr-FR" sz="1600" baseline="0" dirty="0" smtClean="0"/>
                        <a:t> Achevées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Fonctionnalités Testées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Choisir 5 PAC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1, 2, 5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6, 7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3</a:t>
                      </a:r>
                      <a:endParaRPr lang="fr-FR" sz="12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Choisir 1 PAC prioritaire (parmi les 5 PAC)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3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Récupérer</a:t>
                      </a:r>
                      <a:r>
                        <a:rPr lang="fr-FR" sz="1200" baseline="0" dirty="0" smtClean="0"/>
                        <a:t> la position GPS  du User + SS de proximité  +  PAC /Veilleurs actifs de proximité (User online) 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4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Envoyer une alerte aux PAC  définis et ceux veilleurs actifs de proximité (User</a:t>
                      </a:r>
                      <a:r>
                        <a:rPr lang="fr-FR" sz="1200" baseline="0" dirty="0" smtClean="0"/>
                        <a:t> Online)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5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Appeler le PAC prioritaire si le téléphone</a:t>
                      </a:r>
                      <a:r>
                        <a:rPr lang="fr-FR" sz="1200" baseline="0" dirty="0" smtClean="0"/>
                        <a:t> est crédité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6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Usage simplifié du Smartphone pour afficher les icones de SS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7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Déclencher alerte silencieuse</a:t>
                      </a:r>
                    </a:p>
                    <a:p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</a:tr>
            </a:tbl>
          </a:graphicData>
        </a:graphic>
      </p:graphicFrame>
      <p:cxnSp>
        <p:nvCxnSpPr>
          <p:cNvPr id="7" name="Connecteur droit avec flèche 6"/>
          <p:cNvCxnSpPr>
            <a:stCxn id="11" idx="1"/>
          </p:cNvCxnSpPr>
          <p:nvPr/>
        </p:nvCxnSpPr>
        <p:spPr>
          <a:xfrm flipH="1" flipV="1">
            <a:off x="6876256" y="2204864"/>
            <a:ext cx="3240360" cy="162018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à coins arrondis 10"/>
          <p:cNvSpPr/>
          <p:nvPr/>
        </p:nvSpPr>
        <p:spPr>
          <a:xfrm>
            <a:off x="10116616" y="3140968"/>
            <a:ext cx="2088232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smtClean="0"/>
              <a:t>Ces trois dernières colonnes sont un exemple de remplissage du tableau</a:t>
            </a:r>
            <a:endParaRPr lang="fr-FR" sz="1200" dirty="0"/>
          </a:p>
        </p:txBody>
      </p:sp>
      <p:cxnSp>
        <p:nvCxnSpPr>
          <p:cNvPr id="13" name="Connecteur droit avec flèche 12"/>
          <p:cNvCxnSpPr>
            <a:stCxn id="11" idx="1"/>
          </p:cNvCxnSpPr>
          <p:nvPr/>
        </p:nvCxnSpPr>
        <p:spPr>
          <a:xfrm flipH="1" flipV="1">
            <a:off x="5364088" y="2204864"/>
            <a:ext cx="4752528" cy="162018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11" idx="1"/>
          </p:cNvCxnSpPr>
          <p:nvPr/>
        </p:nvCxnSpPr>
        <p:spPr>
          <a:xfrm flipH="1" flipV="1">
            <a:off x="8172400" y="2204864"/>
            <a:ext cx="1944216" cy="162018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/>
          <p:cNvSpPr/>
          <p:nvPr/>
        </p:nvSpPr>
        <p:spPr>
          <a:xfrm>
            <a:off x="-36512" y="0"/>
            <a:ext cx="89959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252000" tIns="0" rIns="0" bIns="0" rtlCol="0" anchor="t" anchorCtr="0"/>
          <a:lstStyle/>
          <a:p>
            <a:pPr algn="ctr"/>
            <a:r>
              <a:rPr lang="fr-FR" sz="2800" b="1" cap="small" dirty="0" smtClean="0">
                <a:solidFill>
                  <a:schemeClr val="bg1"/>
                </a:solidFill>
              </a:rPr>
              <a:t>Le BackLog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115616" y="116632"/>
            <a:ext cx="7848872" cy="6552728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CHART </a:t>
            </a:r>
            <a:r>
              <a:rPr lang="fr-FR" sz="2800" b="1" smtClean="0">
                <a:solidFill>
                  <a:schemeClr val="tx1"/>
                </a:solidFill>
              </a:rPr>
              <a:t>– 2 </a:t>
            </a:r>
            <a:endParaRPr lang="fr-FR" sz="28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Ici sont listées les fonctionnalités par ordre de priorité (les plus importantes sont en haut).</a:t>
            </a:r>
            <a:endParaRPr lang="fr-FR" sz="15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1259632" y="980728"/>
          <a:ext cx="7620004" cy="5651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2376264"/>
                <a:gridCol w="1512168"/>
                <a:gridCol w="1512169"/>
                <a:gridCol w="1499323"/>
              </a:tblGrid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ID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Liste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En cours de Dév.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Fonctionnalités</a:t>
                      </a:r>
                      <a:r>
                        <a:rPr lang="fr-FR" sz="1600" baseline="0" dirty="0" smtClean="0"/>
                        <a:t> Achevées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Fonctionnalités Testées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8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Déclencher alerte non silencieuse (sirène)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9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Envoyer une alerte aux PAC  définis (User</a:t>
                      </a:r>
                      <a:r>
                        <a:rPr lang="fr-FR" sz="1200" baseline="0" dirty="0" smtClean="0"/>
                        <a:t> offline)</a:t>
                      </a:r>
                      <a:endParaRPr lang="fr-FR" sz="1200" dirty="0" smtClean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10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Récupérer</a:t>
                      </a:r>
                      <a:r>
                        <a:rPr lang="fr-FR" sz="1200" baseline="0" dirty="0" smtClean="0"/>
                        <a:t> la dernière position GPS  connue du User (User offline)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11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Recevoir la confirmation de</a:t>
                      </a:r>
                      <a:r>
                        <a:rPr lang="fr-FR" sz="1200" baseline="0" dirty="0" smtClean="0"/>
                        <a:t> réception </a:t>
                      </a:r>
                      <a:r>
                        <a:rPr lang="fr-FR" sz="1200" dirty="0" smtClean="0"/>
                        <a:t> de</a:t>
                      </a:r>
                      <a:r>
                        <a:rPr lang="fr-FR" sz="1200" baseline="0" dirty="0" smtClean="0"/>
                        <a:t> l’</a:t>
                      </a:r>
                      <a:r>
                        <a:rPr lang="fr-FR" sz="1200" dirty="0" smtClean="0"/>
                        <a:t>alerte</a:t>
                      </a:r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12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Accéder</a:t>
                      </a:r>
                      <a:r>
                        <a:rPr lang="fr-FR" sz="1200" baseline="0" dirty="0" smtClean="0"/>
                        <a:t> aux coordonnées des SS de proximité (User side)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13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Détecter</a:t>
                      </a:r>
                      <a:r>
                        <a:rPr lang="fr-FR" sz="1200" baseline="0" dirty="0" smtClean="0"/>
                        <a:t> les activités irrégulières du Smartphone (veille active)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14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Personnaliser</a:t>
                      </a:r>
                      <a:r>
                        <a:rPr lang="fr-FR" sz="1200" baseline="0" dirty="0" smtClean="0"/>
                        <a:t> la notification d’alerte chez le PAC (silencieux ou musique/tonalité, etc.)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15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Personnaliser le message d’alerte à envoyer aux PAC</a:t>
                      </a:r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T="1440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/>
          <p:cNvSpPr/>
          <p:nvPr/>
        </p:nvSpPr>
        <p:spPr>
          <a:xfrm>
            <a:off x="-36512" y="0"/>
            <a:ext cx="89959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252000" tIns="0" rIns="0" bIns="0" rtlCol="0" anchor="t" anchorCtr="0"/>
          <a:lstStyle/>
          <a:p>
            <a:pPr algn="ctr"/>
            <a:r>
              <a:rPr lang="fr-FR" sz="2800" b="1" cap="small" dirty="0" smtClean="0">
                <a:solidFill>
                  <a:schemeClr val="bg1"/>
                </a:solidFill>
              </a:rPr>
              <a:t>Exemple De Visuels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11760" y="116632"/>
            <a:ext cx="4392488" cy="6552728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VIEW – 1 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Déclenchement rapide d’Alerte (Secouement du téléphone, double-click du bouton Home, etc.)</a:t>
            </a:r>
            <a:endParaRPr lang="fr-FR" sz="1500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7384" y="2780928"/>
            <a:ext cx="1592688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Carré corné 22"/>
          <p:cNvSpPr/>
          <p:nvPr/>
        </p:nvSpPr>
        <p:spPr>
          <a:xfrm>
            <a:off x="3707904" y="1412776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PopUp 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Affichage Icones</a:t>
            </a:r>
            <a:endParaRPr lang="fr-FR" sz="1300" dirty="0" smtClean="0">
              <a:solidFill>
                <a:srgbClr val="FF0000"/>
              </a:solidFill>
            </a:endParaRPr>
          </a:p>
        </p:txBody>
      </p:sp>
      <p:cxnSp>
        <p:nvCxnSpPr>
          <p:cNvPr id="24" name="Connecteur droit avec flèche 23"/>
          <p:cNvCxnSpPr>
            <a:stCxn id="23" idx="2"/>
            <a:endCxn id="2050" idx="0"/>
          </p:cNvCxnSpPr>
          <p:nvPr/>
        </p:nvCxnSpPr>
        <p:spPr>
          <a:xfrm flipH="1">
            <a:off x="4423728" y="1988840"/>
            <a:ext cx="425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/>
          <p:cNvSpPr/>
          <p:nvPr/>
        </p:nvSpPr>
        <p:spPr>
          <a:xfrm>
            <a:off x="-36512" y="0"/>
            <a:ext cx="89959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252000" tIns="0" rIns="0" bIns="0" rtlCol="0" anchor="t" anchorCtr="0"/>
          <a:lstStyle/>
          <a:p>
            <a:pPr algn="ctr"/>
            <a:r>
              <a:rPr lang="fr-FR" sz="2800" b="1" cap="small" dirty="0" smtClean="0">
                <a:solidFill>
                  <a:schemeClr val="bg1"/>
                </a:solidFill>
              </a:rPr>
              <a:t>Propositions De Modifications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115616" y="116632"/>
            <a:ext cx="7848872" cy="6552728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CHART – 1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Pour toutes idées de modification, d’ajout ou de suppression de fonctionnalités, rempli ce tableau</a:t>
            </a:r>
            <a:endParaRPr lang="fr-FR" sz="15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1259632" y="1397000"/>
          <a:ext cx="7620001" cy="4851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830851"/>
                <a:gridCol w="1364848"/>
                <a:gridCol w="1376302"/>
                <a:gridCol w="1524000"/>
              </a:tblGrid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UseCase-ID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Fonctionnalités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Ajouter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Modifier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Supprimer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605039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Slide</a:t>
                      </a:r>
                      <a:r>
                        <a:rPr lang="fr-FR" sz="1400" baseline="0" dirty="0" smtClean="0"/>
                        <a:t> 1 (du </a:t>
                      </a:r>
                      <a:r>
                        <a:rPr lang="fr-FR" sz="1400" baseline="0" dirty="0" err="1" smtClean="0"/>
                        <a:t>ppt</a:t>
                      </a:r>
                      <a:r>
                        <a:rPr lang="fr-FR" sz="1400" baseline="0" dirty="0" smtClean="0"/>
                        <a:t>)</a:t>
                      </a:r>
                      <a:endParaRPr lang="fr-FR" sz="14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Silent Alert  OR Panic button</a:t>
                      </a:r>
                      <a:endParaRPr lang="fr-FR" sz="14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J’ai ajouté parce que</a:t>
                      </a:r>
                      <a:endParaRPr lang="fr-FR" sz="14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J’ai modifié parce que….</a:t>
                      </a:r>
                      <a:endParaRPr lang="fr-FR" sz="14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J’ai supprimé parc que…</a:t>
                      </a:r>
                      <a:endParaRPr lang="fr-FR" sz="14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144000"/>
                </a:tc>
              </a:tr>
            </a:tbl>
          </a:graphicData>
        </a:graphic>
      </p:graphicFrame>
      <p:sp>
        <p:nvSpPr>
          <p:cNvPr id="9" name="Légende à une bordure 2 8"/>
          <p:cNvSpPr/>
          <p:nvPr/>
        </p:nvSpPr>
        <p:spPr>
          <a:xfrm>
            <a:off x="9900592" y="2204864"/>
            <a:ext cx="1800200" cy="792088"/>
          </a:xfrm>
          <a:prstGeom prst="accentCallout2">
            <a:avLst>
              <a:gd name="adj1" fmla="val 78275"/>
              <a:gd name="adj2" fmla="val -11508"/>
              <a:gd name="adj3" fmla="val 79879"/>
              <a:gd name="adj4" fmla="val -33234"/>
              <a:gd name="adj5" fmla="val 36942"/>
              <a:gd name="adj6" fmla="val -1087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/>
              <a:t>Ceci est un exemple de remplissage du tableau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4106</TotalTime>
  <Words>679</Words>
  <Application>Microsoft Office PowerPoint</Application>
  <PresentationFormat>Affichage à l'écran (4:3)</PresentationFormat>
  <Paragraphs>181</Paragraphs>
  <Slides>10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Ahmed</dc:creator>
  <cp:lastModifiedBy>Ahmed</cp:lastModifiedBy>
  <cp:revision>13</cp:revision>
  <dcterms:created xsi:type="dcterms:W3CDTF">2018-07-20T01:25:44Z</dcterms:created>
  <dcterms:modified xsi:type="dcterms:W3CDTF">2018-08-31T01:51:32Z</dcterms:modified>
</cp:coreProperties>
</file>