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094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F2CC-E386-4983-90C0-D73DD7D6C160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45C5-107C-42BC-894C-826F07522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87624" y="2204864"/>
            <a:ext cx="7704856" cy="432048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Initialisation | Settings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44624"/>
            <a:ext cx="7704856" cy="201622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Inscription | Connexion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2123728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Inscription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Infos Personnelles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4788024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Connexion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Email &amp; </a:t>
            </a:r>
            <a:r>
              <a:rPr lang="fr-FR" sz="1300" dirty="0">
                <a:solidFill>
                  <a:schemeClr val="tx1"/>
                </a:solidFill>
              </a:rPr>
              <a:t>P</a:t>
            </a:r>
            <a:r>
              <a:rPr lang="fr-FR" sz="1300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11" name="Losange 10"/>
          <p:cNvSpPr/>
          <p:nvPr/>
        </p:nvSpPr>
        <p:spPr>
          <a:xfrm>
            <a:off x="3923928" y="1124744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71800" y="824662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Les données sont valides ? </a:t>
            </a:r>
            <a:endParaRPr lang="fr-FR" sz="1350" dirty="0"/>
          </a:p>
        </p:txBody>
      </p:sp>
      <p:cxnSp>
        <p:nvCxnSpPr>
          <p:cNvPr id="14" name="Connecteur en angle 13"/>
          <p:cNvCxnSpPr>
            <a:stCxn id="4" idx="2"/>
            <a:endCxn id="11" idx="1"/>
          </p:cNvCxnSpPr>
          <p:nvPr/>
        </p:nvCxnSpPr>
        <p:spPr>
          <a:xfrm rot="16200000" flipH="1">
            <a:off x="3167844" y="512676"/>
            <a:ext cx="432048" cy="10801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2"/>
            <a:endCxn id="24" idx="0"/>
          </p:cNvCxnSpPr>
          <p:nvPr/>
        </p:nvCxnSpPr>
        <p:spPr>
          <a:xfrm>
            <a:off x="4067944" y="14127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3347864" y="22768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Liste des PAC</a:t>
            </a:r>
            <a:r>
              <a:rPr lang="fr-FR" sz="1400" baseline="30000" dirty="0">
                <a:solidFill>
                  <a:srgbClr val="FF0000"/>
                </a:solidFill>
              </a:rPr>
              <a:t>1</a:t>
            </a:r>
            <a:endParaRPr lang="fr-FR" sz="1300" baseline="30000" dirty="0">
              <a:solidFill>
                <a:srgbClr val="FF0000"/>
              </a:solidFill>
            </a:endParaRPr>
          </a:p>
        </p:txBody>
      </p:sp>
      <p:cxnSp>
        <p:nvCxnSpPr>
          <p:cNvPr id="41" name="Connecteur en angle 13"/>
          <p:cNvCxnSpPr>
            <a:stCxn id="10" idx="2"/>
            <a:endCxn id="11" idx="3"/>
          </p:cNvCxnSpPr>
          <p:nvPr/>
        </p:nvCxnSpPr>
        <p:spPr>
          <a:xfrm rot="5400000">
            <a:off x="4644008" y="404664"/>
            <a:ext cx="432048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6200000">
            <a:off x="3606262" y="1666818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06821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0837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740352" y="116632"/>
            <a:ext cx="100811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0" idx="3"/>
            <a:endCxn id="57" idx="2"/>
          </p:cNvCxnSpPr>
          <p:nvPr/>
        </p:nvCxnSpPr>
        <p:spPr>
          <a:xfrm>
            <a:off x="6228184" y="548680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724128" y="320606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check DB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Carré corné 68"/>
          <p:cNvSpPr/>
          <p:nvPr/>
        </p:nvSpPr>
        <p:spPr>
          <a:xfrm>
            <a:off x="3347864" y="29969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Alert  OR Panic button</a:t>
            </a:r>
            <a:r>
              <a:rPr lang="fr-FR" sz="1400" baseline="30000" dirty="0" smtClean="0">
                <a:solidFill>
                  <a:srgbClr val="FF0000"/>
                </a:solidFill>
              </a:rPr>
              <a:t>2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/>
          <p:cNvCxnSpPr>
            <a:stCxn id="24" idx="2"/>
            <a:endCxn id="69" idx="0"/>
          </p:cNvCxnSpPr>
          <p:nvPr/>
        </p:nvCxnSpPr>
        <p:spPr>
          <a:xfrm>
            <a:off x="4067944" y="28529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Disque magnétique 87"/>
          <p:cNvSpPr/>
          <p:nvPr/>
        </p:nvSpPr>
        <p:spPr>
          <a:xfrm>
            <a:off x="7668344" y="3501008"/>
            <a:ext cx="108012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148064" y="405732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Save &amp; Resume Progression</a:t>
            </a:r>
            <a:r>
              <a:rPr lang="fr-FR" sz="1400" baseline="30000" dirty="0" smtClean="0">
                <a:solidFill>
                  <a:srgbClr val="FF0000"/>
                </a:solidFill>
              </a:rPr>
              <a:t>7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Carré corné 90"/>
          <p:cNvSpPr/>
          <p:nvPr/>
        </p:nvSpPr>
        <p:spPr>
          <a:xfrm>
            <a:off x="3347864" y="371703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Veilles Actives</a:t>
            </a:r>
            <a:r>
              <a:rPr lang="fr-FR" sz="1400" baseline="30000" dirty="0" smtClean="0">
                <a:solidFill>
                  <a:srgbClr val="FF0000"/>
                </a:solidFill>
              </a:rPr>
              <a:t>3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2" name="Carré corné 91"/>
          <p:cNvSpPr/>
          <p:nvPr/>
        </p:nvSpPr>
        <p:spPr>
          <a:xfrm>
            <a:off x="3347864" y="443711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Message Alerte</a:t>
            </a:r>
            <a:r>
              <a:rPr lang="fr-FR" sz="1400" baseline="30000" dirty="0" smtClean="0">
                <a:solidFill>
                  <a:srgbClr val="FF0000"/>
                </a:solidFill>
              </a:rPr>
              <a:t>4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3" name="Carré corné 92"/>
          <p:cNvSpPr/>
          <p:nvPr/>
        </p:nvSpPr>
        <p:spPr>
          <a:xfrm>
            <a:off x="3347864" y="515719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Usage Simplifié</a:t>
            </a:r>
            <a:r>
              <a:rPr lang="fr-FR" sz="1400" baseline="30000" dirty="0" smtClean="0">
                <a:solidFill>
                  <a:srgbClr val="FF0000"/>
                </a:solidFill>
              </a:rPr>
              <a:t>5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4" name="Carré corné 93"/>
          <p:cNvSpPr/>
          <p:nvPr/>
        </p:nvSpPr>
        <p:spPr>
          <a:xfrm>
            <a:off x="3347864" y="58772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Notif. </a:t>
            </a:r>
            <a:r>
              <a:rPr lang="fr-FR" sz="1300" dirty="0">
                <a:solidFill>
                  <a:schemeClr val="tx1"/>
                </a:solidFill>
              </a:rPr>
              <a:t>d</a:t>
            </a:r>
            <a:r>
              <a:rPr lang="fr-FR" sz="1300" dirty="0" smtClean="0">
                <a:solidFill>
                  <a:schemeClr val="tx1"/>
                </a:solidFill>
              </a:rPr>
              <a:t>’alert</a:t>
            </a:r>
            <a:r>
              <a:rPr lang="fr-FR" sz="1400" baseline="30000" dirty="0" smtClean="0">
                <a:solidFill>
                  <a:srgbClr val="FF0000"/>
                </a:solidFill>
              </a:rPr>
              <a:t>6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99" name="Connecteur droit avec flèche 98"/>
          <p:cNvCxnSpPr>
            <a:stCxn id="69" idx="2"/>
            <a:endCxn id="91" idx="0"/>
          </p:cNvCxnSpPr>
          <p:nvPr/>
        </p:nvCxnSpPr>
        <p:spPr>
          <a:xfrm>
            <a:off x="406794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1" idx="2"/>
            <a:endCxn id="92" idx="0"/>
          </p:cNvCxnSpPr>
          <p:nvPr/>
        </p:nvCxnSpPr>
        <p:spPr>
          <a:xfrm>
            <a:off x="4067944" y="429309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2" idx="2"/>
            <a:endCxn id="93" idx="0"/>
          </p:cNvCxnSpPr>
          <p:nvPr/>
        </p:nvCxnSpPr>
        <p:spPr>
          <a:xfrm>
            <a:off x="406794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93" idx="2"/>
            <a:endCxn id="94" idx="0"/>
          </p:cNvCxnSpPr>
          <p:nvPr/>
        </p:nvCxnSpPr>
        <p:spPr>
          <a:xfrm>
            <a:off x="4067944" y="57332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3"/>
          <p:cNvCxnSpPr>
            <a:stCxn id="24" idx="1"/>
            <a:endCxn id="94" idx="1"/>
          </p:cNvCxnSpPr>
          <p:nvPr/>
        </p:nvCxnSpPr>
        <p:spPr>
          <a:xfrm rot="10800000" flipV="1">
            <a:off x="3347864" y="2564904"/>
            <a:ext cx="12700" cy="3600400"/>
          </a:xfrm>
          <a:prstGeom prst="bentConnector3">
            <a:avLst>
              <a:gd name="adj1" fmla="val 28483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93" idx="1"/>
          </p:cNvCxnSpPr>
          <p:nvPr/>
        </p:nvCxnSpPr>
        <p:spPr>
          <a:xfrm>
            <a:off x="2987824" y="5445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2987824" y="47251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298782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2987824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"/>
          <p:cNvCxnSpPr>
            <a:stCxn id="24" idx="3"/>
            <a:endCxn id="94" idx="3"/>
          </p:cNvCxnSpPr>
          <p:nvPr/>
        </p:nvCxnSpPr>
        <p:spPr>
          <a:xfrm>
            <a:off x="4788024" y="2564904"/>
            <a:ext cx="12700" cy="3600400"/>
          </a:xfrm>
          <a:prstGeom prst="bentConnector3">
            <a:avLst>
              <a:gd name="adj1" fmla="val 2760001"/>
            </a:avLst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788024" y="472514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4788024" y="544522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4788024" y="400506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>
            <a:off x="4788024" y="328498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88" idx="2"/>
          </p:cNvCxnSpPr>
          <p:nvPr/>
        </p:nvCxnSpPr>
        <p:spPr>
          <a:xfrm>
            <a:off x="5220072" y="4293096"/>
            <a:ext cx="244827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osange 150"/>
          <p:cNvSpPr/>
          <p:nvPr/>
        </p:nvSpPr>
        <p:spPr>
          <a:xfrm>
            <a:off x="5292080" y="6453336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cxnSp>
        <p:nvCxnSpPr>
          <p:cNvPr id="154" name="Connecteur en angle 13"/>
          <p:cNvCxnSpPr>
            <a:stCxn id="94" idx="2"/>
            <a:endCxn id="151" idx="1"/>
          </p:cNvCxnSpPr>
          <p:nvPr/>
        </p:nvCxnSpPr>
        <p:spPr>
          <a:xfrm rot="16200000" flipH="1">
            <a:off x="4578846" y="5942434"/>
            <a:ext cx="202332" cy="122413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Installation &amp; Initialisation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436096" y="6513294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Envoi demande de validation 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15616" y="3356992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Envoi de la réponse de PAC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Réception de la demande de 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3923928" y="350100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to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r>
              <a:rPr lang="fr-FR" sz="1300" dirty="0" smtClean="0">
                <a:solidFill>
                  <a:schemeClr val="tx1"/>
                </a:solidFill>
              </a:rPr>
              <a:t> PAC’s response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3923928" y="1124744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de la demande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8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11" name="Losange 10"/>
          <p:cNvSpPr/>
          <p:nvPr/>
        </p:nvSpPr>
        <p:spPr>
          <a:xfrm>
            <a:off x="4499992" y="2348880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2"/>
            <a:endCxn id="4" idx="0"/>
          </p:cNvCxnSpPr>
          <p:nvPr/>
        </p:nvCxnSpPr>
        <p:spPr>
          <a:xfrm>
            <a:off x="4644008" y="263691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13"/>
          <p:cNvCxnSpPr>
            <a:stCxn id="10" idx="1"/>
            <a:endCxn id="11" idx="1"/>
          </p:cNvCxnSpPr>
          <p:nvPr/>
        </p:nvCxnSpPr>
        <p:spPr>
          <a:xfrm rot="10800000" flipH="1" flipV="1">
            <a:off x="3923928" y="1412776"/>
            <a:ext cx="576064" cy="1080120"/>
          </a:xfrm>
          <a:prstGeom prst="bentConnector3">
            <a:avLst>
              <a:gd name="adj1" fmla="val -39683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16016" y="248854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4182326" y="2818945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092280" y="1988840"/>
            <a:ext cx="1008112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1" idx="3"/>
            <a:endCxn id="57" idx="2"/>
          </p:cNvCxnSpPr>
          <p:nvPr/>
        </p:nvCxnSpPr>
        <p:spPr>
          <a:xfrm>
            <a:off x="4788024" y="2492896"/>
            <a:ext cx="2304256" cy="36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4860032" y="226482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Link PAC to </a:t>
            </a:r>
            <a:r>
              <a:rPr lang="fr-FR" sz="1350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baseline="30000" dirty="0" smtClean="0">
                <a:solidFill>
                  <a:srgbClr val="FF0000"/>
                </a:solidFill>
              </a:rPr>
              <a:t>9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Losange 150"/>
          <p:cNvSpPr/>
          <p:nvPr/>
        </p:nvSpPr>
        <p:spPr>
          <a:xfrm>
            <a:off x="4427984" y="47667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Gestion Demande Validation (PAC - side)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59832" y="17659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Envoi  par </a:t>
            </a:r>
            <a:r>
              <a:rPr lang="fr-FR" sz="1350" dirty="0" err="1" smtClean="0"/>
              <a:t>User</a:t>
            </a:r>
            <a:r>
              <a:rPr lang="fr-FR" sz="1350" dirty="0" smtClean="0"/>
              <a:t> de la demande aux PAC</a:t>
            </a:r>
            <a:endParaRPr lang="fr-FR" sz="1350" dirty="0"/>
          </a:p>
        </p:txBody>
      </p:sp>
      <p:cxnSp>
        <p:nvCxnSpPr>
          <p:cNvPr id="54" name="Connecteur droit avec flèche 53"/>
          <p:cNvCxnSpPr>
            <a:stCxn id="151" idx="2"/>
            <a:endCxn id="10" idx="0"/>
          </p:cNvCxnSpPr>
          <p:nvPr/>
        </p:nvCxnSpPr>
        <p:spPr>
          <a:xfrm>
            <a:off x="4644008" y="908720"/>
            <a:ext cx="0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987824" y="2048798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Demande acceptée ?</a:t>
            </a:r>
            <a:endParaRPr lang="fr-FR" sz="1350" dirty="0"/>
          </a:p>
        </p:txBody>
      </p:sp>
      <p:cxnSp>
        <p:nvCxnSpPr>
          <p:cNvPr id="75" name="Connecteur en angle 13"/>
          <p:cNvCxnSpPr>
            <a:stCxn id="57" idx="3"/>
            <a:endCxn id="4" idx="3"/>
          </p:cNvCxnSpPr>
          <p:nvPr/>
        </p:nvCxnSpPr>
        <p:spPr>
          <a:xfrm rot="5400000">
            <a:off x="6120172" y="2312876"/>
            <a:ext cx="720080" cy="22322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" idx="2"/>
            <a:endCxn id="79" idx="0"/>
          </p:cNvCxnSpPr>
          <p:nvPr/>
        </p:nvCxnSpPr>
        <p:spPr>
          <a:xfrm>
            <a:off x="4644008" y="4077072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osange 78"/>
          <p:cNvSpPr/>
          <p:nvPr/>
        </p:nvSpPr>
        <p:spPr>
          <a:xfrm>
            <a:off x="4499992" y="4869161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4716016" y="5013177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88296" y="501317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203848" y="4509120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Réponse   Favorable </a:t>
            </a:r>
            <a:r>
              <a:rPr lang="fr-FR" sz="1400" baseline="30000" dirty="0" smtClean="0">
                <a:solidFill>
                  <a:srgbClr val="FF0000"/>
                </a:solidFill>
              </a:rPr>
              <a:t>10</a:t>
            </a:r>
            <a:r>
              <a:rPr lang="fr-FR" sz="1350" dirty="0" smtClean="0"/>
              <a:t>?</a:t>
            </a:r>
            <a:endParaRPr lang="fr-FR" sz="1350" dirty="0"/>
          </a:p>
        </p:txBody>
      </p:sp>
      <p:cxnSp>
        <p:nvCxnSpPr>
          <p:cNvPr id="89" name="Connecteur en angle 13"/>
          <p:cNvCxnSpPr>
            <a:stCxn id="79" idx="1"/>
            <a:endCxn id="151" idx="1"/>
          </p:cNvCxnSpPr>
          <p:nvPr/>
        </p:nvCxnSpPr>
        <p:spPr>
          <a:xfrm rot="10800000">
            <a:off x="4427984" y="692697"/>
            <a:ext cx="72008" cy="4320481"/>
          </a:xfrm>
          <a:prstGeom prst="bentConnector3">
            <a:avLst>
              <a:gd name="adj1" fmla="val 1865897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79" idx="2"/>
            <a:endCxn id="106" idx="0"/>
          </p:cNvCxnSpPr>
          <p:nvPr/>
        </p:nvCxnSpPr>
        <p:spPr>
          <a:xfrm>
            <a:off x="4644008" y="5157193"/>
            <a:ext cx="0" cy="10081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osange 105"/>
          <p:cNvSpPr/>
          <p:nvPr/>
        </p:nvSpPr>
        <p:spPr>
          <a:xfrm>
            <a:off x="4427984" y="616530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788024" y="623731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Initialisation Parcours test (</a:t>
            </a:r>
            <a:r>
              <a:rPr lang="fr-FR" sz="1350" b="1" dirty="0" err="1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 side)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Initialisation Parcours TEST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|PAC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645024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r>
              <a:rPr lang="fr-FR" sz="1500" b="1" dirty="0" smtClean="0">
                <a:solidFill>
                  <a:schemeClr val="tx1"/>
                </a:solidFill>
              </a:rPr>
              <a:t>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536408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Envoi au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Aqzé réception </a:t>
            </a:r>
          </a:p>
        </p:txBody>
      </p:sp>
      <p:sp>
        <p:nvSpPr>
          <p:cNvPr id="50" name="Carré corné 49"/>
          <p:cNvSpPr/>
          <p:nvPr/>
        </p:nvSpPr>
        <p:spPr>
          <a:xfrm>
            <a:off x="320384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Test Alert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12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4499992" y="620688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627784" y="248598"/>
            <a:ext cx="4680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 par un des moyens définis en paramètres</a:t>
            </a:r>
            <a:endParaRPr lang="fr-FR" sz="1350" dirty="0"/>
          </a:p>
        </p:txBody>
      </p:sp>
      <p:cxnSp>
        <p:nvCxnSpPr>
          <p:cNvPr id="65" name="Connecteur droit avec flèche 64"/>
          <p:cNvCxnSpPr>
            <a:stCxn id="63" idx="2"/>
          </p:cNvCxnSpPr>
          <p:nvPr/>
        </p:nvCxnSpPr>
        <p:spPr>
          <a:xfrm>
            <a:off x="4716016" y="1052736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0" idx="3"/>
            <a:endCxn id="49" idx="1"/>
          </p:cNvCxnSpPr>
          <p:nvPr/>
        </p:nvCxnSpPr>
        <p:spPr>
          <a:xfrm>
            <a:off x="4644008" y="50851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50" idx="0"/>
          </p:cNvCxnSpPr>
          <p:nvPr/>
        </p:nvCxnSpPr>
        <p:spPr>
          <a:xfrm>
            <a:off x="3923928" y="242088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156176" y="3284984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Déclenchement  par Veille Active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arré corné 79"/>
          <p:cNvSpPr/>
          <p:nvPr/>
        </p:nvSpPr>
        <p:spPr>
          <a:xfrm>
            <a:off x="241176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Shake &amp; PopUp Screen</a:t>
            </a:r>
            <a:r>
              <a:rPr lang="fr-FR" sz="1200" baseline="30000" dirty="0" smtClean="0">
                <a:solidFill>
                  <a:srgbClr val="FF0000"/>
                </a:solidFill>
              </a:rPr>
              <a:t>11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1" name="Carré corné 80"/>
          <p:cNvSpPr/>
          <p:nvPr/>
        </p:nvSpPr>
        <p:spPr>
          <a:xfrm>
            <a:off x="41399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Panic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3" name="Carré corné 82"/>
          <p:cNvSpPr/>
          <p:nvPr/>
        </p:nvSpPr>
        <p:spPr>
          <a:xfrm>
            <a:off x="59401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cxnSp>
        <p:nvCxnSpPr>
          <p:cNvPr id="84" name="Connecteur en angle 13"/>
          <p:cNvCxnSpPr>
            <a:stCxn id="80" idx="0"/>
            <a:endCxn id="83" idx="0"/>
          </p:cNvCxnSpPr>
          <p:nvPr/>
        </p:nvCxnSpPr>
        <p:spPr>
          <a:xfrm rot="5400000" flipH="1" flipV="1">
            <a:off x="4824028" y="-135396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13"/>
          <p:cNvCxnSpPr>
            <a:stCxn id="80" idx="2"/>
            <a:endCxn id="83" idx="2"/>
          </p:cNvCxnSpPr>
          <p:nvPr/>
        </p:nvCxnSpPr>
        <p:spPr>
          <a:xfrm rot="16200000" flipH="1">
            <a:off x="4824028" y="440668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5868144" y="321297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106" name="Connecteur droit avec flèche 105"/>
          <p:cNvCxnSpPr>
            <a:stCxn id="49" idx="0"/>
            <a:endCxn id="104" idx="2"/>
          </p:cNvCxnSpPr>
          <p:nvPr/>
        </p:nvCxnSpPr>
        <p:spPr>
          <a:xfrm flipV="1">
            <a:off x="6084168" y="3645024"/>
            <a:ext cx="0" cy="1152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Déclenchement Par Veille Active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789040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979712" y="45692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suite à une activité suspecte du phone</a:t>
            </a:r>
            <a:endParaRPr lang="fr-FR" sz="1350" dirty="0"/>
          </a:p>
        </p:txBody>
      </p:sp>
      <p:sp>
        <p:nvSpPr>
          <p:cNvPr id="78" name="Losange 77"/>
          <p:cNvSpPr/>
          <p:nvPr/>
        </p:nvSpPr>
        <p:spPr>
          <a:xfrm>
            <a:off x="4427984" y="717341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30" name="Losange 29"/>
          <p:cNvSpPr/>
          <p:nvPr/>
        </p:nvSpPr>
        <p:spPr>
          <a:xfrm>
            <a:off x="3923928" y="83671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4355976" y="1052736"/>
            <a:ext cx="30243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3" idx="2"/>
            <a:endCxn id="34" idx="0"/>
          </p:cNvCxnSpPr>
          <p:nvPr/>
        </p:nvCxnSpPr>
        <p:spPr>
          <a:xfrm>
            <a:off x="4139952" y="2204864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rré corné 32"/>
          <p:cNvSpPr/>
          <p:nvPr/>
        </p:nvSpPr>
        <p:spPr>
          <a:xfrm>
            <a:off x="349188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 to PAC</a:t>
            </a:r>
            <a:endParaRPr lang="fr-FR" sz="13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r>
              <a:rPr lang="fr-FR" sz="1400" baseline="30000" dirty="0" smtClean="0">
                <a:solidFill>
                  <a:srgbClr val="FF0000"/>
                </a:solidFill>
              </a:rPr>
              <a:t>13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4" name="Carré corné 33"/>
          <p:cNvSpPr/>
          <p:nvPr/>
        </p:nvSpPr>
        <p:spPr>
          <a:xfrm>
            <a:off x="349188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380312" y="404664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644008" y="8169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User’s PAC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Connecteur en angle 13"/>
          <p:cNvCxnSpPr>
            <a:stCxn id="39" idx="3"/>
            <a:endCxn id="33" idx="3"/>
          </p:cNvCxnSpPr>
          <p:nvPr/>
        </p:nvCxnSpPr>
        <p:spPr>
          <a:xfrm rot="5400000">
            <a:off x="6246186" y="242646"/>
            <a:ext cx="216024" cy="31323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rré corné 56"/>
          <p:cNvSpPr/>
          <p:nvPr/>
        </p:nvSpPr>
        <p:spPr>
          <a:xfrm>
            <a:off x="601216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Appel/SMS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Levée de doute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6444208" y="328498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</a:p>
        </p:txBody>
      </p:sp>
      <p:cxnSp>
        <p:nvCxnSpPr>
          <p:cNvPr id="62" name="Connecteur droit avec flèche 61"/>
          <p:cNvCxnSpPr>
            <a:stCxn id="57" idx="0"/>
            <a:endCxn id="59" idx="2"/>
          </p:cNvCxnSpPr>
          <p:nvPr/>
        </p:nvCxnSpPr>
        <p:spPr>
          <a:xfrm flipV="1">
            <a:off x="6660232" y="3717032"/>
            <a:ext cx="0" cy="12961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4" idx="3"/>
            <a:endCxn id="57" idx="1"/>
          </p:cNvCxnSpPr>
          <p:nvPr/>
        </p:nvCxnSpPr>
        <p:spPr>
          <a:xfrm>
            <a:off x="4788024" y="53012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444208" y="334494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Danger déclencher Alert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Danger Déclencher Alerte (User + PAC + SS)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429000"/>
            <a:ext cx="7704856" cy="3024336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+SS-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771800" y="5289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de l’alerte par User</a:t>
            </a:r>
            <a:endParaRPr lang="fr-FR" sz="1350" dirty="0"/>
          </a:p>
        </p:txBody>
      </p:sp>
      <p:sp>
        <p:nvSpPr>
          <p:cNvPr id="30" name="Losange 29"/>
          <p:cNvSpPr/>
          <p:nvPr/>
        </p:nvSpPr>
        <p:spPr>
          <a:xfrm>
            <a:off x="4860032" y="908720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5292080" y="1124744"/>
            <a:ext cx="23042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0" idx="2"/>
            <a:endCxn id="57" idx="0"/>
          </p:cNvCxnSpPr>
          <p:nvPr/>
        </p:nvCxnSpPr>
        <p:spPr>
          <a:xfrm>
            <a:off x="5076056" y="1340768"/>
            <a:ext cx="0" cy="2736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rré corné 33"/>
          <p:cNvSpPr/>
          <p:nvPr/>
        </p:nvSpPr>
        <p:spPr>
          <a:xfrm>
            <a:off x="2339752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Assister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User en danger 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596336" y="476672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80112" y="8367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User’s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  <p:sp>
        <p:nvSpPr>
          <p:cNvPr id="57" name="Carré corné 56"/>
          <p:cNvSpPr/>
          <p:nvPr/>
        </p:nvSpPr>
        <p:spPr>
          <a:xfrm>
            <a:off x="4427984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 Alert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par (PAC + SS)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2771800" y="645333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cxnSp>
        <p:nvCxnSpPr>
          <p:cNvPr id="62" name="Connecteur droit avec flèche 61"/>
          <p:cNvCxnSpPr>
            <a:stCxn id="34" idx="2"/>
            <a:endCxn id="59" idx="0"/>
          </p:cNvCxnSpPr>
          <p:nvPr/>
        </p:nvCxnSpPr>
        <p:spPr>
          <a:xfrm>
            <a:off x="2987824" y="4653136"/>
            <a:ext cx="0" cy="1800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7" idx="1"/>
            <a:endCxn id="34" idx="3"/>
          </p:cNvCxnSpPr>
          <p:nvPr/>
        </p:nvCxnSpPr>
        <p:spPr>
          <a:xfrm flipH="1">
            <a:off x="3635896" y="4365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059832" y="6513294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764704"/>
            <a:ext cx="5810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027" idx="3"/>
            <a:endCxn id="30" idx="1"/>
          </p:cNvCxnSpPr>
          <p:nvPr/>
        </p:nvCxnSpPr>
        <p:spPr>
          <a:xfrm>
            <a:off x="2632786" y="1124744"/>
            <a:ext cx="22272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83768" y="88897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GET last GPS location</a:t>
            </a:r>
            <a:r>
              <a:rPr lang="fr-FR" sz="1400" baseline="30000" dirty="0" smtClean="0">
                <a:solidFill>
                  <a:srgbClr val="FF0000"/>
                </a:solidFill>
              </a:rPr>
              <a:t>14</a:t>
            </a:r>
            <a:endParaRPr lang="fr-FR" sz="12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5580112" y="11049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All PAC nearby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  <a:endParaRPr lang="fr-FR" sz="2800" b="1" cap="small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dirty="0" smtClean="0">
                <a:solidFill>
                  <a:schemeClr val="tx1"/>
                </a:solidFill>
              </a:rPr>
              <a:t>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2476" y="980728"/>
          <a:ext cx="7620004" cy="51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5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1, 2, 5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6, 7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1 PAC prioritaire (parmi les 5 PAC)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position GPS  du User + SS de proximité  +  PAC /Veilleurs actifs de proximité (User online) 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Envoyer une alerte aux PAC  définis et ceux veilleurs actifs de proximité (User</a:t>
                      </a:r>
                      <a:r>
                        <a:rPr lang="fr-FR" sz="1200" baseline="0" dirty="0" smtClean="0"/>
                        <a:t> Online)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Appeler le PAC prioritaire si le téléphone</a:t>
                      </a:r>
                      <a:r>
                        <a:rPr lang="fr-FR" sz="1200" baseline="0" dirty="0" smtClean="0"/>
                        <a:t> est crédité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Usage simplifié du Smartphone pour afficher les icones de SS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Déclencher alerte silencieuse</a:t>
                      </a:r>
                    </a:p>
                    <a:p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1" idx="1"/>
          </p:cNvCxnSpPr>
          <p:nvPr/>
        </p:nvCxnSpPr>
        <p:spPr>
          <a:xfrm flipH="1" flipV="1">
            <a:off x="6876256" y="2204864"/>
            <a:ext cx="3240360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10116616" y="3140968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/>
              <a:t>Ces trois dernières colonnes sont un exemple de remplissage du tableau</a:t>
            </a:r>
            <a:endParaRPr lang="fr-FR" sz="1200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 flipV="1">
            <a:off x="5364088" y="2204864"/>
            <a:ext cx="4752528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1"/>
          </p:cNvCxnSpPr>
          <p:nvPr/>
        </p:nvCxnSpPr>
        <p:spPr>
          <a:xfrm flipH="1" flipV="1">
            <a:off x="8172400" y="2204864"/>
            <a:ext cx="1944216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  <a:endParaRPr lang="fr-FR" sz="2800" b="1" cap="small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smtClean="0">
                <a:solidFill>
                  <a:schemeClr val="tx1"/>
                </a:solidFill>
              </a:rPr>
              <a:t>– </a:t>
            </a:r>
            <a:r>
              <a:rPr lang="fr-FR" sz="2800" b="1" smtClean="0">
                <a:solidFill>
                  <a:schemeClr val="tx1"/>
                </a:solidFill>
              </a:rPr>
              <a:t>2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980728"/>
          <a:ext cx="7620004" cy="565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Déclencher alerte non silencieuse (sirène)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Envoyer une alerte aux PAC </a:t>
                      </a:r>
                      <a:r>
                        <a:rPr lang="fr-FR" sz="1200" dirty="0" smtClean="0"/>
                        <a:t> définis (User</a:t>
                      </a:r>
                      <a:r>
                        <a:rPr lang="fr-FR" sz="1200" baseline="0" dirty="0" smtClean="0"/>
                        <a:t> offline</a:t>
                      </a:r>
                      <a:r>
                        <a:rPr lang="fr-FR" sz="1200" baseline="0" dirty="0" smtClean="0"/>
                        <a:t>)</a:t>
                      </a:r>
                      <a:endParaRPr lang="fr-FR" sz="1200" dirty="0" smtClean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dernière position GPS  connue du User (User offline)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Recevoir la confirmation de</a:t>
                      </a:r>
                      <a:r>
                        <a:rPr lang="fr-FR" sz="1200" baseline="0" dirty="0" smtClean="0"/>
                        <a:t> réception </a:t>
                      </a:r>
                      <a:r>
                        <a:rPr lang="fr-FR" sz="1200" dirty="0" smtClean="0"/>
                        <a:t> de</a:t>
                      </a:r>
                      <a:r>
                        <a:rPr lang="fr-FR" sz="1200" baseline="0" dirty="0" smtClean="0"/>
                        <a:t> l’</a:t>
                      </a:r>
                      <a:r>
                        <a:rPr lang="fr-FR" sz="1200" dirty="0" smtClean="0"/>
                        <a:t>alerte</a:t>
                      </a: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Accéder</a:t>
                      </a:r>
                      <a:r>
                        <a:rPr lang="fr-FR" sz="1200" baseline="0" dirty="0" smtClean="0"/>
                        <a:t> aux coordonnées des SS de proximité (User side)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Détecter</a:t>
                      </a:r>
                      <a:r>
                        <a:rPr lang="fr-FR" sz="1200" baseline="0" dirty="0" smtClean="0"/>
                        <a:t> les activités irrégulières du Smartphone (veille active)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</a:t>
                      </a:r>
                      <a:r>
                        <a:rPr lang="fr-FR" sz="1200" baseline="0" dirty="0" smtClean="0"/>
                        <a:t> la notification d’alerte chez le PAC (silencieux ou musique/tonalité, etc.)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 le message d’alerte à envoyer aux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Exemple De Visuels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11760" y="116632"/>
            <a:ext cx="4392488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rapide d’Alerte (Secouement du téléphone, double-click du bouton Home, etc.)</a:t>
            </a:r>
            <a:endParaRPr lang="fr-FR" sz="15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384" y="2780928"/>
            <a:ext cx="15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rré corné 22"/>
          <p:cNvSpPr/>
          <p:nvPr/>
        </p:nvSpPr>
        <p:spPr>
          <a:xfrm>
            <a:off x="3707904" y="1412776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PopUp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Affichage Icones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>
            <a:stCxn id="23" idx="2"/>
            <a:endCxn id="2050" idx="0"/>
          </p:cNvCxnSpPr>
          <p:nvPr/>
        </p:nvCxnSpPr>
        <p:spPr>
          <a:xfrm flipH="1">
            <a:off x="4423728" y="1988840"/>
            <a:ext cx="42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Propositions De Modifications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dirty="0" smtClean="0">
                <a:solidFill>
                  <a:schemeClr val="tx1"/>
                </a:solidFill>
              </a:rPr>
              <a:t>– </a:t>
            </a:r>
            <a:r>
              <a:rPr lang="fr-FR" sz="2800" b="1" dirty="0" smtClean="0">
                <a:solidFill>
                  <a:schemeClr val="tx1"/>
                </a:solidFill>
              </a:rPr>
              <a:t>1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Pour toutes idées de modification, d’ajout ou de suppression de fonctionnalités, rempli ce tableau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1397000"/>
          <a:ext cx="7620001" cy="48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30851"/>
                <a:gridCol w="1364848"/>
                <a:gridCol w="1376302"/>
                <a:gridCol w="1524000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UseCase-ID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Ajouter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Modifier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Supprimer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Slide</a:t>
                      </a:r>
                      <a:r>
                        <a:rPr lang="fr-FR" sz="1400" baseline="0" dirty="0" smtClean="0"/>
                        <a:t> 1 (du </a:t>
                      </a:r>
                      <a:r>
                        <a:rPr lang="fr-FR" sz="1400" baseline="0" dirty="0" err="1" smtClean="0"/>
                        <a:t>ppt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Silent Alert  OR Panic button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ajouté parce que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modifié parce que….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supprimé parc que…</a:t>
                      </a:r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</a:tbl>
          </a:graphicData>
        </a:graphic>
      </p:graphicFrame>
      <p:sp>
        <p:nvSpPr>
          <p:cNvPr id="9" name="Légende à une bordure 2 8"/>
          <p:cNvSpPr/>
          <p:nvPr/>
        </p:nvSpPr>
        <p:spPr>
          <a:xfrm>
            <a:off x="9900592" y="2204864"/>
            <a:ext cx="1800200" cy="792088"/>
          </a:xfrm>
          <a:prstGeom prst="accentCallout2">
            <a:avLst>
              <a:gd name="adj1" fmla="val 78275"/>
              <a:gd name="adj2" fmla="val -11508"/>
              <a:gd name="adj3" fmla="val 79879"/>
              <a:gd name="adj4" fmla="val -33234"/>
              <a:gd name="adj5" fmla="val 36942"/>
              <a:gd name="adj6" fmla="val -10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Ceci est un exemple de remplissage du tableau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675</Words>
  <Application>Microsoft Office PowerPoint</Application>
  <PresentationFormat>Affichage à l'écran (4:3)</PresentationFormat>
  <Paragraphs>177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Ahmed</dc:creator>
  <cp:lastModifiedBy>Ahmed</cp:lastModifiedBy>
  <cp:revision>12</cp:revision>
  <dcterms:created xsi:type="dcterms:W3CDTF">2018-07-20T01:25:44Z</dcterms:created>
  <dcterms:modified xsi:type="dcterms:W3CDTF">2018-08-02T04:36:02Z</dcterms:modified>
</cp:coreProperties>
</file>