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7" r:id="rId19"/>
    <p:sldId id="279" r:id="rId20"/>
    <p:sldId id="280"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769475" cy="6858000"/>
          </a:xfrm>
          <a:custGeom>
            <a:avLst/>
            <a:gdLst/>
            <a:ahLst/>
            <a:cxnLst/>
            <a:rect l="l" t="t" r="r" b="b"/>
            <a:pathLst>
              <a:path w="9769475" h="6858000">
                <a:moveTo>
                  <a:pt x="0" y="0"/>
                </a:moveTo>
                <a:lnTo>
                  <a:pt x="9768955" y="0"/>
                </a:lnTo>
                <a:lnTo>
                  <a:pt x="9768955" y="6857986"/>
                </a:lnTo>
                <a:lnTo>
                  <a:pt x="0" y="6857986"/>
                </a:lnTo>
                <a:lnTo>
                  <a:pt x="0" y="0"/>
                </a:lnTo>
                <a:close/>
              </a:path>
            </a:pathLst>
          </a:custGeom>
          <a:solidFill>
            <a:srgbClr val="4679F0"/>
          </a:solidFill>
        </p:spPr>
        <p:txBody>
          <a:bodyPr wrap="square" lIns="0" tIns="0" rIns="0" bIns="0" rtlCol="0"/>
          <a:lstStyle/>
          <a:p>
            <a:endParaRPr/>
          </a:p>
        </p:txBody>
      </p:sp>
      <p:sp>
        <p:nvSpPr>
          <p:cNvPr id="17" name="bg object 17"/>
          <p:cNvSpPr/>
          <p:nvPr/>
        </p:nvSpPr>
        <p:spPr>
          <a:xfrm>
            <a:off x="0" y="2308995"/>
            <a:ext cx="6701790" cy="2240280"/>
          </a:xfrm>
          <a:custGeom>
            <a:avLst/>
            <a:gdLst/>
            <a:ahLst/>
            <a:cxnLst/>
            <a:rect l="l" t="t" r="r" b="b"/>
            <a:pathLst>
              <a:path w="6701790" h="2240279">
                <a:moveTo>
                  <a:pt x="6701461" y="2240095"/>
                </a:moveTo>
                <a:lnTo>
                  <a:pt x="0" y="2240095"/>
                </a:lnTo>
                <a:lnTo>
                  <a:pt x="0" y="0"/>
                </a:lnTo>
                <a:lnTo>
                  <a:pt x="6701461" y="0"/>
                </a:lnTo>
                <a:lnTo>
                  <a:pt x="6701461" y="2240095"/>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899731" y="3004825"/>
            <a:ext cx="10392537" cy="7569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399679" y="0"/>
            <a:ext cx="761998" cy="1206497"/>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10437778" y="0"/>
            <a:ext cx="685800" cy="1143000"/>
          </a:xfrm>
          <a:custGeom>
            <a:avLst/>
            <a:gdLst/>
            <a:ahLst/>
            <a:cxnLst/>
            <a:rect l="l" t="t" r="r" b="b"/>
            <a:pathLst>
              <a:path w="685800" h="1143000">
                <a:moveTo>
                  <a:pt x="685798" y="1142997"/>
                </a:moveTo>
                <a:lnTo>
                  <a:pt x="0" y="1142997"/>
                </a:lnTo>
                <a:lnTo>
                  <a:pt x="0" y="0"/>
                </a:lnTo>
                <a:lnTo>
                  <a:pt x="685798" y="0"/>
                </a:lnTo>
                <a:lnTo>
                  <a:pt x="685798" y="1142997"/>
                </a:lnTo>
                <a:close/>
              </a:path>
            </a:pathLst>
          </a:custGeom>
          <a:solidFill>
            <a:srgbClr val="ACD433"/>
          </a:solidFill>
        </p:spPr>
        <p:txBody>
          <a:bodyPr wrap="square" lIns="0" tIns="0" rIns="0" bIns="0" rtlCol="0"/>
          <a:lstStyle/>
          <a:p>
            <a:endParaRPr/>
          </a:p>
        </p:txBody>
      </p:sp>
      <p:sp>
        <p:nvSpPr>
          <p:cNvPr id="2" name="Holder 2"/>
          <p:cNvSpPr>
            <a:spLocks noGrp="1"/>
          </p:cNvSpPr>
          <p:nvPr>
            <p:ph type="title"/>
          </p:nvPr>
        </p:nvSpPr>
        <p:spPr>
          <a:xfrm>
            <a:off x="239199" y="2621207"/>
            <a:ext cx="1800860" cy="421639"/>
          </a:xfrm>
          <a:prstGeom prst="rect">
            <a:avLst/>
          </a:prstGeom>
        </p:spPr>
        <p:txBody>
          <a:bodyPr wrap="square" lIns="0" tIns="0" rIns="0" bIns="0">
            <a:spAutoFit/>
          </a:bodyPr>
          <a:lstStyle>
            <a:lvl1pPr>
              <a:defRPr sz="2600" b="1" i="0">
                <a:solidFill>
                  <a:schemeClr val="tx1"/>
                </a:solidFill>
                <a:latin typeface="Carlito"/>
                <a:cs typeface="Carlito"/>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9731" y="3004825"/>
            <a:ext cx="5801995" cy="756920"/>
          </a:xfrm>
          <a:prstGeom prst="rect">
            <a:avLst/>
          </a:prstGeom>
        </p:spPr>
        <p:txBody>
          <a:bodyPr vert="horz" wrap="square" lIns="0" tIns="12700" rIns="0" bIns="0" rtlCol="0">
            <a:spAutoFit/>
          </a:bodyPr>
          <a:lstStyle/>
          <a:p>
            <a:pPr marL="12700">
              <a:lnSpc>
                <a:spcPct val="100000"/>
              </a:lnSpc>
              <a:spcBef>
                <a:spcPts val="100"/>
              </a:spcBef>
            </a:pPr>
            <a:r>
              <a:rPr sz="4800" b="1" spc="350" dirty="0">
                <a:solidFill>
                  <a:srgbClr val="4679F0"/>
                </a:solidFill>
                <a:latin typeface="Arial"/>
                <a:cs typeface="Arial"/>
              </a:rPr>
              <a:t>Breathing </a:t>
            </a:r>
            <a:r>
              <a:rPr sz="4800" b="1" spc="285" dirty="0">
                <a:solidFill>
                  <a:srgbClr val="4679F0"/>
                </a:solidFill>
                <a:latin typeface="Arial"/>
                <a:cs typeface="Arial"/>
              </a:rPr>
              <a:t>in</a:t>
            </a:r>
            <a:r>
              <a:rPr sz="4800" b="1" spc="-315" dirty="0">
                <a:solidFill>
                  <a:srgbClr val="4679F0"/>
                </a:solidFill>
                <a:latin typeface="Arial"/>
                <a:cs typeface="Arial"/>
              </a:rPr>
              <a:t> </a:t>
            </a:r>
            <a:r>
              <a:rPr sz="4800" b="1" spc="400" dirty="0">
                <a:solidFill>
                  <a:srgbClr val="4679F0"/>
                </a:solidFill>
                <a:latin typeface="Arial"/>
                <a:cs typeface="Arial"/>
              </a:rPr>
              <a:t>202</a:t>
            </a:r>
            <a:r>
              <a:rPr lang="en-US" sz="4800" b="1" spc="400" dirty="0">
                <a:solidFill>
                  <a:srgbClr val="4679F0"/>
                </a:solidFill>
                <a:latin typeface="Arial"/>
                <a:cs typeface="Arial"/>
              </a:rPr>
              <a:t>1</a:t>
            </a:r>
            <a:endParaRPr sz="4800" dirty="0">
              <a:latin typeface="Arial"/>
              <a:cs typeface="Arial"/>
            </a:endParaRPr>
          </a:p>
        </p:txBody>
      </p:sp>
      <p:sp>
        <p:nvSpPr>
          <p:cNvPr id="3" name="object 3"/>
          <p:cNvSpPr txBox="1"/>
          <p:nvPr/>
        </p:nvSpPr>
        <p:spPr>
          <a:xfrm>
            <a:off x="2228680" y="6182240"/>
            <a:ext cx="3360420" cy="269240"/>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FFFFFF"/>
                </a:solidFill>
                <a:latin typeface="Arial"/>
                <a:cs typeface="Arial"/>
              </a:rPr>
              <a:t>Analysis and Insights </a:t>
            </a:r>
            <a:r>
              <a:rPr sz="1600" dirty="0">
                <a:solidFill>
                  <a:srgbClr val="FFFFFF"/>
                </a:solidFill>
                <a:latin typeface="Arial"/>
                <a:cs typeface="Arial"/>
              </a:rPr>
              <a:t>– </a:t>
            </a:r>
            <a:r>
              <a:rPr sz="1600" spc="-5" dirty="0">
                <a:solidFill>
                  <a:srgbClr val="FFFFFF"/>
                </a:solidFill>
                <a:latin typeface="Arial"/>
                <a:cs typeface="Arial"/>
              </a:rPr>
              <a:t>Using</a:t>
            </a:r>
            <a:r>
              <a:rPr sz="1600" spc="-85" dirty="0">
                <a:solidFill>
                  <a:srgbClr val="FFFFFF"/>
                </a:solidFill>
                <a:latin typeface="Arial"/>
                <a:cs typeface="Arial"/>
              </a:rPr>
              <a:t> </a:t>
            </a:r>
            <a:r>
              <a:rPr sz="1600" spc="-5" dirty="0">
                <a:solidFill>
                  <a:srgbClr val="FFFFFF"/>
                </a:solidFill>
                <a:latin typeface="Arial"/>
                <a:cs typeface="Arial"/>
              </a:rPr>
              <a:t>Python</a:t>
            </a:r>
            <a:endParaRPr sz="1600" dirty="0">
              <a:latin typeface="Arial"/>
              <a:cs typeface="Arial"/>
            </a:endParaRPr>
          </a:p>
        </p:txBody>
      </p:sp>
      <p:grpSp>
        <p:nvGrpSpPr>
          <p:cNvPr id="4" name="object 4"/>
          <p:cNvGrpSpPr/>
          <p:nvPr/>
        </p:nvGrpSpPr>
        <p:grpSpPr>
          <a:xfrm>
            <a:off x="1295400" y="270935"/>
            <a:ext cx="10093544" cy="6316130"/>
            <a:chOff x="1309029" y="270931"/>
            <a:chExt cx="10093544" cy="6316130"/>
          </a:xfrm>
        </p:grpSpPr>
        <p:sp>
          <p:nvSpPr>
            <p:cNvPr id="5" name="object 5"/>
            <p:cNvSpPr/>
            <p:nvPr/>
          </p:nvSpPr>
          <p:spPr>
            <a:xfrm>
              <a:off x="1309029" y="6587061"/>
              <a:ext cx="7374890" cy="0"/>
            </a:xfrm>
            <a:custGeom>
              <a:avLst/>
              <a:gdLst/>
              <a:ahLst/>
              <a:cxnLst/>
              <a:rect l="l" t="t" r="r" b="b"/>
              <a:pathLst>
                <a:path w="7374890">
                  <a:moveTo>
                    <a:pt x="7374277" y="0"/>
                  </a:moveTo>
                  <a:lnTo>
                    <a:pt x="0" y="0"/>
                  </a:lnTo>
                </a:path>
              </a:pathLst>
            </a:custGeom>
            <a:ln w="19049">
              <a:solidFill>
                <a:srgbClr val="FFFFFF"/>
              </a:solidFill>
            </a:ln>
          </p:spPr>
          <p:txBody>
            <a:bodyPr wrap="square" lIns="0" tIns="0" rIns="0" bIns="0" rtlCol="0"/>
            <a:lstStyle/>
            <a:p>
              <a:endParaRPr/>
            </a:p>
          </p:txBody>
        </p:sp>
        <p:sp>
          <p:nvSpPr>
            <p:cNvPr id="6" name="object 6"/>
            <p:cNvSpPr/>
            <p:nvPr/>
          </p:nvSpPr>
          <p:spPr>
            <a:xfrm>
              <a:off x="5798063" y="270931"/>
              <a:ext cx="5604510" cy="0"/>
            </a:xfrm>
            <a:custGeom>
              <a:avLst/>
              <a:gdLst/>
              <a:ahLst/>
              <a:cxnLst/>
              <a:rect l="l" t="t" r="r" b="b"/>
              <a:pathLst>
                <a:path w="5604509">
                  <a:moveTo>
                    <a:pt x="5604288" y="0"/>
                  </a:moveTo>
                  <a:lnTo>
                    <a:pt x="0" y="0"/>
                  </a:lnTo>
                </a:path>
              </a:pathLst>
            </a:custGeom>
            <a:ln w="19049">
              <a:solidFill>
                <a:srgbClr val="4679F0"/>
              </a:solidFill>
            </a:ln>
          </p:spPr>
          <p:txBody>
            <a:bodyPr wrap="square" lIns="0" tIns="0" rIns="0" bIns="0" rtlCol="0"/>
            <a:lstStyle/>
            <a:p>
              <a:endParaRPr/>
            </a:p>
          </p:txBody>
        </p:sp>
        <p:sp>
          <p:nvSpPr>
            <p:cNvPr id="7" name="object 7"/>
            <p:cNvSpPr/>
            <p:nvPr/>
          </p:nvSpPr>
          <p:spPr>
            <a:xfrm>
              <a:off x="5807113" y="270931"/>
              <a:ext cx="3973195" cy="0"/>
            </a:xfrm>
            <a:custGeom>
              <a:avLst/>
              <a:gdLst/>
              <a:ahLst/>
              <a:cxnLst/>
              <a:rect l="l" t="t" r="r" b="b"/>
              <a:pathLst>
                <a:path w="3973195">
                  <a:moveTo>
                    <a:pt x="3972891" y="0"/>
                  </a:moveTo>
                  <a:lnTo>
                    <a:pt x="0" y="0"/>
                  </a:lnTo>
                </a:path>
              </a:pathLst>
            </a:custGeom>
            <a:ln w="19049">
              <a:solidFill>
                <a:srgbClr val="FFFFFF"/>
              </a:solidFill>
            </a:ln>
          </p:spPr>
          <p:txBody>
            <a:bodyPr wrap="square" lIns="0" tIns="0" rIns="0" bIns="0" rtlCol="0"/>
            <a:lstStyle/>
            <a:p>
              <a:endParaRPr/>
            </a:p>
          </p:txBody>
        </p:sp>
        <p:sp>
          <p:nvSpPr>
            <p:cNvPr id="8" name="object 8"/>
            <p:cNvSpPr/>
            <p:nvPr/>
          </p:nvSpPr>
          <p:spPr>
            <a:xfrm>
              <a:off x="6679086" y="643231"/>
              <a:ext cx="3842117" cy="5571481"/>
            </a:xfrm>
            <a:prstGeom prst="rect">
              <a:avLst/>
            </a:prstGeom>
            <a:blipFill>
              <a:blip r:embed="rId2" cstate="print"/>
              <a:stretch>
                <a:fillRect/>
              </a:stretch>
            </a:blipFill>
          </p:spPr>
          <p:txBody>
            <a:bodyPr wrap="square" lIns="0" tIns="0" rIns="0" bIns="0" rtlCol="0"/>
            <a:lstStyle/>
            <a:p>
              <a:endParaRPr/>
            </a:p>
          </p:txBody>
        </p:sp>
      </p:grpSp>
      <p:sp>
        <p:nvSpPr>
          <p:cNvPr id="10" name="object 10"/>
          <p:cNvSpPr txBox="1"/>
          <p:nvPr/>
        </p:nvSpPr>
        <p:spPr>
          <a:xfrm>
            <a:off x="1690366" y="4689666"/>
            <a:ext cx="3765550" cy="314960"/>
          </a:xfrm>
          <a:prstGeom prst="rect">
            <a:avLst/>
          </a:prstGeom>
        </p:spPr>
        <p:txBody>
          <a:bodyPr vert="horz" wrap="square" lIns="0" tIns="12700" rIns="0" bIns="0" rtlCol="0">
            <a:spAutoFit/>
          </a:bodyPr>
          <a:lstStyle/>
          <a:p>
            <a:pPr marL="12700">
              <a:lnSpc>
                <a:spcPct val="100000"/>
              </a:lnSpc>
              <a:spcBef>
                <a:spcPts val="100"/>
              </a:spcBef>
            </a:pPr>
            <a:r>
              <a:rPr sz="1900" spc="20" dirty="0">
                <a:solidFill>
                  <a:srgbClr val="FFFFFF"/>
                </a:solidFill>
                <a:latin typeface="Verdana"/>
                <a:cs typeface="Verdana"/>
              </a:rPr>
              <a:t>Data</a:t>
            </a:r>
            <a:r>
              <a:rPr sz="1900" spc="-190" dirty="0">
                <a:solidFill>
                  <a:srgbClr val="FFFFFF"/>
                </a:solidFill>
                <a:latin typeface="Verdana"/>
                <a:cs typeface="Verdana"/>
              </a:rPr>
              <a:t> </a:t>
            </a:r>
            <a:r>
              <a:rPr sz="1900" dirty="0">
                <a:solidFill>
                  <a:srgbClr val="FFFFFF"/>
                </a:solidFill>
                <a:latin typeface="Verdana"/>
                <a:cs typeface="Verdana"/>
              </a:rPr>
              <a:t>Visualization</a:t>
            </a:r>
            <a:r>
              <a:rPr sz="1900" spc="-185" dirty="0">
                <a:solidFill>
                  <a:srgbClr val="FFFFFF"/>
                </a:solidFill>
                <a:latin typeface="Verdana"/>
                <a:cs typeface="Verdana"/>
              </a:rPr>
              <a:t> </a:t>
            </a:r>
            <a:r>
              <a:rPr sz="1900" spc="60" dirty="0">
                <a:solidFill>
                  <a:srgbClr val="FFFFFF"/>
                </a:solidFill>
                <a:latin typeface="Verdana"/>
                <a:cs typeface="Verdana"/>
              </a:rPr>
              <a:t>on</a:t>
            </a:r>
            <a:r>
              <a:rPr sz="1900" spc="-185" dirty="0">
                <a:solidFill>
                  <a:srgbClr val="FFFFFF"/>
                </a:solidFill>
                <a:latin typeface="Verdana"/>
                <a:cs typeface="Verdana"/>
              </a:rPr>
              <a:t> </a:t>
            </a:r>
            <a:r>
              <a:rPr sz="1900" spc="-100" dirty="0">
                <a:solidFill>
                  <a:srgbClr val="FFFFFF"/>
                </a:solidFill>
                <a:latin typeface="Verdana"/>
                <a:cs typeface="Verdana"/>
              </a:rPr>
              <a:t>COVID-19</a:t>
            </a:r>
            <a:endParaRPr sz="19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0662"/>
            <a:ext cx="10084435" cy="527685"/>
            <a:chOff x="0" y="6330662"/>
            <a:chExt cx="10084435" cy="527685"/>
          </a:xfrm>
        </p:grpSpPr>
        <p:sp>
          <p:nvSpPr>
            <p:cNvPr id="3" name="object 3"/>
            <p:cNvSpPr/>
            <p:nvPr/>
          </p:nvSpPr>
          <p:spPr>
            <a:xfrm>
              <a:off x="0" y="6330662"/>
              <a:ext cx="10001250" cy="527685"/>
            </a:xfrm>
            <a:custGeom>
              <a:avLst/>
              <a:gdLst/>
              <a:ahLst/>
              <a:cxnLst/>
              <a:rect l="l" t="t" r="r" b="b"/>
              <a:pathLst>
                <a:path w="10001250" h="527684">
                  <a:moveTo>
                    <a:pt x="10000779" y="527098"/>
                  </a:moveTo>
                  <a:lnTo>
                    <a:pt x="0" y="527098"/>
                  </a:lnTo>
                  <a:lnTo>
                    <a:pt x="0" y="0"/>
                  </a:lnTo>
                  <a:lnTo>
                    <a:pt x="10000779" y="0"/>
                  </a:lnTo>
                  <a:lnTo>
                    <a:pt x="10000779" y="527098"/>
                  </a:lnTo>
                  <a:close/>
                </a:path>
              </a:pathLst>
            </a:custGeom>
            <a:solidFill>
              <a:srgbClr val="4679F0"/>
            </a:solidFill>
          </p:spPr>
          <p:txBody>
            <a:bodyPr wrap="square" lIns="0" tIns="0" rIns="0" bIns="0" rtlCol="0"/>
            <a:lstStyle/>
            <a:p>
              <a:endParaRPr/>
            </a:p>
          </p:txBody>
        </p:sp>
        <p:sp>
          <p:nvSpPr>
            <p:cNvPr id="4" name="object 4"/>
            <p:cNvSpPr/>
            <p:nvPr/>
          </p:nvSpPr>
          <p:spPr>
            <a:xfrm>
              <a:off x="1041530" y="6587061"/>
              <a:ext cx="9033510" cy="0"/>
            </a:xfrm>
            <a:custGeom>
              <a:avLst/>
              <a:gdLst/>
              <a:ahLst/>
              <a:cxnLst/>
              <a:rect l="l" t="t" r="r" b="b"/>
              <a:pathLst>
                <a:path w="9033510">
                  <a:moveTo>
                    <a:pt x="9033274" y="0"/>
                  </a:moveTo>
                  <a:lnTo>
                    <a:pt x="0" y="0"/>
                  </a:lnTo>
                </a:path>
              </a:pathLst>
            </a:custGeom>
            <a:ln w="19049">
              <a:solidFill>
                <a:srgbClr val="FFFFFF"/>
              </a:solidFill>
            </a:ln>
          </p:spPr>
          <p:txBody>
            <a:bodyPr wrap="square" lIns="0" tIns="0" rIns="0" bIns="0" rtlCol="0"/>
            <a:lstStyle/>
            <a:p>
              <a:endParaRPr/>
            </a:p>
          </p:txBody>
        </p:sp>
      </p:grpSp>
      <p:sp>
        <p:nvSpPr>
          <p:cNvPr id="5" name="object 5"/>
          <p:cNvSpPr txBox="1"/>
          <p:nvPr/>
        </p:nvSpPr>
        <p:spPr>
          <a:xfrm>
            <a:off x="10753627" y="6314549"/>
            <a:ext cx="702945" cy="170815"/>
          </a:xfrm>
          <a:prstGeom prst="rect">
            <a:avLst/>
          </a:prstGeom>
        </p:spPr>
        <p:txBody>
          <a:bodyPr vert="horz" wrap="square" lIns="0" tIns="0" rIns="0" bIns="0" rtlCol="0">
            <a:spAutoFit/>
          </a:bodyPr>
          <a:lstStyle/>
          <a:p>
            <a:pPr>
              <a:lnSpc>
                <a:spcPts val="1325"/>
              </a:lnSpc>
            </a:pPr>
            <a:r>
              <a:rPr sz="1200" spc="-5" dirty="0">
                <a:solidFill>
                  <a:srgbClr val="4679F0"/>
                </a:solidFill>
                <a:latin typeface="Arial"/>
                <a:cs typeface="Arial"/>
              </a:rPr>
              <a:t>COVID-19</a:t>
            </a:r>
            <a:endParaRPr sz="1200">
              <a:latin typeface="Arial"/>
              <a:cs typeface="Arial"/>
            </a:endParaRPr>
          </a:p>
        </p:txBody>
      </p:sp>
      <p:grpSp>
        <p:nvGrpSpPr>
          <p:cNvPr id="6" name="object 6"/>
          <p:cNvGrpSpPr/>
          <p:nvPr/>
        </p:nvGrpSpPr>
        <p:grpSpPr>
          <a:xfrm>
            <a:off x="2944669" y="0"/>
            <a:ext cx="9247505" cy="6597015"/>
            <a:chOff x="2944669" y="0"/>
            <a:chExt cx="9247505" cy="6597015"/>
          </a:xfrm>
        </p:grpSpPr>
        <p:sp>
          <p:nvSpPr>
            <p:cNvPr id="7" name="object 7"/>
            <p:cNvSpPr/>
            <p:nvPr/>
          </p:nvSpPr>
          <p:spPr>
            <a:xfrm>
              <a:off x="9995879" y="6587061"/>
              <a:ext cx="1460500" cy="0"/>
            </a:xfrm>
            <a:custGeom>
              <a:avLst/>
              <a:gdLst/>
              <a:ahLst/>
              <a:cxnLst/>
              <a:rect l="l" t="t" r="r" b="b"/>
              <a:pathLst>
                <a:path w="1460500">
                  <a:moveTo>
                    <a:pt x="1460397" y="0"/>
                  </a:moveTo>
                  <a:lnTo>
                    <a:pt x="0" y="0"/>
                  </a:lnTo>
                </a:path>
              </a:pathLst>
            </a:custGeom>
            <a:ln w="19049">
              <a:solidFill>
                <a:srgbClr val="4679F0"/>
              </a:solidFill>
            </a:ln>
          </p:spPr>
          <p:txBody>
            <a:bodyPr wrap="square" lIns="0" tIns="0" rIns="0" bIns="0" rtlCol="0"/>
            <a:lstStyle/>
            <a:p>
              <a:endParaRPr/>
            </a:p>
          </p:txBody>
        </p:sp>
        <p:sp>
          <p:nvSpPr>
            <p:cNvPr id="8" name="object 8"/>
            <p:cNvSpPr/>
            <p:nvPr/>
          </p:nvSpPr>
          <p:spPr>
            <a:xfrm>
              <a:off x="2944669" y="0"/>
              <a:ext cx="9247306" cy="6400787"/>
            </a:xfrm>
            <a:prstGeom prst="rect">
              <a:avLst/>
            </a:prstGeom>
            <a:blipFill>
              <a:blip r:embed="rId2"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338848" y="516507"/>
            <a:ext cx="2257425" cy="436880"/>
          </a:xfrm>
          <a:prstGeom prst="rect">
            <a:avLst/>
          </a:prstGeom>
        </p:spPr>
        <p:txBody>
          <a:bodyPr vert="horz" wrap="square" lIns="0" tIns="12700" rIns="0" bIns="0" rtlCol="0">
            <a:spAutoFit/>
          </a:bodyPr>
          <a:lstStyle/>
          <a:p>
            <a:pPr marL="12700">
              <a:lnSpc>
                <a:spcPct val="100000"/>
              </a:lnSpc>
              <a:spcBef>
                <a:spcPts val="100"/>
              </a:spcBef>
            </a:pPr>
            <a:r>
              <a:rPr sz="2700" spc="-80" dirty="0">
                <a:solidFill>
                  <a:srgbClr val="4985E8"/>
                </a:solidFill>
                <a:latin typeface="Verdana"/>
                <a:cs typeface="Verdana"/>
              </a:rPr>
              <a:t>Death</a:t>
            </a:r>
            <a:r>
              <a:rPr sz="2700" spc="-240" dirty="0">
                <a:solidFill>
                  <a:srgbClr val="4985E8"/>
                </a:solidFill>
                <a:latin typeface="Verdana"/>
                <a:cs typeface="Verdana"/>
              </a:rPr>
              <a:t> </a:t>
            </a:r>
            <a:r>
              <a:rPr sz="2700" spc="-110" dirty="0">
                <a:solidFill>
                  <a:srgbClr val="4985E8"/>
                </a:solidFill>
                <a:latin typeface="Verdana"/>
                <a:cs typeface="Verdana"/>
              </a:rPr>
              <a:t>Cases</a:t>
            </a:r>
            <a:endParaRPr sz="270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31940" y="852692"/>
            <a:ext cx="11163935" cy="6011545"/>
            <a:chOff x="1031940" y="834030"/>
            <a:chExt cx="11163935" cy="6011545"/>
          </a:xfrm>
        </p:grpSpPr>
        <p:sp>
          <p:nvSpPr>
            <p:cNvPr id="3" name="object 3"/>
            <p:cNvSpPr/>
            <p:nvPr/>
          </p:nvSpPr>
          <p:spPr>
            <a:xfrm>
              <a:off x="5657863" y="834030"/>
              <a:ext cx="6534150" cy="6011545"/>
            </a:xfrm>
            <a:custGeom>
              <a:avLst/>
              <a:gdLst/>
              <a:ahLst/>
              <a:cxnLst/>
              <a:rect l="l" t="t" r="r" b="b"/>
              <a:pathLst>
                <a:path w="6534150" h="6011545">
                  <a:moveTo>
                    <a:pt x="6533986" y="6011080"/>
                  </a:moveTo>
                  <a:lnTo>
                    <a:pt x="0" y="6011080"/>
                  </a:lnTo>
                  <a:lnTo>
                    <a:pt x="0" y="0"/>
                  </a:lnTo>
                  <a:lnTo>
                    <a:pt x="6533986" y="0"/>
                  </a:lnTo>
                  <a:lnTo>
                    <a:pt x="6533986" y="6011080"/>
                  </a:lnTo>
                  <a:close/>
                </a:path>
              </a:pathLst>
            </a:custGeom>
            <a:solidFill>
              <a:srgbClr val="4679F0"/>
            </a:solidFill>
          </p:spPr>
          <p:txBody>
            <a:bodyPr wrap="square" lIns="0" tIns="0" rIns="0" bIns="0" rtlCol="0"/>
            <a:lstStyle/>
            <a:p>
              <a:endParaRPr/>
            </a:p>
          </p:txBody>
        </p:sp>
        <p:sp>
          <p:nvSpPr>
            <p:cNvPr id="4" name="object 4"/>
            <p:cNvSpPr/>
            <p:nvPr/>
          </p:nvSpPr>
          <p:spPr>
            <a:xfrm>
              <a:off x="1041465" y="6587061"/>
              <a:ext cx="11144885" cy="0"/>
            </a:xfrm>
            <a:custGeom>
              <a:avLst/>
              <a:gdLst/>
              <a:ahLst/>
              <a:cxnLst/>
              <a:rect l="l" t="t" r="r" b="b"/>
              <a:pathLst>
                <a:path w="11144885">
                  <a:moveTo>
                    <a:pt x="11144385" y="0"/>
                  </a:moveTo>
                  <a:lnTo>
                    <a:pt x="0" y="0"/>
                  </a:lnTo>
                </a:path>
              </a:pathLst>
            </a:custGeom>
            <a:ln w="19049">
              <a:solidFill>
                <a:srgbClr val="4679F0"/>
              </a:solidFill>
            </a:ln>
          </p:spPr>
          <p:txBody>
            <a:bodyPr wrap="square" lIns="0" tIns="0" rIns="0" bIns="0" rtlCol="0"/>
            <a:lstStyle/>
            <a:p>
              <a:endParaRPr/>
            </a:p>
          </p:txBody>
        </p:sp>
      </p:grpSp>
      <p:sp>
        <p:nvSpPr>
          <p:cNvPr id="5" name="object 5"/>
          <p:cNvSpPr txBox="1"/>
          <p:nvPr/>
        </p:nvSpPr>
        <p:spPr>
          <a:xfrm>
            <a:off x="10740927" y="6287412"/>
            <a:ext cx="72834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FFFFFF"/>
                </a:solidFill>
                <a:latin typeface="Arial"/>
                <a:cs typeface="Arial"/>
              </a:rPr>
              <a:t>COVID-19</a:t>
            </a:r>
            <a:endParaRPr sz="1200">
              <a:latin typeface="Arial"/>
              <a:cs typeface="Arial"/>
            </a:endParaRPr>
          </a:p>
        </p:txBody>
      </p:sp>
      <p:grpSp>
        <p:nvGrpSpPr>
          <p:cNvPr id="6" name="object 6"/>
          <p:cNvGrpSpPr/>
          <p:nvPr/>
        </p:nvGrpSpPr>
        <p:grpSpPr>
          <a:xfrm>
            <a:off x="10" y="-9331"/>
            <a:ext cx="12192000" cy="6597015"/>
            <a:chOff x="10" y="0"/>
            <a:chExt cx="12192000" cy="6597015"/>
          </a:xfrm>
        </p:grpSpPr>
        <p:sp>
          <p:nvSpPr>
            <p:cNvPr id="7" name="object 7"/>
            <p:cNvSpPr/>
            <p:nvPr/>
          </p:nvSpPr>
          <p:spPr>
            <a:xfrm>
              <a:off x="5664188" y="6587061"/>
              <a:ext cx="5792470" cy="0"/>
            </a:xfrm>
            <a:custGeom>
              <a:avLst/>
              <a:gdLst/>
              <a:ahLst/>
              <a:cxnLst/>
              <a:rect l="l" t="t" r="r" b="b"/>
              <a:pathLst>
                <a:path w="5792470">
                  <a:moveTo>
                    <a:pt x="5792088" y="0"/>
                  </a:moveTo>
                  <a:lnTo>
                    <a:pt x="0" y="0"/>
                  </a:lnTo>
                </a:path>
              </a:pathLst>
            </a:custGeom>
            <a:ln w="19049">
              <a:solidFill>
                <a:srgbClr val="FFFFFF"/>
              </a:solidFill>
            </a:ln>
          </p:spPr>
          <p:txBody>
            <a:bodyPr wrap="square" lIns="0" tIns="0" rIns="0" bIns="0" rtlCol="0"/>
            <a:lstStyle/>
            <a:p>
              <a:endParaRPr/>
            </a:p>
          </p:txBody>
        </p:sp>
        <p:sp>
          <p:nvSpPr>
            <p:cNvPr id="8" name="object 8"/>
            <p:cNvSpPr/>
            <p:nvPr/>
          </p:nvSpPr>
          <p:spPr>
            <a:xfrm>
              <a:off x="10" y="1126897"/>
              <a:ext cx="4187431" cy="235892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9905305" y="0"/>
              <a:ext cx="2286670" cy="152167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692263" y="862140"/>
              <a:ext cx="2708219" cy="1521679"/>
            </a:xfrm>
            <a:prstGeom prst="rect">
              <a:avLst/>
            </a:prstGeom>
            <a:blipFill>
              <a:blip r:embed="rId4" cstate="print"/>
              <a:stretch>
                <a:fillRect/>
              </a:stretch>
            </a:blipFill>
          </p:spPr>
          <p:txBody>
            <a:bodyPr wrap="square" lIns="0" tIns="0" rIns="0" bIns="0" rtlCol="0"/>
            <a:lstStyle/>
            <a:p>
              <a:endParaRPr dirty="0"/>
            </a:p>
          </p:txBody>
        </p:sp>
      </p:grpSp>
      <p:sp>
        <p:nvSpPr>
          <p:cNvPr id="11" name="object 11"/>
          <p:cNvSpPr txBox="1">
            <a:spLocks noGrp="1"/>
          </p:cNvSpPr>
          <p:nvPr>
            <p:ph type="title"/>
          </p:nvPr>
        </p:nvSpPr>
        <p:spPr>
          <a:xfrm>
            <a:off x="248320" y="289375"/>
            <a:ext cx="944880" cy="436880"/>
          </a:xfrm>
          <a:prstGeom prst="rect">
            <a:avLst/>
          </a:prstGeom>
        </p:spPr>
        <p:txBody>
          <a:bodyPr vert="horz" wrap="square" lIns="0" tIns="12700" rIns="0" bIns="0" rtlCol="0">
            <a:spAutoFit/>
          </a:bodyPr>
          <a:lstStyle/>
          <a:p>
            <a:pPr marL="12700">
              <a:lnSpc>
                <a:spcPct val="100000"/>
              </a:lnSpc>
              <a:spcBef>
                <a:spcPts val="100"/>
              </a:spcBef>
            </a:pPr>
            <a:r>
              <a:rPr sz="2700" spc="120" dirty="0">
                <a:solidFill>
                  <a:srgbClr val="4679F0"/>
                </a:solidFill>
                <a:latin typeface="Arial"/>
                <a:cs typeface="Arial"/>
              </a:rPr>
              <a:t>I</a:t>
            </a:r>
            <a:r>
              <a:rPr sz="2700" spc="285" dirty="0">
                <a:solidFill>
                  <a:srgbClr val="4679F0"/>
                </a:solidFill>
                <a:latin typeface="Arial"/>
                <a:cs typeface="Arial"/>
              </a:rPr>
              <a:t>n</a:t>
            </a:r>
            <a:r>
              <a:rPr sz="2700" spc="170" dirty="0">
                <a:solidFill>
                  <a:srgbClr val="4679F0"/>
                </a:solidFill>
                <a:latin typeface="Arial"/>
                <a:cs typeface="Arial"/>
              </a:rPr>
              <a:t>dia</a:t>
            </a:r>
            <a:endParaRPr sz="2700">
              <a:latin typeface="Arial"/>
              <a:cs typeface="Arial"/>
            </a:endParaRPr>
          </a:p>
        </p:txBody>
      </p:sp>
      <p:sp>
        <p:nvSpPr>
          <p:cNvPr id="12" name="object 12"/>
          <p:cNvSpPr txBox="1"/>
          <p:nvPr/>
        </p:nvSpPr>
        <p:spPr>
          <a:xfrm>
            <a:off x="142899" y="3528745"/>
            <a:ext cx="5324475" cy="2482850"/>
          </a:xfrm>
          <a:prstGeom prst="rect">
            <a:avLst/>
          </a:prstGeom>
        </p:spPr>
        <p:txBody>
          <a:bodyPr vert="horz" wrap="square" lIns="0" tIns="12700" rIns="0" bIns="0" rtlCol="0">
            <a:spAutoFit/>
          </a:bodyPr>
          <a:lstStyle/>
          <a:p>
            <a:pPr marL="12700" marR="123825">
              <a:lnSpc>
                <a:spcPct val="107600"/>
              </a:lnSpc>
              <a:spcBef>
                <a:spcPts val="100"/>
              </a:spcBef>
            </a:pPr>
            <a:r>
              <a:rPr sz="1800" spc="-5" dirty="0">
                <a:latin typeface="Carlito"/>
                <a:cs typeface="Carlito"/>
              </a:rPr>
              <a:t>India is putting up </a:t>
            </a:r>
            <a:r>
              <a:rPr sz="1800" dirty="0">
                <a:latin typeface="Carlito"/>
                <a:cs typeface="Carlito"/>
              </a:rPr>
              <a:t>a </a:t>
            </a:r>
            <a:r>
              <a:rPr sz="1800" spc="-5" dirty="0">
                <a:latin typeface="Carlito"/>
                <a:cs typeface="Carlito"/>
              </a:rPr>
              <a:t>brave fight </a:t>
            </a:r>
            <a:r>
              <a:rPr sz="1800" dirty="0">
                <a:latin typeface="Carlito"/>
                <a:cs typeface="Carlito"/>
              </a:rPr>
              <a:t>against </a:t>
            </a:r>
            <a:r>
              <a:rPr sz="1800" spc="-5" dirty="0">
                <a:latin typeface="Carlito"/>
                <a:cs typeface="Carlito"/>
              </a:rPr>
              <a:t>the COVID,  starting with its early lockdown in March </a:t>
            </a:r>
            <a:r>
              <a:rPr sz="1800" dirty="0">
                <a:latin typeface="Carlito"/>
                <a:cs typeface="Carlito"/>
              </a:rPr>
              <a:t>and </a:t>
            </a:r>
            <a:r>
              <a:rPr sz="1800" spc="-5" dirty="0">
                <a:latin typeface="Carlito"/>
                <a:cs typeface="Carlito"/>
              </a:rPr>
              <a:t>strict  curfews. However, it still has not been </a:t>
            </a:r>
            <a:r>
              <a:rPr sz="1800" dirty="0">
                <a:latin typeface="Carlito"/>
                <a:cs typeface="Carlito"/>
              </a:rPr>
              <a:t>able </a:t>
            </a:r>
            <a:r>
              <a:rPr sz="1800" spc="-5" dirty="0">
                <a:latin typeface="Carlito"/>
                <a:cs typeface="Carlito"/>
              </a:rPr>
              <a:t>to flatten its  daily cases like Singapore, New Zealand </a:t>
            </a:r>
            <a:r>
              <a:rPr sz="1800" dirty="0">
                <a:latin typeface="Carlito"/>
                <a:cs typeface="Carlito"/>
              </a:rPr>
              <a:t>and </a:t>
            </a:r>
            <a:r>
              <a:rPr sz="1800" spc="-5" dirty="0">
                <a:latin typeface="Carlito"/>
                <a:cs typeface="Carlito"/>
              </a:rPr>
              <a:t>Russia did  despite starting their lockdown days </a:t>
            </a:r>
            <a:r>
              <a:rPr sz="1800" dirty="0">
                <a:latin typeface="Carlito"/>
                <a:cs typeface="Carlito"/>
              </a:rPr>
              <a:t>after </a:t>
            </a:r>
            <a:r>
              <a:rPr sz="1800" spc="-5" dirty="0">
                <a:latin typeface="Carlito"/>
                <a:cs typeface="Carlito"/>
              </a:rPr>
              <a:t>India</a:t>
            </a:r>
            <a:r>
              <a:rPr sz="1800" spc="-45" dirty="0">
                <a:latin typeface="Carlito"/>
                <a:cs typeface="Carlito"/>
              </a:rPr>
              <a:t> </a:t>
            </a:r>
            <a:r>
              <a:rPr sz="1800" spc="-5" dirty="0">
                <a:latin typeface="Carlito"/>
                <a:cs typeface="Carlito"/>
              </a:rPr>
              <a:t>did.</a:t>
            </a:r>
            <a:endParaRPr sz="1800">
              <a:latin typeface="Carlito"/>
              <a:cs typeface="Carlito"/>
            </a:endParaRPr>
          </a:p>
          <a:p>
            <a:pPr marL="12700" marR="5080">
              <a:lnSpc>
                <a:spcPct val="106500"/>
              </a:lnSpc>
              <a:spcBef>
                <a:spcPts val="825"/>
              </a:spcBef>
            </a:pPr>
            <a:r>
              <a:rPr sz="1800" spc="-5" dirty="0">
                <a:latin typeface="Carlito"/>
                <a:cs typeface="Carlito"/>
              </a:rPr>
              <a:t>The objective of this notebook is to provide </a:t>
            </a:r>
            <a:r>
              <a:rPr sz="1800" dirty="0">
                <a:latin typeface="Carlito"/>
                <a:cs typeface="Carlito"/>
              </a:rPr>
              <a:t>a </a:t>
            </a:r>
            <a:r>
              <a:rPr sz="1800" spc="-5" dirty="0">
                <a:latin typeface="Carlito"/>
                <a:cs typeface="Carlito"/>
              </a:rPr>
              <a:t>state-wise  breakdown of the virus’ spread to glean </a:t>
            </a:r>
            <a:r>
              <a:rPr sz="1800" dirty="0">
                <a:latin typeface="Carlito"/>
                <a:cs typeface="Carlito"/>
              </a:rPr>
              <a:t>a </a:t>
            </a:r>
            <a:r>
              <a:rPr sz="1800" spc="-5" dirty="0">
                <a:latin typeface="Carlito"/>
                <a:cs typeface="Carlito"/>
              </a:rPr>
              <a:t>few insights on  how to better combat the</a:t>
            </a:r>
            <a:r>
              <a:rPr sz="1800" spc="-15" dirty="0">
                <a:latin typeface="Carlito"/>
                <a:cs typeface="Carlito"/>
              </a:rPr>
              <a:t> </a:t>
            </a:r>
            <a:r>
              <a:rPr sz="1800" spc="-5" dirty="0">
                <a:latin typeface="Carlito"/>
                <a:cs typeface="Carlito"/>
              </a:rPr>
              <a:t>crisis.</a:t>
            </a:r>
            <a:endParaRPr sz="1800">
              <a:latin typeface="Carlito"/>
              <a:cs typeface="Carlito"/>
            </a:endParaRPr>
          </a:p>
        </p:txBody>
      </p:sp>
      <p:sp>
        <p:nvSpPr>
          <p:cNvPr id="13" name="object 13"/>
          <p:cNvSpPr/>
          <p:nvPr/>
        </p:nvSpPr>
        <p:spPr>
          <a:xfrm>
            <a:off x="5663963" y="2791469"/>
            <a:ext cx="6528011" cy="406651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49817" y="0"/>
            <a:ext cx="8542157" cy="685798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3024" y="1939409"/>
            <a:ext cx="1800860" cy="421640"/>
          </a:xfrm>
          <a:prstGeom prst="rect">
            <a:avLst/>
          </a:prstGeom>
        </p:spPr>
        <p:txBody>
          <a:bodyPr vert="horz" wrap="square" lIns="0" tIns="12700" rIns="0" bIns="0" rtlCol="0">
            <a:spAutoFit/>
          </a:bodyPr>
          <a:lstStyle/>
          <a:p>
            <a:pPr marL="12700">
              <a:lnSpc>
                <a:spcPct val="100000"/>
              </a:lnSpc>
              <a:spcBef>
                <a:spcPts val="100"/>
              </a:spcBef>
            </a:pPr>
            <a:r>
              <a:rPr spc="-5" dirty="0"/>
              <a:t>Observation:</a:t>
            </a:r>
          </a:p>
        </p:txBody>
      </p:sp>
      <p:sp>
        <p:nvSpPr>
          <p:cNvPr id="4" name="object 4"/>
          <p:cNvSpPr txBox="1"/>
          <p:nvPr/>
        </p:nvSpPr>
        <p:spPr>
          <a:xfrm>
            <a:off x="73024" y="2589140"/>
            <a:ext cx="3202305" cy="3361054"/>
          </a:xfrm>
          <a:prstGeom prst="rect">
            <a:avLst/>
          </a:prstGeom>
        </p:spPr>
        <p:txBody>
          <a:bodyPr vert="horz" wrap="square" lIns="0" tIns="25400" rIns="0" bIns="0" rtlCol="0">
            <a:spAutoFit/>
          </a:bodyPr>
          <a:lstStyle/>
          <a:p>
            <a:pPr marL="12700" marR="5080">
              <a:lnSpc>
                <a:spcPts val="2620"/>
              </a:lnSpc>
              <a:spcBef>
                <a:spcPts val="200"/>
              </a:spcBef>
            </a:pPr>
            <a:r>
              <a:rPr sz="2200" spc="-5" dirty="0">
                <a:latin typeface="Carlito"/>
                <a:cs typeface="Carlito"/>
              </a:rPr>
              <a:t>At first glance, the main  virus hotspots seem to be  the most populous states of  the country. But it does not  follow that general trend,  with Delhi having the 3rd  highest confirmed cases</a:t>
            </a:r>
            <a:r>
              <a:rPr sz="2200" spc="-90" dirty="0">
                <a:latin typeface="Carlito"/>
                <a:cs typeface="Carlito"/>
              </a:rPr>
              <a:t> </a:t>
            </a:r>
            <a:r>
              <a:rPr sz="2200" spc="-5" dirty="0">
                <a:latin typeface="Carlito"/>
                <a:cs typeface="Carlito"/>
              </a:rPr>
              <a:t>but  </a:t>
            </a:r>
            <a:r>
              <a:rPr sz="2200" dirty="0">
                <a:latin typeface="Carlito"/>
                <a:cs typeface="Carlito"/>
              </a:rPr>
              <a:t>a </a:t>
            </a:r>
            <a:r>
              <a:rPr sz="2200" spc="-5" dirty="0">
                <a:latin typeface="Carlito"/>
                <a:cs typeface="Carlito"/>
              </a:rPr>
              <a:t>comparatively lower  population. Let's do some  </a:t>
            </a:r>
            <a:r>
              <a:rPr sz="2200" dirty="0">
                <a:latin typeface="Carlito"/>
                <a:cs typeface="Carlito"/>
              </a:rPr>
              <a:t>analysis.</a:t>
            </a:r>
            <a:endParaRPr sz="220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40316" y="0"/>
            <a:ext cx="7951658" cy="463821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0224" y="4089020"/>
            <a:ext cx="11541760" cy="2639695"/>
          </a:xfrm>
          <a:prstGeom prst="rect">
            <a:avLst/>
          </a:prstGeom>
        </p:spPr>
        <p:txBody>
          <a:bodyPr vert="horz" wrap="square" lIns="0" tIns="55880" rIns="0" bIns="0" rtlCol="0">
            <a:spAutoFit/>
          </a:bodyPr>
          <a:lstStyle/>
          <a:p>
            <a:pPr marL="12700">
              <a:lnSpc>
                <a:spcPct val="100000"/>
              </a:lnSpc>
              <a:spcBef>
                <a:spcPts val="440"/>
              </a:spcBef>
            </a:pPr>
            <a:r>
              <a:rPr sz="2600" b="1" spc="-5" dirty="0">
                <a:latin typeface="Carlito"/>
                <a:cs typeface="Carlito"/>
              </a:rPr>
              <a:t>Observation:</a:t>
            </a:r>
            <a:endParaRPr sz="2600">
              <a:latin typeface="Carlito"/>
              <a:cs typeface="Carlito"/>
            </a:endParaRPr>
          </a:p>
          <a:p>
            <a:pPr marL="12700" marR="5080">
              <a:lnSpc>
                <a:spcPct val="107100"/>
              </a:lnSpc>
              <a:spcBef>
                <a:spcPts val="95"/>
              </a:spcBef>
            </a:pPr>
            <a:r>
              <a:rPr sz="2100" spc="-5" dirty="0">
                <a:latin typeface="Carlito"/>
                <a:cs typeface="Carlito"/>
              </a:rPr>
              <a:t>We can deduce that the worst-struck states of India </a:t>
            </a:r>
            <a:r>
              <a:rPr sz="2100" dirty="0">
                <a:latin typeface="Carlito"/>
                <a:cs typeface="Carlito"/>
              </a:rPr>
              <a:t>are </a:t>
            </a:r>
            <a:r>
              <a:rPr sz="2100" spc="-5" dirty="0">
                <a:latin typeface="Carlito"/>
                <a:cs typeface="Carlito"/>
              </a:rPr>
              <a:t>the ones with densely packed urban </a:t>
            </a:r>
            <a:r>
              <a:rPr sz="2100" dirty="0">
                <a:latin typeface="Carlito"/>
                <a:cs typeface="Carlito"/>
              </a:rPr>
              <a:t>areas, </a:t>
            </a:r>
            <a:r>
              <a:rPr sz="2100" spc="-5" dirty="0">
                <a:latin typeface="Carlito"/>
                <a:cs typeface="Carlito"/>
              </a:rPr>
              <a:t>like  Mumbai in Maharashtra, Chennai in Tamil Nadu </a:t>
            </a:r>
            <a:r>
              <a:rPr sz="2100" dirty="0">
                <a:latin typeface="Carlito"/>
                <a:cs typeface="Carlito"/>
              </a:rPr>
              <a:t>and </a:t>
            </a:r>
            <a:r>
              <a:rPr sz="2100" spc="-5" dirty="0">
                <a:latin typeface="Carlito"/>
                <a:cs typeface="Carlito"/>
              </a:rPr>
              <a:t>New Delhi. Let's see how the total national confirmed  cases </a:t>
            </a:r>
            <a:r>
              <a:rPr sz="2100" dirty="0">
                <a:latin typeface="Carlito"/>
                <a:cs typeface="Carlito"/>
              </a:rPr>
              <a:t>are</a:t>
            </a:r>
            <a:r>
              <a:rPr sz="2100" spc="-10" dirty="0">
                <a:latin typeface="Carlito"/>
                <a:cs typeface="Carlito"/>
              </a:rPr>
              <a:t> </a:t>
            </a:r>
            <a:r>
              <a:rPr sz="2100" spc="-5" dirty="0">
                <a:latin typeface="Carlito"/>
                <a:cs typeface="Carlito"/>
              </a:rPr>
              <a:t>distributed.</a:t>
            </a:r>
            <a:endParaRPr sz="2100">
              <a:latin typeface="Carlito"/>
              <a:cs typeface="Carlito"/>
            </a:endParaRPr>
          </a:p>
          <a:p>
            <a:pPr marL="12700" marR="5080">
              <a:lnSpc>
                <a:spcPct val="107600"/>
              </a:lnSpc>
              <a:spcBef>
                <a:spcPts val="790"/>
              </a:spcBef>
            </a:pPr>
            <a:r>
              <a:rPr sz="2100" spc="-5" dirty="0">
                <a:latin typeface="Carlito"/>
                <a:cs typeface="Carlito"/>
              </a:rPr>
              <a:t>We can deduce that the worst-struck states of India </a:t>
            </a:r>
            <a:r>
              <a:rPr sz="2100" dirty="0">
                <a:latin typeface="Carlito"/>
                <a:cs typeface="Carlito"/>
              </a:rPr>
              <a:t>are </a:t>
            </a:r>
            <a:r>
              <a:rPr sz="2100" spc="-5" dirty="0">
                <a:latin typeface="Carlito"/>
                <a:cs typeface="Carlito"/>
              </a:rPr>
              <a:t>the ones with densely packed urban </a:t>
            </a:r>
            <a:r>
              <a:rPr sz="2100" dirty="0">
                <a:latin typeface="Carlito"/>
                <a:cs typeface="Carlito"/>
              </a:rPr>
              <a:t>areas, </a:t>
            </a:r>
            <a:r>
              <a:rPr sz="2100" spc="-5" dirty="0">
                <a:latin typeface="Carlito"/>
                <a:cs typeface="Carlito"/>
              </a:rPr>
              <a:t>like  Mumbai in Maharashtra, Chennai in Tamil Nadu </a:t>
            </a:r>
            <a:r>
              <a:rPr sz="2100" dirty="0">
                <a:latin typeface="Carlito"/>
                <a:cs typeface="Carlito"/>
              </a:rPr>
              <a:t>and </a:t>
            </a:r>
            <a:r>
              <a:rPr sz="2100" spc="-5" dirty="0">
                <a:latin typeface="Carlito"/>
                <a:cs typeface="Carlito"/>
              </a:rPr>
              <a:t>New Delhi. Let's see how the total national confirmed  cases </a:t>
            </a:r>
            <a:r>
              <a:rPr sz="2100" dirty="0">
                <a:latin typeface="Carlito"/>
                <a:cs typeface="Carlito"/>
              </a:rPr>
              <a:t>are</a:t>
            </a:r>
            <a:r>
              <a:rPr sz="2100" spc="-10" dirty="0">
                <a:latin typeface="Carlito"/>
                <a:cs typeface="Carlito"/>
              </a:rPr>
              <a:t> </a:t>
            </a:r>
            <a:r>
              <a:rPr sz="2100" spc="-5" dirty="0">
                <a:latin typeface="Carlito"/>
                <a:cs typeface="Carlito"/>
              </a:rPr>
              <a:t>distributed.</a:t>
            </a:r>
            <a:endParaRPr sz="2100">
              <a:latin typeface="Carlito"/>
              <a:cs typeface="Carlito"/>
            </a:endParaRPr>
          </a:p>
        </p:txBody>
      </p:sp>
      <p:sp>
        <p:nvSpPr>
          <p:cNvPr id="4" name="object 4"/>
          <p:cNvSpPr txBox="1">
            <a:spLocks noGrp="1"/>
          </p:cNvSpPr>
          <p:nvPr>
            <p:ph type="title"/>
          </p:nvPr>
        </p:nvSpPr>
        <p:spPr>
          <a:xfrm>
            <a:off x="208699" y="587772"/>
            <a:ext cx="3093085" cy="360680"/>
          </a:xfrm>
          <a:prstGeom prst="rect">
            <a:avLst/>
          </a:prstGeom>
        </p:spPr>
        <p:txBody>
          <a:bodyPr vert="horz" wrap="square" lIns="0" tIns="12700" rIns="0" bIns="0" rtlCol="0">
            <a:spAutoFit/>
          </a:bodyPr>
          <a:lstStyle/>
          <a:p>
            <a:pPr marL="12700">
              <a:lnSpc>
                <a:spcPct val="100000"/>
              </a:lnSpc>
              <a:spcBef>
                <a:spcPts val="100"/>
              </a:spcBef>
            </a:pPr>
            <a:r>
              <a:rPr sz="2200" u="heavy" spc="-5" dirty="0">
                <a:uFill>
                  <a:solidFill>
                    <a:srgbClr val="000000"/>
                  </a:solidFill>
                </a:uFill>
                <a:latin typeface="Gothic Uralic"/>
                <a:cs typeface="Gothic Uralic"/>
              </a:rPr>
              <a:t>Major Hotspots in</a:t>
            </a:r>
            <a:r>
              <a:rPr sz="2200" u="heavy" spc="-95" dirty="0">
                <a:uFill>
                  <a:solidFill>
                    <a:srgbClr val="000000"/>
                  </a:solidFill>
                </a:uFill>
                <a:latin typeface="Gothic Uralic"/>
                <a:cs typeface="Gothic Uralic"/>
              </a:rPr>
              <a:t> </a:t>
            </a:r>
            <a:r>
              <a:rPr sz="2200" u="heavy" spc="-5" dirty="0">
                <a:uFill>
                  <a:solidFill>
                    <a:srgbClr val="000000"/>
                  </a:solidFill>
                </a:uFill>
                <a:latin typeface="Gothic Uralic"/>
                <a:cs typeface="Gothic Uralic"/>
              </a:rPr>
              <a:t>India</a:t>
            </a:r>
            <a:endParaRPr sz="2200">
              <a:latin typeface="Gothic Uralic"/>
              <a:cs typeface="Gothic Ural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152768" y="0"/>
            <a:ext cx="9039206" cy="57245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70274" y="803680"/>
            <a:ext cx="1788160" cy="345440"/>
          </a:xfrm>
          <a:prstGeom prst="rect">
            <a:avLst/>
          </a:prstGeom>
        </p:spPr>
        <p:txBody>
          <a:bodyPr vert="horz" wrap="square" lIns="0" tIns="12700" rIns="0" bIns="0" rtlCol="0">
            <a:spAutoFit/>
          </a:bodyPr>
          <a:lstStyle/>
          <a:p>
            <a:pPr marL="12700">
              <a:lnSpc>
                <a:spcPct val="100000"/>
              </a:lnSpc>
              <a:spcBef>
                <a:spcPts val="100"/>
              </a:spcBef>
            </a:pPr>
            <a:r>
              <a:rPr sz="2100" spc="-10" dirty="0">
                <a:latin typeface="Gothic Uralic"/>
                <a:cs typeface="Gothic Uralic"/>
              </a:rPr>
              <a:t>Observations:</a:t>
            </a:r>
            <a:endParaRPr sz="2100">
              <a:latin typeface="Gothic Uralic"/>
              <a:cs typeface="Gothic Uralic"/>
            </a:endParaRPr>
          </a:p>
        </p:txBody>
      </p:sp>
      <p:sp>
        <p:nvSpPr>
          <p:cNvPr id="4" name="object 4"/>
          <p:cNvSpPr txBox="1"/>
          <p:nvPr/>
        </p:nvSpPr>
        <p:spPr>
          <a:xfrm>
            <a:off x="270274" y="1339619"/>
            <a:ext cx="2830830" cy="1259840"/>
          </a:xfrm>
          <a:prstGeom prst="rect">
            <a:avLst/>
          </a:prstGeom>
        </p:spPr>
        <p:txBody>
          <a:bodyPr vert="horz" wrap="square" lIns="0" tIns="8890" rIns="0" bIns="0" rtlCol="0">
            <a:spAutoFit/>
          </a:bodyPr>
          <a:lstStyle/>
          <a:p>
            <a:pPr marL="12700" marR="5080">
              <a:lnSpc>
                <a:spcPct val="101600"/>
              </a:lnSpc>
              <a:spcBef>
                <a:spcPts val="70"/>
              </a:spcBef>
            </a:pPr>
            <a:r>
              <a:rPr sz="1600" spc="-5" dirty="0">
                <a:latin typeface="TeXGyreAdventor"/>
                <a:cs typeface="TeXGyreAdventor"/>
              </a:rPr>
              <a:t>MH has the most number </a:t>
            </a:r>
            <a:r>
              <a:rPr sz="1600" spc="-10" dirty="0">
                <a:latin typeface="TeXGyreAdventor"/>
                <a:cs typeface="TeXGyreAdventor"/>
              </a:rPr>
              <a:t>of  </a:t>
            </a:r>
            <a:r>
              <a:rPr sz="1600" spc="-5" dirty="0">
                <a:latin typeface="TeXGyreAdventor"/>
                <a:cs typeface="TeXGyreAdventor"/>
              </a:rPr>
              <a:t>cases being an International  destination as well as having  large number of densely  populated urban</a:t>
            </a:r>
            <a:r>
              <a:rPr sz="1600" spc="-35" dirty="0">
                <a:latin typeface="TeXGyreAdventor"/>
                <a:cs typeface="TeXGyreAdventor"/>
              </a:rPr>
              <a:t> </a:t>
            </a:r>
            <a:r>
              <a:rPr sz="1600" spc="-5" dirty="0">
                <a:latin typeface="TeXGyreAdventor"/>
                <a:cs typeface="TeXGyreAdventor"/>
              </a:rPr>
              <a:t>pockets.</a:t>
            </a:r>
            <a:endParaRPr sz="1600">
              <a:latin typeface="TeXGyreAdventor"/>
              <a:cs typeface="TeXGyreAdvento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8617" y="0"/>
            <a:ext cx="8283358" cy="685798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08420" y="2184707"/>
            <a:ext cx="3816350" cy="1480820"/>
          </a:xfrm>
          <a:prstGeom prst="rect">
            <a:avLst/>
          </a:prstGeom>
        </p:spPr>
        <p:txBody>
          <a:bodyPr vert="horz" wrap="square" lIns="0" tIns="161925" rIns="0" bIns="0" rtlCol="0">
            <a:spAutoFit/>
          </a:bodyPr>
          <a:lstStyle/>
          <a:p>
            <a:pPr marL="50165">
              <a:lnSpc>
                <a:spcPct val="100000"/>
              </a:lnSpc>
              <a:spcBef>
                <a:spcPts val="1275"/>
              </a:spcBef>
            </a:pPr>
            <a:r>
              <a:rPr sz="2500" b="1" spc="-5" dirty="0">
                <a:latin typeface="Carlito"/>
                <a:cs typeface="Carlito"/>
              </a:rPr>
              <a:t>Observation:</a:t>
            </a:r>
            <a:endParaRPr sz="2500">
              <a:latin typeface="Carlito"/>
              <a:cs typeface="Carlito"/>
            </a:endParaRPr>
          </a:p>
          <a:p>
            <a:pPr marL="335915" indent="-282575">
              <a:lnSpc>
                <a:spcPct val="100000"/>
              </a:lnSpc>
              <a:spcBef>
                <a:spcPts val="1040"/>
              </a:spcBef>
              <a:buFont typeface="Arial"/>
              <a:buChar char="•"/>
              <a:tabLst>
                <a:tab pos="335915" algn="l"/>
                <a:tab pos="336550" algn="l"/>
              </a:tabLst>
            </a:pPr>
            <a:r>
              <a:rPr sz="2200" spc="-5" dirty="0">
                <a:latin typeface="Carlito"/>
                <a:cs typeface="Carlito"/>
              </a:rPr>
              <a:t>Government Labs:</a:t>
            </a:r>
            <a:r>
              <a:rPr sz="2200" spc="-95" dirty="0">
                <a:latin typeface="Carlito"/>
                <a:cs typeface="Carlito"/>
              </a:rPr>
              <a:t> </a:t>
            </a:r>
            <a:r>
              <a:rPr sz="2200" spc="-5" dirty="0">
                <a:latin typeface="Carlito"/>
                <a:cs typeface="Carlito"/>
              </a:rPr>
              <a:t>MH&gt;TN&gt;UP</a:t>
            </a:r>
            <a:endParaRPr sz="2200">
              <a:latin typeface="Carlito"/>
              <a:cs typeface="Carlito"/>
            </a:endParaRPr>
          </a:p>
          <a:p>
            <a:pPr marL="335915" indent="-323850">
              <a:lnSpc>
                <a:spcPct val="100000"/>
              </a:lnSpc>
              <a:spcBef>
                <a:spcPts val="960"/>
              </a:spcBef>
              <a:buChar char="•"/>
              <a:tabLst>
                <a:tab pos="335915" algn="l"/>
                <a:tab pos="336550" algn="l"/>
              </a:tabLst>
            </a:pPr>
            <a:r>
              <a:rPr sz="2200" spc="-5" dirty="0">
                <a:latin typeface="Carlito"/>
                <a:cs typeface="Carlito"/>
              </a:rPr>
              <a:t>Private Labs: MH </a:t>
            </a:r>
            <a:r>
              <a:rPr sz="2200" dirty="0">
                <a:latin typeface="Carlito"/>
                <a:cs typeface="Carlito"/>
              </a:rPr>
              <a:t>&gt; </a:t>
            </a:r>
            <a:r>
              <a:rPr sz="2200" spc="-5" dirty="0">
                <a:latin typeface="Carlito"/>
                <a:cs typeface="Carlito"/>
              </a:rPr>
              <a:t>TGN </a:t>
            </a:r>
            <a:r>
              <a:rPr sz="2200" dirty="0">
                <a:latin typeface="Carlito"/>
                <a:cs typeface="Carlito"/>
              </a:rPr>
              <a:t>&gt;</a:t>
            </a:r>
            <a:r>
              <a:rPr sz="2200" spc="-60" dirty="0">
                <a:latin typeface="Carlito"/>
                <a:cs typeface="Carlito"/>
              </a:rPr>
              <a:t> </a:t>
            </a:r>
            <a:r>
              <a:rPr sz="2200" spc="-5" dirty="0">
                <a:latin typeface="Carlito"/>
                <a:cs typeface="Carlito"/>
              </a:rPr>
              <a:t>DL</a:t>
            </a:r>
            <a:endParaRPr sz="2200">
              <a:latin typeface="Carlito"/>
              <a:cs typeface="Carlito"/>
            </a:endParaRPr>
          </a:p>
        </p:txBody>
      </p:sp>
      <p:sp>
        <p:nvSpPr>
          <p:cNvPr id="4" name="object 4"/>
          <p:cNvSpPr txBox="1">
            <a:spLocks noGrp="1"/>
          </p:cNvSpPr>
          <p:nvPr>
            <p:ph type="title"/>
          </p:nvPr>
        </p:nvSpPr>
        <p:spPr>
          <a:xfrm>
            <a:off x="224974" y="261899"/>
            <a:ext cx="3592195" cy="406400"/>
          </a:xfrm>
          <a:prstGeom prst="rect">
            <a:avLst/>
          </a:prstGeom>
        </p:spPr>
        <p:txBody>
          <a:bodyPr vert="horz" wrap="square" lIns="0" tIns="12700" rIns="0" bIns="0" rtlCol="0">
            <a:spAutoFit/>
          </a:bodyPr>
          <a:lstStyle/>
          <a:p>
            <a:pPr marL="12700">
              <a:lnSpc>
                <a:spcPct val="100000"/>
              </a:lnSpc>
              <a:spcBef>
                <a:spcPts val="100"/>
              </a:spcBef>
            </a:pPr>
            <a:r>
              <a:rPr sz="2500" u="heavy" spc="-5" dirty="0">
                <a:uFill>
                  <a:solidFill>
                    <a:srgbClr val="000000"/>
                  </a:solidFill>
                </a:uFill>
                <a:latin typeface="Gothic Uralic"/>
                <a:cs typeface="Gothic Uralic"/>
              </a:rPr>
              <a:t>State wise Lab</a:t>
            </a:r>
            <a:r>
              <a:rPr sz="2500" u="heavy" spc="-55" dirty="0">
                <a:uFill>
                  <a:solidFill>
                    <a:srgbClr val="000000"/>
                  </a:solidFill>
                </a:uFill>
                <a:latin typeface="Gothic Uralic"/>
                <a:cs typeface="Gothic Uralic"/>
              </a:rPr>
              <a:t> </a:t>
            </a:r>
            <a:r>
              <a:rPr sz="2500" u="heavy" spc="-10" dirty="0">
                <a:uFill>
                  <a:solidFill>
                    <a:srgbClr val="000000"/>
                  </a:solidFill>
                </a:uFill>
                <a:latin typeface="Gothic Uralic"/>
                <a:cs typeface="Gothic Uralic"/>
              </a:rPr>
              <a:t>Facilities</a:t>
            </a:r>
            <a:endParaRPr sz="2500">
              <a:latin typeface="Gothic Uralic"/>
              <a:cs typeface="Gothic Ural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37565" y="152399"/>
            <a:ext cx="7202010" cy="54198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2699" y="1050243"/>
            <a:ext cx="1800860" cy="421640"/>
          </a:xfrm>
          <a:prstGeom prst="rect">
            <a:avLst/>
          </a:prstGeom>
        </p:spPr>
        <p:txBody>
          <a:bodyPr vert="horz" wrap="square" lIns="0" tIns="12700" rIns="0" bIns="0" rtlCol="0">
            <a:spAutoFit/>
          </a:bodyPr>
          <a:lstStyle/>
          <a:p>
            <a:pPr marL="12700">
              <a:lnSpc>
                <a:spcPct val="100000"/>
              </a:lnSpc>
              <a:spcBef>
                <a:spcPts val="100"/>
              </a:spcBef>
            </a:pPr>
            <a:r>
              <a:rPr spc="-5" dirty="0"/>
              <a:t>Observation:</a:t>
            </a:r>
          </a:p>
        </p:txBody>
      </p:sp>
      <p:sp>
        <p:nvSpPr>
          <p:cNvPr id="4" name="object 4"/>
          <p:cNvSpPr txBox="1"/>
          <p:nvPr/>
        </p:nvSpPr>
        <p:spPr>
          <a:xfrm>
            <a:off x="146499" y="1562180"/>
            <a:ext cx="3274695" cy="4813300"/>
          </a:xfrm>
          <a:prstGeom prst="rect">
            <a:avLst/>
          </a:prstGeom>
        </p:spPr>
        <p:txBody>
          <a:bodyPr vert="horz" wrap="square" lIns="0" tIns="33019" rIns="0" bIns="0" rtlCol="0">
            <a:spAutoFit/>
          </a:bodyPr>
          <a:lstStyle/>
          <a:p>
            <a:pPr marL="294640" indent="-282575">
              <a:lnSpc>
                <a:spcPct val="100000"/>
              </a:lnSpc>
              <a:spcBef>
                <a:spcPts val="259"/>
              </a:spcBef>
              <a:buFont typeface="Arial"/>
              <a:buChar char="•"/>
              <a:tabLst>
                <a:tab pos="294005" algn="l"/>
                <a:tab pos="295275" algn="l"/>
              </a:tabLst>
            </a:pPr>
            <a:r>
              <a:rPr sz="2200" spc="-5" dirty="0">
                <a:latin typeface="Carlito"/>
                <a:cs typeface="Carlito"/>
              </a:rPr>
              <a:t>Maharashtra </a:t>
            </a:r>
            <a:r>
              <a:rPr sz="2200" dirty="0">
                <a:latin typeface="Carlito"/>
                <a:cs typeface="Carlito"/>
              </a:rPr>
              <a:t>,</a:t>
            </a:r>
            <a:r>
              <a:rPr sz="2200" spc="-20" dirty="0">
                <a:latin typeface="Carlito"/>
                <a:cs typeface="Carlito"/>
              </a:rPr>
              <a:t> </a:t>
            </a:r>
            <a:r>
              <a:rPr sz="2200" spc="-5" dirty="0">
                <a:latin typeface="Carlito"/>
                <a:cs typeface="Carlito"/>
              </a:rPr>
              <a:t>Delhi</a:t>
            </a:r>
            <a:endParaRPr sz="2200">
              <a:latin typeface="Carlito"/>
              <a:cs typeface="Carlito"/>
            </a:endParaRPr>
          </a:p>
          <a:p>
            <a:pPr marL="294640" marR="281940">
              <a:lnSpc>
                <a:spcPts val="2850"/>
              </a:lnSpc>
              <a:spcBef>
                <a:spcPts val="80"/>
              </a:spcBef>
            </a:pPr>
            <a:r>
              <a:rPr sz="2200" spc="-5" dirty="0">
                <a:latin typeface="Carlito"/>
                <a:cs typeface="Carlito"/>
              </a:rPr>
              <a:t>,Telangana need to  increase their testing</a:t>
            </a:r>
            <a:r>
              <a:rPr sz="2200" spc="-90" dirty="0">
                <a:latin typeface="Carlito"/>
                <a:cs typeface="Carlito"/>
              </a:rPr>
              <a:t> </a:t>
            </a:r>
            <a:r>
              <a:rPr sz="2200" dirty="0">
                <a:latin typeface="Carlito"/>
                <a:cs typeface="Carlito"/>
              </a:rPr>
              <a:t>as</a:t>
            </a:r>
            <a:endParaRPr sz="2200">
              <a:latin typeface="Carlito"/>
              <a:cs typeface="Carlito"/>
            </a:endParaRPr>
          </a:p>
          <a:p>
            <a:pPr marL="294640" marR="60325">
              <a:lnSpc>
                <a:spcPts val="2850"/>
              </a:lnSpc>
            </a:pPr>
            <a:r>
              <a:rPr sz="2200" spc="-5" dirty="0">
                <a:latin typeface="Carlito"/>
                <a:cs typeface="Carlito"/>
              </a:rPr>
              <a:t>&gt;10% of their tests </a:t>
            </a:r>
            <a:r>
              <a:rPr sz="2200" dirty="0">
                <a:latin typeface="Carlito"/>
                <a:cs typeface="Carlito"/>
              </a:rPr>
              <a:t>are  </a:t>
            </a:r>
            <a:r>
              <a:rPr sz="2200" spc="-5" dirty="0">
                <a:latin typeface="Carlito"/>
                <a:cs typeface="Carlito"/>
              </a:rPr>
              <a:t>positive. Our prime  weapon </a:t>
            </a:r>
            <a:r>
              <a:rPr sz="2200" dirty="0">
                <a:latin typeface="Carlito"/>
                <a:cs typeface="Carlito"/>
              </a:rPr>
              <a:t>against </a:t>
            </a:r>
            <a:r>
              <a:rPr sz="2200" spc="-5" dirty="0">
                <a:latin typeface="Carlito"/>
                <a:cs typeface="Carlito"/>
              </a:rPr>
              <a:t>COVID is  detection, contact</a:t>
            </a:r>
            <a:r>
              <a:rPr sz="2200" spc="-90" dirty="0">
                <a:latin typeface="Carlito"/>
                <a:cs typeface="Carlito"/>
              </a:rPr>
              <a:t> </a:t>
            </a:r>
            <a:r>
              <a:rPr sz="2200" spc="-5" dirty="0">
                <a:latin typeface="Carlito"/>
                <a:cs typeface="Carlito"/>
              </a:rPr>
              <a:t>tracing  </a:t>
            </a:r>
            <a:r>
              <a:rPr sz="2200" dirty="0">
                <a:latin typeface="Carlito"/>
                <a:cs typeface="Carlito"/>
              </a:rPr>
              <a:t>and </a:t>
            </a:r>
            <a:r>
              <a:rPr sz="2200" spc="-5" dirty="0">
                <a:latin typeface="Carlito"/>
                <a:cs typeface="Carlito"/>
              </a:rPr>
              <a:t>breaking the</a:t>
            </a:r>
            <a:r>
              <a:rPr sz="2200" spc="-50" dirty="0">
                <a:latin typeface="Carlito"/>
                <a:cs typeface="Carlito"/>
              </a:rPr>
              <a:t> </a:t>
            </a:r>
            <a:r>
              <a:rPr sz="2200" spc="-5" dirty="0">
                <a:latin typeface="Carlito"/>
                <a:cs typeface="Carlito"/>
              </a:rPr>
              <a:t>chain.</a:t>
            </a:r>
            <a:endParaRPr sz="2200">
              <a:latin typeface="Carlito"/>
              <a:cs typeface="Carlito"/>
            </a:endParaRPr>
          </a:p>
          <a:p>
            <a:pPr marL="294640" marR="5080" indent="-282575">
              <a:lnSpc>
                <a:spcPct val="107500"/>
              </a:lnSpc>
              <a:spcBef>
                <a:spcPts val="680"/>
              </a:spcBef>
              <a:buFont typeface="Arial"/>
              <a:buChar char="•"/>
              <a:tabLst>
                <a:tab pos="357505" algn="l"/>
                <a:tab pos="358140" algn="l"/>
              </a:tabLst>
            </a:pPr>
            <a:r>
              <a:rPr dirty="0"/>
              <a:t>	</a:t>
            </a:r>
            <a:r>
              <a:rPr sz="2200" spc="-5" dirty="0">
                <a:latin typeface="Carlito"/>
                <a:cs typeface="Carlito"/>
              </a:rPr>
              <a:t>Andhra Pradesh has</a:t>
            </a:r>
            <a:r>
              <a:rPr sz="2200" spc="-90" dirty="0">
                <a:latin typeface="Carlito"/>
                <a:cs typeface="Carlito"/>
              </a:rPr>
              <a:t> </a:t>
            </a:r>
            <a:r>
              <a:rPr sz="2200" spc="-5" dirty="0">
                <a:latin typeface="Carlito"/>
                <a:cs typeface="Carlito"/>
              </a:rPr>
              <a:t>done  well to have </a:t>
            </a:r>
            <a:r>
              <a:rPr sz="2200" dirty="0">
                <a:latin typeface="Carlito"/>
                <a:cs typeface="Carlito"/>
              </a:rPr>
              <a:t>a </a:t>
            </a:r>
            <a:r>
              <a:rPr sz="2200" spc="-5" dirty="0">
                <a:latin typeface="Carlito"/>
                <a:cs typeface="Carlito"/>
              </a:rPr>
              <a:t>highest test  rate despite </a:t>
            </a:r>
            <a:r>
              <a:rPr sz="2200" dirty="0">
                <a:latin typeface="Carlito"/>
                <a:cs typeface="Carlito"/>
              </a:rPr>
              <a:t>a </a:t>
            </a:r>
            <a:r>
              <a:rPr sz="2200" spc="-5" dirty="0">
                <a:latin typeface="Carlito"/>
                <a:cs typeface="Carlito"/>
              </a:rPr>
              <a:t>limited  count of health care  institutions in</a:t>
            </a:r>
            <a:r>
              <a:rPr sz="2200" spc="-20" dirty="0">
                <a:latin typeface="Carlito"/>
                <a:cs typeface="Carlito"/>
              </a:rPr>
              <a:t> </a:t>
            </a:r>
            <a:r>
              <a:rPr sz="2200" spc="-5" dirty="0">
                <a:latin typeface="Carlito"/>
                <a:cs typeface="Carlito"/>
              </a:rPr>
              <a:t>state.</a:t>
            </a:r>
            <a:endParaRPr sz="2200">
              <a:latin typeface="Carlito"/>
              <a:cs typeface="Carl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 y="0"/>
            <a:ext cx="12192000" cy="4105275"/>
            <a:chOff x="7" y="0"/>
            <a:chExt cx="12192000" cy="4105275"/>
          </a:xfrm>
        </p:grpSpPr>
        <p:sp>
          <p:nvSpPr>
            <p:cNvPr id="3" name="object 3"/>
            <p:cNvSpPr/>
            <p:nvPr/>
          </p:nvSpPr>
          <p:spPr>
            <a:xfrm>
              <a:off x="7" y="0"/>
              <a:ext cx="3028936" cy="151446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28943" y="0"/>
              <a:ext cx="9163031" cy="4105266"/>
            </a:xfrm>
            <a:prstGeom prst="rect">
              <a:avLst/>
            </a:prstGeom>
            <a:blipFill>
              <a:blip r:embed="rId3" cstate="print"/>
              <a:stretch>
                <a:fillRect/>
              </a:stretch>
            </a:blipFill>
          </p:spPr>
          <p:txBody>
            <a:bodyPr wrap="square" lIns="0" tIns="0" rIns="0" bIns="0" rtlCol="0"/>
            <a:lstStyle/>
            <a:p>
              <a:endParaRPr/>
            </a:p>
          </p:txBody>
        </p:sp>
      </p:grpSp>
      <p:sp>
        <p:nvSpPr>
          <p:cNvPr id="5" name="object 5"/>
          <p:cNvSpPr/>
          <p:nvPr/>
        </p:nvSpPr>
        <p:spPr>
          <a:xfrm>
            <a:off x="3332318" y="4179291"/>
            <a:ext cx="5268364" cy="257746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0" y="4179291"/>
            <a:ext cx="2724144" cy="1525521"/>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753082" y="4257666"/>
            <a:ext cx="3286493" cy="1971895"/>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172299" y="1806685"/>
            <a:ext cx="2632075" cy="528320"/>
          </a:xfrm>
          <a:prstGeom prst="rect">
            <a:avLst/>
          </a:prstGeom>
        </p:spPr>
        <p:txBody>
          <a:bodyPr vert="horz" wrap="square" lIns="0" tIns="12700" rIns="0" bIns="0" rtlCol="0">
            <a:spAutoFit/>
          </a:bodyPr>
          <a:lstStyle/>
          <a:p>
            <a:pPr marL="12700">
              <a:lnSpc>
                <a:spcPct val="100000"/>
              </a:lnSpc>
              <a:spcBef>
                <a:spcPts val="100"/>
              </a:spcBef>
            </a:pPr>
            <a:r>
              <a:rPr sz="3300" u="heavy" spc="-10" dirty="0">
                <a:uFill>
                  <a:solidFill>
                    <a:srgbClr val="000000"/>
                  </a:solidFill>
                </a:uFill>
                <a:latin typeface="Gothic Uralic"/>
                <a:cs typeface="Gothic Uralic"/>
              </a:rPr>
              <a:t>Clinical</a:t>
            </a:r>
            <a:r>
              <a:rPr sz="3300" u="heavy" spc="-70" dirty="0">
                <a:uFill>
                  <a:solidFill>
                    <a:srgbClr val="000000"/>
                  </a:solidFill>
                </a:uFill>
                <a:latin typeface="Gothic Uralic"/>
                <a:cs typeface="Gothic Uralic"/>
              </a:rPr>
              <a:t> </a:t>
            </a:r>
            <a:r>
              <a:rPr sz="3300" u="heavy" spc="-10" dirty="0">
                <a:uFill>
                  <a:solidFill>
                    <a:srgbClr val="000000"/>
                  </a:solidFill>
                </a:uFill>
                <a:latin typeface="Gothic Uralic"/>
                <a:cs typeface="Gothic Uralic"/>
              </a:rPr>
              <a:t>Trials</a:t>
            </a:r>
            <a:endParaRPr sz="3300">
              <a:latin typeface="Gothic Uralic"/>
              <a:cs typeface="Gothic Ural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1999"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26389" y="2050937"/>
            <a:ext cx="3851275" cy="2084705"/>
          </a:xfrm>
          <a:prstGeom prst="rect">
            <a:avLst/>
          </a:prstGeom>
        </p:spPr>
        <p:txBody>
          <a:bodyPr vert="horz" wrap="square" lIns="0" tIns="22860" rIns="0" bIns="0" rtlCol="0">
            <a:spAutoFit/>
          </a:bodyPr>
          <a:lstStyle/>
          <a:p>
            <a:pPr marL="433705" marR="240665" indent="-352425">
              <a:lnSpc>
                <a:spcPts val="2020"/>
              </a:lnSpc>
              <a:spcBef>
                <a:spcPts val="180"/>
              </a:spcBef>
              <a:buAutoNum type="arabicPeriod"/>
              <a:tabLst>
                <a:tab pos="433705" algn="l"/>
                <a:tab pos="434340" algn="l"/>
              </a:tabLst>
            </a:pPr>
            <a:r>
              <a:rPr sz="1700" spc="10" dirty="0">
                <a:latin typeface="Verdana"/>
                <a:cs typeface="Verdana"/>
              </a:rPr>
              <a:t>Ministry</a:t>
            </a:r>
            <a:r>
              <a:rPr sz="1700" spc="-165" dirty="0">
                <a:latin typeface="Verdana"/>
                <a:cs typeface="Verdana"/>
              </a:rPr>
              <a:t> </a:t>
            </a:r>
            <a:r>
              <a:rPr sz="1700" spc="5" dirty="0">
                <a:latin typeface="Verdana"/>
                <a:cs typeface="Verdana"/>
              </a:rPr>
              <a:t>of</a:t>
            </a:r>
            <a:r>
              <a:rPr sz="1700" spc="-165" dirty="0">
                <a:latin typeface="Verdana"/>
                <a:cs typeface="Verdana"/>
              </a:rPr>
              <a:t> </a:t>
            </a:r>
            <a:r>
              <a:rPr sz="1700" spc="25" dirty="0">
                <a:latin typeface="Verdana"/>
                <a:cs typeface="Verdana"/>
              </a:rPr>
              <a:t>Health</a:t>
            </a:r>
            <a:r>
              <a:rPr sz="1700" spc="-160" dirty="0">
                <a:latin typeface="Verdana"/>
                <a:cs typeface="Verdana"/>
              </a:rPr>
              <a:t> </a:t>
            </a:r>
            <a:r>
              <a:rPr sz="1700" spc="50" dirty="0">
                <a:latin typeface="Verdana"/>
                <a:cs typeface="Verdana"/>
              </a:rPr>
              <a:t>and</a:t>
            </a:r>
            <a:r>
              <a:rPr sz="1700" spc="-165" dirty="0">
                <a:latin typeface="Verdana"/>
                <a:cs typeface="Verdana"/>
              </a:rPr>
              <a:t> </a:t>
            </a:r>
            <a:r>
              <a:rPr sz="1700" spc="10" dirty="0">
                <a:latin typeface="Verdana"/>
                <a:cs typeface="Verdana"/>
              </a:rPr>
              <a:t>Family  </a:t>
            </a:r>
            <a:r>
              <a:rPr sz="1700" spc="-35" dirty="0">
                <a:latin typeface="Verdana"/>
                <a:cs typeface="Verdana"/>
              </a:rPr>
              <a:t>Welfare.</a:t>
            </a:r>
            <a:endParaRPr sz="1700" dirty="0">
              <a:latin typeface="Verdana"/>
              <a:cs typeface="Verdana"/>
            </a:endParaRPr>
          </a:p>
          <a:p>
            <a:pPr marL="433705" marR="5080" indent="-399415">
              <a:lnSpc>
                <a:spcPts val="2020"/>
              </a:lnSpc>
              <a:spcBef>
                <a:spcPts val="10"/>
              </a:spcBef>
              <a:buAutoNum type="arabicPeriod"/>
              <a:tabLst>
                <a:tab pos="433705" algn="l"/>
                <a:tab pos="434340" algn="l"/>
              </a:tabLst>
            </a:pPr>
            <a:r>
              <a:rPr sz="1700" spc="65" dirty="0">
                <a:latin typeface="Verdana"/>
                <a:cs typeface="Verdana"/>
              </a:rPr>
              <a:t>John</a:t>
            </a:r>
            <a:r>
              <a:rPr sz="1700" spc="-165" dirty="0">
                <a:latin typeface="Verdana"/>
                <a:cs typeface="Verdana"/>
              </a:rPr>
              <a:t> </a:t>
            </a:r>
            <a:r>
              <a:rPr sz="1700" spc="30" dirty="0">
                <a:latin typeface="Verdana"/>
                <a:cs typeface="Verdana"/>
              </a:rPr>
              <a:t>Hopkins</a:t>
            </a:r>
            <a:r>
              <a:rPr sz="1700" spc="-160" dirty="0">
                <a:latin typeface="Verdana"/>
                <a:cs typeface="Verdana"/>
              </a:rPr>
              <a:t> </a:t>
            </a:r>
            <a:r>
              <a:rPr sz="1700" spc="-15" dirty="0">
                <a:latin typeface="Verdana"/>
                <a:cs typeface="Verdana"/>
              </a:rPr>
              <a:t>University</a:t>
            </a:r>
            <a:r>
              <a:rPr sz="1700" spc="-160" dirty="0">
                <a:latin typeface="Verdana"/>
                <a:cs typeface="Verdana"/>
              </a:rPr>
              <a:t> </a:t>
            </a:r>
            <a:r>
              <a:rPr sz="1700" spc="55" dirty="0">
                <a:latin typeface="Verdana"/>
                <a:cs typeface="Verdana"/>
              </a:rPr>
              <a:t>github  </a:t>
            </a:r>
            <a:r>
              <a:rPr sz="1700" spc="15" dirty="0">
                <a:latin typeface="Verdana"/>
                <a:cs typeface="Verdana"/>
              </a:rPr>
              <a:t>link</a:t>
            </a:r>
            <a:endParaRPr sz="1700" dirty="0">
              <a:latin typeface="Verdana"/>
              <a:cs typeface="Verdana"/>
            </a:endParaRPr>
          </a:p>
          <a:p>
            <a:pPr marL="433705" indent="-396875">
              <a:lnSpc>
                <a:spcPts val="1960"/>
              </a:lnSpc>
              <a:buAutoNum type="arabicPeriod"/>
              <a:tabLst>
                <a:tab pos="433705" algn="l"/>
                <a:tab pos="434340" algn="l"/>
              </a:tabLst>
            </a:pPr>
            <a:r>
              <a:rPr sz="1700" spc="15" dirty="0">
                <a:latin typeface="Verdana"/>
                <a:cs typeface="Verdana"/>
              </a:rPr>
              <a:t>keggle.com</a:t>
            </a:r>
            <a:endParaRPr sz="1700" dirty="0">
              <a:latin typeface="Verdana"/>
              <a:cs typeface="Verdana"/>
            </a:endParaRPr>
          </a:p>
          <a:p>
            <a:pPr marL="433705" indent="-421640">
              <a:lnSpc>
                <a:spcPts val="2025"/>
              </a:lnSpc>
              <a:buAutoNum type="arabicPeriod"/>
              <a:tabLst>
                <a:tab pos="433705" algn="l"/>
                <a:tab pos="434340" algn="l"/>
              </a:tabLst>
            </a:pPr>
            <a:r>
              <a:rPr sz="1700" spc="25" dirty="0">
                <a:latin typeface="Verdana"/>
                <a:cs typeface="Verdana"/>
              </a:rPr>
              <a:t>github.com</a:t>
            </a:r>
            <a:endParaRPr sz="1700" dirty="0">
              <a:latin typeface="Verdana"/>
              <a:cs typeface="Verdana"/>
            </a:endParaRPr>
          </a:p>
          <a:p>
            <a:pPr marL="433705" indent="-396875">
              <a:lnSpc>
                <a:spcPts val="2025"/>
              </a:lnSpc>
              <a:buAutoNum type="arabicPeriod"/>
              <a:tabLst>
                <a:tab pos="433705" algn="l"/>
                <a:tab pos="434340" algn="l"/>
              </a:tabLst>
            </a:pPr>
            <a:r>
              <a:rPr sz="1700" spc="-35" dirty="0">
                <a:latin typeface="Verdana"/>
                <a:cs typeface="Verdana"/>
              </a:rPr>
              <a:t>covid19india.org</a:t>
            </a:r>
            <a:endParaRPr sz="1700" dirty="0">
              <a:latin typeface="Verdana"/>
              <a:cs typeface="Verdana"/>
            </a:endParaRPr>
          </a:p>
          <a:p>
            <a:pPr marL="433705" indent="-408305">
              <a:lnSpc>
                <a:spcPts val="2030"/>
              </a:lnSpc>
              <a:buAutoNum type="arabicPeriod"/>
              <a:tabLst>
                <a:tab pos="433705" algn="l"/>
                <a:tab pos="434340" algn="l"/>
              </a:tabLst>
            </a:pPr>
            <a:r>
              <a:rPr sz="1700" spc="20" dirty="0">
                <a:latin typeface="Verdana"/>
                <a:cs typeface="Verdana"/>
              </a:rPr>
              <a:t>google.com </a:t>
            </a:r>
            <a:r>
              <a:rPr sz="1700" spc="-65" dirty="0">
                <a:latin typeface="Verdana"/>
                <a:cs typeface="Verdana"/>
              </a:rPr>
              <a:t>(for</a:t>
            </a:r>
            <a:r>
              <a:rPr sz="1700" spc="-340" dirty="0">
                <a:latin typeface="Verdana"/>
                <a:cs typeface="Verdana"/>
              </a:rPr>
              <a:t> </a:t>
            </a:r>
            <a:r>
              <a:rPr sz="1700" spc="10" dirty="0">
                <a:latin typeface="Verdana"/>
                <a:cs typeface="Verdana"/>
              </a:rPr>
              <a:t>photographs)</a:t>
            </a:r>
            <a:endParaRPr sz="1700" dirty="0">
              <a:latin typeface="Verdana"/>
              <a:cs typeface="Verdana"/>
            </a:endParaRPr>
          </a:p>
        </p:txBody>
      </p:sp>
      <p:sp>
        <p:nvSpPr>
          <p:cNvPr id="3" name="object 3"/>
          <p:cNvSpPr txBox="1">
            <a:spLocks noGrp="1"/>
          </p:cNvSpPr>
          <p:nvPr>
            <p:ph type="title"/>
          </p:nvPr>
        </p:nvSpPr>
        <p:spPr>
          <a:xfrm>
            <a:off x="1041893" y="681249"/>
            <a:ext cx="2080260" cy="436880"/>
          </a:xfrm>
          <a:prstGeom prst="rect">
            <a:avLst/>
          </a:prstGeom>
        </p:spPr>
        <p:txBody>
          <a:bodyPr vert="horz" wrap="square" lIns="0" tIns="12700" rIns="0" bIns="0" rtlCol="0">
            <a:spAutoFit/>
          </a:bodyPr>
          <a:lstStyle/>
          <a:p>
            <a:pPr marL="12700">
              <a:lnSpc>
                <a:spcPct val="100000"/>
              </a:lnSpc>
              <a:spcBef>
                <a:spcPts val="100"/>
              </a:spcBef>
            </a:pPr>
            <a:r>
              <a:rPr sz="2700" spc="185" dirty="0">
                <a:solidFill>
                  <a:srgbClr val="4679F0"/>
                </a:solidFill>
                <a:latin typeface="Arial"/>
                <a:cs typeface="Arial"/>
              </a:rPr>
              <a:t>Re</a:t>
            </a:r>
            <a:r>
              <a:rPr sz="2700" spc="75" dirty="0">
                <a:solidFill>
                  <a:srgbClr val="4679F0"/>
                </a:solidFill>
                <a:latin typeface="Arial"/>
                <a:cs typeface="Arial"/>
              </a:rPr>
              <a:t>f</a:t>
            </a:r>
            <a:r>
              <a:rPr sz="2700" spc="220" dirty="0">
                <a:solidFill>
                  <a:srgbClr val="4679F0"/>
                </a:solidFill>
                <a:latin typeface="Arial"/>
                <a:cs typeface="Arial"/>
              </a:rPr>
              <a:t>e</a:t>
            </a:r>
            <a:r>
              <a:rPr sz="2700" spc="135" dirty="0">
                <a:solidFill>
                  <a:srgbClr val="4679F0"/>
                </a:solidFill>
                <a:latin typeface="Arial"/>
                <a:cs typeface="Arial"/>
              </a:rPr>
              <a:t>r</a:t>
            </a:r>
            <a:r>
              <a:rPr sz="2700" spc="220" dirty="0">
                <a:solidFill>
                  <a:srgbClr val="4679F0"/>
                </a:solidFill>
                <a:latin typeface="Arial"/>
                <a:cs typeface="Arial"/>
              </a:rPr>
              <a:t>e</a:t>
            </a:r>
            <a:r>
              <a:rPr sz="2700" spc="254" dirty="0">
                <a:solidFill>
                  <a:srgbClr val="4679F0"/>
                </a:solidFill>
                <a:latin typeface="Arial"/>
                <a:cs typeface="Arial"/>
              </a:rPr>
              <a:t>n</a:t>
            </a:r>
            <a:r>
              <a:rPr sz="2700" spc="105" dirty="0">
                <a:solidFill>
                  <a:srgbClr val="4679F0"/>
                </a:solidFill>
                <a:latin typeface="Arial"/>
                <a:cs typeface="Arial"/>
              </a:rPr>
              <a:t>c</a:t>
            </a:r>
            <a:r>
              <a:rPr sz="2700" spc="100" dirty="0">
                <a:solidFill>
                  <a:srgbClr val="4679F0"/>
                </a:solidFill>
                <a:latin typeface="Arial"/>
                <a:cs typeface="Arial"/>
              </a:rPr>
              <a:t>es</a:t>
            </a:r>
            <a:endParaRPr sz="2700">
              <a:latin typeface="Arial"/>
              <a:cs typeface="Arial"/>
            </a:endParaRPr>
          </a:p>
        </p:txBody>
      </p:sp>
      <p:sp>
        <p:nvSpPr>
          <p:cNvPr id="4" name="object 4"/>
          <p:cNvSpPr txBox="1"/>
          <p:nvPr/>
        </p:nvSpPr>
        <p:spPr>
          <a:xfrm>
            <a:off x="964323" y="4892601"/>
            <a:ext cx="3176905"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Verdana"/>
                <a:cs typeface="Verdana"/>
              </a:rPr>
              <a:t>For</a:t>
            </a:r>
            <a:r>
              <a:rPr sz="1400" spc="-140" dirty="0">
                <a:latin typeface="Verdana"/>
                <a:cs typeface="Verdana"/>
              </a:rPr>
              <a:t> </a:t>
            </a:r>
            <a:r>
              <a:rPr sz="1400" spc="25" dirty="0">
                <a:latin typeface="Verdana"/>
                <a:cs typeface="Verdana"/>
              </a:rPr>
              <a:t>Code</a:t>
            </a:r>
            <a:r>
              <a:rPr sz="1400" spc="-140" dirty="0">
                <a:latin typeface="Verdana"/>
                <a:cs typeface="Verdana"/>
              </a:rPr>
              <a:t> </a:t>
            </a:r>
            <a:r>
              <a:rPr sz="1400" spc="40" dirty="0">
                <a:latin typeface="Verdana"/>
                <a:cs typeface="Verdana"/>
              </a:rPr>
              <a:t>and</a:t>
            </a:r>
            <a:r>
              <a:rPr sz="1400" spc="-140" dirty="0">
                <a:latin typeface="Verdana"/>
                <a:cs typeface="Verdana"/>
              </a:rPr>
              <a:t> </a:t>
            </a:r>
            <a:r>
              <a:rPr sz="1400" spc="-25" dirty="0">
                <a:latin typeface="Verdana"/>
                <a:cs typeface="Verdana"/>
              </a:rPr>
              <a:t>Datasets,</a:t>
            </a:r>
            <a:r>
              <a:rPr sz="1400" spc="-140" dirty="0">
                <a:latin typeface="Verdana"/>
                <a:cs typeface="Verdana"/>
              </a:rPr>
              <a:t> </a:t>
            </a:r>
            <a:r>
              <a:rPr sz="1400" spc="15" dirty="0">
                <a:latin typeface="Verdana"/>
                <a:cs typeface="Verdana"/>
              </a:rPr>
              <a:t>Please</a:t>
            </a:r>
            <a:r>
              <a:rPr sz="1400" spc="-135" dirty="0">
                <a:latin typeface="Verdana"/>
                <a:cs typeface="Verdana"/>
              </a:rPr>
              <a:t> </a:t>
            </a:r>
            <a:r>
              <a:rPr sz="1400" spc="-40" dirty="0">
                <a:latin typeface="Verdana"/>
                <a:cs typeface="Verdana"/>
              </a:rPr>
              <a:t>visit-</a:t>
            </a:r>
            <a:endParaRPr sz="1400">
              <a:latin typeface="Verdana"/>
              <a:cs typeface="Verdana"/>
            </a:endParaRPr>
          </a:p>
        </p:txBody>
      </p:sp>
      <p:sp>
        <p:nvSpPr>
          <p:cNvPr id="5" name="object 5"/>
          <p:cNvSpPr txBox="1"/>
          <p:nvPr/>
        </p:nvSpPr>
        <p:spPr>
          <a:xfrm>
            <a:off x="2517008" y="5720325"/>
            <a:ext cx="6248400" cy="335989"/>
          </a:xfrm>
          <a:prstGeom prst="rect">
            <a:avLst/>
          </a:prstGeom>
        </p:spPr>
        <p:txBody>
          <a:bodyPr vert="horz" wrap="square" lIns="0" tIns="12700" rIns="0" bIns="0" rtlCol="0">
            <a:spAutoFit/>
          </a:bodyPr>
          <a:lstStyle/>
          <a:p>
            <a:pPr marL="12700">
              <a:lnSpc>
                <a:spcPct val="100000"/>
              </a:lnSpc>
              <a:spcBef>
                <a:spcPts val="100"/>
              </a:spcBef>
            </a:pPr>
            <a:r>
              <a:rPr lang="en-IN" sz="2100" u="heavy" spc="-5" dirty="0">
                <a:uFill>
                  <a:solidFill>
                    <a:srgbClr val="000000"/>
                  </a:solidFill>
                </a:uFill>
                <a:latin typeface="Arial"/>
                <a:cs typeface="Arial"/>
              </a:rPr>
              <a:t>https://github.com/Sadique96645?tab=repositories</a:t>
            </a:r>
            <a:endParaRPr sz="2100" dirty="0">
              <a:latin typeface="Arial"/>
              <a:cs typeface="Arial"/>
            </a:endParaRPr>
          </a:p>
        </p:txBody>
      </p:sp>
      <p:sp>
        <p:nvSpPr>
          <p:cNvPr id="6" name="object 6"/>
          <p:cNvSpPr txBox="1"/>
          <p:nvPr/>
        </p:nvSpPr>
        <p:spPr>
          <a:xfrm>
            <a:off x="6266110" y="2023301"/>
            <a:ext cx="2631440" cy="1957070"/>
          </a:xfrm>
          <a:prstGeom prst="rect">
            <a:avLst/>
          </a:prstGeom>
        </p:spPr>
        <p:txBody>
          <a:bodyPr vert="horz" wrap="square" lIns="0" tIns="12700" rIns="0" bIns="0" rtlCol="0">
            <a:spAutoFit/>
          </a:bodyPr>
          <a:lstStyle/>
          <a:p>
            <a:pPr marL="12700">
              <a:lnSpc>
                <a:spcPct val="100000"/>
              </a:lnSpc>
              <a:spcBef>
                <a:spcPts val="100"/>
              </a:spcBef>
            </a:pPr>
            <a:r>
              <a:rPr sz="1800" spc="55" dirty="0">
                <a:latin typeface="Verdana"/>
                <a:cs typeface="Verdana"/>
              </a:rPr>
              <a:t>Python </a:t>
            </a:r>
            <a:r>
              <a:rPr sz="1800" spc="-10" dirty="0">
                <a:latin typeface="Verdana"/>
                <a:cs typeface="Verdana"/>
              </a:rPr>
              <a:t>Libraries</a:t>
            </a:r>
            <a:r>
              <a:rPr sz="1800" spc="-420" dirty="0">
                <a:latin typeface="Verdana"/>
                <a:cs typeface="Verdana"/>
              </a:rPr>
              <a:t> </a:t>
            </a:r>
            <a:r>
              <a:rPr sz="1800" spc="5" dirty="0">
                <a:latin typeface="Verdana"/>
                <a:cs typeface="Verdana"/>
              </a:rPr>
              <a:t>Used-</a:t>
            </a:r>
            <a:endParaRPr sz="1800" dirty="0">
              <a:latin typeface="Verdana"/>
              <a:cs typeface="Verdana"/>
            </a:endParaRPr>
          </a:p>
          <a:p>
            <a:pPr marL="203200" indent="-191135">
              <a:lnSpc>
                <a:spcPct val="100000"/>
              </a:lnSpc>
              <a:spcBef>
                <a:spcPts val="15"/>
              </a:spcBef>
              <a:buAutoNum type="arabicPeriod"/>
              <a:tabLst>
                <a:tab pos="203835" algn="l"/>
              </a:tabLst>
            </a:pPr>
            <a:r>
              <a:rPr sz="1800" spc="40" dirty="0">
                <a:latin typeface="Verdana"/>
                <a:cs typeface="Verdana"/>
              </a:rPr>
              <a:t>Pandas</a:t>
            </a:r>
            <a:endParaRPr sz="1800" dirty="0">
              <a:latin typeface="Verdana"/>
              <a:cs typeface="Verdana"/>
            </a:endParaRPr>
          </a:p>
          <a:p>
            <a:pPr marL="12700" marR="1257300">
              <a:lnSpc>
                <a:spcPct val="100699"/>
              </a:lnSpc>
              <a:buAutoNum type="arabicPeriod"/>
              <a:tabLst>
                <a:tab pos="253365" algn="l"/>
              </a:tabLst>
            </a:pPr>
            <a:r>
              <a:rPr sz="1800" spc="65" dirty="0">
                <a:latin typeface="Verdana"/>
                <a:cs typeface="Verdana"/>
              </a:rPr>
              <a:t>Numpy  </a:t>
            </a:r>
            <a:r>
              <a:rPr sz="1800" dirty="0">
                <a:latin typeface="Verdana"/>
                <a:cs typeface="Verdana"/>
              </a:rPr>
              <a:t>3.Matplotlib  </a:t>
            </a:r>
            <a:r>
              <a:rPr sz="1800" spc="15" dirty="0">
                <a:latin typeface="Verdana"/>
                <a:cs typeface="Verdana"/>
              </a:rPr>
              <a:t>4.Folium  </a:t>
            </a:r>
            <a:r>
              <a:rPr sz="1800" spc="-35" dirty="0">
                <a:latin typeface="Verdana"/>
                <a:cs typeface="Verdana"/>
              </a:rPr>
              <a:t>5.Plotly  6.Seaborn</a:t>
            </a:r>
            <a:endParaRPr sz="1800" dirty="0">
              <a:latin typeface="Verdana"/>
              <a:cs typeface="Verdana"/>
            </a:endParaRPr>
          </a:p>
        </p:txBody>
      </p:sp>
      <p:sp>
        <p:nvSpPr>
          <p:cNvPr id="7" name="object 7"/>
          <p:cNvSpPr/>
          <p:nvPr/>
        </p:nvSpPr>
        <p:spPr>
          <a:xfrm>
            <a:off x="1059475" y="5330306"/>
            <a:ext cx="914073" cy="8544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DEAB7F-62D2-439C-8692-B37A16454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12192000" cy="5590591"/>
          </a:xfrm>
          <a:prstGeom prst="rect">
            <a:avLst/>
          </a:prstGeom>
        </p:spPr>
      </p:pic>
      <p:sp>
        <p:nvSpPr>
          <p:cNvPr id="7" name="TextBox 6">
            <a:extLst>
              <a:ext uri="{FF2B5EF4-FFF2-40B4-BE49-F238E27FC236}">
                <a16:creationId xmlns:a16="http://schemas.microsoft.com/office/drawing/2014/main" id="{0E9394CC-F8B8-45F1-950A-D6AFC3DA2060}"/>
              </a:ext>
            </a:extLst>
          </p:cNvPr>
          <p:cNvSpPr txBox="1"/>
          <p:nvPr/>
        </p:nvSpPr>
        <p:spPr>
          <a:xfrm>
            <a:off x="228600" y="76200"/>
            <a:ext cx="11277600" cy="1581587"/>
          </a:xfrm>
          <a:prstGeom prst="rect">
            <a:avLst/>
          </a:prstGeom>
          <a:noFill/>
        </p:spPr>
        <p:txBody>
          <a:bodyPr wrap="square" rtlCol="0">
            <a:spAutoFit/>
          </a:bodyPr>
          <a:lstStyle/>
          <a:p>
            <a:pPr marL="12700" marR="5080">
              <a:lnSpc>
                <a:spcPct val="101000"/>
              </a:lnSpc>
              <a:spcBef>
                <a:spcPts val="65"/>
              </a:spcBef>
            </a:pPr>
            <a:r>
              <a:rPr lang="en-US" sz="2600" b="1" u="heavy" spc="-5" dirty="0">
                <a:uFill>
                  <a:solidFill>
                    <a:srgbClr val="000000"/>
                  </a:solidFill>
                </a:uFill>
                <a:latin typeface="Gothic Uralic"/>
                <a:ea typeface="+mj-ea"/>
              </a:rPr>
              <a:t>This is a Project of Scientiﬁc Data Visualization of COVID-19 Pandemic on  Human Life. Global Datasets were collected for Insights &amp; Analysis has been  done on them. This project is a product of Learnings. </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38788" y="0"/>
            <a:ext cx="6553186" cy="685798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57200" y="381000"/>
            <a:ext cx="4211377" cy="3088666"/>
          </a:xfrm>
          <a:prstGeom prst="rect">
            <a:avLst/>
          </a:prstGeom>
        </p:spPr>
        <p:txBody>
          <a:bodyPr vert="horz" wrap="square" lIns="0" tIns="10795" rIns="0" bIns="0" rtlCol="0">
            <a:spAutoFit/>
          </a:bodyPr>
          <a:lstStyle/>
          <a:p>
            <a:pPr marL="12700" marR="5080" algn="ctr">
              <a:lnSpc>
                <a:spcPct val="100200"/>
              </a:lnSpc>
              <a:spcBef>
                <a:spcPts val="85"/>
              </a:spcBef>
            </a:pPr>
            <a:r>
              <a:rPr sz="5600" spc="-170" dirty="0">
                <a:latin typeface="Verdana"/>
                <a:cs typeface="Verdana"/>
              </a:rPr>
              <a:t>Tha</a:t>
            </a:r>
            <a:r>
              <a:rPr lang="en-US" sz="5600" spc="-170" dirty="0">
                <a:latin typeface="Verdana"/>
                <a:cs typeface="Verdana"/>
              </a:rPr>
              <a:t>n</a:t>
            </a:r>
            <a:r>
              <a:rPr sz="5600" spc="-170" dirty="0">
                <a:latin typeface="Verdana"/>
                <a:cs typeface="Verdana"/>
              </a:rPr>
              <a:t>k </a:t>
            </a:r>
            <a:r>
              <a:rPr sz="5600" spc="-425" dirty="0">
                <a:latin typeface="Verdana"/>
                <a:cs typeface="Verdana"/>
              </a:rPr>
              <a:t>You!</a:t>
            </a:r>
            <a:br>
              <a:rPr lang="en-US" sz="5600" spc="-425" dirty="0">
                <a:latin typeface="Verdana"/>
                <a:cs typeface="Verdana"/>
              </a:rPr>
            </a:br>
            <a:br>
              <a:rPr lang="en-IN" sz="3600" spc="-425" dirty="0">
                <a:latin typeface="Verdana"/>
                <a:cs typeface="Verdana"/>
              </a:rPr>
            </a:br>
            <a:br>
              <a:rPr lang="en-IN" sz="3600" spc="-425" dirty="0">
                <a:latin typeface="Verdana"/>
                <a:cs typeface="Verdana"/>
              </a:rPr>
            </a:br>
            <a:r>
              <a:rPr lang="en-IN" sz="3600" spc="-425" dirty="0">
                <a:solidFill>
                  <a:srgbClr val="FF0000"/>
                </a:solidFill>
                <a:latin typeface="Verdana"/>
                <a:cs typeface="Verdana"/>
              </a:rPr>
              <a:t>SADIQ</a:t>
            </a:r>
            <a:br>
              <a:rPr lang="en-IN" sz="3600" spc="-425" dirty="0">
                <a:latin typeface="Verdana"/>
                <a:cs typeface="Verdana"/>
              </a:rPr>
            </a:br>
            <a:r>
              <a:rPr lang="en-IN" sz="3600" spc="-425" dirty="0">
                <a:latin typeface="Verdana"/>
                <a:cs typeface="Verdana"/>
              </a:rPr>
              <a:t>Data Scientist</a:t>
            </a:r>
            <a:endParaRPr sz="5600" dirty="0">
              <a:latin typeface="Verdana"/>
              <a:cs typeface="Verdana"/>
            </a:endParaRPr>
          </a:p>
        </p:txBody>
      </p:sp>
      <p:sp>
        <p:nvSpPr>
          <p:cNvPr id="4" name="object 4"/>
          <p:cNvSpPr/>
          <p:nvPr/>
        </p:nvSpPr>
        <p:spPr>
          <a:xfrm>
            <a:off x="0" y="3830792"/>
            <a:ext cx="5333989" cy="302719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029325" cy="5132070"/>
          </a:xfrm>
          <a:custGeom>
            <a:avLst/>
            <a:gdLst/>
            <a:ahLst/>
            <a:cxnLst/>
            <a:rect l="l" t="t" r="r" b="b"/>
            <a:pathLst>
              <a:path w="6029325" h="5132070">
                <a:moveTo>
                  <a:pt x="0" y="0"/>
                </a:moveTo>
                <a:lnTo>
                  <a:pt x="6029263" y="0"/>
                </a:lnTo>
                <a:lnTo>
                  <a:pt x="6029263" y="5131664"/>
                </a:lnTo>
                <a:lnTo>
                  <a:pt x="0" y="5131664"/>
                </a:lnTo>
                <a:lnTo>
                  <a:pt x="0" y="0"/>
                </a:lnTo>
                <a:close/>
              </a:path>
            </a:pathLst>
          </a:custGeom>
          <a:solidFill>
            <a:srgbClr val="4679F0"/>
          </a:solidFill>
        </p:spPr>
        <p:txBody>
          <a:bodyPr wrap="square" lIns="0" tIns="0" rIns="0" bIns="0" rtlCol="0"/>
          <a:lstStyle/>
          <a:p>
            <a:endParaRPr/>
          </a:p>
        </p:txBody>
      </p:sp>
      <p:sp>
        <p:nvSpPr>
          <p:cNvPr id="3" name="object 3"/>
          <p:cNvSpPr/>
          <p:nvPr/>
        </p:nvSpPr>
        <p:spPr>
          <a:xfrm>
            <a:off x="1041465" y="6577536"/>
            <a:ext cx="11144885" cy="19050"/>
          </a:xfrm>
          <a:custGeom>
            <a:avLst/>
            <a:gdLst/>
            <a:ahLst/>
            <a:cxnLst/>
            <a:rect l="l" t="t" r="r" b="b"/>
            <a:pathLst>
              <a:path w="11144885" h="19050">
                <a:moveTo>
                  <a:pt x="0" y="0"/>
                </a:moveTo>
                <a:lnTo>
                  <a:pt x="11144385" y="0"/>
                </a:lnTo>
                <a:lnTo>
                  <a:pt x="11144385" y="19049"/>
                </a:lnTo>
                <a:lnTo>
                  <a:pt x="0" y="19049"/>
                </a:lnTo>
                <a:lnTo>
                  <a:pt x="0" y="0"/>
                </a:lnTo>
                <a:close/>
              </a:path>
            </a:pathLst>
          </a:custGeom>
          <a:solidFill>
            <a:srgbClr val="4679F0"/>
          </a:solidFill>
        </p:spPr>
        <p:txBody>
          <a:bodyPr wrap="square" lIns="0" tIns="0" rIns="0" bIns="0" rtlCol="0"/>
          <a:lstStyle/>
          <a:p>
            <a:endParaRPr/>
          </a:p>
        </p:txBody>
      </p:sp>
      <p:sp>
        <p:nvSpPr>
          <p:cNvPr id="4" name="object 4"/>
          <p:cNvSpPr txBox="1"/>
          <p:nvPr/>
        </p:nvSpPr>
        <p:spPr>
          <a:xfrm>
            <a:off x="10740927" y="6287412"/>
            <a:ext cx="72834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4679F0"/>
                </a:solidFill>
                <a:latin typeface="Arial"/>
                <a:cs typeface="Arial"/>
              </a:rPr>
              <a:t>COVID-19</a:t>
            </a:r>
            <a:endParaRPr sz="1200">
              <a:latin typeface="Arial"/>
              <a:cs typeface="Arial"/>
            </a:endParaRPr>
          </a:p>
        </p:txBody>
      </p:sp>
      <p:sp>
        <p:nvSpPr>
          <p:cNvPr id="5" name="object 5"/>
          <p:cNvSpPr txBox="1">
            <a:spLocks noGrp="1"/>
          </p:cNvSpPr>
          <p:nvPr>
            <p:ph type="title"/>
          </p:nvPr>
        </p:nvSpPr>
        <p:spPr>
          <a:xfrm>
            <a:off x="7147352" y="1777608"/>
            <a:ext cx="2884170" cy="436880"/>
          </a:xfrm>
          <a:prstGeom prst="rect">
            <a:avLst/>
          </a:prstGeom>
        </p:spPr>
        <p:txBody>
          <a:bodyPr vert="horz" wrap="square" lIns="0" tIns="12700" rIns="0" bIns="0" rtlCol="0">
            <a:spAutoFit/>
          </a:bodyPr>
          <a:lstStyle/>
          <a:p>
            <a:pPr marL="12700">
              <a:lnSpc>
                <a:spcPct val="100000"/>
              </a:lnSpc>
              <a:spcBef>
                <a:spcPts val="100"/>
              </a:spcBef>
            </a:pPr>
            <a:r>
              <a:rPr sz="2700" spc="145" dirty="0">
                <a:solidFill>
                  <a:srgbClr val="4679F0"/>
                </a:solidFill>
                <a:latin typeface="Arial"/>
                <a:cs typeface="Arial"/>
              </a:rPr>
              <a:t>INTRODU</a:t>
            </a:r>
            <a:r>
              <a:rPr sz="2700" spc="140" dirty="0">
                <a:solidFill>
                  <a:srgbClr val="4679F0"/>
                </a:solidFill>
                <a:latin typeface="Arial"/>
                <a:cs typeface="Arial"/>
              </a:rPr>
              <a:t>C</a:t>
            </a:r>
            <a:r>
              <a:rPr sz="2700" spc="160" dirty="0">
                <a:solidFill>
                  <a:srgbClr val="4679F0"/>
                </a:solidFill>
                <a:latin typeface="Arial"/>
                <a:cs typeface="Arial"/>
              </a:rPr>
              <a:t>TION</a:t>
            </a:r>
            <a:endParaRPr sz="2700">
              <a:latin typeface="Arial"/>
              <a:cs typeface="Arial"/>
            </a:endParaRPr>
          </a:p>
        </p:txBody>
      </p:sp>
      <p:sp>
        <p:nvSpPr>
          <p:cNvPr id="6" name="object 6"/>
          <p:cNvSpPr txBox="1"/>
          <p:nvPr/>
        </p:nvSpPr>
        <p:spPr>
          <a:xfrm>
            <a:off x="7147352" y="2524142"/>
            <a:ext cx="3467100" cy="2600960"/>
          </a:xfrm>
          <a:prstGeom prst="rect">
            <a:avLst/>
          </a:prstGeom>
        </p:spPr>
        <p:txBody>
          <a:bodyPr vert="horz" wrap="square" lIns="0" tIns="25400" rIns="0" bIns="0" rtlCol="0">
            <a:spAutoFit/>
          </a:bodyPr>
          <a:lstStyle/>
          <a:p>
            <a:pPr marL="12700" marR="5080">
              <a:lnSpc>
                <a:spcPts val="2250"/>
              </a:lnSpc>
              <a:spcBef>
                <a:spcPts val="200"/>
              </a:spcBef>
            </a:pPr>
            <a:r>
              <a:rPr sz="1900" spc="-100" dirty="0">
                <a:latin typeface="Verdana"/>
                <a:cs typeface="Verdana"/>
              </a:rPr>
              <a:t>COVID-19 </a:t>
            </a:r>
            <a:r>
              <a:rPr sz="1900" spc="-40" dirty="0">
                <a:latin typeface="Verdana"/>
                <a:cs typeface="Verdana"/>
              </a:rPr>
              <a:t>is </a:t>
            </a:r>
            <a:r>
              <a:rPr sz="1900" spc="30" dirty="0">
                <a:latin typeface="Verdana"/>
                <a:cs typeface="Verdana"/>
              </a:rPr>
              <a:t>an </a:t>
            </a:r>
            <a:r>
              <a:rPr sz="1900" spc="15" dirty="0">
                <a:latin typeface="Verdana"/>
                <a:cs typeface="Verdana"/>
              </a:rPr>
              <a:t>infectious  </a:t>
            </a:r>
            <a:r>
              <a:rPr sz="1900" spc="-10" dirty="0">
                <a:latin typeface="Verdana"/>
                <a:cs typeface="Verdana"/>
              </a:rPr>
              <a:t>disease </a:t>
            </a:r>
            <a:r>
              <a:rPr sz="1900" spc="30" dirty="0">
                <a:latin typeface="Verdana"/>
                <a:cs typeface="Verdana"/>
              </a:rPr>
              <a:t>caused </a:t>
            </a:r>
            <a:r>
              <a:rPr sz="1900" spc="-15" dirty="0">
                <a:latin typeface="Verdana"/>
                <a:cs typeface="Verdana"/>
              </a:rPr>
              <a:t>by </a:t>
            </a:r>
            <a:r>
              <a:rPr sz="1900" spc="40" dirty="0">
                <a:latin typeface="Verdana"/>
                <a:cs typeface="Verdana"/>
              </a:rPr>
              <a:t>the  </a:t>
            </a:r>
            <a:r>
              <a:rPr sz="1900" dirty="0">
                <a:latin typeface="Verdana"/>
                <a:cs typeface="Verdana"/>
              </a:rPr>
              <a:t>recently </a:t>
            </a:r>
            <a:r>
              <a:rPr sz="1900" spc="50" dirty="0">
                <a:latin typeface="Verdana"/>
                <a:cs typeface="Verdana"/>
              </a:rPr>
              <a:t>found </a:t>
            </a:r>
            <a:r>
              <a:rPr sz="1900" spc="-30" dirty="0">
                <a:latin typeface="Verdana"/>
                <a:cs typeface="Verdana"/>
              </a:rPr>
              <a:t>virus </a:t>
            </a:r>
            <a:r>
              <a:rPr sz="1900" spc="55" dirty="0">
                <a:latin typeface="Verdana"/>
                <a:cs typeface="Verdana"/>
              </a:rPr>
              <a:t>known  </a:t>
            </a:r>
            <a:r>
              <a:rPr sz="1900" spc="-45" dirty="0">
                <a:latin typeface="Verdana"/>
                <a:cs typeface="Verdana"/>
              </a:rPr>
              <a:t>as </a:t>
            </a:r>
            <a:r>
              <a:rPr sz="1900" spc="-60" dirty="0">
                <a:latin typeface="Verdana"/>
                <a:cs typeface="Verdana"/>
              </a:rPr>
              <a:t>SARS-CoV-2 </a:t>
            </a:r>
            <a:r>
              <a:rPr sz="1900" spc="-85" dirty="0">
                <a:latin typeface="Verdana"/>
                <a:cs typeface="Verdana"/>
              </a:rPr>
              <a:t>(or  </a:t>
            </a:r>
            <a:r>
              <a:rPr sz="1900" spc="-45" dirty="0">
                <a:latin typeface="Verdana"/>
                <a:cs typeface="Verdana"/>
              </a:rPr>
              <a:t>coronavirus). </a:t>
            </a:r>
            <a:r>
              <a:rPr sz="1900" spc="10" dirty="0">
                <a:latin typeface="Verdana"/>
                <a:cs typeface="Verdana"/>
              </a:rPr>
              <a:t>Before </a:t>
            </a:r>
            <a:r>
              <a:rPr sz="1900" spc="40" dirty="0">
                <a:latin typeface="Verdana"/>
                <a:cs typeface="Verdana"/>
              </a:rPr>
              <a:t>the  </a:t>
            </a:r>
            <a:r>
              <a:rPr sz="1900" spc="15" dirty="0">
                <a:latin typeface="Verdana"/>
                <a:cs typeface="Verdana"/>
              </a:rPr>
              <a:t>outbreak </a:t>
            </a:r>
            <a:r>
              <a:rPr sz="1900" spc="20" dirty="0">
                <a:latin typeface="Verdana"/>
                <a:cs typeface="Verdana"/>
              </a:rPr>
              <a:t>originated </a:t>
            </a:r>
            <a:r>
              <a:rPr sz="1900" spc="35" dirty="0">
                <a:latin typeface="Verdana"/>
                <a:cs typeface="Verdana"/>
              </a:rPr>
              <a:t>in  </a:t>
            </a:r>
            <a:r>
              <a:rPr sz="1900" spc="15" dirty="0">
                <a:latin typeface="Verdana"/>
                <a:cs typeface="Verdana"/>
              </a:rPr>
              <a:t>Wuhan,</a:t>
            </a:r>
            <a:r>
              <a:rPr sz="1900" spc="-190" dirty="0">
                <a:latin typeface="Verdana"/>
                <a:cs typeface="Verdana"/>
              </a:rPr>
              <a:t> </a:t>
            </a:r>
            <a:r>
              <a:rPr sz="1900" spc="35" dirty="0">
                <a:latin typeface="Verdana"/>
                <a:cs typeface="Verdana"/>
              </a:rPr>
              <a:t>China</a:t>
            </a:r>
            <a:r>
              <a:rPr sz="1900" spc="-190" dirty="0">
                <a:latin typeface="Verdana"/>
                <a:cs typeface="Verdana"/>
              </a:rPr>
              <a:t> </a:t>
            </a:r>
            <a:r>
              <a:rPr sz="1900" spc="60" dirty="0">
                <a:latin typeface="Verdana"/>
                <a:cs typeface="Verdana"/>
              </a:rPr>
              <a:t>on</a:t>
            </a:r>
            <a:r>
              <a:rPr sz="1900" spc="-190" dirty="0">
                <a:latin typeface="Verdana"/>
                <a:cs typeface="Verdana"/>
              </a:rPr>
              <a:t> </a:t>
            </a:r>
            <a:r>
              <a:rPr sz="1900" spc="50" dirty="0">
                <a:latin typeface="Verdana"/>
                <a:cs typeface="Verdana"/>
              </a:rPr>
              <a:t>December  </a:t>
            </a:r>
            <a:r>
              <a:rPr sz="1900" spc="-200" dirty="0">
                <a:latin typeface="Verdana"/>
                <a:cs typeface="Verdana"/>
              </a:rPr>
              <a:t>2019, </a:t>
            </a:r>
            <a:r>
              <a:rPr sz="1900" spc="10" dirty="0">
                <a:latin typeface="Verdana"/>
                <a:cs typeface="Verdana"/>
              </a:rPr>
              <a:t>there </a:t>
            </a:r>
            <a:r>
              <a:rPr sz="1900" spc="-5" dirty="0">
                <a:latin typeface="Verdana"/>
                <a:cs typeface="Verdana"/>
              </a:rPr>
              <a:t>was </a:t>
            </a:r>
            <a:r>
              <a:rPr sz="1900" spc="60" dirty="0">
                <a:latin typeface="Verdana"/>
                <a:cs typeface="Verdana"/>
              </a:rPr>
              <a:t>no  </a:t>
            </a:r>
            <a:r>
              <a:rPr sz="1900" spc="25" dirty="0">
                <a:latin typeface="Verdana"/>
                <a:cs typeface="Verdana"/>
              </a:rPr>
              <a:t>information</a:t>
            </a:r>
            <a:r>
              <a:rPr sz="1900" spc="-190" dirty="0">
                <a:latin typeface="Verdana"/>
                <a:cs typeface="Verdana"/>
              </a:rPr>
              <a:t> </a:t>
            </a:r>
            <a:r>
              <a:rPr sz="1900" spc="40" dirty="0">
                <a:latin typeface="Verdana"/>
                <a:cs typeface="Verdana"/>
              </a:rPr>
              <a:t>about</a:t>
            </a:r>
            <a:r>
              <a:rPr sz="1900" spc="-185" dirty="0">
                <a:latin typeface="Verdana"/>
                <a:cs typeface="Verdana"/>
              </a:rPr>
              <a:t> </a:t>
            </a:r>
            <a:r>
              <a:rPr sz="1900" spc="5" dirty="0">
                <a:latin typeface="Verdana"/>
                <a:cs typeface="Verdana"/>
              </a:rPr>
              <a:t>this</a:t>
            </a:r>
            <a:r>
              <a:rPr sz="1900" spc="-185" dirty="0">
                <a:latin typeface="Verdana"/>
                <a:cs typeface="Verdana"/>
              </a:rPr>
              <a:t> </a:t>
            </a:r>
            <a:r>
              <a:rPr sz="1900" spc="-30" dirty="0">
                <a:latin typeface="Verdana"/>
                <a:cs typeface="Verdana"/>
              </a:rPr>
              <a:t>virus</a:t>
            </a:r>
            <a:endParaRPr sz="1900">
              <a:latin typeface="Verdana"/>
              <a:cs typeface="Verdana"/>
            </a:endParaRPr>
          </a:p>
        </p:txBody>
      </p:sp>
      <p:sp>
        <p:nvSpPr>
          <p:cNvPr id="7" name="object 7"/>
          <p:cNvSpPr/>
          <p:nvPr/>
        </p:nvSpPr>
        <p:spPr>
          <a:xfrm>
            <a:off x="10082555" y="0"/>
            <a:ext cx="2109420" cy="1862221"/>
          </a:xfrm>
          <a:prstGeom prst="rect">
            <a:avLst/>
          </a:prstGeom>
          <a:blipFill>
            <a:blip r:embed="rId2" cstate="print"/>
            <a:stretch>
              <a:fillRect/>
            </a:stretch>
          </a:blipFill>
        </p:spPr>
        <p:txBody>
          <a:bodyPr wrap="square" lIns="0" tIns="0" rIns="0" bIns="0" rtlCol="0"/>
          <a:lstStyle/>
          <a:p>
            <a:endParaRPr/>
          </a:p>
        </p:txBody>
      </p:sp>
      <p:grpSp>
        <p:nvGrpSpPr>
          <p:cNvPr id="8" name="object 8"/>
          <p:cNvGrpSpPr/>
          <p:nvPr/>
        </p:nvGrpSpPr>
        <p:grpSpPr>
          <a:xfrm>
            <a:off x="0" y="0"/>
            <a:ext cx="12186285" cy="6858000"/>
            <a:chOff x="0" y="0"/>
            <a:chExt cx="12186285" cy="6858000"/>
          </a:xfrm>
        </p:grpSpPr>
        <p:sp>
          <p:nvSpPr>
            <p:cNvPr id="9" name="object 9"/>
            <p:cNvSpPr/>
            <p:nvPr/>
          </p:nvSpPr>
          <p:spPr>
            <a:xfrm>
              <a:off x="1041465" y="6577536"/>
              <a:ext cx="11144885" cy="19050"/>
            </a:xfrm>
            <a:custGeom>
              <a:avLst/>
              <a:gdLst/>
              <a:ahLst/>
              <a:cxnLst/>
              <a:rect l="l" t="t" r="r" b="b"/>
              <a:pathLst>
                <a:path w="11144885" h="19050">
                  <a:moveTo>
                    <a:pt x="0" y="0"/>
                  </a:moveTo>
                  <a:lnTo>
                    <a:pt x="11144385" y="0"/>
                  </a:lnTo>
                  <a:lnTo>
                    <a:pt x="11144385" y="19049"/>
                  </a:lnTo>
                  <a:lnTo>
                    <a:pt x="0" y="19049"/>
                  </a:lnTo>
                  <a:lnTo>
                    <a:pt x="0" y="0"/>
                  </a:lnTo>
                  <a:close/>
                </a:path>
              </a:pathLst>
            </a:custGeom>
            <a:solidFill>
              <a:srgbClr val="4679F0"/>
            </a:solidFill>
          </p:spPr>
          <p:txBody>
            <a:bodyPr wrap="square" lIns="0" tIns="0" rIns="0" bIns="0" rtlCol="0"/>
            <a:lstStyle/>
            <a:p>
              <a:endParaRPr/>
            </a:p>
          </p:txBody>
        </p:sp>
        <p:sp>
          <p:nvSpPr>
            <p:cNvPr id="10" name="object 10"/>
            <p:cNvSpPr/>
            <p:nvPr/>
          </p:nvSpPr>
          <p:spPr>
            <a:xfrm>
              <a:off x="0" y="0"/>
              <a:ext cx="3936992" cy="377189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509369" y="2308970"/>
              <a:ext cx="4300941" cy="454901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9623030" y="5436089"/>
              <a:ext cx="2562819" cy="1421897"/>
            </a:xfrm>
            <a:prstGeom prst="rect">
              <a:avLst/>
            </a:prstGeom>
            <a:blipFill>
              <a:blip r:embed="rId5" cstate="print"/>
              <a:stretch>
                <a:fillRect/>
              </a:stretch>
            </a:blip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1465" y="6587061"/>
            <a:ext cx="11144885" cy="0"/>
          </a:xfrm>
          <a:custGeom>
            <a:avLst/>
            <a:gdLst/>
            <a:ahLst/>
            <a:cxnLst/>
            <a:rect l="l" t="t" r="r" b="b"/>
            <a:pathLst>
              <a:path w="11144885">
                <a:moveTo>
                  <a:pt x="11144385" y="0"/>
                </a:moveTo>
                <a:lnTo>
                  <a:pt x="0" y="0"/>
                </a:lnTo>
              </a:path>
            </a:pathLst>
          </a:custGeom>
          <a:ln w="19049">
            <a:solidFill>
              <a:srgbClr val="4679F0"/>
            </a:solidFill>
          </a:ln>
        </p:spPr>
        <p:txBody>
          <a:bodyPr wrap="square" lIns="0" tIns="0" rIns="0" bIns="0" rtlCol="0"/>
          <a:lstStyle/>
          <a:p>
            <a:endParaRPr/>
          </a:p>
        </p:txBody>
      </p:sp>
      <p:sp>
        <p:nvSpPr>
          <p:cNvPr id="3" name="object 3"/>
          <p:cNvSpPr txBox="1"/>
          <p:nvPr/>
        </p:nvSpPr>
        <p:spPr>
          <a:xfrm>
            <a:off x="10740927" y="6287412"/>
            <a:ext cx="72834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4679F0"/>
                </a:solidFill>
                <a:latin typeface="Arial"/>
                <a:cs typeface="Arial"/>
              </a:rPr>
              <a:t>COVID-19</a:t>
            </a:r>
            <a:endParaRPr sz="1200">
              <a:latin typeface="Arial"/>
              <a:cs typeface="Arial"/>
            </a:endParaRPr>
          </a:p>
        </p:txBody>
      </p:sp>
      <p:sp>
        <p:nvSpPr>
          <p:cNvPr id="4" name="object 4"/>
          <p:cNvSpPr txBox="1">
            <a:spLocks noGrp="1"/>
          </p:cNvSpPr>
          <p:nvPr>
            <p:ph type="title"/>
          </p:nvPr>
        </p:nvSpPr>
        <p:spPr>
          <a:xfrm>
            <a:off x="1041893" y="681249"/>
            <a:ext cx="4565650" cy="436880"/>
          </a:xfrm>
          <a:prstGeom prst="rect">
            <a:avLst/>
          </a:prstGeom>
        </p:spPr>
        <p:txBody>
          <a:bodyPr vert="horz" wrap="square" lIns="0" tIns="12700" rIns="0" bIns="0" rtlCol="0">
            <a:spAutoFit/>
          </a:bodyPr>
          <a:lstStyle/>
          <a:p>
            <a:pPr marL="12700">
              <a:lnSpc>
                <a:spcPct val="100000"/>
              </a:lnSpc>
              <a:spcBef>
                <a:spcPts val="100"/>
              </a:spcBef>
            </a:pPr>
            <a:r>
              <a:rPr sz="2700" spc="85" dirty="0">
                <a:solidFill>
                  <a:srgbClr val="4679F0"/>
                </a:solidFill>
                <a:latin typeface="Arial"/>
                <a:cs typeface="Arial"/>
              </a:rPr>
              <a:t>PHYSICAL</a:t>
            </a:r>
            <a:r>
              <a:rPr sz="2700" spc="5" dirty="0">
                <a:solidFill>
                  <a:srgbClr val="4679F0"/>
                </a:solidFill>
                <a:latin typeface="Arial"/>
                <a:cs typeface="Arial"/>
              </a:rPr>
              <a:t> </a:t>
            </a:r>
            <a:r>
              <a:rPr sz="2700" spc="150" dirty="0">
                <a:solidFill>
                  <a:srgbClr val="4679F0"/>
                </a:solidFill>
                <a:latin typeface="Arial"/>
                <a:cs typeface="Arial"/>
              </a:rPr>
              <a:t>EXAMINATION</a:t>
            </a:r>
            <a:endParaRPr sz="2700">
              <a:latin typeface="Arial"/>
              <a:cs typeface="Arial"/>
            </a:endParaRPr>
          </a:p>
        </p:txBody>
      </p:sp>
      <p:sp>
        <p:nvSpPr>
          <p:cNvPr id="5" name="object 5"/>
          <p:cNvSpPr txBox="1"/>
          <p:nvPr/>
        </p:nvSpPr>
        <p:spPr>
          <a:xfrm>
            <a:off x="1561678" y="2742225"/>
            <a:ext cx="2320290" cy="966469"/>
          </a:xfrm>
          <a:prstGeom prst="rect">
            <a:avLst/>
          </a:prstGeom>
        </p:spPr>
        <p:txBody>
          <a:bodyPr vert="horz" wrap="square" lIns="0" tIns="99060" rIns="0" bIns="0" rtlCol="0">
            <a:spAutoFit/>
          </a:bodyPr>
          <a:lstStyle/>
          <a:p>
            <a:pPr marL="1470025">
              <a:lnSpc>
                <a:spcPct val="100000"/>
              </a:lnSpc>
              <a:spcBef>
                <a:spcPts val="780"/>
              </a:spcBef>
            </a:pPr>
            <a:r>
              <a:rPr sz="1900" b="1" spc="30" dirty="0">
                <a:solidFill>
                  <a:srgbClr val="CCCCCC"/>
                </a:solidFill>
                <a:latin typeface="Arial"/>
                <a:cs typeface="Arial"/>
              </a:rPr>
              <a:t>F</a:t>
            </a:r>
            <a:r>
              <a:rPr sz="1900" b="1" spc="15" dirty="0">
                <a:solidFill>
                  <a:srgbClr val="CCCCCC"/>
                </a:solidFill>
                <a:latin typeface="Arial"/>
                <a:cs typeface="Arial"/>
              </a:rPr>
              <a:t>E</a:t>
            </a:r>
            <a:r>
              <a:rPr sz="1900" b="1" spc="155" dirty="0">
                <a:solidFill>
                  <a:srgbClr val="CCCCCC"/>
                </a:solidFill>
                <a:latin typeface="Arial"/>
                <a:cs typeface="Arial"/>
              </a:rPr>
              <a:t>V</a:t>
            </a:r>
            <a:r>
              <a:rPr sz="1900" b="1" spc="20" dirty="0">
                <a:solidFill>
                  <a:srgbClr val="CCCCCC"/>
                </a:solidFill>
                <a:latin typeface="Arial"/>
                <a:cs typeface="Arial"/>
              </a:rPr>
              <a:t>ER</a:t>
            </a:r>
            <a:endParaRPr sz="1900">
              <a:latin typeface="Arial"/>
              <a:cs typeface="Arial"/>
            </a:endParaRPr>
          </a:p>
          <a:p>
            <a:pPr marL="444500" marR="5080" indent="-432434">
              <a:lnSpc>
                <a:spcPct val="101600"/>
              </a:lnSpc>
              <a:spcBef>
                <a:spcPts val="545"/>
              </a:spcBef>
            </a:pPr>
            <a:r>
              <a:rPr sz="1600" spc="5" dirty="0">
                <a:latin typeface="Verdana"/>
                <a:cs typeface="Verdana"/>
              </a:rPr>
              <a:t>The </a:t>
            </a:r>
            <a:r>
              <a:rPr sz="1600" spc="30" dirty="0">
                <a:latin typeface="Verdana"/>
                <a:cs typeface="Verdana"/>
              </a:rPr>
              <a:t>body</a:t>
            </a:r>
            <a:r>
              <a:rPr sz="1600" spc="-350" dirty="0">
                <a:latin typeface="Verdana"/>
                <a:cs typeface="Verdana"/>
              </a:rPr>
              <a:t> </a:t>
            </a:r>
            <a:r>
              <a:rPr sz="1600" spc="15" dirty="0">
                <a:latin typeface="Verdana"/>
                <a:cs typeface="Verdana"/>
              </a:rPr>
              <a:t>temperature  </a:t>
            </a:r>
            <a:r>
              <a:rPr sz="1600" spc="40" dirty="0">
                <a:latin typeface="Verdana"/>
                <a:cs typeface="Verdana"/>
              </a:rPr>
              <a:t>can </a:t>
            </a:r>
            <a:r>
              <a:rPr sz="1600" dirty="0">
                <a:latin typeface="Verdana"/>
                <a:cs typeface="Verdana"/>
              </a:rPr>
              <a:t>exceed</a:t>
            </a:r>
            <a:r>
              <a:rPr sz="1600" spc="-365" dirty="0">
                <a:latin typeface="Verdana"/>
                <a:cs typeface="Verdana"/>
              </a:rPr>
              <a:t> </a:t>
            </a:r>
            <a:r>
              <a:rPr sz="1600" spc="-165" dirty="0">
                <a:latin typeface="Verdana"/>
                <a:cs typeface="Verdana"/>
              </a:rPr>
              <a:t>37.3 </a:t>
            </a:r>
            <a:r>
              <a:rPr sz="1600" spc="-90" dirty="0">
                <a:latin typeface="Verdana"/>
                <a:cs typeface="Verdana"/>
              </a:rPr>
              <a:t>ºC</a:t>
            </a:r>
            <a:endParaRPr sz="1600">
              <a:latin typeface="Verdana"/>
              <a:cs typeface="Verdana"/>
            </a:endParaRPr>
          </a:p>
        </p:txBody>
      </p:sp>
      <p:sp>
        <p:nvSpPr>
          <p:cNvPr id="6" name="object 6"/>
          <p:cNvSpPr txBox="1"/>
          <p:nvPr/>
        </p:nvSpPr>
        <p:spPr>
          <a:xfrm>
            <a:off x="1316676" y="3886773"/>
            <a:ext cx="2565400" cy="966469"/>
          </a:xfrm>
          <a:prstGeom prst="rect">
            <a:avLst/>
          </a:prstGeom>
        </p:spPr>
        <p:txBody>
          <a:bodyPr vert="horz" wrap="square" lIns="0" tIns="99060" rIns="0" bIns="0" rtlCol="0">
            <a:spAutoFit/>
          </a:bodyPr>
          <a:lstStyle/>
          <a:p>
            <a:pPr marL="990600">
              <a:lnSpc>
                <a:spcPct val="100000"/>
              </a:lnSpc>
              <a:spcBef>
                <a:spcPts val="780"/>
              </a:spcBef>
            </a:pPr>
            <a:r>
              <a:rPr sz="1900" b="1" spc="85" dirty="0">
                <a:solidFill>
                  <a:srgbClr val="CCCCCC"/>
                </a:solidFill>
                <a:latin typeface="Arial"/>
                <a:cs typeface="Arial"/>
              </a:rPr>
              <a:t>DRY</a:t>
            </a:r>
            <a:r>
              <a:rPr sz="1900" b="1" spc="-50" dirty="0">
                <a:solidFill>
                  <a:srgbClr val="CCCCCC"/>
                </a:solidFill>
                <a:latin typeface="Arial"/>
                <a:cs typeface="Arial"/>
              </a:rPr>
              <a:t> </a:t>
            </a:r>
            <a:r>
              <a:rPr sz="1900" b="1" spc="75" dirty="0">
                <a:solidFill>
                  <a:srgbClr val="CCCCCC"/>
                </a:solidFill>
                <a:latin typeface="Arial"/>
                <a:cs typeface="Arial"/>
              </a:rPr>
              <a:t>COUGH</a:t>
            </a:r>
            <a:endParaRPr sz="1900">
              <a:latin typeface="Arial"/>
              <a:cs typeface="Arial"/>
            </a:endParaRPr>
          </a:p>
          <a:p>
            <a:pPr marL="12700" marR="5080" indent="572135">
              <a:lnSpc>
                <a:spcPct val="101600"/>
              </a:lnSpc>
              <a:spcBef>
                <a:spcPts val="545"/>
              </a:spcBef>
            </a:pPr>
            <a:r>
              <a:rPr sz="1600" spc="15" dirty="0">
                <a:latin typeface="Verdana"/>
                <a:cs typeface="Verdana"/>
              </a:rPr>
              <a:t>Constant</a:t>
            </a:r>
            <a:r>
              <a:rPr sz="1600" spc="-225" dirty="0">
                <a:latin typeface="Verdana"/>
                <a:cs typeface="Verdana"/>
              </a:rPr>
              <a:t> </a:t>
            </a:r>
            <a:r>
              <a:rPr sz="1600" spc="60" dirty="0">
                <a:latin typeface="Verdana"/>
                <a:cs typeface="Verdana"/>
              </a:rPr>
              <a:t>coughing  </a:t>
            </a:r>
            <a:r>
              <a:rPr sz="1600" spc="40" dirty="0">
                <a:latin typeface="Verdana"/>
                <a:cs typeface="Verdana"/>
              </a:rPr>
              <a:t>without </a:t>
            </a:r>
            <a:r>
              <a:rPr sz="1600" spc="15" dirty="0">
                <a:latin typeface="Verdana"/>
                <a:cs typeface="Verdana"/>
              </a:rPr>
              <a:t>expelling</a:t>
            </a:r>
            <a:r>
              <a:rPr sz="1600" spc="-400" dirty="0">
                <a:latin typeface="Verdana"/>
                <a:cs typeface="Verdana"/>
              </a:rPr>
              <a:t> </a:t>
            </a:r>
            <a:r>
              <a:rPr sz="1600" spc="55" dirty="0">
                <a:latin typeface="Verdana"/>
                <a:cs typeface="Verdana"/>
              </a:rPr>
              <a:t>mucus</a:t>
            </a:r>
            <a:endParaRPr sz="1600">
              <a:latin typeface="Verdana"/>
              <a:cs typeface="Verdana"/>
            </a:endParaRPr>
          </a:p>
        </p:txBody>
      </p:sp>
      <p:sp>
        <p:nvSpPr>
          <p:cNvPr id="7" name="object 7"/>
          <p:cNvSpPr/>
          <p:nvPr/>
        </p:nvSpPr>
        <p:spPr>
          <a:xfrm>
            <a:off x="3978104" y="1680214"/>
            <a:ext cx="4235866" cy="429260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465180" y="5031333"/>
            <a:ext cx="2416810" cy="966469"/>
          </a:xfrm>
          <a:prstGeom prst="rect">
            <a:avLst/>
          </a:prstGeom>
        </p:spPr>
        <p:txBody>
          <a:bodyPr vert="horz" wrap="square" lIns="0" tIns="99060" rIns="0" bIns="0" rtlCol="0">
            <a:spAutoFit/>
          </a:bodyPr>
          <a:lstStyle/>
          <a:p>
            <a:pPr marL="241300">
              <a:lnSpc>
                <a:spcPct val="100000"/>
              </a:lnSpc>
              <a:spcBef>
                <a:spcPts val="780"/>
              </a:spcBef>
            </a:pPr>
            <a:r>
              <a:rPr sz="1900" b="1" spc="135" dirty="0">
                <a:solidFill>
                  <a:srgbClr val="CCCCCC"/>
                </a:solidFill>
                <a:latin typeface="Arial"/>
                <a:cs typeface="Arial"/>
              </a:rPr>
              <a:t>BAD</a:t>
            </a:r>
            <a:r>
              <a:rPr sz="1900" b="1" spc="-55" dirty="0">
                <a:solidFill>
                  <a:srgbClr val="CCCCCC"/>
                </a:solidFill>
                <a:latin typeface="Arial"/>
                <a:cs typeface="Arial"/>
              </a:rPr>
              <a:t> </a:t>
            </a:r>
            <a:r>
              <a:rPr sz="1900" b="1" spc="70" dirty="0">
                <a:solidFill>
                  <a:srgbClr val="CCCCCC"/>
                </a:solidFill>
                <a:latin typeface="Arial"/>
                <a:cs typeface="Arial"/>
              </a:rPr>
              <a:t>BREATHING</a:t>
            </a:r>
            <a:endParaRPr sz="1900">
              <a:latin typeface="Arial"/>
              <a:cs typeface="Arial"/>
            </a:endParaRPr>
          </a:p>
          <a:p>
            <a:pPr marR="5080" algn="r">
              <a:lnSpc>
                <a:spcPct val="100000"/>
              </a:lnSpc>
              <a:spcBef>
                <a:spcPts val="575"/>
              </a:spcBef>
            </a:pPr>
            <a:r>
              <a:rPr sz="1600" spc="30" dirty="0">
                <a:latin typeface="Verdana"/>
                <a:cs typeface="Verdana"/>
              </a:rPr>
              <a:t>Breathing </a:t>
            </a:r>
            <a:r>
              <a:rPr sz="1600" dirty="0">
                <a:latin typeface="Verdana"/>
                <a:cs typeface="Verdana"/>
              </a:rPr>
              <a:t>actually</a:t>
            </a:r>
            <a:r>
              <a:rPr sz="1600" spc="-390" dirty="0">
                <a:latin typeface="Verdana"/>
                <a:cs typeface="Verdana"/>
              </a:rPr>
              <a:t> </a:t>
            </a:r>
            <a:r>
              <a:rPr sz="1600" spc="-15" dirty="0">
                <a:latin typeface="Verdana"/>
                <a:cs typeface="Verdana"/>
              </a:rPr>
              <a:t>feels</a:t>
            </a:r>
            <a:endParaRPr sz="1600">
              <a:latin typeface="Verdana"/>
              <a:cs typeface="Verdana"/>
            </a:endParaRPr>
          </a:p>
          <a:p>
            <a:pPr marR="5080" algn="r">
              <a:lnSpc>
                <a:spcPct val="100000"/>
              </a:lnSpc>
              <a:spcBef>
                <a:spcPts val="30"/>
              </a:spcBef>
            </a:pPr>
            <a:r>
              <a:rPr sz="1600" spc="30" dirty="0">
                <a:latin typeface="Verdana"/>
                <a:cs typeface="Verdana"/>
              </a:rPr>
              <a:t>more</a:t>
            </a:r>
            <a:r>
              <a:rPr sz="1600" spc="-220" dirty="0">
                <a:latin typeface="Verdana"/>
                <a:cs typeface="Verdana"/>
              </a:rPr>
              <a:t> </a:t>
            </a:r>
            <a:r>
              <a:rPr sz="1600" spc="35" dirty="0">
                <a:latin typeface="Verdana"/>
                <a:cs typeface="Verdana"/>
              </a:rPr>
              <a:t>difﬁcult</a:t>
            </a:r>
            <a:endParaRPr sz="1600">
              <a:latin typeface="Verdana"/>
              <a:cs typeface="Verdana"/>
            </a:endParaRPr>
          </a:p>
        </p:txBody>
      </p:sp>
      <p:sp>
        <p:nvSpPr>
          <p:cNvPr id="9" name="object 9"/>
          <p:cNvSpPr txBox="1"/>
          <p:nvPr/>
        </p:nvSpPr>
        <p:spPr>
          <a:xfrm>
            <a:off x="1086592" y="1800748"/>
            <a:ext cx="2795270" cy="314960"/>
          </a:xfrm>
          <a:prstGeom prst="rect">
            <a:avLst/>
          </a:prstGeom>
        </p:spPr>
        <p:txBody>
          <a:bodyPr vert="horz" wrap="square" lIns="0" tIns="12700" rIns="0" bIns="0" rtlCol="0">
            <a:spAutoFit/>
          </a:bodyPr>
          <a:lstStyle/>
          <a:p>
            <a:pPr marL="12700">
              <a:lnSpc>
                <a:spcPct val="100000"/>
              </a:lnSpc>
              <a:spcBef>
                <a:spcPts val="100"/>
              </a:spcBef>
            </a:pPr>
            <a:r>
              <a:rPr sz="1900" b="1" spc="145" dirty="0">
                <a:solidFill>
                  <a:srgbClr val="4679F0"/>
                </a:solidFill>
                <a:latin typeface="Arial"/>
                <a:cs typeface="Arial"/>
              </a:rPr>
              <a:t>COMMON</a:t>
            </a:r>
            <a:r>
              <a:rPr sz="1900" b="1" spc="-30" dirty="0">
                <a:solidFill>
                  <a:srgbClr val="4679F0"/>
                </a:solidFill>
                <a:latin typeface="Arial"/>
                <a:cs typeface="Arial"/>
              </a:rPr>
              <a:t> </a:t>
            </a:r>
            <a:r>
              <a:rPr sz="1900" b="1" spc="75" dirty="0">
                <a:solidFill>
                  <a:srgbClr val="4679F0"/>
                </a:solidFill>
                <a:latin typeface="Arial"/>
                <a:cs typeface="Arial"/>
              </a:rPr>
              <a:t>SYMPTOMS</a:t>
            </a:r>
            <a:endParaRPr sz="1900">
              <a:latin typeface="Arial"/>
              <a:cs typeface="Arial"/>
            </a:endParaRPr>
          </a:p>
        </p:txBody>
      </p:sp>
      <p:sp>
        <p:nvSpPr>
          <p:cNvPr id="10" name="object 10"/>
          <p:cNvSpPr txBox="1"/>
          <p:nvPr/>
        </p:nvSpPr>
        <p:spPr>
          <a:xfrm>
            <a:off x="8310819" y="2742225"/>
            <a:ext cx="2209165" cy="966469"/>
          </a:xfrm>
          <a:prstGeom prst="rect">
            <a:avLst/>
          </a:prstGeom>
        </p:spPr>
        <p:txBody>
          <a:bodyPr vert="horz" wrap="square" lIns="0" tIns="99060" rIns="0" bIns="0" rtlCol="0">
            <a:spAutoFit/>
          </a:bodyPr>
          <a:lstStyle/>
          <a:p>
            <a:pPr marL="12700">
              <a:lnSpc>
                <a:spcPct val="100000"/>
              </a:lnSpc>
              <a:spcBef>
                <a:spcPts val="780"/>
              </a:spcBef>
            </a:pPr>
            <a:r>
              <a:rPr sz="1900" b="1" spc="125" dirty="0">
                <a:solidFill>
                  <a:srgbClr val="CCCCCC"/>
                </a:solidFill>
                <a:latin typeface="Arial"/>
                <a:cs typeface="Arial"/>
              </a:rPr>
              <a:t>PNEUMONIA</a:t>
            </a:r>
            <a:endParaRPr sz="1900">
              <a:latin typeface="Arial"/>
              <a:cs typeface="Arial"/>
            </a:endParaRPr>
          </a:p>
          <a:p>
            <a:pPr marL="12700" marR="5080">
              <a:lnSpc>
                <a:spcPct val="101600"/>
              </a:lnSpc>
              <a:spcBef>
                <a:spcPts val="545"/>
              </a:spcBef>
            </a:pPr>
            <a:r>
              <a:rPr sz="1600" spc="15" dirty="0">
                <a:latin typeface="Verdana"/>
                <a:cs typeface="Verdana"/>
              </a:rPr>
              <a:t>Inﬂammation </a:t>
            </a:r>
            <a:r>
              <a:rPr sz="1600" spc="5" dirty="0">
                <a:latin typeface="Verdana"/>
                <a:cs typeface="Verdana"/>
              </a:rPr>
              <a:t>of</a:t>
            </a:r>
            <a:r>
              <a:rPr sz="1600" spc="-345" dirty="0">
                <a:latin typeface="Verdana"/>
                <a:cs typeface="Verdana"/>
              </a:rPr>
              <a:t> </a:t>
            </a:r>
            <a:r>
              <a:rPr sz="1600" spc="50" dirty="0">
                <a:latin typeface="Verdana"/>
                <a:cs typeface="Verdana"/>
              </a:rPr>
              <a:t>both  </a:t>
            </a:r>
            <a:r>
              <a:rPr sz="1600" spc="35" dirty="0">
                <a:latin typeface="Verdana"/>
                <a:cs typeface="Verdana"/>
              </a:rPr>
              <a:t>lungs</a:t>
            </a:r>
            <a:endParaRPr sz="1600">
              <a:latin typeface="Verdana"/>
              <a:cs typeface="Verdana"/>
            </a:endParaRPr>
          </a:p>
        </p:txBody>
      </p:sp>
      <p:sp>
        <p:nvSpPr>
          <p:cNvPr id="11" name="object 11"/>
          <p:cNvSpPr txBox="1"/>
          <p:nvPr/>
        </p:nvSpPr>
        <p:spPr>
          <a:xfrm>
            <a:off x="8310819" y="3886773"/>
            <a:ext cx="2570480" cy="966469"/>
          </a:xfrm>
          <a:prstGeom prst="rect">
            <a:avLst/>
          </a:prstGeom>
        </p:spPr>
        <p:txBody>
          <a:bodyPr vert="horz" wrap="square" lIns="0" tIns="99060" rIns="0" bIns="0" rtlCol="0">
            <a:spAutoFit/>
          </a:bodyPr>
          <a:lstStyle/>
          <a:p>
            <a:pPr marL="12700">
              <a:lnSpc>
                <a:spcPct val="100000"/>
              </a:lnSpc>
              <a:spcBef>
                <a:spcPts val="780"/>
              </a:spcBef>
            </a:pPr>
            <a:r>
              <a:rPr sz="1900" b="1" spc="95" dirty="0">
                <a:solidFill>
                  <a:srgbClr val="CCCCCC"/>
                </a:solidFill>
                <a:latin typeface="Arial"/>
                <a:cs typeface="Arial"/>
              </a:rPr>
              <a:t>KIDNEY</a:t>
            </a:r>
            <a:r>
              <a:rPr sz="1900" b="1" spc="10" dirty="0">
                <a:solidFill>
                  <a:srgbClr val="CCCCCC"/>
                </a:solidFill>
                <a:latin typeface="Arial"/>
                <a:cs typeface="Arial"/>
              </a:rPr>
              <a:t> </a:t>
            </a:r>
            <a:r>
              <a:rPr sz="1900" b="1" spc="40" dirty="0">
                <a:solidFill>
                  <a:srgbClr val="CCCCCC"/>
                </a:solidFill>
                <a:latin typeface="Arial"/>
                <a:cs typeface="Arial"/>
              </a:rPr>
              <a:t>FAILURES</a:t>
            </a:r>
            <a:endParaRPr sz="1900">
              <a:latin typeface="Arial"/>
              <a:cs typeface="Arial"/>
            </a:endParaRPr>
          </a:p>
          <a:p>
            <a:pPr marL="12700" marR="5080">
              <a:lnSpc>
                <a:spcPct val="101600"/>
              </a:lnSpc>
              <a:spcBef>
                <a:spcPts val="545"/>
              </a:spcBef>
            </a:pPr>
            <a:r>
              <a:rPr sz="1600" spc="10" dirty="0">
                <a:latin typeface="Verdana"/>
                <a:cs typeface="Verdana"/>
              </a:rPr>
              <a:t>Kidney</a:t>
            </a:r>
            <a:r>
              <a:rPr sz="1600" spc="-165" dirty="0">
                <a:latin typeface="Verdana"/>
                <a:cs typeface="Verdana"/>
              </a:rPr>
              <a:t> </a:t>
            </a:r>
            <a:r>
              <a:rPr sz="1600" spc="-15" dirty="0">
                <a:latin typeface="Verdana"/>
                <a:cs typeface="Verdana"/>
              </a:rPr>
              <a:t>failures</a:t>
            </a:r>
            <a:r>
              <a:rPr sz="1600" spc="-165" dirty="0">
                <a:latin typeface="Verdana"/>
                <a:cs typeface="Verdana"/>
              </a:rPr>
              <a:t> </a:t>
            </a:r>
            <a:r>
              <a:rPr sz="1600" spc="40" dirty="0">
                <a:latin typeface="Verdana"/>
                <a:cs typeface="Verdana"/>
              </a:rPr>
              <a:t>can</a:t>
            </a:r>
            <a:r>
              <a:rPr sz="1600" spc="-160" dirty="0">
                <a:latin typeface="Verdana"/>
                <a:cs typeface="Verdana"/>
              </a:rPr>
              <a:t> </a:t>
            </a:r>
            <a:r>
              <a:rPr sz="1600" spc="-5" dirty="0">
                <a:latin typeface="Verdana"/>
                <a:cs typeface="Verdana"/>
              </a:rPr>
              <a:t>result  </a:t>
            </a:r>
            <a:r>
              <a:rPr sz="1600" spc="30" dirty="0">
                <a:latin typeface="Verdana"/>
                <a:cs typeface="Verdana"/>
              </a:rPr>
              <a:t>in</a:t>
            </a:r>
            <a:r>
              <a:rPr sz="1600" spc="-150" dirty="0">
                <a:latin typeface="Verdana"/>
                <a:cs typeface="Verdana"/>
              </a:rPr>
              <a:t> </a:t>
            </a:r>
            <a:r>
              <a:rPr sz="1600" spc="30" dirty="0">
                <a:latin typeface="Verdana"/>
                <a:cs typeface="Verdana"/>
              </a:rPr>
              <a:t>vomiting</a:t>
            </a:r>
            <a:endParaRPr sz="1600">
              <a:latin typeface="Verdana"/>
              <a:cs typeface="Verdana"/>
            </a:endParaRPr>
          </a:p>
        </p:txBody>
      </p:sp>
      <p:sp>
        <p:nvSpPr>
          <p:cNvPr id="12" name="object 12"/>
          <p:cNvSpPr txBox="1"/>
          <p:nvPr/>
        </p:nvSpPr>
        <p:spPr>
          <a:xfrm>
            <a:off x="8310819" y="5031333"/>
            <a:ext cx="2677160" cy="966469"/>
          </a:xfrm>
          <a:prstGeom prst="rect">
            <a:avLst/>
          </a:prstGeom>
        </p:spPr>
        <p:txBody>
          <a:bodyPr vert="horz" wrap="square" lIns="0" tIns="99060" rIns="0" bIns="0" rtlCol="0">
            <a:spAutoFit/>
          </a:bodyPr>
          <a:lstStyle/>
          <a:p>
            <a:pPr marL="12700">
              <a:lnSpc>
                <a:spcPct val="100000"/>
              </a:lnSpc>
              <a:spcBef>
                <a:spcPts val="780"/>
              </a:spcBef>
            </a:pPr>
            <a:r>
              <a:rPr sz="1900" b="1" spc="40" dirty="0">
                <a:solidFill>
                  <a:srgbClr val="CCCCCC"/>
                </a:solidFill>
                <a:latin typeface="Arial"/>
                <a:cs typeface="Arial"/>
              </a:rPr>
              <a:t>GASTRO</a:t>
            </a:r>
            <a:r>
              <a:rPr sz="1900" b="1" spc="-35" dirty="0">
                <a:solidFill>
                  <a:srgbClr val="CCCCCC"/>
                </a:solidFill>
                <a:latin typeface="Arial"/>
                <a:cs typeface="Arial"/>
              </a:rPr>
              <a:t> </a:t>
            </a:r>
            <a:r>
              <a:rPr sz="1900" b="1" spc="70" dirty="0">
                <a:solidFill>
                  <a:srgbClr val="CCCCCC"/>
                </a:solidFill>
                <a:latin typeface="Arial"/>
                <a:cs typeface="Arial"/>
              </a:rPr>
              <a:t>DISORDERS</a:t>
            </a:r>
            <a:endParaRPr sz="1900">
              <a:latin typeface="Arial"/>
              <a:cs typeface="Arial"/>
            </a:endParaRPr>
          </a:p>
          <a:p>
            <a:pPr marL="12700" marR="362585">
              <a:lnSpc>
                <a:spcPct val="101600"/>
              </a:lnSpc>
              <a:spcBef>
                <a:spcPts val="545"/>
              </a:spcBef>
            </a:pPr>
            <a:r>
              <a:rPr sz="1600" spc="5" dirty="0">
                <a:latin typeface="Verdana"/>
                <a:cs typeface="Verdana"/>
              </a:rPr>
              <a:t>The</a:t>
            </a:r>
            <a:r>
              <a:rPr sz="1600" spc="-165" dirty="0">
                <a:latin typeface="Verdana"/>
                <a:cs typeface="Verdana"/>
              </a:rPr>
              <a:t> </a:t>
            </a:r>
            <a:r>
              <a:rPr sz="1600" spc="25" dirty="0">
                <a:latin typeface="Verdana"/>
                <a:cs typeface="Verdana"/>
              </a:rPr>
              <a:t>patient</a:t>
            </a:r>
            <a:r>
              <a:rPr sz="1600" spc="-165" dirty="0">
                <a:latin typeface="Verdana"/>
                <a:cs typeface="Verdana"/>
              </a:rPr>
              <a:t> </a:t>
            </a:r>
            <a:r>
              <a:rPr sz="1600" spc="5" dirty="0">
                <a:latin typeface="Verdana"/>
                <a:cs typeface="Verdana"/>
              </a:rPr>
              <a:t>may</a:t>
            </a:r>
            <a:r>
              <a:rPr sz="1600" spc="-165" dirty="0">
                <a:latin typeface="Verdana"/>
                <a:cs typeface="Verdana"/>
              </a:rPr>
              <a:t> </a:t>
            </a:r>
            <a:r>
              <a:rPr sz="1600" spc="-15" dirty="0">
                <a:latin typeface="Verdana"/>
                <a:cs typeface="Verdana"/>
              </a:rPr>
              <a:t>suffer  </a:t>
            </a:r>
            <a:r>
              <a:rPr sz="1600" spc="50" dirty="0">
                <a:latin typeface="Verdana"/>
                <a:cs typeface="Verdana"/>
              </a:rPr>
              <a:t>from</a:t>
            </a:r>
            <a:r>
              <a:rPr sz="1600" spc="-150" dirty="0">
                <a:latin typeface="Verdana"/>
                <a:cs typeface="Verdana"/>
              </a:rPr>
              <a:t> </a:t>
            </a:r>
            <a:r>
              <a:rPr sz="1600" spc="-5" dirty="0">
                <a:latin typeface="Verdana"/>
                <a:cs typeface="Verdana"/>
              </a:rPr>
              <a:t>diarrhea</a:t>
            </a:r>
            <a:endParaRPr sz="1600">
              <a:latin typeface="Verdana"/>
              <a:cs typeface="Verdana"/>
            </a:endParaRPr>
          </a:p>
        </p:txBody>
      </p:sp>
      <p:sp>
        <p:nvSpPr>
          <p:cNvPr id="13" name="object 13"/>
          <p:cNvSpPr txBox="1"/>
          <p:nvPr/>
        </p:nvSpPr>
        <p:spPr>
          <a:xfrm>
            <a:off x="8310819" y="1800748"/>
            <a:ext cx="2929255" cy="314960"/>
          </a:xfrm>
          <a:prstGeom prst="rect">
            <a:avLst/>
          </a:prstGeom>
        </p:spPr>
        <p:txBody>
          <a:bodyPr vert="horz" wrap="square" lIns="0" tIns="12700" rIns="0" bIns="0" rtlCol="0">
            <a:spAutoFit/>
          </a:bodyPr>
          <a:lstStyle/>
          <a:p>
            <a:pPr marL="12700">
              <a:lnSpc>
                <a:spcPct val="100000"/>
              </a:lnSpc>
              <a:spcBef>
                <a:spcPts val="100"/>
              </a:spcBef>
            </a:pPr>
            <a:r>
              <a:rPr sz="1900" b="1" spc="65" dirty="0">
                <a:solidFill>
                  <a:srgbClr val="4679F0"/>
                </a:solidFill>
                <a:latin typeface="Arial"/>
                <a:cs typeface="Arial"/>
              </a:rPr>
              <a:t>EVENTUAL</a:t>
            </a:r>
            <a:r>
              <a:rPr sz="1900" b="1" spc="-15" dirty="0">
                <a:solidFill>
                  <a:srgbClr val="4679F0"/>
                </a:solidFill>
                <a:latin typeface="Arial"/>
                <a:cs typeface="Arial"/>
              </a:rPr>
              <a:t> </a:t>
            </a:r>
            <a:r>
              <a:rPr sz="1900" b="1" spc="75" dirty="0">
                <a:solidFill>
                  <a:srgbClr val="4679F0"/>
                </a:solidFill>
                <a:latin typeface="Arial"/>
                <a:cs typeface="Arial"/>
              </a:rPr>
              <a:t>SYMPTOMS</a:t>
            </a:r>
            <a:endParaRPr sz="19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93143" y="0"/>
            <a:ext cx="8898832" cy="6857986"/>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201699" y="1134243"/>
            <a:ext cx="2752725" cy="2021839"/>
          </a:xfrm>
          <a:prstGeom prst="rect">
            <a:avLst/>
          </a:prstGeom>
        </p:spPr>
        <p:txBody>
          <a:bodyPr vert="horz" wrap="square" lIns="0" tIns="8255" rIns="0" bIns="0" rtlCol="0">
            <a:spAutoFit/>
          </a:bodyPr>
          <a:lstStyle/>
          <a:p>
            <a:pPr marL="12700" marR="5080">
              <a:lnSpc>
                <a:spcPct val="101000"/>
              </a:lnSpc>
              <a:spcBef>
                <a:spcPts val="65"/>
              </a:spcBef>
            </a:pPr>
            <a:r>
              <a:rPr u="heavy" spc="-5" dirty="0">
                <a:uFill>
                  <a:solidFill>
                    <a:srgbClr val="000000"/>
                  </a:solidFill>
                </a:uFill>
                <a:latin typeface="Gothic Uralic"/>
                <a:cs typeface="Gothic Uralic"/>
              </a:rPr>
              <a:t>Global Scenario </a:t>
            </a:r>
            <a:r>
              <a:rPr spc="-5" dirty="0">
                <a:latin typeface="Gothic Uralic"/>
                <a:cs typeface="Gothic Uralic"/>
              </a:rPr>
              <a:t> </a:t>
            </a:r>
            <a:r>
              <a:rPr u="heavy" spc="-5" dirty="0">
                <a:uFill>
                  <a:solidFill>
                    <a:srgbClr val="000000"/>
                  </a:solidFill>
                </a:uFill>
                <a:latin typeface="Gothic Uralic"/>
                <a:cs typeface="Gothic Uralic"/>
              </a:rPr>
              <a:t>while COVID</a:t>
            </a:r>
            <a:r>
              <a:rPr u="heavy" spc="-105" dirty="0">
                <a:uFill>
                  <a:solidFill>
                    <a:srgbClr val="000000"/>
                  </a:solidFill>
                </a:uFill>
                <a:latin typeface="Gothic Uralic"/>
                <a:cs typeface="Gothic Uralic"/>
              </a:rPr>
              <a:t> </a:t>
            </a:r>
            <a:r>
              <a:rPr u="heavy" spc="-5" dirty="0">
                <a:uFill>
                  <a:solidFill>
                    <a:srgbClr val="000000"/>
                  </a:solidFill>
                </a:uFill>
                <a:latin typeface="Gothic Uralic"/>
                <a:cs typeface="Gothic Uralic"/>
              </a:rPr>
              <a:t>was </a:t>
            </a:r>
            <a:r>
              <a:rPr spc="-5" dirty="0">
                <a:latin typeface="Gothic Uralic"/>
                <a:cs typeface="Gothic Uralic"/>
              </a:rPr>
              <a:t> </a:t>
            </a:r>
            <a:r>
              <a:rPr u="heavy" spc="-5" dirty="0">
                <a:uFill>
                  <a:solidFill>
                    <a:srgbClr val="000000"/>
                  </a:solidFill>
                </a:uFill>
                <a:latin typeface="Gothic Uralic"/>
                <a:cs typeface="Gothic Uralic"/>
              </a:rPr>
              <a:t>decleared </a:t>
            </a:r>
            <a:r>
              <a:rPr spc="-5" dirty="0">
                <a:latin typeface="Gothic Uralic"/>
                <a:cs typeface="Gothic Uralic"/>
              </a:rPr>
              <a:t> </a:t>
            </a:r>
            <a:r>
              <a:rPr u="heavy" spc="-5" dirty="0">
                <a:uFill>
                  <a:solidFill>
                    <a:srgbClr val="000000"/>
                  </a:solidFill>
                </a:uFill>
                <a:latin typeface="Gothic Uralic"/>
                <a:cs typeface="Gothic Uralic"/>
              </a:rPr>
              <a:t>Pandemic by </a:t>
            </a:r>
            <a:r>
              <a:rPr spc="-5" dirty="0">
                <a:latin typeface="Gothic Uralic"/>
                <a:cs typeface="Gothic Uralic"/>
              </a:rPr>
              <a:t> </a:t>
            </a:r>
            <a:r>
              <a:rPr u="heavy" spc="-10" dirty="0">
                <a:uFill>
                  <a:solidFill>
                    <a:srgbClr val="000000"/>
                  </a:solidFill>
                </a:uFill>
                <a:latin typeface="Gothic Uralic"/>
                <a:cs typeface="Gothic Uralic"/>
              </a:rPr>
              <a:t>WHO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63266" y="0"/>
            <a:ext cx="7628709" cy="685798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Observation:</a:t>
            </a:r>
          </a:p>
        </p:txBody>
      </p:sp>
      <p:sp>
        <p:nvSpPr>
          <p:cNvPr id="4" name="object 4"/>
          <p:cNvSpPr txBox="1"/>
          <p:nvPr/>
        </p:nvSpPr>
        <p:spPr>
          <a:xfrm>
            <a:off x="239199" y="3025194"/>
            <a:ext cx="4152900" cy="2197100"/>
          </a:xfrm>
          <a:prstGeom prst="rect">
            <a:avLst/>
          </a:prstGeom>
        </p:spPr>
        <p:txBody>
          <a:bodyPr vert="horz" wrap="square" lIns="0" tIns="12065" rIns="0" bIns="0" rtlCol="0">
            <a:spAutoFit/>
          </a:bodyPr>
          <a:lstStyle/>
          <a:p>
            <a:pPr marL="12700" marR="5080">
              <a:lnSpc>
                <a:spcPct val="108000"/>
              </a:lnSpc>
              <a:spcBef>
                <a:spcPts val="95"/>
              </a:spcBef>
            </a:pPr>
            <a:r>
              <a:rPr sz="2200" spc="-5" dirty="0">
                <a:latin typeface="Carlito"/>
                <a:cs typeface="Carlito"/>
              </a:rPr>
              <a:t>The steep rise in cases in April is due  to the lack of understanding of its  impact in countries outside</a:t>
            </a:r>
            <a:r>
              <a:rPr sz="2200" spc="-45" dirty="0">
                <a:latin typeface="Carlito"/>
                <a:cs typeface="Carlito"/>
              </a:rPr>
              <a:t> </a:t>
            </a:r>
            <a:r>
              <a:rPr sz="2200" spc="-5" dirty="0">
                <a:latin typeface="Carlito"/>
                <a:cs typeface="Carlito"/>
              </a:rPr>
              <a:t>China.</a:t>
            </a:r>
            <a:endParaRPr sz="2200">
              <a:latin typeface="Carlito"/>
              <a:cs typeface="Carlito"/>
            </a:endParaRPr>
          </a:p>
          <a:p>
            <a:pPr marL="12700" marR="37465">
              <a:lnSpc>
                <a:spcPts val="2850"/>
              </a:lnSpc>
              <a:spcBef>
                <a:spcPts val="130"/>
              </a:spcBef>
            </a:pPr>
            <a:r>
              <a:rPr sz="2200" spc="-5" dirty="0">
                <a:latin typeface="Carlito"/>
                <a:cs typeface="Carlito"/>
              </a:rPr>
              <a:t>Recoveries improved with</a:t>
            </a:r>
            <a:r>
              <a:rPr sz="2200" spc="-90" dirty="0">
                <a:latin typeface="Carlito"/>
                <a:cs typeface="Carlito"/>
              </a:rPr>
              <a:t> </a:t>
            </a:r>
            <a:r>
              <a:rPr sz="2200" spc="-5" dirty="0">
                <a:latin typeface="Carlito"/>
                <a:cs typeface="Carlito"/>
              </a:rPr>
              <a:t>improved  understanding </a:t>
            </a:r>
            <a:r>
              <a:rPr sz="2200" dirty="0">
                <a:latin typeface="Carlito"/>
                <a:cs typeface="Carlito"/>
              </a:rPr>
              <a:t>and </a:t>
            </a:r>
            <a:r>
              <a:rPr sz="2200" spc="-5" dirty="0">
                <a:latin typeface="Carlito"/>
                <a:cs typeface="Carlito"/>
              </a:rPr>
              <a:t>Precautionary  Lockdowns </a:t>
            </a:r>
            <a:r>
              <a:rPr sz="2200" dirty="0">
                <a:latin typeface="Carlito"/>
                <a:cs typeface="Carlito"/>
              </a:rPr>
              <a:t>and </a:t>
            </a:r>
            <a:r>
              <a:rPr sz="2200" spc="-5" dirty="0">
                <a:latin typeface="Carlito"/>
                <a:cs typeface="Carlito"/>
              </a:rPr>
              <a:t>other</a:t>
            </a:r>
            <a:r>
              <a:rPr sz="2200" spc="-40" dirty="0">
                <a:latin typeface="Carlito"/>
                <a:cs typeface="Carlito"/>
              </a:rPr>
              <a:t> </a:t>
            </a:r>
            <a:r>
              <a:rPr sz="2200" spc="-5" dirty="0">
                <a:latin typeface="Carlito"/>
                <a:cs typeface="Carlito"/>
              </a:rPr>
              <a:t>measures.</a:t>
            </a:r>
            <a:endParaRPr sz="220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1749" y="393249"/>
            <a:ext cx="5523799" cy="4883907"/>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5832338" y="0"/>
            <a:ext cx="6359637" cy="541453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828698" y="5504261"/>
            <a:ext cx="9846945" cy="1270635"/>
          </a:xfrm>
          <a:prstGeom prst="rect">
            <a:avLst/>
          </a:prstGeom>
        </p:spPr>
        <p:txBody>
          <a:bodyPr vert="horz" wrap="square" lIns="0" tIns="12700" rIns="0" bIns="0" rtlCol="0">
            <a:spAutoFit/>
          </a:bodyPr>
          <a:lstStyle/>
          <a:p>
            <a:pPr marL="12700">
              <a:lnSpc>
                <a:spcPct val="100000"/>
              </a:lnSpc>
              <a:spcBef>
                <a:spcPts val="100"/>
              </a:spcBef>
            </a:pPr>
            <a:r>
              <a:rPr sz="2500" b="1" spc="-5" dirty="0">
                <a:latin typeface="Carlito"/>
                <a:cs typeface="Carlito"/>
              </a:rPr>
              <a:t>Observation:</a:t>
            </a:r>
            <a:endParaRPr sz="2500">
              <a:latin typeface="Carlito"/>
              <a:cs typeface="Carlito"/>
            </a:endParaRPr>
          </a:p>
          <a:p>
            <a:pPr marL="12700" marR="5080" algn="just">
              <a:lnSpc>
                <a:spcPts val="2250"/>
              </a:lnSpc>
              <a:spcBef>
                <a:spcPts val="120"/>
              </a:spcBef>
            </a:pPr>
            <a:r>
              <a:rPr sz="1900" spc="-5" dirty="0">
                <a:latin typeface="TeXGyreAdventor"/>
                <a:cs typeface="TeXGyreAdventor"/>
              </a:rPr>
              <a:t>With social distancing the only way known but still to be </a:t>
            </a:r>
            <a:r>
              <a:rPr sz="1900" dirty="0">
                <a:latin typeface="TeXGyreAdventor"/>
                <a:cs typeface="TeXGyreAdventor"/>
              </a:rPr>
              <a:t>a </a:t>
            </a:r>
            <a:r>
              <a:rPr sz="1900" spc="-5" dirty="0">
                <a:latin typeface="TeXGyreAdventor"/>
                <a:cs typeface="TeXGyreAdventor"/>
              </a:rPr>
              <a:t>learnt behaviour, the virus  started spreading exponentially all over the world. The high human movement in big  cities acted as the catalyst for the pace of</a:t>
            </a:r>
            <a:r>
              <a:rPr sz="1900" spc="-40" dirty="0">
                <a:latin typeface="TeXGyreAdventor"/>
                <a:cs typeface="TeXGyreAdventor"/>
              </a:rPr>
              <a:t> </a:t>
            </a:r>
            <a:r>
              <a:rPr sz="1900" spc="-5" dirty="0">
                <a:latin typeface="TeXGyreAdventor"/>
                <a:cs typeface="TeXGyreAdventor"/>
              </a:rPr>
              <a:t>spread.</a:t>
            </a:r>
            <a:endParaRPr sz="1900">
              <a:latin typeface="TeXGyreAdventor"/>
              <a:cs typeface="TeXGyreAdvento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70816" y="0"/>
            <a:ext cx="7821159" cy="599911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3024" y="2887964"/>
            <a:ext cx="1800860" cy="421640"/>
          </a:xfrm>
          <a:prstGeom prst="rect">
            <a:avLst/>
          </a:prstGeom>
        </p:spPr>
        <p:txBody>
          <a:bodyPr vert="horz" wrap="square" lIns="0" tIns="12700" rIns="0" bIns="0" rtlCol="0">
            <a:spAutoFit/>
          </a:bodyPr>
          <a:lstStyle/>
          <a:p>
            <a:pPr marL="12700">
              <a:lnSpc>
                <a:spcPct val="100000"/>
              </a:lnSpc>
              <a:spcBef>
                <a:spcPts val="100"/>
              </a:spcBef>
            </a:pPr>
            <a:r>
              <a:rPr spc="-5" dirty="0"/>
              <a:t>Observation:</a:t>
            </a:r>
          </a:p>
        </p:txBody>
      </p:sp>
      <p:sp>
        <p:nvSpPr>
          <p:cNvPr id="4" name="object 4"/>
          <p:cNvSpPr txBox="1"/>
          <p:nvPr/>
        </p:nvSpPr>
        <p:spPr>
          <a:xfrm>
            <a:off x="68553" y="3538203"/>
            <a:ext cx="4070350" cy="1640839"/>
          </a:xfrm>
          <a:prstGeom prst="rect">
            <a:avLst/>
          </a:prstGeom>
        </p:spPr>
        <p:txBody>
          <a:bodyPr vert="horz" wrap="square" lIns="0" tIns="8890" rIns="0" bIns="0" rtlCol="0">
            <a:spAutoFit/>
          </a:bodyPr>
          <a:lstStyle/>
          <a:p>
            <a:pPr marL="302895" marR="5080" indent="-290830">
              <a:lnSpc>
                <a:spcPct val="101200"/>
              </a:lnSpc>
              <a:spcBef>
                <a:spcPts val="70"/>
              </a:spcBef>
              <a:buFont typeface="Arial"/>
              <a:buChar char="•"/>
              <a:tabLst>
                <a:tab pos="302260" algn="l"/>
                <a:tab pos="303530" algn="l"/>
              </a:tabLst>
            </a:pPr>
            <a:r>
              <a:rPr sz="2100" spc="-5" dirty="0">
                <a:latin typeface="TeXGyreAdventor"/>
                <a:cs typeface="TeXGyreAdventor"/>
              </a:rPr>
              <a:t>Started as Pneumonia in  Wuhan in Dec2019, </a:t>
            </a:r>
            <a:r>
              <a:rPr sz="2100" spc="-10" dirty="0">
                <a:latin typeface="TeXGyreAdventor"/>
                <a:cs typeface="TeXGyreAdventor"/>
              </a:rPr>
              <a:t>the  </a:t>
            </a:r>
            <a:r>
              <a:rPr sz="2100" spc="-5" dirty="0">
                <a:latin typeface="TeXGyreAdventor"/>
                <a:cs typeface="TeXGyreAdventor"/>
              </a:rPr>
              <a:t>Corona Virus started</a:t>
            </a:r>
            <a:r>
              <a:rPr sz="2100" spc="-95" dirty="0">
                <a:latin typeface="TeXGyreAdventor"/>
                <a:cs typeface="TeXGyreAdventor"/>
              </a:rPr>
              <a:t> </a:t>
            </a:r>
            <a:r>
              <a:rPr sz="2100" spc="-5" dirty="0">
                <a:latin typeface="TeXGyreAdventor"/>
                <a:cs typeface="TeXGyreAdventor"/>
              </a:rPr>
              <a:t>showing  signs of becoming </a:t>
            </a:r>
            <a:r>
              <a:rPr sz="2100" dirty="0">
                <a:latin typeface="TeXGyreAdventor"/>
                <a:cs typeface="TeXGyreAdventor"/>
              </a:rPr>
              <a:t>a </a:t>
            </a:r>
            <a:r>
              <a:rPr sz="2100" spc="-5" dirty="0">
                <a:latin typeface="TeXGyreAdventor"/>
                <a:cs typeface="TeXGyreAdventor"/>
              </a:rPr>
              <a:t>global  pandemic from April</a:t>
            </a:r>
            <a:r>
              <a:rPr sz="2100" spc="-50" dirty="0">
                <a:latin typeface="TeXGyreAdventor"/>
                <a:cs typeface="TeXGyreAdventor"/>
              </a:rPr>
              <a:t> </a:t>
            </a:r>
            <a:r>
              <a:rPr sz="2100" spc="-5" dirty="0">
                <a:latin typeface="TeXGyreAdventor"/>
                <a:cs typeface="TeXGyreAdventor"/>
              </a:rPr>
              <a:t>2020.</a:t>
            </a:r>
            <a:endParaRPr sz="2100">
              <a:latin typeface="TeXGyreAdventor"/>
              <a:cs typeface="TeXGyreAdvento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0662"/>
            <a:ext cx="11456670" cy="527685"/>
            <a:chOff x="0" y="6330662"/>
            <a:chExt cx="11456670" cy="527685"/>
          </a:xfrm>
        </p:grpSpPr>
        <p:sp>
          <p:nvSpPr>
            <p:cNvPr id="3" name="object 3"/>
            <p:cNvSpPr/>
            <p:nvPr/>
          </p:nvSpPr>
          <p:spPr>
            <a:xfrm>
              <a:off x="0" y="6330662"/>
              <a:ext cx="10001250" cy="527685"/>
            </a:xfrm>
            <a:custGeom>
              <a:avLst/>
              <a:gdLst/>
              <a:ahLst/>
              <a:cxnLst/>
              <a:rect l="l" t="t" r="r" b="b"/>
              <a:pathLst>
                <a:path w="10001250" h="527684">
                  <a:moveTo>
                    <a:pt x="10000779" y="527098"/>
                  </a:moveTo>
                  <a:lnTo>
                    <a:pt x="0" y="527098"/>
                  </a:lnTo>
                  <a:lnTo>
                    <a:pt x="0" y="0"/>
                  </a:lnTo>
                  <a:lnTo>
                    <a:pt x="10000779" y="0"/>
                  </a:lnTo>
                  <a:lnTo>
                    <a:pt x="10000779" y="527098"/>
                  </a:lnTo>
                  <a:close/>
                </a:path>
              </a:pathLst>
            </a:custGeom>
            <a:solidFill>
              <a:srgbClr val="4679F0"/>
            </a:solidFill>
          </p:spPr>
          <p:txBody>
            <a:bodyPr wrap="square" lIns="0" tIns="0" rIns="0" bIns="0" rtlCol="0"/>
            <a:lstStyle/>
            <a:p>
              <a:endParaRPr/>
            </a:p>
          </p:txBody>
        </p:sp>
        <p:sp>
          <p:nvSpPr>
            <p:cNvPr id="4" name="object 4"/>
            <p:cNvSpPr/>
            <p:nvPr/>
          </p:nvSpPr>
          <p:spPr>
            <a:xfrm>
              <a:off x="1041530" y="6587061"/>
              <a:ext cx="9033510" cy="0"/>
            </a:xfrm>
            <a:custGeom>
              <a:avLst/>
              <a:gdLst/>
              <a:ahLst/>
              <a:cxnLst/>
              <a:rect l="l" t="t" r="r" b="b"/>
              <a:pathLst>
                <a:path w="9033510">
                  <a:moveTo>
                    <a:pt x="9033274" y="0"/>
                  </a:moveTo>
                  <a:lnTo>
                    <a:pt x="0" y="0"/>
                  </a:lnTo>
                </a:path>
              </a:pathLst>
            </a:custGeom>
            <a:ln w="19049">
              <a:solidFill>
                <a:srgbClr val="FFFFFF"/>
              </a:solidFill>
            </a:ln>
          </p:spPr>
          <p:txBody>
            <a:bodyPr wrap="square" lIns="0" tIns="0" rIns="0" bIns="0" rtlCol="0"/>
            <a:lstStyle/>
            <a:p>
              <a:endParaRPr/>
            </a:p>
          </p:txBody>
        </p:sp>
        <p:sp>
          <p:nvSpPr>
            <p:cNvPr id="5" name="object 5"/>
            <p:cNvSpPr/>
            <p:nvPr/>
          </p:nvSpPr>
          <p:spPr>
            <a:xfrm>
              <a:off x="9995879" y="6587061"/>
              <a:ext cx="1460500" cy="0"/>
            </a:xfrm>
            <a:custGeom>
              <a:avLst/>
              <a:gdLst/>
              <a:ahLst/>
              <a:cxnLst/>
              <a:rect l="l" t="t" r="r" b="b"/>
              <a:pathLst>
                <a:path w="1460500">
                  <a:moveTo>
                    <a:pt x="1460397" y="0"/>
                  </a:moveTo>
                  <a:lnTo>
                    <a:pt x="0" y="0"/>
                  </a:lnTo>
                </a:path>
              </a:pathLst>
            </a:custGeom>
            <a:ln w="19049">
              <a:solidFill>
                <a:srgbClr val="4679F0"/>
              </a:solidFill>
            </a:ln>
          </p:spPr>
          <p:txBody>
            <a:bodyPr wrap="square" lIns="0" tIns="0" rIns="0" bIns="0" rtlCol="0"/>
            <a:lstStyle/>
            <a:p>
              <a:endParaRPr/>
            </a:p>
          </p:txBody>
        </p:sp>
      </p:grpSp>
      <p:sp>
        <p:nvSpPr>
          <p:cNvPr id="6" name="object 6"/>
          <p:cNvSpPr txBox="1"/>
          <p:nvPr/>
        </p:nvSpPr>
        <p:spPr>
          <a:xfrm>
            <a:off x="10740927" y="6287412"/>
            <a:ext cx="72834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4679F0"/>
                </a:solidFill>
                <a:latin typeface="Arial"/>
                <a:cs typeface="Arial"/>
              </a:rPr>
              <a:t>COVID-19</a:t>
            </a:r>
            <a:endParaRPr sz="1200">
              <a:latin typeface="Arial"/>
              <a:cs typeface="Arial"/>
            </a:endParaRPr>
          </a:p>
        </p:txBody>
      </p:sp>
      <p:sp>
        <p:nvSpPr>
          <p:cNvPr id="7" name="object 7"/>
          <p:cNvSpPr txBox="1">
            <a:spLocks noGrp="1"/>
          </p:cNvSpPr>
          <p:nvPr>
            <p:ph type="title"/>
          </p:nvPr>
        </p:nvSpPr>
        <p:spPr>
          <a:xfrm>
            <a:off x="101599" y="583623"/>
            <a:ext cx="3432175" cy="421640"/>
          </a:xfrm>
          <a:prstGeom prst="rect">
            <a:avLst/>
          </a:prstGeom>
        </p:spPr>
        <p:txBody>
          <a:bodyPr vert="horz" wrap="square" lIns="0" tIns="12700" rIns="0" bIns="0" rtlCol="0">
            <a:spAutoFit/>
          </a:bodyPr>
          <a:lstStyle/>
          <a:p>
            <a:pPr marL="12700">
              <a:lnSpc>
                <a:spcPct val="100000"/>
              </a:lnSpc>
              <a:spcBef>
                <a:spcPts val="100"/>
              </a:spcBef>
            </a:pPr>
            <a:r>
              <a:rPr spc="140" dirty="0">
                <a:solidFill>
                  <a:srgbClr val="4679F0"/>
                </a:solidFill>
                <a:latin typeface="Arial"/>
                <a:cs typeface="Arial"/>
              </a:rPr>
              <a:t>CONFIRMED</a:t>
            </a:r>
            <a:r>
              <a:rPr spc="-35" dirty="0">
                <a:solidFill>
                  <a:srgbClr val="4679F0"/>
                </a:solidFill>
                <a:latin typeface="Arial"/>
                <a:cs typeface="Arial"/>
              </a:rPr>
              <a:t> </a:t>
            </a:r>
            <a:r>
              <a:rPr spc="15" dirty="0">
                <a:solidFill>
                  <a:srgbClr val="4679F0"/>
                </a:solidFill>
                <a:latin typeface="Arial"/>
                <a:cs typeface="Arial"/>
              </a:rPr>
              <a:t>CASES</a:t>
            </a:r>
          </a:p>
        </p:txBody>
      </p:sp>
      <p:sp>
        <p:nvSpPr>
          <p:cNvPr id="8" name="object 8"/>
          <p:cNvSpPr/>
          <p:nvPr/>
        </p:nvSpPr>
        <p:spPr>
          <a:xfrm>
            <a:off x="3700092" y="0"/>
            <a:ext cx="8491882" cy="685798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667</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Carlito</vt:lpstr>
      <vt:lpstr>Gothic Uralic</vt:lpstr>
      <vt:lpstr>TeXGyreAdventor</vt:lpstr>
      <vt:lpstr>Verdana</vt:lpstr>
      <vt:lpstr>Office Theme</vt:lpstr>
      <vt:lpstr>PowerPoint Presentation</vt:lpstr>
      <vt:lpstr>PowerPoint Presentation</vt:lpstr>
      <vt:lpstr>INTRODUCTION</vt:lpstr>
      <vt:lpstr>PHYSICAL EXAMINATION</vt:lpstr>
      <vt:lpstr>Global Scenario  while COVID was  decleared  Pandemic by  WHO</vt:lpstr>
      <vt:lpstr>Observation:</vt:lpstr>
      <vt:lpstr>PowerPoint Presentation</vt:lpstr>
      <vt:lpstr>Observation:</vt:lpstr>
      <vt:lpstr>CONFIRMED CASES</vt:lpstr>
      <vt:lpstr>Death Cases</vt:lpstr>
      <vt:lpstr>India</vt:lpstr>
      <vt:lpstr>Observation:</vt:lpstr>
      <vt:lpstr>Major Hotspots in India</vt:lpstr>
      <vt:lpstr>Observations:</vt:lpstr>
      <vt:lpstr>State wise Lab Facilities</vt:lpstr>
      <vt:lpstr>Observation:</vt:lpstr>
      <vt:lpstr>Clinical Trials</vt:lpstr>
      <vt:lpstr>PowerPoint Presentation</vt:lpstr>
      <vt:lpstr>References</vt:lpstr>
      <vt:lpstr>Thank You!   SADIQ Data Scientist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sadiq</cp:lastModifiedBy>
  <cp:revision>6</cp:revision>
  <dcterms:created xsi:type="dcterms:W3CDTF">2021-02-15T07:45:55Z</dcterms:created>
  <dcterms:modified xsi:type="dcterms:W3CDTF">2021-02-15T09:56:34Z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2021-02-15T00:00:00Z</vt:filetime>
  </property>
</Properties>
</file>