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8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AB92D7-4D6F-4613-B09E-4EBB2A6B3F8E}" type="datetimeFigureOut">
              <a:rPr lang="en-US" smtClean="0"/>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B92D7-4D6F-4613-B09E-4EBB2A6B3F8E}" type="datetimeFigureOut">
              <a:rPr lang="en-US" smtClean="0"/>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B92D7-4D6F-4613-B09E-4EBB2A6B3F8E}" type="datetimeFigureOut">
              <a:rPr lang="en-US" smtClean="0"/>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B92D7-4D6F-4613-B09E-4EBB2A6B3F8E}" type="datetimeFigureOut">
              <a:rPr lang="en-US" smtClean="0"/>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AB92D7-4D6F-4613-B09E-4EBB2A6B3F8E}" type="datetimeFigureOut">
              <a:rPr lang="en-US" smtClean="0"/>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AB92D7-4D6F-4613-B09E-4EBB2A6B3F8E}" type="datetimeFigureOut">
              <a:rPr lang="en-US" smtClean="0"/>
              <a:t>5/28/2024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AB92D7-4D6F-4613-B09E-4EBB2A6B3F8E}" type="datetimeFigureOut">
              <a:rPr lang="en-US" smtClean="0"/>
              <a:t>5/28/2024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AB92D7-4D6F-4613-B09E-4EBB2A6B3F8E}" type="datetimeFigureOut">
              <a:rPr lang="en-US" smtClean="0"/>
              <a:t>5/28/2024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B92D7-4D6F-4613-B09E-4EBB2A6B3F8E}" type="datetimeFigureOut">
              <a:rPr lang="en-US" smtClean="0"/>
              <a:t>5/28/2024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B92D7-4D6F-4613-B09E-4EBB2A6B3F8E}" type="datetimeFigureOut">
              <a:rPr lang="en-US" smtClean="0"/>
              <a:t>5/28/2024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B92D7-4D6F-4613-B09E-4EBB2A6B3F8E}" type="datetimeFigureOut">
              <a:rPr lang="en-US" smtClean="0"/>
              <a:t>5/28/2024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80029-BED2-4F32-8B54-AF91B2B68EF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B92D7-4D6F-4613-B09E-4EBB2A6B3F8E}" type="datetimeFigureOut">
              <a:rPr lang="en-US" smtClean="0"/>
              <a:t>5/28/2024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80029-BED2-4F32-8B54-AF91B2B68EF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 and ML Lab</a:t>
            </a:r>
            <a:endParaRPr lang="en-IN" dirty="0"/>
          </a:p>
        </p:txBody>
      </p:sp>
      <p:sp>
        <p:nvSpPr>
          <p:cNvPr id="3" name="Subtitle 2"/>
          <p:cNvSpPr>
            <a:spLocks noGrp="1"/>
          </p:cNvSpPr>
          <p:nvPr>
            <p:ph type="subTitle" idx="1"/>
          </p:nvPr>
        </p:nvSpPr>
        <p:spPr/>
        <p:txBody>
          <a:bodyPr/>
          <a:lstStyle/>
          <a:p>
            <a:r>
              <a:rPr lang="en-US" dirty="0" err="1" smtClean="0"/>
              <a:t>Jagadevi</a:t>
            </a:r>
            <a:r>
              <a:rPr lang="en-US" dirty="0" smtClean="0"/>
              <a:t> </a:t>
            </a:r>
            <a:r>
              <a:rPr lang="en-US" dirty="0" err="1" smtClean="0"/>
              <a:t>Puranikmath</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Times New Roman "/>
              </a:rPr>
              <a:t>The candidate algorithm</a:t>
            </a:r>
            <a:endParaRPr lang="en-IN" sz="3600" dirty="0">
              <a:latin typeface="Times New Roman "/>
            </a:endParaRPr>
          </a:p>
        </p:txBody>
      </p:sp>
      <p:sp>
        <p:nvSpPr>
          <p:cNvPr id="3" name="Content Placeholder 2"/>
          <p:cNvSpPr>
            <a:spLocks noGrp="1"/>
          </p:cNvSpPr>
          <p:nvPr>
            <p:ph idx="1"/>
          </p:nvPr>
        </p:nvSpPr>
        <p:spPr/>
        <p:txBody>
          <a:bodyPr>
            <a:normAutofit/>
          </a:bodyPr>
          <a:lstStyle/>
          <a:p>
            <a:r>
              <a:rPr lang="en-IN" sz="2400" dirty="0">
                <a:latin typeface="Times New Roman "/>
              </a:rPr>
              <a:t>The candidate algorithm, also known as the Candidate-Elimination Algorithm, is a machine learning algorithm used for concept learning. </a:t>
            </a:r>
            <a:endParaRPr lang="en-IN" sz="2400" dirty="0" smtClean="0">
              <a:latin typeface="Times New Roman "/>
            </a:endParaRPr>
          </a:p>
          <a:p>
            <a:endParaRPr lang="en-IN" sz="2400" dirty="0" smtClean="0">
              <a:latin typeface="Times New Roman "/>
            </a:endParaRPr>
          </a:p>
          <a:p>
            <a:r>
              <a:rPr lang="en-IN" sz="2400" dirty="0" smtClean="0">
                <a:latin typeface="Times New Roman "/>
              </a:rPr>
              <a:t>It </a:t>
            </a:r>
            <a:r>
              <a:rPr lang="en-IN" sz="2400" dirty="0">
                <a:latin typeface="Times New Roman "/>
              </a:rPr>
              <a:t>incrementally builds the most specific and most general hypotheses that are consistent with the training examples provided</a:t>
            </a:r>
            <a:r>
              <a:rPr lang="en-IN" sz="2400" dirty="0" smtClean="0">
                <a:latin typeface="Times New Roman "/>
              </a:rPr>
              <a:t>.</a:t>
            </a:r>
          </a:p>
          <a:p>
            <a:endParaRPr lang="en-IN" sz="2400" dirty="0" smtClean="0">
              <a:latin typeface="Times New Roman "/>
            </a:endParaRPr>
          </a:p>
          <a:p>
            <a:r>
              <a:rPr lang="en-IN" sz="2400" dirty="0" smtClean="0">
                <a:latin typeface="Times New Roman "/>
              </a:rPr>
              <a:t> </a:t>
            </a:r>
            <a:r>
              <a:rPr lang="en-IN" sz="2400" dirty="0">
                <a:latin typeface="Times New Roman "/>
              </a:rPr>
              <a:t>The algorithm is often used in scenarios where the goal is to identify a concept from a set of examples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
              </a:rPr>
              <a:t>Key </a:t>
            </a:r>
            <a:r>
              <a:rPr lang="en-IN" sz="3600" b="1" dirty="0" smtClean="0">
                <a:latin typeface="Times New Roman "/>
              </a:rPr>
              <a:t>Concepts</a:t>
            </a:r>
            <a:endParaRPr lang="en-IN" sz="3600" dirty="0">
              <a:latin typeface="Times New Roman "/>
            </a:endParaRPr>
          </a:p>
        </p:txBody>
      </p:sp>
      <p:sp>
        <p:nvSpPr>
          <p:cNvPr id="3" name="Content Placeholder 2"/>
          <p:cNvSpPr>
            <a:spLocks noGrp="1"/>
          </p:cNvSpPr>
          <p:nvPr>
            <p:ph idx="1"/>
          </p:nvPr>
        </p:nvSpPr>
        <p:spPr/>
        <p:txBody>
          <a:bodyPr>
            <a:normAutofit/>
          </a:bodyPr>
          <a:lstStyle/>
          <a:p>
            <a:r>
              <a:rPr lang="en-IN" sz="2400" b="1" dirty="0">
                <a:latin typeface="Times New Roman "/>
              </a:rPr>
              <a:t>Hypothesis Space (H)</a:t>
            </a:r>
            <a:r>
              <a:rPr lang="en-IN" sz="2400" dirty="0">
                <a:latin typeface="Times New Roman "/>
              </a:rPr>
              <a:t>: This is the space of all possible hypotheses that can be formed given the attributes of the data</a:t>
            </a:r>
            <a:r>
              <a:rPr lang="en-IN" sz="2400" dirty="0" smtClean="0">
                <a:latin typeface="Times New Roman "/>
              </a:rPr>
              <a:t>.</a:t>
            </a:r>
          </a:p>
          <a:p>
            <a:endParaRPr lang="en-IN" sz="2400" dirty="0">
              <a:latin typeface="Times New Roman "/>
            </a:endParaRPr>
          </a:p>
          <a:p>
            <a:r>
              <a:rPr lang="en-IN" sz="2400" b="1" dirty="0">
                <a:latin typeface="Times New Roman "/>
              </a:rPr>
              <a:t>Specific Boundary (S)</a:t>
            </a:r>
            <a:r>
              <a:rPr lang="en-IN" sz="2400" dirty="0">
                <a:latin typeface="Times New Roman "/>
              </a:rPr>
              <a:t>: This represents the most specific hypothesis that fits all the positive examples encountered so far</a:t>
            </a:r>
            <a:r>
              <a:rPr lang="en-IN" sz="2400" dirty="0" smtClean="0">
                <a:latin typeface="Times New Roman "/>
              </a:rPr>
              <a:t>.</a:t>
            </a:r>
          </a:p>
          <a:p>
            <a:endParaRPr lang="en-IN" sz="2400" dirty="0">
              <a:latin typeface="Times New Roman "/>
            </a:endParaRPr>
          </a:p>
          <a:p>
            <a:r>
              <a:rPr lang="en-IN" sz="2400" b="1" dirty="0">
                <a:latin typeface="Times New Roman "/>
              </a:rPr>
              <a:t>General Boundary (G)</a:t>
            </a:r>
            <a:r>
              <a:rPr lang="en-IN" sz="2400" dirty="0">
                <a:latin typeface="Times New Roman "/>
              </a:rPr>
              <a:t>: This represents the most general hypothesis that fits all the positive examples encountered so far.</a:t>
            </a:r>
          </a:p>
          <a:p>
            <a:endParaRPr lang="en-IN" sz="2400" dirty="0">
              <a:latin typeface="Times New Roman "/>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Autofit/>
          </a:bodyPr>
          <a:lstStyle/>
          <a:p>
            <a:r>
              <a:rPr lang="en-IN" sz="2400" b="1" dirty="0">
                <a:latin typeface="Times New Roman "/>
              </a:rPr>
              <a:t>Steps of the Candidate-Elimination Algorithm</a:t>
            </a:r>
            <a:br>
              <a:rPr lang="en-IN" sz="2400" b="1" dirty="0">
                <a:latin typeface="Times New Roman "/>
              </a:rPr>
            </a:br>
            <a:endParaRPr lang="en-IN" sz="2400" dirty="0">
              <a:latin typeface="Times New Roman "/>
            </a:endParaRPr>
          </a:p>
        </p:txBody>
      </p:sp>
      <p:sp>
        <p:nvSpPr>
          <p:cNvPr id="3" name="Content Placeholder 2"/>
          <p:cNvSpPr>
            <a:spLocks noGrp="1"/>
          </p:cNvSpPr>
          <p:nvPr>
            <p:ph idx="1"/>
          </p:nvPr>
        </p:nvSpPr>
        <p:spPr>
          <a:xfrm>
            <a:off x="0" y="571480"/>
            <a:ext cx="9144000" cy="5857916"/>
          </a:xfrm>
        </p:spPr>
        <p:txBody>
          <a:bodyPr>
            <a:noAutofit/>
          </a:bodyPr>
          <a:lstStyle/>
          <a:p>
            <a:r>
              <a:rPr lang="en-IN" sz="1800" b="1" dirty="0">
                <a:latin typeface="Times New Roman "/>
                <a:cs typeface="Courier New" pitchFamily="49" charset="0"/>
              </a:rPr>
              <a:t>Initialization</a:t>
            </a:r>
            <a:r>
              <a:rPr lang="en-IN" sz="1800" dirty="0">
                <a:latin typeface="Times New Roman "/>
                <a:cs typeface="Courier New" pitchFamily="49" charset="0"/>
              </a:rPr>
              <a:t>:</a:t>
            </a:r>
          </a:p>
          <a:p>
            <a:pPr lvl="1"/>
            <a:r>
              <a:rPr lang="en-IN" sz="1800" dirty="0">
                <a:latin typeface="Times New Roman "/>
                <a:cs typeface="Courier New" pitchFamily="49" charset="0"/>
              </a:rPr>
              <a:t>Initialize �</a:t>
            </a:r>
            <a:r>
              <a:rPr lang="en-IN" sz="1800" i="1" dirty="0">
                <a:latin typeface="Times New Roman "/>
                <a:cs typeface="Courier New" pitchFamily="49" charset="0"/>
              </a:rPr>
              <a:t>S</a:t>
            </a:r>
            <a:r>
              <a:rPr lang="en-IN" sz="1800" dirty="0">
                <a:latin typeface="Times New Roman "/>
                <a:cs typeface="Courier New" pitchFamily="49" charset="0"/>
              </a:rPr>
              <a:t> to the most specific hypothesis in �</a:t>
            </a:r>
            <a:r>
              <a:rPr lang="en-IN" sz="1800" i="1" dirty="0">
                <a:latin typeface="Times New Roman "/>
                <a:cs typeface="Courier New" pitchFamily="49" charset="0"/>
              </a:rPr>
              <a:t>H</a:t>
            </a:r>
            <a:r>
              <a:rPr lang="en-IN" sz="1800" dirty="0">
                <a:latin typeface="Times New Roman "/>
                <a:cs typeface="Courier New" pitchFamily="49" charset="0"/>
              </a:rPr>
              <a:t>.</a:t>
            </a:r>
          </a:p>
          <a:p>
            <a:pPr lvl="1"/>
            <a:r>
              <a:rPr lang="en-IN" sz="1800" dirty="0">
                <a:latin typeface="Times New Roman "/>
                <a:cs typeface="Courier New" pitchFamily="49" charset="0"/>
              </a:rPr>
              <a:t>Initialize �</a:t>
            </a:r>
            <a:r>
              <a:rPr lang="en-IN" sz="1800" i="1" dirty="0">
                <a:latin typeface="Times New Roman "/>
                <a:cs typeface="Courier New" pitchFamily="49" charset="0"/>
              </a:rPr>
              <a:t>G</a:t>
            </a:r>
            <a:r>
              <a:rPr lang="en-IN" sz="1800" dirty="0">
                <a:latin typeface="Times New Roman "/>
                <a:cs typeface="Courier New" pitchFamily="49" charset="0"/>
              </a:rPr>
              <a:t> to the most general hypothesis in �</a:t>
            </a:r>
            <a:r>
              <a:rPr lang="en-IN" sz="1800" i="1" dirty="0">
                <a:latin typeface="Times New Roman "/>
                <a:cs typeface="Courier New" pitchFamily="49" charset="0"/>
              </a:rPr>
              <a:t>H</a:t>
            </a:r>
            <a:r>
              <a:rPr lang="en-IN" sz="1800" dirty="0">
                <a:latin typeface="Times New Roman "/>
                <a:cs typeface="Courier New" pitchFamily="49" charset="0"/>
              </a:rPr>
              <a:t>.</a:t>
            </a:r>
          </a:p>
          <a:p>
            <a:r>
              <a:rPr lang="en-IN" sz="1800" b="1" dirty="0">
                <a:latin typeface="Times New Roman "/>
                <a:cs typeface="Courier New" pitchFamily="49" charset="0"/>
              </a:rPr>
              <a:t>For each training example</a:t>
            </a:r>
            <a:r>
              <a:rPr lang="en-IN" sz="1800" dirty="0">
                <a:latin typeface="Times New Roman "/>
                <a:cs typeface="Courier New" pitchFamily="49" charset="0"/>
              </a:rPr>
              <a:t>:</a:t>
            </a:r>
          </a:p>
          <a:p>
            <a:pPr lvl="1"/>
            <a:r>
              <a:rPr lang="en-IN" sz="1800" b="1" dirty="0">
                <a:latin typeface="Times New Roman "/>
                <a:cs typeface="Courier New" pitchFamily="49" charset="0"/>
              </a:rPr>
              <a:t>If the example is positive</a:t>
            </a:r>
            <a:r>
              <a:rPr lang="en-IN" sz="1800" dirty="0">
                <a:latin typeface="Times New Roman "/>
                <a:cs typeface="Courier New" pitchFamily="49" charset="0"/>
              </a:rPr>
              <a:t>:</a:t>
            </a:r>
          </a:p>
          <a:p>
            <a:pPr lvl="2"/>
            <a:r>
              <a:rPr lang="en-IN" sz="1800" dirty="0">
                <a:latin typeface="Times New Roman "/>
                <a:cs typeface="Courier New" pitchFamily="49" charset="0"/>
              </a:rPr>
              <a:t>Remove from �</a:t>
            </a:r>
            <a:r>
              <a:rPr lang="en-IN" sz="1800" i="1" dirty="0">
                <a:latin typeface="Times New Roman "/>
                <a:cs typeface="Courier New" pitchFamily="49" charset="0"/>
              </a:rPr>
              <a:t>G</a:t>
            </a:r>
            <a:r>
              <a:rPr lang="en-IN" sz="1800" dirty="0">
                <a:latin typeface="Times New Roman "/>
                <a:cs typeface="Courier New" pitchFamily="49" charset="0"/>
              </a:rPr>
              <a:t> any hypothesis that does not classify the example as positive.</a:t>
            </a:r>
          </a:p>
          <a:p>
            <a:pPr lvl="2"/>
            <a:r>
              <a:rPr lang="en-IN" sz="1800" dirty="0">
                <a:latin typeface="Times New Roman "/>
                <a:cs typeface="Courier New" pitchFamily="49" charset="0"/>
              </a:rPr>
              <a:t>For each hypothesis in �</a:t>
            </a:r>
            <a:r>
              <a:rPr lang="en-IN" sz="1800" i="1" dirty="0">
                <a:latin typeface="Times New Roman "/>
                <a:cs typeface="Courier New" pitchFamily="49" charset="0"/>
              </a:rPr>
              <a:t>S</a:t>
            </a:r>
            <a:r>
              <a:rPr lang="en-IN" sz="1800" dirty="0">
                <a:latin typeface="Times New Roman "/>
                <a:cs typeface="Courier New" pitchFamily="49" charset="0"/>
              </a:rPr>
              <a:t> that does not classify the example as positive, replace it with the most specific generalization of the hypothesis that classifies the example as positive, and retain only those generalizations that are more specific than some hypothesis in �</a:t>
            </a:r>
            <a:r>
              <a:rPr lang="en-IN" sz="1800" i="1" dirty="0">
                <a:latin typeface="Times New Roman "/>
                <a:cs typeface="Courier New" pitchFamily="49" charset="0"/>
              </a:rPr>
              <a:t>G</a:t>
            </a:r>
            <a:r>
              <a:rPr lang="en-IN" sz="1800" dirty="0">
                <a:latin typeface="Times New Roman "/>
                <a:cs typeface="Courier New" pitchFamily="49" charset="0"/>
              </a:rPr>
              <a:t>.</a:t>
            </a:r>
          </a:p>
          <a:p>
            <a:pPr lvl="1"/>
            <a:r>
              <a:rPr lang="en-IN" sz="1800" b="1" dirty="0">
                <a:latin typeface="Times New Roman "/>
                <a:cs typeface="Courier New" pitchFamily="49" charset="0"/>
              </a:rPr>
              <a:t>If the example is negative</a:t>
            </a:r>
            <a:r>
              <a:rPr lang="en-IN" sz="1800" dirty="0">
                <a:latin typeface="Times New Roman "/>
                <a:cs typeface="Courier New" pitchFamily="49" charset="0"/>
              </a:rPr>
              <a:t>:</a:t>
            </a:r>
          </a:p>
          <a:p>
            <a:pPr lvl="2"/>
            <a:r>
              <a:rPr lang="en-IN" sz="1800" dirty="0">
                <a:latin typeface="Times New Roman "/>
                <a:cs typeface="Courier New" pitchFamily="49" charset="0"/>
              </a:rPr>
              <a:t>Remove from �</a:t>
            </a:r>
            <a:r>
              <a:rPr lang="en-IN" sz="1800" i="1" dirty="0">
                <a:latin typeface="Times New Roman "/>
                <a:cs typeface="Courier New" pitchFamily="49" charset="0"/>
              </a:rPr>
              <a:t>S</a:t>
            </a:r>
            <a:r>
              <a:rPr lang="en-IN" sz="1800" dirty="0">
                <a:latin typeface="Times New Roman "/>
                <a:cs typeface="Courier New" pitchFamily="49" charset="0"/>
              </a:rPr>
              <a:t> any hypothesis that does not classify the example as negative.</a:t>
            </a:r>
          </a:p>
          <a:p>
            <a:pPr lvl="2"/>
            <a:r>
              <a:rPr lang="en-IN" sz="1800" dirty="0">
                <a:latin typeface="Times New Roman "/>
                <a:cs typeface="Courier New" pitchFamily="49" charset="0"/>
              </a:rPr>
              <a:t>For each hypothesis in �</a:t>
            </a:r>
            <a:r>
              <a:rPr lang="en-IN" sz="1800" i="1" dirty="0">
                <a:latin typeface="Times New Roman "/>
                <a:cs typeface="Courier New" pitchFamily="49" charset="0"/>
              </a:rPr>
              <a:t>G</a:t>
            </a:r>
            <a:r>
              <a:rPr lang="en-IN" sz="1800" dirty="0">
                <a:latin typeface="Times New Roman "/>
                <a:cs typeface="Courier New" pitchFamily="49" charset="0"/>
              </a:rPr>
              <a:t> that does not classify the example as negative, replace it with the most general specialization of the hypothesis that classifies the example as negative, and retain only those specializations that are more general than some hypothesis in �</a:t>
            </a:r>
            <a:r>
              <a:rPr lang="en-IN" sz="1800" i="1" dirty="0">
                <a:latin typeface="Times New Roman "/>
                <a:cs typeface="Courier New" pitchFamily="49" charset="0"/>
              </a:rPr>
              <a:t>S</a:t>
            </a:r>
            <a:r>
              <a:rPr lang="en-IN" sz="1800" dirty="0">
                <a:latin typeface="Times New Roman "/>
                <a:cs typeface="Courier New" pitchFamily="49" charset="0"/>
              </a:rPr>
              <a:t>.</a:t>
            </a:r>
          </a:p>
          <a:p>
            <a:endParaRPr lang="en-IN" sz="1800" dirty="0">
              <a:latin typeface="Times New Roman "/>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
              </a:rPr>
              <a:t>Output</a:t>
            </a:r>
            <a:endParaRPr lang="en-IN" b="1" dirty="0">
              <a:latin typeface="Times New Roman "/>
            </a:endParaRPr>
          </a:p>
        </p:txBody>
      </p:sp>
      <p:sp>
        <p:nvSpPr>
          <p:cNvPr id="3" name="Content Placeholder 2"/>
          <p:cNvSpPr>
            <a:spLocks noGrp="1"/>
          </p:cNvSpPr>
          <p:nvPr>
            <p:ph idx="1"/>
          </p:nvPr>
        </p:nvSpPr>
        <p:spPr/>
        <p:txBody>
          <a:bodyPr/>
          <a:lstStyle/>
          <a:p>
            <a:pPr lvl="1"/>
            <a:r>
              <a:rPr lang="en-IN" dirty="0" smtClean="0">
                <a:latin typeface="Times New Roman "/>
              </a:rPr>
              <a:t>The </a:t>
            </a:r>
            <a:r>
              <a:rPr lang="en-IN" dirty="0">
                <a:latin typeface="Times New Roman "/>
              </a:rPr>
              <a:t>algorithm outputs the version space, which is the set of all hypotheses that are consistent with the training examples. </a:t>
            </a:r>
            <a:endParaRPr lang="en-IN" dirty="0" smtClean="0">
              <a:latin typeface="Times New Roman "/>
            </a:endParaRPr>
          </a:p>
          <a:p>
            <a:pPr lvl="1"/>
            <a:endParaRPr lang="en-IN" dirty="0">
              <a:latin typeface="Times New Roman "/>
            </a:endParaRPr>
          </a:p>
          <a:p>
            <a:pPr lvl="1"/>
            <a:r>
              <a:rPr lang="en-IN" dirty="0" smtClean="0">
                <a:latin typeface="Times New Roman "/>
              </a:rPr>
              <a:t>This </a:t>
            </a:r>
            <a:r>
              <a:rPr lang="en-IN" dirty="0">
                <a:latin typeface="Times New Roman "/>
              </a:rPr>
              <a:t>is represented by the boundary sets �</a:t>
            </a:r>
            <a:r>
              <a:rPr lang="en-IN" i="1" dirty="0">
                <a:latin typeface="Times New Roman "/>
              </a:rPr>
              <a:t>S</a:t>
            </a:r>
            <a:r>
              <a:rPr lang="en-IN" dirty="0">
                <a:latin typeface="Times New Roman "/>
              </a:rPr>
              <a:t> and �</a:t>
            </a:r>
            <a:r>
              <a:rPr lang="en-IN" i="1" dirty="0">
                <a:latin typeface="Times New Roman "/>
              </a:rPr>
              <a:t>G</a:t>
            </a:r>
            <a:r>
              <a:rPr lang="en-IN" dirty="0">
                <a:latin typeface="Times New Roman "/>
              </a:rPr>
              <a:t>.</a:t>
            </a:r>
          </a:p>
          <a:p>
            <a:endParaRPr lang="en-IN" dirty="0">
              <a:latin typeface="Times New Roman "/>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348</Words>
  <Application>Microsoft Office PowerPoint</Application>
  <PresentationFormat>On-screen Show (4:3)</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AI and ML Lab</vt:lpstr>
      <vt:lpstr>The candidate algorithm</vt:lpstr>
      <vt:lpstr>Key Concepts</vt:lpstr>
      <vt:lpstr>Steps of the Candidate-Elimination Algorithm </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ML Lab</dc:title>
  <dc:creator>HP</dc:creator>
  <cp:lastModifiedBy>HP</cp:lastModifiedBy>
  <cp:revision>6</cp:revision>
  <dcterms:created xsi:type="dcterms:W3CDTF">2024-05-28T05:56:36Z</dcterms:created>
  <dcterms:modified xsi:type="dcterms:W3CDTF">2024-05-28T11:00:45Z</dcterms:modified>
</cp:coreProperties>
</file>