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5" r:id="rId6"/>
    <p:sldId id="259" r:id="rId7"/>
    <p:sldId id="266" r:id="rId8"/>
    <p:sldId id="267" r:id="rId9"/>
    <p:sldId id="268" r:id="rId10"/>
    <p:sldId id="269" r:id="rId11"/>
    <p:sldId id="26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E864-0F11-4096-BAC0-BC5FA354E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AADEB-E3DF-41FC-89B8-F910B44D9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67F05-A39D-4448-80E7-92EB33D1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1341-5D01-4985-BD09-C2CF026250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CC6B-9E43-4520-A264-AB310ACD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2779C-C366-4B72-A688-852AA095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E2AC-81F1-4E64-92E8-200724CC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ECEC-785A-45BF-9B7B-F31AFB6E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E3315-1E4E-4E13-921A-50F574AAE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7C94-77C1-472E-96F6-90721DD8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1341-5D01-4985-BD09-C2CF026250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E6173-94C7-4A55-BB24-C7A995B3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61EA3-74F2-405E-979B-C9B62A4C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E2AC-81F1-4E64-92E8-200724CC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FFBF8-5BE7-4A6D-8627-9F1700F58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A2B12-0C15-4231-8A85-BB93707C3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8DBF0-B8A4-4059-89B8-3B8ADF1A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1341-5D01-4985-BD09-C2CF026250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D0302-1CD1-443A-BD99-DECFFBC1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B21B7-0E6F-4349-B955-1CE41B3B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E2AC-81F1-4E64-92E8-200724CC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325F-D02A-4CD9-9EDB-FE05EFA0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F810-BF9C-4916-8CB7-32910B531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CB20D-2661-46DF-85DF-69BDEFE4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1341-5D01-4985-BD09-C2CF026250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1204F-9BE6-4432-A1C4-F25FDBEB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D25B7-40AE-4738-A230-AA5A121A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E2AC-81F1-4E64-92E8-200724CC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5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987F-C4B6-4737-AF07-70EAC7BF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A50EC-462E-4B30-88F8-0357E086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1CD4-C913-41A0-BF7C-AC0761DC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1341-5D01-4985-BD09-C2CF026250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B56F-C6E3-4406-86F2-E2CB64C2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0892B-BCA3-406A-B335-9AF322CF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E2AC-81F1-4E64-92E8-200724CC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4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6C15-95F4-4CFB-BD58-7BB469F7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E293-43D6-4CAA-A034-B956B18E3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320C8-A0FC-400B-92DF-5AC7CB13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71991-248E-4343-BD90-BA4E5632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1341-5D01-4985-BD09-C2CF026250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C3D21-1D6D-4C0F-BAE3-5697F27D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D0317-C5CB-49AE-BC31-D45FD4EE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E2AC-81F1-4E64-92E8-200724CC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7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10D7-2614-44A7-89BA-BA0B657D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0B894-83A4-4D6E-9FAD-291890E7D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911AE-9D7C-4236-AE2B-D9278C2E2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82D8E-AF75-41FE-82B2-56CDC8788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D8154-3AC3-428D-9693-E72680D47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6DE3F-BEFC-4CDF-831E-368865B1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1341-5D01-4985-BD09-C2CF026250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7278D-50AE-4971-BBC4-049BD6BF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430D2-7C20-4E94-8470-439313E7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E2AC-81F1-4E64-92E8-200724CC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7886-82EB-496F-9D1E-53B8CB1C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BE2D5-BDC2-4AE5-AE9E-6BE9C29A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1341-5D01-4985-BD09-C2CF026250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62A1B-2758-406A-976F-6CAE7E32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5DF35-7C1E-425B-93B5-298D6A73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E2AC-81F1-4E64-92E8-200724CC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BA526-94A6-4F8A-AF7A-AE8D72D9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1341-5D01-4985-BD09-C2CF026250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FA830-DBE0-4A9A-961C-8A804BB1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0EF00-B2D2-4D7C-A39E-A89A00C8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E2AC-81F1-4E64-92E8-200724CC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0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3C25-0F0C-4B5B-8BC1-7E535129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2C205-D018-4A97-8B94-B539D7B3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C288D-432C-486C-99D9-E82548B0C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C9E2F-87A2-48F5-8CBD-2D81B726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1341-5D01-4985-BD09-C2CF026250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5CE4D-397A-4A1A-8F69-734FF297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BEC4E-3AE4-4FB6-A04E-D2019F94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E2AC-81F1-4E64-92E8-200724CC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239E-BCBB-471E-ABEC-A8C47B78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845D4-B789-4D4F-A068-697015CBA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B76E9-3349-431E-9705-5C5233318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FA6B0-B7F1-4417-9E62-1D90B51D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1341-5D01-4985-BD09-C2CF026250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8FCF-E096-4A58-831C-77D9EEA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2DA15-B81C-452A-895B-6CE1A1AA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E2AC-81F1-4E64-92E8-200724CC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7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63985-51BF-4503-B396-BA69ED5A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98784-349A-47B0-86C1-96CA6DF59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944D-FD17-4F7C-857F-1A811D43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81341-5D01-4985-BD09-C2CF026250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09EE0-AED2-4591-B770-9AEA5D75A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97258-D934-48C1-A9B6-6D3A2DCE7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E2AC-81F1-4E64-92E8-200724CC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8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w of samples for medical testing">
            <a:extLst>
              <a:ext uri="{FF2B5EF4-FFF2-40B4-BE49-F238E27FC236}">
                <a16:creationId xmlns:a16="http://schemas.microsoft.com/office/drawing/2014/main" id="{EFE895DD-EED0-4505-8BA9-94DCA32DE1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AEAF7-20C0-4114-9959-5F932DED9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latin typeface="+mn-lt"/>
              </a:rPr>
              <a:t>Blood Donation </a:t>
            </a:r>
            <a:r>
              <a:rPr lang="en-US" sz="4800" b="1" dirty="0">
                <a:latin typeface="+mn-lt"/>
              </a:rPr>
              <a:t>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DA1F3-D3F6-4500-8089-5CFEA2F90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/>
              <a:t>A Project by Students of BSCS-1OA </a:t>
            </a:r>
          </a:p>
          <a:p>
            <a:r>
              <a:rPr lang="en-US" sz="1600" dirty="0"/>
              <a:t>Ayesha Tahir, 340499</a:t>
            </a:r>
          </a:p>
          <a:p>
            <a:r>
              <a:rPr lang="en-US" sz="1600" dirty="0" err="1"/>
              <a:t>Haleema</a:t>
            </a:r>
            <a:r>
              <a:rPr lang="en-US" sz="1600" dirty="0"/>
              <a:t> Sadia, 332423</a:t>
            </a:r>
          </a:p>
          <a:p>
            <a:r>
              <a:rPr lang="en-US" sz="1600" dirty="0"/>
              <a:t>Mashal </a:t>
            </a:r>
            <a:r>
              <a:rPr lang="en-US" sz="1600" dirty="0" err="1"/>
              <a:t>Ashfaque</a:t>
            </a:r>
            <a:r>
              <a:rPr lang="en-US" sz="1600" dirty="0"/>
              <a:t>, 337203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287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pile of files&#10;&#10;Description automatically generated with medium confidence">
            <a:extLst>
              <a:ext uri="{FF2B5EF4-FFF2-40B4-BE49-F238E27FC236}">
                <a16:creationId xmlns:a16="http://schemas.microsoft.com/office/drawing/2014/main" id="{85A452E2-A045-4E36-9EC4-8F7DE103D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74" b="17680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DCD32E-00C5-4FB6-B25E-5C94D115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3400" b="1" dirty="0">
                <a:solidFill>
                  <a:srgbClr val="FFFFFF"/>
                </a:solidFill>
              </a:rPr>
              <a:t>Business Rules/Constraints (</a:t>
            </a:r>
            <a:r>
              <a:rPr lang="en-US" sz="3400" b="1" dirty="0" err="1">
                <a:solidFill>
                  <a:srgbClr val="FFFFFF"/>
                </a:solidFill>
              </a:rPr>
              <a:t>Contd</a:t>
            </a:r>
            <a:r>
              <a:rPr lang="en-US" sz="3400" b="1" dirty="0">
                <a:solidFill>
                  <a:srgbClr val="FFFFFF"/>
                </a:solidFill>
              </a:rPr>
              <a:t>…)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913B-F3D8-485B-8640-78A7A96C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80" y="0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Each facility/person </a:t>
            </a:r>
            <a:r>
              <a:rPr lang="en-US" sz="2000" b="1" dirty="0">
                <a:solidFill>
                  <a:srgbClr val="FFFFFF"/>
                </a:solidFill>
              </a:rPr>
              <a:t>must </a:t>
            </a:r>
            <a:r>
              <a:rPr lang="en-US" sz="2000" dirty="0">
                <a:solidFill>
                  <a:srgbClr val="FFFFFF"/>
                </a:solidFill>
              </a:rPr>
              <a:t>provide an e-mail address.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33D745-90FF-4603-AFCF-B7401263B2DC}"/>
              </a:ext>
            </a:extLst>
          </p:cNvPr>
          <p:cNvGrpSpPr/>
          <p:nvPr/>
        </p:nvGrpSpPr>
        <p:grpSpPr>
          <a:xfrm>
            <a:off x="5657388" y="2593906"/>
            <a:ext cx="3878863" cy="2521436"/>
            <a:chOff x="5446918" y="3922918"/>
            <a:chExt cx="5020919" cy="3263824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EBA88387-2907-4EF9-BBA1-354A8C7C6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169673" y="3922918"/>
              <a:ext cx="1298164" cy="1298164"/>
            </a:xfrm>
            <a:prstGeom prst="rect">
              <a:avLst/>
            </a:prstGeom>
          </p:spPr>
        </p:pic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2727CBD0-A004-47A8-9329-F14156CAF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46918" y="3922918"/>
              <a:ext cx="1298164" cy="1298164"/>
            </a:xfrm>
            <a:prstGeom prst="rect">
              <a:avLst/>
            </a:prstGeom>
          </p:spPr>
        </p:pic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3858F78A-9833-4F1E-B318-D24E03F1F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9623" y="3984246"/>
              <a:ext cx="1175508" cy="1175508"/>
            </a:xfrm>
            <a:prstGeom prst="rect">
              <a:avLst/>
            </a:prstGeom>
          </p:spPr>
        </p:pic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8B75E8B0-2991-43A5-B6C8-CEC2B9776AAA}"/>
                </a:ext>
              </a:extLst>
            </p:cNvPr>
            <p:cNvSpPr/>
            <p:nvPr/>
          </p:nvSpPr>
          <p:spPr>
            <a:xfrm>
              <a:off x="5943600" y="5443438"/>
              <a:ext cx="304800" cy="587754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C5A868D-FFD2-4566-98D1-37E0BFE3C59E}"/>
                </a:ext>
              </a:extLst>
            </p:cNvPr>
            <p:cNvSpPr/>
            <p:nvPr/>
          </p:nvSpPr>
          <p:spPr>
            <a:xfrm>
              <a:off x="7804977" y="5441266"/>
              <a:ext cx="304800" cy="587754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F02CE85A-D057-45D7-87E2-D1B1EB2F3B8F}"/>
                </a:ext>
              </a:extLst>
            </p:cNvPr>
            <p:cNvSpPr/>
            <p:nvPr/>
          </p:nvSpPr>
          <p:spPr>
            <a:xfrm>
              <a:off x="9666354" y="5438409"/>
              <a:ext cx="304800" cy="587754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03A0E3D0-246B-4FE4-8FD6-12CDA1777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710" y="6026163"/>
              <a:ext cx="1160579" cy="1160579"/>
            </a:xfrm>
            <a:prstGeom prst="rect">
              <a:avLst/>
            </a:prstGeom>
          </p:spPr>
        </p:pic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FC47B44C-D1F6-4F8F-AC27-A80FF21C5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087" y="6026163"/>
              <a:ext cx="1160579" cy="1160579"/>
            </a:xfrm>
            <a:prstGeom prst="rect">
              <a:avLst/>
            </a:prstGeom>
          </p:spPr>
        </p:pic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BF24C42A-FE87-4297-BA05-6BEBC16A7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8464" y="6026163"/>
              <a:ext cx="1160579" cy="11605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0372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D05DBA-8502-4EB6-8BED-3D188DEB3B11}"/>
              </a:ext>
            </a:extLst>
          </p:cNvPr>
          <p:cNvSpPr txBox="1"/>
          <p:nvPr/>
        </p:nvSpPr>
        <p:spPr>
          <a:xfrm>
            <a:off x="6895324" y="3900541"/>
            <a:ext cx="61271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  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ED953-8128-404B-B860-D44104E2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13774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ER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1" y="-174626"/>
            <a:ext cx="11920493" cy="6584951"/>
          </a:xfrm>
        </p:spPr>
      </p:pic>
    </p:spTree>
    <p:extLst>
      <p:ext uri="{BB962C8B-B14F-4D97-AF65-F5344CB8AC3E}">
        <p14:creationId xmlns:p14="http://schemas.microsoft.com/office/powerpoint/2010/main" val="1715434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w of samples for medical testing">
            <a:extLst>
              <a:ext uri="{FF2B5EF4-FFF2-40B4-BE49-F238E27FC236}">
                <a16:creationId xmlns:a16="http://schemas.microsoft.com/office/drawing/2014/main" id="{EFE895DD-EED0-4505-8BA9-94DCA32DE1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AEAF7-20C0-4114-9959-5F932DED9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 smtClean="0">
                <a:latin typeface="+mn-lt"/>
              </a:rPr>
              <a:t>Demo</a:t>
            </a:r>
            <a:endParaRPr lang="en-US" sz="4800" b="1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01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person, preparing&#10;&#10;Description automatically generated">
            <a:extLst>
              <a:ext uri="{FF2B5EF4-FFF2-40B4-BE49-F238E27FC236}">
                <a16:creationId xmlns:a16="http://schemas.microsoft.com/office/drawing/2014/main" id="{E004C14E-A6D0-46B8-B2CB-43A11C441A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5" r="1" b="4285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F56347-2019-4B4B-BDE3-0928ED6D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What We Want to Build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A441A-CDC2-4320-8762-81B8DD4B8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80" y="496695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Blood Donation Management System which includes: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A link between </a:t>
            </a:r>
            <a:r>
              <a:rPr lang="en-US" sz="2000" b="1" dirty="0">
                <a:solidFill>
                  <a:srgbClr val="FFFFFF"/>
                </a:solidFill>
              </a:rPr>
              <a:t>hospitals</a:t>
            </a:r>
            <a:r>
              <a:rPr lang="en-US" sz="2000" dirty="0">
                <a:solidFill>
                  <a:srgbClr val="FFFFFF"/>
                </a:solidFill>
              </a:rPr>
              <a:t> and </a:t>
            </a:r>
            <a:r>
              <a:rPr lang="en-US" sz="2000" b="1" dirty="0">
                <a:solidFill>
                  <a:srgbClr val="FFFFFF"/>
                </a:solidFill>
              </a:rPr>
              <a:t>blood banks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A link between </a:t>
            </a:r>
            <a:r>
              <a:rPr lang="en-US" sz="2000" b="1" dirty="0">
                <a:solidFill>
                  <a:srgbClr val="FFFFFF"/>
                </a:solidFill>
              </a:rPr>
              <a:t>donor/recipient </a:t>
            </a:r>
            <a:r>
              <a:rPr lang="en-US" sz="2000" dirty="0">
                <a:solidFill>
                  <a:srgbClr val="FFFFFF"/>
                </a:solidFill>
              </a:rPr>
              <a:t>and </a:t>
            </a:r>
            <a:r>
              <a:rPr lang="en-US" sz="2000" b="1" dirty="0">
                <a:solidFill>
                  <a:srgbClr val="FFFFFF"/>
                </a:solidFill>
              </a:rPr>
              <a:t>blood banks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A link between </a:t>
            </a:r>
            <a:r>
              <a:rPr lang="en-US" sz="2000" b="1" dirty="0">
                <a:solidFill>
                  <a:srgbClr val="FFFFFF"/>
                </a:solidFill>
              </a:rPr>
              <a:t>donor/recipient </a:t>
            </a:r>
            <a:r>
              <a:rPr lang="en-US" sz="2000" dirty="0">
                <a:solidFill>
                  <a:srgbClr val="FFFFFF"/>
                </a:solidFill>
              </a:rPr>
              <a:t>and </a:t>
            </a:r>
            <a:r>
              <a:rPr lang="en-US" sz="2000" b="1" dirty="0">
                <a:solidFill>
                  <a:srgbClr val="FFFFFF"/>
                </a:solidFill>
              </a:rPr>
              <a:t>hospitals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37ED659-B760-4311-8D98-7DBD8B7670A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91765" y="4197943"/>
            <a:ext cx="1298164" cy="1298164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1F3F2AF4-8B23-4849-A3C7-8D86BA87C7E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2548" y="4149070"/>
            <a:ext cx="1298164" cy="1298164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74FAE9F9-A73E-436C-B413-1D6793276EC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983" y="4235857"/>
            <a:ext cx="1211377" cy="1211377"/>
          </a:xfrm>
          <a:prstGeom prst="rect">
            <a:avLst/>
          </a:prstGeom>
        </p:spPr>
      </p:pic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0C89A932-73FC-4A3B-92BD-82C7ECD86363}"/>
              </a:ext>
            </a:extLst>
          </p:cNvPr>
          <p:cNvSpPr/>
          <p:nvPr/>
        </p:nvSpPr>
        <p:spPr>
          <a:xfrm>
            <a:off x="6974720" y="4798152"/>
            <a:ext cx="559538" cy="352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991E6333-5046-4A34-A8CB-086898F32A30}"/>
              </a:ext>
            </a:extLst>
          </p:cNvPr>
          <p:cNvSpPr/>
          <p:nvPr/>
        </p:nvSpPr>
        <p:spPr>
          <a:xfrm>
            <a:off x="9043937" y="4811150"/>
            <a:ext cx="559538" cy="352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59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person, preparing&#10;&#10;Description automatically generated">
            <a:extLst>
              <a:ext uri="{FF2B5EF4-FFF2-40B4-BE49-F238E27FC236}">
                <a16:creationId xmlns:a16="http://schemas.microsoft.com/office/drawing/2014/main" id="{283C7C54-573E-4FA5-835B-304D29944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5" r="1" b="42853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F56347-2019-4B4B-BDE3-0928ED6D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4" y="1065862"/>
            <a:ext cx="3796801" cy="4726276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What We Want to Build (</a:t>
            </a:r>
            <a:r>
              <a:rPr lang="en-US" sz="4000" b="1" dirty="0" err="1">
                <a:solidFill>
                  <a:srgbClr val="FFFFFF"/>
                </a:solidFill>
              </a:rPr>
              <a:t>Contd</a:t>
            </a:r>
            <a:r>
              <a:rPr lang="en-US" sz="4000" b="1" dirty="0">
                <a:solidFill>
                  <a:srgbClr val="FFFFFF"/>
                </a:solidFill>
              </a:rPr>
              <a:t>…)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A441A-CDC2-4320-8762-81B8DD4B8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48" y="225758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An easy way for: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Hospitals to keep track of what blood banks give their stocks to them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Blood banks to keep track of what hospitals they donate to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14B03FB7-C66E-438D-9608-AE6CC7CC675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9673" y="3713841"/>
            <a:ext cx="1298164" cy="1298164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15F0D455-B798-41CB-93BC-9E489C0E3DE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46918" y="3713841"/>
            <a:ext cx="1298164" cy="1298164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5F4A14C0-57B7-42A6-84C6-51A8D3FC8DE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471" y="3933220"/>
            <a:ext cx="1078785" cy="1078785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993F598-62A9-40BD-B386-7DAE4D88517C}"/>
              </a:ext>
            </a:extLst>
          </p:cNvPr>
          <p:cNvSpPr/>
          <p:nvPr/>
        </p:nvSpPr>
        <p:spPr>
          <a:xfrm>
            <a:off x="6896172" y="4271688"/>
            <a:ext cx="428039" cy="324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4EF42AD-E886-4475-ACA4-528CC89329C0}"/>
              </a:ext>
            </a:extLst>
          </p:cNvPr>
          <p:cNvSpPr/>
          <p:nvPr/>
        </p:nvSpPr>
        <p:spPr>
          <a:xfrm rot="10800000">
            <a:off x="8641516" y="4247814"/>
            <a:ext cx="428039" cy="324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40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person, preparing&#10;&#10;Description automatically generated">
            <a:extLst>
              <a:ext uri="{FF2B5EF4-FFF2-40B4-BE49-F238E27FC236}">
                <a16:creationId xmlns:a16="http://schemas.microsoft.com/office/drawing/2014/main" id="{283C7C54-573E-4FA5-835B-304D29944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5" r="1" b="4285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F56347-2019-4B4B-BDE3-0928ED6D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3" y="1065862"/>
            <a:ext cx="3787471" cy="4726276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What We Want to Build (Contd...)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A441A-CDC2-4320-8762-81B8DD4B8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295" y="330084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An easy way for: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Keeping a record of the donors/recipients involved in a blood donation and what facility they donate to/receive blood from</a:t>
            </a:r>
            <a:r>
              <a:rPr lang="en-US" sz="2000" dirty="0" smtClean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Forensic Tracing in case of anomalies post exchange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F65C489-697F-4205-84E4-DAA76558062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66977" y="3679282"/>
            <a:ext cx="1298164" cy="129816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6C6F524-7F56-48F2-AE00-BF7DA3BB1AE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85224" y="3682542"/>
            <a:ext cx="1298164" cy="129816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12B202B-17AA-4EE1-B467-7577DB66370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806" y="3722675"/>
            <a:ext cx="1211377" cy="1211377"/>
          </a:xfrm>
          <a:prstGeom prst="rect">
            <a:avLst/>
          </a:prstGeom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5D5B12C9-7A28-4A2C-9ED3-5B012A2FB05B}"/>
              </a:ext>
            </a:extLst>
          </p:cNvPr>
          <p:cNvSpPr/>
          <p:nvPr/>
        </p:nvSpPr>
        <p:spPr>
          <a:xfrm>
            <a:off x="6937396" y="4284971"/>
            <a:ext cx="559538" cy="352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98AE1ACF-86F9-4FFA-9B36-51FA9A5C04E5}"/>
              </a:ext>
            </a:extLst>
          </p:cNvPr>
          <p:cNvSpPr/>
          <p:nvPr/>
        </p:nvSpPr>
        <p:spPr>
          <a:xfrm>
            <a:off x="9006613" y="4297969"/>
            <a:ext cx="559538" cy="352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74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person, preparing&#10;&#10;Description automatically generated">
            <a:extLst>
              <a:ext uri="{FF2B5EF4-FFF2-40B4-BE49-F238E27FC236}">
                <a16:creationId xmlns:a16="http://schemas.microsoft.com/office/drawing/2014/main" id="{283C7C54-573E-4FA5-835B-304D29944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5" r="1" b="42853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F56347-2019-4B4B-BDE3-0928ED6D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3" y="1065862"/>
            <a:ext cx="3787471" cy="4726276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What We Want to Build (Contd...)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A441A-CDC2-4320-8762-81B8DD4B8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295" y="330084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An easy way for: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Locating the nearest facility for blood </a:t>
            </a:r>
            <a:r>
              <a:rPr lang="en-US" sz="2000" dirty="0" smtClean="0">
                <a:solidFill>
                  <a:srgbClr val="FFFFFF"/>
                </a:solidFill>
              </a:rPr>
              <a:t>donation</a:t>
            </a: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Finding Possible Donors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14F851B-DA21-4D8D-902D-1C79948AA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80" y="3271684"/>
            <a:ext cx="1651513" cy="1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35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pile of files&#10;&#10;Description automatically generated with medium confidence">
            <a:extLst>
              <a:ext uri="{FF2B5EF4-FFF2-40B4-BE49-F238E27FC236}">
                <a16:creationId xmlns:a16="http://schemas.microsoft.com/office/drawing/2014/main" id="{85A452E2-A045-4E36-9EC4-8F7DE103D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74" b="17680"/>
          <a:stretch/>
        </p:blipFill>
        <p:spPr>
          <a:xfrm>
            <a:off x="0" y="33392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DCD32E-00C5-4FB6-B25E-5C94D115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36" y="1065862"/>
            <a:ext cx="3369529" cy="4726276"/>
          </a:xfrm>
        </p:spPr>
        <p:txBody>
          <a:bodyPr>
            <a:normAutofit/>
          </a:bodyPr>
          <a:lstStyle/>
          <a:p>
            <a:pPr algn="r"/>
            <a:r>
              <a:rPr lang="en-US" sz="3400" b="1" dirty="0">
                <a:solidFill>
                  <a:srgbClr val="FFFFFF"/>
                </a:solidFill>
              </a:rPr>
              <a:t>Business Rules/Constraints (</a:t>
            </a:r>
            <a:r>
              <a:rPr lang="en-US" sz="3400" b="1" dirty="0" err="1">
                <a:solidFill>
                  <a:srgbClr val="FFFFFF"/>
                </a:solidFill>
              </a:rPr>
              <a:t>Contd</a:t>
            </a:r>
            <a:r>
              <a:rPr lang="en-US" sz="3400" b="1" dirty="0">
                <a:solidFill>
                  <a:srgbClr val="FFFFFF"/>
                </a:solidFill>
              </a:rPr>
              <a:t>…)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913B-F3D8-485B-8640-78A7A96C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764" y="33391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 blood exchange has a </a:t>
            </a:r>
            <a:r>
              <a:rPr lang="en-US" sz="2000" b="1" dirty="0">
                <a:solidFill>
                  <a:srgbClr val="FFFFFF"/>
                </a:solidFill>
              </a:rPr>
              <a:t>source</a:t>
            </a:r>
            <a:r>
              <a:rPr lang="en-US" sz="2000" dirty="0">
                <a:solidFill>
                  <a:srgbClr val="FFFFFF"/>
                </a:solidFill>
              </a:rPr>
              <a:t> and a </a:t>
            </a:r>
            <a:r>
              <a:rPr lang="en-US" sz="2000" b="1" dirty="0">
                <a:solidFill>
                  <a:srgbClr val="FFFFFF"/>
                </a:solidFill>
              </a:rPr>
              <a:t>recipient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 person can be a donor as well as a recipient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 one blood exchange, the person donating the blood cannot be the same as the person receiving.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EB03E2-714C-4FF9-AFA4-92BB518793FF}"/>
              </a:ext>
            </a:extLst>
          </p:cNvPr>
          <p:cNvGrpSpPr/>
          <p:nvPr/>
        </p:nvGrpSpPr>
        <p:grpSpPr>
          <a:xfrm>
            <a:off x="5945310" y="3255031"/>
            <a:ext cx="3963592" cy="2081611"/>
            <a:chOff x="5098319" y="3508415"/>
            <a:chExt cx="5256742" cy="2760752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0DE50B91-7110-4461-A9A3-230B7035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8464" y="4793057"/>
              <a:ext cx="1436597" cy="1436597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D43992A6-391D-41F5-9C32-4EE9D1E6C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9474" y="5124546"/>
              <a:ext cx="852643" cy="852643"/>
            </a:xfrm>
            <a:prstGeom prst="rect">
              <a:avLst/>
            </a:prstGeom>
          </p:spPr>
        </p:pic>
        <p:sp>
          <p:nvSpPr>
            <p:cNvPr id="23" name="Arrow: Left 22">
              <a:extLst>
                <a:ext uri="{FF2B5EF4-FFF2-40B4-BE49-F238E27FC236}">
                  <a16:creationId xmlns:a16="http://schemas.microsoft.com/office/drawing/2014/main" id="{E057871F-5B06-46A6-8A23-F2E16053B5C8}"/>
                </a:ext>
              </a:extLst>
            </p:cNvPr>
            <p:cNvSpPr/>
            <p:nvPr/>
          </p:nvSpPr>
          <p:spPr>
            <a:xfrm rot="19175761">
              <a:off x="6581880" y="4780070"/>
              <a:ext cx="568116" cy="353961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Picture 23" descr="Text, icon&#10;&#10;Description automatically generated">
              <a:extLst>
                <a:ext uri="{FF2B5EF4-FFF2-40B4-BE49-F238E27FC236}">
                  <a16:creationId xmlns:a16="http://schemas.microsoft.com/office/drawing/2014/main" id="{8706FC52-217C-47A3-83F7-67C5AE37A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8319" y="4832570"/>
              <a:ext cx="1436597" cy="1436597"/>
            </a:xfrm>
            <a:prstGeom prst="rect">
              <a:avLst/>
            </a:prstGeom>
          </p:spPr>
        </p:pic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534757F2-17D5-490D-BB52-E30BBE29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2061" y="3508415"/>
              <a:ext cx="1207472" cy="1207472"/>
            </a:xfrm>
            <a:prstGeom prst="rect">
              <a:avLst/>
            </a:prstGeom>
          </p:spPr>
        </p:pic>
        <p:sp>
          <p:nvSpPr>
            <p:cNvPr id="26" name="Arrow: Left 25">
              <a:extLst>
                <a:ext uri="{FF2B5EF4-FFF2-40B4-BE49-F238E27FC236}">
                  <a16:creationId xmlns:a16="http://schemas.microsoft.com/office/drawing/2014/main" id="{5B072398-9A76-45BD-B63F-E9D70F013954}"/>
                </a:ext>
              </a:extLst>
            </p:cNvPr>
            <p:cNvSpPr/>
            <p:nvPr/>
          </p:nvSpPr>
          <p:spPr>
            <a:xfrm rot="13322892">
              <a:off x="8534246" y="4716689"/>
              <a:ext cx="568116" cy="353961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7244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pile of files&#10;&#10;Description automatically generated with medium confidence">
            <a:extLst>
              <a:ext uri="{FF2B5EF4-FFF2-40B4-BE49-F238E27FC236}">
                <a16:creationId xmlns:a16="http://schemas.microsoft.com/office/drawing/2014/main" id="{85A452E2-A045-4E36-9EC4-8F7DE103D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74" b="17680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DCD32E-00C5-4FB6-B25E-5C94D115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3400" b="1" dirty="0">
                <a:solidFill>
                  <a:srgbClr val="FFFFFF"/>
                </a:solidFill>
              </a:rPr>
              <a:t>Business Rules/Constraints (</a:t>
            </a:r>
            <a:r>
              <a:rPr lang="en-US" sz="3400" b="1" dirty="0" err="1">
                <a:solidFill>
                  <a:srgbClr val="FFFFFF"/>
                </a:solidFill>
              </a:rPr>
              <a:t>Contd</a:t>
            </a:r>
            <a:r>
              <a:rPr lang="en-US" sz="3400" b="1" dirty="0">
                <a:solidFill>
                  <a:srgbClr val="FFFFFF"/>
                </a:solidFill>
              </a:rPr>
              <a:t>…)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913B-F3D8-485B-8640-78A7A96C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80" y="91168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 hospital may handle multiple blood exchanges but one blood exchange takes place at one hospital only (and must belong to a hospital)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11C88B-7CBF-45A1-B308-986FA8E08167}"/>
              </a:ext>
            </a:extLst>
          </p:cNvPr>
          <p:cNvGrpSpPr/>
          <p:nvPr/>
        </p:nvGrpSpPr>
        <p:grpSpPr>
          <a:xfrm>
            <a:off x="6393655" y="3214743"/>
            <a:ext cx="3553573" cy="2577395"/>
            <a:chOff x="5891122" y="3273836"/>
            <a:chExt cx="4296516" cy="3035804"/>
          </a:xfrm>
        </p:grpSpPr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58FE5B31-776A-4ACC-9EEC-A991C33F5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3638" y="3273836"/>
              <a:ext cx="1298164" cy="1298164"/>
            </a:xfrm>
            <a:prstGeom prst="rect">
              <a:avLst/>
            </a:prstGeom>
          </p:spPr>
        </p:pic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01CB603B-F62D-474F-9293-2C2E295D3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1122" y="4077870"/>
              <a:ext cx="1035004" cy="1035004"/>
            </a:xfrm>
            <a:prstGeom prst="rect">
              <a:avLst/>
            </a:prstGeom>
          </p:spPr>
        </p:pic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E4A9F81F-3DB1-4FAF-B70B-0364572E1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2634" y="4126585"/>
              <a:ext cx="1035004" cy="1035004"/>
            </a:xfrm>
            <a:prstGeom prst="rect">
              <a:avLst/>
            </a:prstGeom>
          </p:spPr>
        </p:pic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2614A8F6-3D2A-42BC-B74E-36E5EAF21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5218" y="5274636"/>
              <a:ext cx="1035004" cy="1035004"/>
            </a:xfrm>
            <a:prstGeom prst="rect">
              <a:avLst/>
            </a:prstGeom>
          </p:spPr>
        </p:pic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D188AB34-A30F-4D59-865B-66690A4E61DE}"/>
                </a:ext>
              </a:extLst>
            </p:cNvPr>
            <p:cNvSpPr/>
            <p:nvPr/>
          </p:nvSpPr>
          <p:spPr>
            <a:xfrm>
              <a:off x="7890465" y="4646645"/>
              <a:ext cx="403739" cy="514944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AE5617D7-62FC-4F5A-9072-578D47472894}"/>
                </a:ext>
              </a:extLst>
            </p:cNvPr>
            <p:cNvSpPr/>
            <p:nvPr/>
          </p:nvSpPr>
          <p:spPr>
            <a:xfrm rot="3032585">
              <a:off x="6830936" y="4014339"/>
              <a:ext cx="403739" cy="514944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3437D6F7-E907-4FB4-A1B5-31DCEE79CA67}"/>
                </a:ext>
              </a:extLst>
            </p:cNvPr>
            <p:cNvSpPr/>
            <p:nvPr/>
          </p:nvSpPr>
          <p:spPr>
            <a:xfrm rot="19082208">
              <a:off x="8897583" y="4024860"/>
              <a:ext cx="403739" cy="514944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978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pile of files&#10;&#10;Description automatically generated with medium confidence">
            <a:extLst>
              <a:ext uri="{FF2B5EF4-FFF2-40B4-BE49-F238E27FC236}">
                <a16:creationId xmlns:a16="http://schemas.microsoft.com/office/drawing/2014/main" id="{85A452E2-A045-4E36-9EC4-8F7DE103D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74" b="17680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DCD32E-00C5-4FB6-B25E-5C94D115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3400" b="1" dirty="0">
                <a:solidFill>
                  <a:srgbClr val="FFFFFF"/>
                </a:solidFill>
              </a:rPr>
              <a:t>Business Rules/Constraints (</a:t>
            </a:r>
            <a:r>
              <a:rPr lang="en-US" sz="3400" b="1" dirty="0" err="1">
                <a:solidFill>
                  <a:srgbClr val="FFFFFF"/>
                </a:solidFill>
              </a:rPr>
              <a:t>Contd</a:t>
            </a:r>
            <a:r>
              <a:rPr lang="en-US" sz="3400" b="1" dirty="0">
                <a:solidFill>
                  <a:srgbClr val="FFFFFF"/>
                </a:solidFill>
              </a:rPr>
              <a:t>…)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913B-F3D8-485B-8640-78A7A96C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561" y="82933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Each facility (can be blood bank or hospital)/person </a:t>
            </a:r>
            <a:r>
              <a:rPr lang="en-US" sz="2000" b="1" dirty="0">
                <a:solidFill>
                  <a:srgbClr val="FFFFFF"/>
                </a:solidFill>
              </a:rPr>
              <a:t>must</a:t>
            </a:r>
            <a:r>
              <a:rPr lang="en-US" sz="2000" dirty="0">
                <a:solidFill>
                  <a:srgbClr val="FFFFFF"/>
                </a:solidFill>
              </a:rPr>
              <a:t> provide minimum 1 and maximum three contact numbers.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E5E50A-2F3A-4CA8-905F-0A7AA30E4D39}"/>
              </a:ext>
            </a:extLst>
          </p:cNvPr>
          <p:cNvGrpSpPr/>
          <p:nvPr/>
        </p:nvGrpSpPr>
        <p:grpSpPr>
          <a:xfrm>
            <a:off x="6430754" y="3125754"/>
            <a:ext cx="3010346" cy="1961621"/>
            <a:chOff x="5306590" y="3261857"/>
            <a:chExt cx="5020919" cy="3271764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0E2C966C-52DB-4C12-9DAD-58BB1BD24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29345" y="3261857"/>
              <a:ext cx="1298164" cy="1298164"/>
            </a:xfrm>
            <a:prstGeom prst="rect">
              <a:avLst/>
            </a:prstGeom>
          </p:spPr>
        </p:pic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911A6155-E3EF-4212-A6F2-BE20CDCBE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06590" y="3261857"/>
              <a:ext cx="1298164" cy="1298164"/>
            </a:xfrm>
            <a:prstGeom prst="rect">
              <a:avLst/>
            </a:prstGeom>
          </p:spPr>
        </p:pic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A3BEEAF1-1BB5-4A9E-ADC4-088388628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0541" y="3382597"/>
              <a:ext cx="1177424" cy="1177424"/>
            </a:xfrm>
            <a:prstGeom prst="rect">
              <a:avLst/>
            </a:prstGeom>
          </p:spPr>
        </p:pic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3B32CB20-3623-4D9E-8C69-1B06917C750E}"/>
                </a:ext>
              </a:extLst>
            </p:cNvPr>
            <p:cNvSpPr/>
            <p:nvPr/>
          </p:nvSpPr>
          <p:spPr>
            <a:xfrm>
              <a:off x="5778691" y="4788610"/>
              <a:ext cx="353962" cy="550606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9201B9CB-6774-420B-BA42-0A34B031E693}"/>
                </a:ext>
              </a:extLst>
            </p:cNvPr>
            <p:cNvSpPr/>
            <p:nvPr/>
          </p:nvSpPr>
          <p:spPr>
            <a:xfrm>
              <a:off x="7622272" y="4779716"/>
              <a:ext cx="353962" cy="550606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13ABC5C2-3972-4A05-A5BF-7958C3BF20EF}"/>
                </a:ext>
              </a:extLst>
            </p:cNvPr>
            <p:cNvSpPr/>
            <p:nvPr/>
          </p:nvSpPr>
          <p:spPr>
            <a:xfrm>
              <a:off x="9501446" y="4788610"/>
              <a:ext cx="353962" cy="550606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E3E6324D-E864-47C8-BA20-C9C056ECD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7127" y="5496531"/>
              <a:ext cx="1037090" cy="1037090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94C2688-3F10-4277-99C4-283882740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708" y="5487637"/>
              <a:ext cx="1037090" cy="1037090"/>
            </a:xfrm>
            <a:prstGeom prst="rect">
              <a:avLst/>
            </a:prstGeom>
          </p:spPr>
        </p:pic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6EB3E22B-77AD-4D36-8FD4-7D4292DBF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9882" y="5487637"/>
              <a:ext cx="1037090" cy="1037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8990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pile of files&#10;&#10;Description automatically generated with medium confidence">
            <a:extLst>
              <a:ext uri="{FF2B5EF4-FFF2-40B4-BE49-F238E27FC236}">
                <a16:creationId xmlns:a16="http://schemas.microsoft.com/office/drawing/2014/main" id="{85A452E2-A045-4E36-9EC4-8F7DE103D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74" b="17680"/>
          <a:stretch/>
        </p:blipFill>
        <p:spPr>
          <a:xfrm>
            <a:off x="-9311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DCD32E-00C5-4FB6-B25E-5C94D115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3400" b="1" dirty="0">
                <a:solidFill>
                  <a:srgbClr val="FFFFFF"/>
                </a:solidFill>
              </a:rPr>
              <a:t>Business Rules/Constraints (</a:t>
            </a:r>
            <a:r>
              <a:rPr lang="en-US" sz="3400" b="1" dirty="0" err="1">
                <a:solidFill>
                  <a:srgbClr val="FFFFFF"/>
                </a:solidFill>
              </a:rPr>
              <a:t>Contd</a:t>
            </a:r>
            <a:r>
              <a:rPr lang="en-US" sz="3400" b="1" dirty="0">
                <a:solidFill>
                  <a:srgbClr val="FFFFFF"/>
                </a:solidFill>
              </a:rPr>
              <a:t>…)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913B-F3D8-485B-8640-78A7A96C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144" y="-86748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Each facility/person </a:t>
            </a:r>
            <a:r>
              <a:rPr lang="en-US" sz="2000" b="1" dirty="0">
                <a:solidFill>
                  <a:srgbClr val="FFFFFF"/>
                </a:solidFill>
              </a:rPr>
              <a:t>must</a:t>
            </a:r>
            <a:r>
              <a:rPr lang="en-US" sz="2000" dirty="0">
                <a:solidFill>
                  <a:srgbClr val="FFFFFF"/>
                </a:solidFill>
              </a:rPr>
              <a:t> have an address.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Multiple people/facilities can have the same address.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CDCAF8-ACA2-496A-8764-85FDBBA74F8D}"/>
              </a:ext>
            </a:extLst>
          </p:cNvPr>
          <p:cNvGrpSpPr/>
          <p:nvPr/>
        </p:nvGrpSpPr>
        <p:grpSpPr>
          <a:xfrm>
            <a:off x="5960501" y="2876337"/>
            <a:ext cx="3433002" cy="2319264"/>
            <a:chOff x="5306590" y="3947106"/>
            <a:chExt cx="5020919" cy="3392027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5B1FF6D3-4B90-4A95-9070-8096CA7F4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29345" y="4012420"/>
              <a:ext cx="1298164" cy="1298164"/>
            </a:xfrm>
            <a:prstGeom prst="rect">
              <a:avLst/>
            </a:prstGeom>
          </p:spPr>
        </p:pic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C267442E-A0E6-4C2A-9396-BE52B7206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06590" y="3947106"/>
              <a:ext cx="1298164" cy="1298164"/>
            </a:xfrm>
            <a:prstGeom prst="rect">
              <a:avLst/>
            </a:prstGeom>
          </p:spPr>
        </p:pic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3C4663D4-3C14-4BCD-ACA5-8BFB3664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9295" y="4073748"/>
              <a:ext cx="1175508" cy="1175508"/>
            </a:xfrm>
            <a:prstGeom prst="rect">
              <a:avLst/>
            </a:prstGeom>
          </p:spPr>
        </p:pic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73777C17-302D-4BA2-B34F-99710BC23C6D}"/>
                </a:ext>
              </a:extLst>
            </p:cNvPr>
            <p:cNvSpPr/>
            <p:nvPr/>
          </p:nvSpPr>
          <p:spPr>
            <a:xfrm>
              <a:off x="5803639" y="5442647"/>
              <a:ext cx="304800" cy="587754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C9FE0DAE-B28A-4D53-B522-2B369BC66B7F}"/>
                </a:ext>
              </a:extLst>
            </p:cNvPr>
            <p:cNvSpPr/>
            <p:nvPr/>
          </p:nvSpPr>
          <p:spPr>
            <a:xfrm>
              <a:off x="7665016" y="5440475"/>
              <a:ext cx="304800" cy="587754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A211EA92-E0F5-4786-B6F7-7B8046DBB2CD}"/>
                </a:ext>
              </a:extLst>
            </p:cNvPr>
            <p:cNvSpPr/>
            <p:nvPr/>
          </p:nvSpPr>
          <p:spPr>
            <a:xfrm>
              <a:off x="9526393" y="5437618"/>
              <a:ext cx="304800" cy="587754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69D243D2-3D39-4DAF-B399-42A5C6064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67918" y="6162464"/>
              <a:ext cx="1175508" cy="1175508"/>
            </a:xfrm>
            <a:prstGeom prst="rect">
              <a:avLst/>
            </a:prstGeom>
          </p:spPr>
        </p:pic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148D941D-9BE6-4043-8D97-F36034D25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229295" y="6162464"/>
              <a:ext cx="1175508" cy="1175508"/>
            </a:xfrm>
            <a:prstGeom prst="rect">
              <a:avLst/>
            </a:prstGeom>
          </p:spPr>
        </p:pic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3423D10B-4CB9-41B0-9ED5-A6AC7C673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118228" y="6163625"/>
              <a:ext cx="1175508" cy="1175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0026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293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Blood Donation Management System</vt:lpstr>
      <vt:lpstr>What We Want to Build</vt:lpstr>
      <vt:lpstr>What We Want to Build (Contd…)</vt:lpstr>
      <vt:lpstr>What We Want to Build (Contd...)</vt:lpstr>
      <vt:lpstr>What We Want to Build (Contd...)</vt:lpstr>
      <vt:lpstr>Business Rules/Constraints (Contd…)</vt:lpstr>
      <vt:lpstr>Business Rules/Constraints (Contd…)</vt:lpstr>
      <vt:lpstr>Business Rules/Constraints (Contd…)</vt:lpstr>
      <vt:lpstr>Business Rules/Constraints (Contd…)</vt:lpstr>
      <vt:lpstr>Business Rules/Constraints (Contd…)</vt:lpstr>
      <vt:lpstr>ER Diagram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Banks Management System</dc:title>
  <dc:creator>Ayesha Tahir</dc:creator>
  <cp:lastModifiedBy>HP</cp:lastModifiedBy>
  <cp:revision>15</cp:revision>
  <dcterms:created xsi:type="dcterms:W3CDTF">2021-12-16T13:52:59Z</dcterms:created>
  <dcterms:modified xsi:type="dcterms:W3CDTF">2022-01-17T07:04:56Z</dcterms:modified>
</cp:coreProperties>
</file>