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43" r:id="rId3"/>
    <p:sldId id="347" r:id="rId4"/>
    <p:sldId id="348" r:id="rId5"/>
    <p:sldId id="344" r:id="rId6"/>
    <p:sldId id="345" r:id="rId7"/>
    <p:sldId id="349" r:id="rId8"/>
    <p:sldId id="350" r:id="rId9"/>
    <p:sldId id="346" r:id="rId10"/>
    <p:sldId id="342" r:id="rId11"/>
    <p:sldId id="257" r:id="rId12"/>
    <p:sldId id="258" r:id="rId13"/>
    <p:sldId id="259" r:id="rId14"/>
    <p:sldId id="302" r:id="rId15"/>
    <p:sldId id="260" r:id="rId16"/>
    <p:sldId id="261" r:id="rId17"/>
    <p:sldId id="262" r:id="rId18"/>
    <p:sldId id="30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3" autoAdjust="0"/>
    <p:restoredTop sz="94694"/>
  </p:normalViewPr>
  <p:slideViewPr>
    <p:cSldViewPr snapToGrid="0" snapToObjects="1">
      <p:cViewPr varScale="1">
        <p:scale>
          <a:sx n="121" d="100"/>
          <a:sy n="121" d="100"/>
        </p:scale>
        <p:origin x="188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6/23/19</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6/23/19</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6/23/19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6/23/19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6/23/19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6/23/19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6/23/19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6/23/19</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6/23/19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6/23/19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fld id="{E637BB6B-EE1B-48FB-8575-0D55C373DE88}" type="datetimeFigureOut">
              <a:rPr lang="en-US" smtClean="0"/>
              <a:pPr eaLnBrk="1" latinLnBrk="0" hangingPunct="1"/>
              <a:t>6/23/19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6/23/19</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Glossary/eleme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Guide/CSS/Using_CSS_transitions" TargetMode="External"/><Relationship Id="rId2" Type="http://schemas.openxmlformats.org/officeDocument/2006/relationships/hyperlink" Target="https://developer.mozilla.org/en-US/docs/Web/Guide/CSS/Using_CSS_gradients"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Guide/CSS/Flexible_boxes" TargetMode="External"/><Relationship Id="rId5" Type="http://schemas.openxmlformats.org/officeDocument/2006/relationships/hyperlink" Target="https://developer.mozilla.org/en-US/docs/Web/Guide/CSS/Using_multi-column_layouts" TargetMode="External"/><Relationship Id="rId4" Type="http://schemas.openxmlformats.org/officeDocument/2006/relationships/hyperlink" Target="https://developer.mozilla.org/en-US/docs/Web/Guide/CSS/Using_CSS_animatio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314" y="1834436"/>
            <a:ext cx="6480048" cy="2301240"/>
          </a:xfrm>
        </p:spPr>
        <p:txBody>
          <a:bodyPr>
            <a:normAutofit fontScale="90000"/>
          </a:bodyPr>
          <a:lstStyle/>
          <a:p>
            <a:pPr algn="l"/>
            <a:r>
              <a:rPr lang="en-US" sz="5400" dirty="0">
                <a:solidFill>
                  <a:schemeClr val="tx1"/>
                </a:solidFill>
              </a:rPr>
              <a:t>introduction TO BASIC WEB COMMUNICATION(0.0)</a:t>
            </a:r>
            <a:endParaRPr lang="en-US" sz="4400" dirty="0">
              <a:solidFill>
                <a:schemeClr val="tx1"/>
              </a:solidFill>
            </a:endParaRPr>
          </a:p>
        </p:txBody>
      </p:sp>
    </p:spTree>
    <p:extLst>
      <p:ext uri="{BB962C8B-B14F-4D97-AF65-F5344CB8AC3E}">
        <p14:creationId xmlns:p14="http://schemas.microsoft.com/office/powerpoint/2010/main" val="3487969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314" y="1834436"/>
            <a:ext cx="6480048" cy="2301240"/>
          </a:xfrm>
        </p:spPr>
        <p:txBody>
          <a:bodyPr>
            <a:normAutofit fontScale="90000"/>
          </a:bodyPr>
          <a:lstStyle/>
          <a:p>
            <a:pPr algn="l"/>
            <a:r>
              <a:rPr lang="en-US" sz="5400" dirty="0">
                <a:solidFill>
                  <a:schemeClr val="tx1"/>
                </a:solidFill>
              </a:rPr>
              <a:t>HTML5 AND CSS3 FUNDAMENTALS</a:t>
            </a:r>
            <a:br>
              <a:rPr lang="en-US" sz="5400" dirty="0">
                <a:solidFill>
                  <a:schemeClr val="tx1"/>
                </a:solidFill>
              </a:rPr>
            </a:br>
            <a:r>
              <a:rPr lang="en-US" sz="4400" dirty="0">
                <a:solidFill>
                  <a:schemeClr val="tx1"/>
                </a:solidFill>
              </a:rPr>
              <a:t>UNIT 1.0</a:t>
            </a:r>
          </a:p>
        </p:txBody>
      </p:sp>
    </p:spTree>
    <p:extLst>
      <p:ext uri="{BB962C8B-B14F-4D97-AF65-F5344CB8AC3E}">
        <p14:creationId xmlns:p14="http://schemas.microsoft.com/office/powerpoint/2010/main" val="132489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HTML</a:t>
            </a:r>
          </a:p>
        </p:txBody>
      </p:sp>
      <p:sp>
        <p:nvSpPr>
          <p:cNvPr id="3" name="Content Placeholder 2"/>
          <p:cNvSpPr>
            <a:spLocks noGrp="1"/>
          </p:cNvSpPr>
          <p:nvPr>
            <p:ph idx="1"/>
          </p:nvPr>
        </p:nvSpPr>
        <p:spPr/>
        <p:txBody>
          <a:bodyPr>
            <a:normAutofit/>
          </a:bodyPr>
          <a:lstStyle/>
          <a:p>
            <a:pPr marL="36576" indent="0">
              <a:buNone/>
            </a:pPr>
            <a:r>
              <a:rPr lang="en-US" dirty="0"/>
              <a:t>HTML is not a programming language; it is a </a:t>
            </a:r>
            <a:r>
              <a:rPr lang="en-US" i="1" dirty="0"/>
              <a:t>markup language</a:t>
            </a:r>
            <a:r>
              <a:rPr lang="en-US" dirty="0"/>
              <a:t> that defines the structure of your content.</a:t>
            </a:r>
          </a:p>
          <a:p>
            <a:pPr marL="36576" indent="0">
              <a:buNone/>
            </a:pPr>
            <a:r>
              <a:rPr lang="en-US" dirty="0"/>
              <a:t>HTML consists of a series of </a:t>
            </a:r>
            <a:r>
              <a:rPr lang="en-US" b="1" dirty="0">
                <a:hlinkClick r:id="rId2" tooltip="elements: An element is a part of a webpage. In XML and HTML, an element may contain a data item or a chunk of text or an image, or perhaps nothing. A typical element includes an opening tag with some attributes, enclosed text content, and a closing tag.&#10; "/>
              </a:rPr>
              <a:t>elements</a:t>
            </a:r>
            <a:r>
              <a:rPr lang="en-US" dirty="0"/>
              <a:t>, which you use to enclose, or wrap, different parts of the content to make it appear a certain way, or act a certain way.</a:t>
            </a:r>
          </a:p>
          <a:p>
            <a:pPr marL="36576" indent="0">
              <a:buNone/>
            </a:pPr>
            <a:r>
              <a:rPr lang="en-US" dirty="0"/>
              <a:t> </a:t>
            </a:r>
          </a:p>
          <a:p>
            <a:pPr marL="36576" indent="0">
              <a:buNone/>
            </a:pPr>
            <a:r>
              <a:rPr lang="en-US" dirty="0"/>
              <a:t>Example: &lt;p&gt;My Dog is very grumpy&lt;/p&gt;</a:t>
            </a:r>
          </a:p>
        </p:txBody>
      </p:sp>
    </p:spTree>
    <p:extLst>
      <p:ext uri="{BB962C8B-B14F-4D97-AF65-F5344CB8AC3E}">
        <p14:creationId xmlns:p14="http://schemas.microsoft.com/office/powerpoint/2010/main" val="3149733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a:t>
            </a:r>
          </a:p>
        </p:txBody>
      </p:sp>
      <p:sp>
        <p:nvSpPr>
          <p:cNvPr id="3" name="Content Placeholder 2"/>
          <p:cNvSpPr>
            <a:spLocks noGrp="1"/>
          </p:cNvSpPr>
          <p:nvPr>
            <p:ph idx="1"/>
          </p:nvPr>
        </p:nvSpPr>
        <p:spPr/>
        <p:txBody>
          <a:bodyPr>
            <a:normAutofit fontScale="92500"/>
          </a:bodyPr>
          <a:lstStyle/>
          <a:p>
            <a:pPr marL="36576" indent="0">
              <a:buNone/>
            </a:pPr>
            <a:r>
              <a:rPr lang="en-US" dirty="0"/>
              <a:t>HTML5 is </a:t>
            </a:r>
            <a:r>
              <a:rPr lang="en-US" dirty="0" err="1"/>
              <a:t>th</a:t>
            </a:r>
            <a:r>
              <a:rPr lang="en-US" dirty="0"/>
              <a:t> latest version of Hypertext Markup Language, the code that describes web pages, as well as it’s structure.</a:t>
            </a:r>
          </a:p>
          <a:p>
            <a:pPr marL="36576" indent="0">
              <a:buNone/>
            </a:pPr>
            <a:r>
              <a:rPr lang="en-US" dirty="0"/>
              <a:t>HTML5 has been designed to deliver almost everything you'd want to do online without requiring additional software such as browser plugins. It does everything from animation to apps, music to movies, and can also be used to build incredibly complicated applications that run in your browser.</a:t>
            </a:r>
          </a:p>
        </p:txBody>
      </p:sp>
    </p:spTree>
    <p:extLst>
      <p:ext uri="{BB962C8B-B14F-4D97-AF65-F5344CB8AC3E}">
        <p14:creationId xmlns:p14="http://schemas.microsoft.com/office/powerpoint/2010/main" val="318287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4950"/>
            <a:ext cx="7467600" cy="1143000"/>
          </a:xfrm>
        </p:spPr>
        <p:txBody>
          <a:bodyPr>
            <a:normAutofit fontScale="90000"/>
          </a:bodyPr>
          <a:lstStyle/>
          <a:p>
            <a:pPr fontAlgn="base"/>
            <a:r>
              <a:rPr lang="en-US" b="1" dirty="0"/>
              <a:t>When will HTML5 be finished?</a:t>
            </a:r>
          </a:p>
        </p:txBody>
      </p:sp>
      <p:sp>
        <p:nvSpPr>
          <p:cNvPr id="3" name="Content Placeholder 2"/>
          <p:cNvSpPr>
            <a:spLocks noGrp="1"/>
          </p:cNvSpPr>
          <p:nvPr>
            <p:ph idx="1"/>
          </p:nvPr>
        </p:nvSpPr>
        <p:spPr/>
        <p:txBody>
          <a:bodyPr>
            <a:normAutofit/>
          </a:bodyPr>
          <a:lstStyle/>
          <a:p>
            <a:pPr fontAlgn="base"/>
            <a:r>
              <a:rPr lang="en-US" dirty="0"/>
              <a:t>HTML5 is an evolving standard, so it's a bit misleading to talk about when it'll be finished.</a:t>
            </a:r>
          </a:p>
          <a:p>
            <a:pPr fontAlgn="base"/>
            <a:r>
              <a:rPr lang="en-US" dirty="0"/>
              <a:t>What's important is that HTML's features - such as the aforementioned </a:t>
            </a:r>
            <a:r>
              <a:rPr lang="en-US" dirty="0" err="1"/>
              <a:t>geolocation</a:t>
            </a:r>
            <a:r>
              <a:rPr lang="en-US" dirty="0"/>
              <a:t>, web apps, games, video and graphics can be used now, provided your browser supports them.</a:t>
            </a:r>
          </a:p>
          <a:p>
            <a:pPr marL="36576" indent="0">
              <a:buNone/>
            </a:pPr>
            <a:endParaRPr lang="en-US" dirty="0"/>
          </a:p>
        </p:txBody>
      </p:sp>
    </p:spTree>
    <p:extLst>
      <p:ext uri="{BB962C8B-B14F-4D97-AF65-F5344CB8AC3E}">
        <p14:creationId xmlns:p14="http://schemas.microsoft.com/office/powerpoint/2010/main" val="424601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7381"/>
            <a:ext cx="7467600" cy="1143000"/>
          </a:xfrm>
        </p:spPr>
        <p:txBody>
          <a:bodyPr>
            <a:normAutofit fontScale="90000"/>
          </a:bodyPr>
          <a:lstStyle/>
          <a:p>
            <a:r>
              <a:rPr lang="en-US" b="1" dirty="0"/>
              <a:t>Where can I see some HTML5 demos?</a:t>
            </a:r>
            <a:br>
              <a:rPr lang="en-US" b="1" dirty="0"/>
            </a:br>
            <a:endParaRPr lang="en-US" dirty="0"/>
          </a:p>
        </p:txBody>
      </p:sp>
      <p:sp>
        <p:nvSpPr>
          <p:cNvPr id="3" name="Content Placeholder 2"/>
          <p:cNvSpPr>
            <a:spLocks noGrp="1"/>
          </p:cNvSpPr>
          <p:nvPr>
            <p:ph idx="1"/>
          </p:nvPr>
        </p:nvSpPr>
        <p:spPr>
          <a:xfrm>
            <a:off x="457200" y="2890381"/>
            <a:ext cx="7467600" cy="4525963"/>
          </a:xfrm>
        </p:spPr>
        <p:txBody>
          <a:bodyPr>
            <a:normAutofit/>
          </a:bodyPr>
          <a:lstStyle/>
          <a:p>
            <a:r>
              <a:rPr lang="en-US" dirty="0"/>
              <a:t> </a:t>
            </a:r>
            <a:r>
              <a:rPr lang="en-US" dirty="0">
                <a:solidFill>
                  <a:srgbClr val="FFC000"/>
                </a:solidFill>
              </a:rPr>
              <a:t>https://sketchtoy.com/</a:t>
            </a:r>
          </a:p>
          <a:p>
            <a:r>
              <a:rPr lang="en-US" dirty="0">
                <a:solidFill>
                  <a:srgbClr val="FFC000"/>
                </a:solidFill>
              </a:rPr>
              <a:t>http://canvasrider.com/</a:t>
            </a:r>
          </a:p>
          <a:p>
            <a:r>
              <a:rPr lang="en-US" dirty="0">
                <a:solidFill>
                  <a:srgbClr val="FFC000"/>
                </a:solidFill>
              </a:rPr>
              <a:t>https://www.w3schools.com/</a:t>
            </a:r>
          </a:p>
        </p:txBody>
      </p:sp>
    </p:spTree>
    <p:extLst>
      <p:ext uri="{BB962C8B-B14F-4D97-AF65-F5344CB8AC3E}">
        <p14:creationId xmlns:p14="http://schemas.microsoft.com/office/powerpoint/2010/main" val="308789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CSS3</a:t>
            </a:r>
            <a:endParaRPr lang="en-US" dirty="0"/>
          </a:p>
        </p:txBody>
      </p:sp>
      <p:sp>
        <p:nvSpPr>
          <p:cNvPr id="3" name="Content Placeholder 2"/>
          <p:cNvSpPr>
            <a:spLocks noGrp="1"/>
          </p:cNvSpPr>
          <p:nvPr>
            <p:ph idx="1"/>
          </p:nvPr>
        </p:nvSpPr>
        <p:spPr/>
        <p:txBody>
          <a:bodyPr>
            <a:normAutofit/>
          </a:bodyPr>
          <a:lstStyle/>
          <a:p>
            <a:pPr marL="36576" indent="0">
              <a:buNone/>
            </a:pPr>
            <a:r>
              <a:rPr lang="en-US" b="1" dirty="0"/>
              <a:t>CSS3</a:t>
            </a:r>
            <a:r>
              <a:rPr lang="en-US" dirty="0"/>
              <a:t> is the latest evolution of the </a:t>
            </a:r>
            <a:r>
              <a:rPr lang="en-US" i="1" dirty="0"/>
              <a:t>Cascading Style Sheets</a:t>
            </a:r>
            <a:r>
              <a:rPr lang="en-US" dirty="0"/>
              <a:t> language and aims at extending CSS2.1.</a:t>
            </a:r>
          </a:p>
          <a:p>
            <a:pPr marL="36576" indent="0">
              <a:buNone/>
            </a:pPr>
            <a:r>
              <a:rPr lang="en-US" dirty="0"/>
              <a:t>It brings a lot of long-awaited novelties, like rounded corners, shadows, </a:t>
            </a:r>
            <a:r>
              <a:rPr lang="en-US" dirty="0">
                <a:hlinkClick r:id="rId2" tooltip="Using CSS gradients"/>
              </a:rPr>
              <a:t>gradients</a:t>
            </a:r>
            <a:r>
              <a:rPr lang="en-US" dirty="0"/>
              <a:t>, </a:t>
            </a:r>
            <a:r>
              <a:rPr lang="en-US" dirty="0">
                <a:hlinkClick r:id="rId3" tooltip="CSS transitions"/>
              </a:rPr>
              <a:t>transitions</a:t>
            </a:r>
            <a:r>
              <a:rPr lang="en-US" dirty="0"/>
              <a:t> or </a:t>
            </a:r>
            <a:r>
              <a:rPr lang="en-US" dirty="0">
                <a:hlinkClick r:id="rId4" tooltip="CSS animations"/>
              </a:rPr>
              <a:t>animations</a:t>
            </a:r>
            <a:r>
              <a:rPr lang="en-US" dirty="0"/>
              <a:t>, as well as new layouts like </a:t>
            </a:r>
            <a:r>
              <a:rPr lang="en-US" dirty="0">
                <a:hlinkClick r:id="rId5" tooltip="Using CSS multi-column layouts"/>
              </a:rPr>
              <a:t>multi-columns</a:t>
            </a:r>
            <a:r>
              <a:rPr lang="en-US" dirty="0"/>
              <a:t>, </a:t>
            </a:r>
            <a:r>
              <a:rPr lang="en-US" dirty="0">
                <a:hlinkClick r:id="rId6"/>
              </a:rPr>
              <a:t>flexible box</a:t>
            </a:r>
            <a:r>
              <a:rPr lang="en-US" dirty="0"/>
              <a:t> or grid layouts.</a:t>
            </a:r>
          </a:p>
        </p:txBody>
      </p:sp>
    </p:spTree>
    <p:extLst>
      <p:ext uri="{BB962C8B-B14F-4D97-AF65-F5344CB8AC3E}">
        <p14:creationId xmlns:p14="http://schemas.microsoft.com/office/powerpoint/2010/main" val="78045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2224"/>
            <a:ext cx="7467600" cy="1143000"/>
          </a:xfrm>
        </p:spPr>
        <p:txBody>
          <a:bodyPr>
            <a:normAutofit fontScale="90000"/>
          </a:bodyPr>
          <a:lstStyle/>
          <a:p>
            <a:r>
              <a:rPr lang="en-US" b="1" dirty="0"/>
              <a:t>Where can I see some CSS3 demos?</a:t>
            </a:r>
            <a:br>
              <a:rPr lang="en-US" b="1" dirty="0"/>
            </a:br>
            <a:endParaRPr lang="en-US" dirty="0"/>
          </a:p>
        </p:txBody>
      </p:sp>
      <p:sp>
        <p:nvSpPr>
          <p:cNvPr id="3" name="Content Placeholder 2"/>
          <p:cNvSpPr>
            <a:spLocks noGrp="1"/>
          </p:cNvSpPr>
          <p:nvPr>
            <p:ph idx="1"/>
          </p:nvPr>
        </p:nvSpPr>
        <p:spPr>
          <a:xfrm>
            <a:off x="457200" y="3216058"/>
            <a:ext cx="7467600" cy="4525963"/>
          </a:xfrm>
        </p:spPr>
        <p:txBody>
          <a:bodyPr>
            <a:normAutofit/>
          </a:bodyPr>
          <a:lstStyle/>
          <a:p>
            <a:r>
              <a:rPr lang="en-US" dirty="0">
                <a:solidFill>
                  <a:srgbClr val="FFC000"/>
                </a:solidFill>
              </a:rPr>
              <a:t>http://cssdeck.com/</a:t>
            </a:r>
          </a:p>
          <a:p>
            <a:r>
              <a:rPr lang="en-US" dirty="0">
                <a:solidFill>
                  <a:srgbClr val="FFC000"/>
                </a:solidFill>
              </a:rPr>
              <a:t>https://paulrhayes.com</a:t>
            </a:r>
          </a:p>
          <a:p>
            <a:r>
              <a:rPr lang="en-US" dirty="0">
                <a:solidFill>
                  <a:srgbClr val="FFC000"/>
                </a:solidFill>
              </a:rPr>
              <a:t>https://www.w3schools.com/</a:t>
            </a:r>
          </a:p>
          <a:p>
            <a:pPr marL="36576" indent="0">
              <a:buNone/>
            </a:pPr>
            <a:endParaRPr lang="en-US" dirty="0">
              <a:solidFill>
                <a:srgbClr val="FFC000"/>
              </a:solidFill>
            </a:endParaRPr>
          </a:p>
        </p:txBody>
      </p:sp>
    </p:spTree>
    <p:extLst>
      <p:ext uri="{BB962C8B-B14F-4D97-AF65-F5344CB8AC3E}">
        <p14:creationId xmlns:p14="http://schemas.microsoft.com/office/powerpoint/2010/main" val="219841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7762"/>
            <a:ext cx="7467600" cy="1143000"/>
          </a:xfrm>
        </p:spPr>
        <p:txBody>
          <a:bodyPr>
            <a:normAutofit fontScale="90000"/>
          </a:bodyPr>
          <a:lstStyle/>
          <a:p>
            <a:r>
              <a:rPr lang="en-US" dirty="0"/>
              <a:t>Browser Support for HTML5 and CSS3</a:t>
            </a:r>
          </a:p>
        </p:txBody>
      </p:sp>
      <p:sp>
        <p:nvSpPr>
          <p:cNvPr id="3" name="Content Placeholder 2"/>
          <p:cNvSpPr>
            <a:spLocks noGrp="1"/>
          </p:cNvSpPr>
          <p:nvPr>
            <p:ph idx="1"/>
          </p:nvPr>
        </p:nvSpPr>
        <p:spPr>
          <a:xfrm>
            <a:off x="457200" y="3666994"/>
            <a:ext cx="7467600" cy="4525963"/>
          </a:xfrm>
        </p:spPr>
        <p:txBody>
          <a:bodyPr>
            <a:normAutofit/>
          </a:bodyPr>
          <a:lstStyle/>
          <a:p>
            <a:pPr marL="36576" indent="0">
              <a:buNone/>
            </a:pPr>
            <a:r>
              <a:rPr lang="en-US" sz="4600" dirty="0">
                <a:solidFill>
                  <a:srgbClr val="FFC000"/>
                </a:solidFill>
              </a:rPr>
              <a:t>https://caniuse.com/</a:t>
            </a:r>
          </a:p>
        </p:txBody>
      </p:sp>
    </p:spTree>
    <p:extLst>
      <p:ext uri="{BB962C8B-B14F-4D97-AF65-F5344CB8AC3E}">
        <p14:creationId xmlns:p14="http://schemas.microsoft.com/office/powerpoint/2010/main" val="221589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32565" y="2802697"/>
            <a:ext cx="8298493" cy="5401849"/>
          </a:xfrm>
        </p:spPr>
        <p:txBody>
          <a:bodyPr/>
          <a:lstStyle/>
          <a:p>
            <a:pPr marL="36576" indent="0">
              <a:buNone/>
            </a:pPr>
            <a:r>
              <a:rPr lang="en-US" dirty="0">
                <a:solidFill>
                  <a:schemeClr val="accent2">
                    <a:lumMod val="60000"/>
                    <a:lumOff val="40000"/>
                  </a:schemeClr>
                </a:solidFill>
              </a:rPr>
              <a:t>		 UNIT 1.0 ENDS HERE</a:t>
            </a:r>
          </a:p>
        </p:txBody>
      </p:sp>
    </p:spTree>
    <p:extLst>
      <p:ext uri="{BB962C8B-B14F-4D97-AF65-F5344CB8AC3E}">
        <p14:creationId xmlns:p14="http://schemas.microsoft.com/office/powerpoint/2010/main" val="253769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146" y="1208135"/>
            <a:ext cx="5907030" cy="1635274"/>
          </a:xfrm>
        </p:spPr>
        <p:txBody>
          <a:bodyPr>
            <a:normAutofit/>
          </a:bodyPr>
          <a:lstStyle/>
          <a:p>
            <a:pPr algn="l"/>
            <a:r>
              <a:rPr lang="en-US" sz="4400" dirty="0">
                <a:solidFill>
                  <a:schemeClr val="tx1"/>
                </a:solidFill>
              </a:rPr>
              <a:t>INTRODUCTION</a:t>
            </a:r>
          </a:p>
        </p:txBody>
      </p:sp>
      <p:sp>
        <p:nvSpPr>
          <p:cNvPr id="3" name="TextBox 2"/>
          <p:cNvSpPr txBox="1"/>
          <p:nvPr/>
        </p:nvSpPr>
        <p:spPr>
          <a:xfrm>
            <a:off x="488515" y="2843409"/>
            <a:ext cx="7803715" cy="2862322"/>
          </a:xfrm>
          <a:prstGeom prst="rect">
            <a:avLst/>
          </a:prstGeom>
          <a:noFill/>
        </p:spPr>
        <p:txBody>
          <a:bodyPr wrap="square" rtlCol="0">
            <a:spAutoFit/>
          </a:bodyPr>
          <a:lstStyle/>
          <a:p>
            <a:r>
              <a:rPr lang="en-GB" sz="3000" dirty="0"/>
              <a:t>Communication across the internet is possible through the World Wide Web (WWW), Web Servers, Protocols, </a:t>
            </a:r>
            <a:r>
              <a:rPr lang="en-GB" sz="3000" dirty="0" err="1"/>
              <a:t>Urls</a:t>
            </a:r>
            <a:r>
              <a:rPr lang="en-GB" sz="3000" dirty="0"/>
              <a:t>, Web Browsers etc.</a:t>
            </a:r>
          </a:p>
          <a:p>
            <a:endParaRPr lang="en-GB" sz="3000" dirty="0"/>
          </a:p>
          <a:p>
            <a:endParaRPr lang="en-GB" sz="3000" dirty="0"/>
          </a:p>
        </p:txBody>
      </p:sp>
    </p:spTree>
    <p:extLst>
      <p:ext uri="{BB962C8B-B14F-4D97-AF65-F5344CB8AC3E}">
        <p14:creationId xmlns:p14="http://schemas.microsoft.com/office/powerpoint/2010/main" val="12389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087" y="385797"/>
            <a:ext cx="5907030" cy="1635274"/>
          </a:xfrm>
        </p:spPr>
        <p:txBody>
          <a:bodyPr>
            <a:normAutofit/>
          </a:bodyPr>
          <a:lstStyle/>
          <a:p>
            <a:pPr algn="l"/>
            <a:r>
              <a:rPr lang="en-US" sz="4400" dirty="0">
                <a:solidFill>
                  <a:schemeClr val="tx1"/>
                </a:solidFill>
              </a:rPr>
              <a:t>WWW</a:t>
            </a:r>
          </a:p>
        </p:txBody>
      </p:sp>
      <p:sp>
        <p:nvSpPr>
          <p:cNvPr id="4" name="TextBox 3"/>
          <p:cNvSpPr txBox="1"/>
          <p:nvPr/>
        </p:nvSpPr>
        <p:spPr>
          <a:xfrm>
            <a:off x="764087" y="1608968"/>
            <a:ext cx="7352777" cy="3785652"/>
          </a:xfrm>
          <a:prstGeom prst="rect">
            <a:avLst/>
          </a:prstGeom>
          <a:noFill/>
        </p:spPr>
        <p:txBody>
          <a:bodyPr wrap="square" rtlCol="0">
            <a:spAutoFit/>
          </a:bodyPr>
          <a:lstStyle/>
          <a:p>
            <a:r>
              <a:rPr lang="en-US" sz="3000" dirty="0"/>
              <a:t>The World wide web (WWW) is combination of all resources and users on the Internet that are using the Hypertext Transfer Protocol (HTTP).</a:t>
            </a:r>
          </a:p>
          <a:p>
            <a:r>
              <a:rPr lang="en-US" sz="3000" dirty="0"/>
              <a:t>It is an information space where documents and other web resources are identified by uniform resource locators, </a:t>
            </a:r>
          </a:p>
          <a:p>
            <a:r>
              <a:rPr lang="en-US" sz="3000" dirty="0"/>
              <a:t>and can be accessed via the internet.</a:t>
            </a:r>
          </a:p>
        </p:txBody>
      </p:sp>
    </p:spTree>
    <p:extLst>
      <p:ext uri="{BB962C8B-B14F-4D97-AF65-F5344CB8AC3E}">
        <p14:creationId xmlns:p14="http://schemas.microsoft.com/office/powerpoint/2010/main" val="382903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146" y="744672"/>
            <a:ext cx="5907030" cy="1635274"/>
          </a:xfrm>
        </p:spPr>
        <p:txBody>
          <a:bodyPr>
            <a:normAutofit/>
          </a:bodyPr>
          <a:lstStyle/>
          <a:p>
            <a:pPr algn="l"/>
            <a:r>
              <a:rPr lang="en-US" sz="4400" dirty="0">
                <a:solidFill>
                  <a:schemeClr val="tx1"/>
                </a:solidFill>
              </a:rPr>
              <a:t>WEB SERVER</a:t>
            </a:r>
          </a:p>
        </p:txBody>
      </p:sp>
      <p:sp>
        <p:nvSpPr>
          <p:cNvPr id="4" name="TextBox 3"/>
          <p:cNvSpPr txBox="1"/>
          <p:nvPr/>
        </p:nvSpPr>
        <p:spPr>
          <a:xfrm>
            <a:off x="551146" y="1764916"/>
            <a:ext cx="7716033" cy="4031873"/>
          </a:xfrm>
          <a:prstGeom prst="rect">
            <a:avLst/>
          </a:prstGeom>
          <a:noFill/>
        </p:spPr>
        <p:txBody>
          <a:bodyPr wrap="square" rtlCol="0">
            <a:spAutoFit/>
          </a:bodyPr>
          <a:lstStyle/>
          <a:p>
            <a:r>
              <a:rPr lang="en-US" sz="3200" dirty="0"/>
              <a:t>A Web Server is a Computer that runs websites. It’s a Computer program that distributes web pages as they are requisitioned. The basic objective of the web server is to store, process and deliver web pages to the users. This intercommunication is done using Hypertext Transfer Protocol (HTTP) </a:t>
            </a:r>
          </a:p>
        </p:txBody>
      </p:sp>
    </p:spTree>
    <p:extLst>
      <p:ext uri="{BB962C8B-B14F-4D97-AF65-F5344CB8AC3E}">
        <p14:creationId xmlns:p14="http://schemas.microsoft.com/office/powerpoint/2010/main" val="342124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6927" y="612521"/>
            <a:ext cx="5907030" cy="1635274"/>
          </a:xfrm>
        </p:spPr>
        <p:txBody>
          <a:bodyPr>
            <a:noAutofit/>
          </a:bodyPr>
          <a:lstStyle/>
          <a:p>
            <a:pPr algn="l"/>
            <a:r>
              <a:rPr lang="en-GB" sz="3600" b="0" dirty="0">
                <a:effectLst/>
              </a:rPr>
              <a:t>Protocols</a:t>
            </a:r>
            <a:r>
              <a:rPr lang="en-GB" sz="3600" dirty="0">
                <a:effectLst/>
              </a:rPr>
              <a:t> and Standards</a:t>
            </a:r>
            <a:br>
              <a:rPr lang="en-US" sz="3600" dirty="0">
                <a:effectLst/>
              </a:rPr>
            </a:br>
            <a:endParaRPr lang="en-US" sz="3600" dirty="0">
              <a:solidFill>
                <a:schemeClr val="tx1"/>
              </a:solidFill>
            </a:endParaRPr>
          </a:p>
        </p:txBody>
      </p:sp>
      <p:sp>
        <p:nvSpPr>
          <p:cNvPr id="3" name="TextBox 2"/>
          <p:cNvSpPr txBox="1"/>
          <p:nvPr/>
        </p:nvSpPr>
        <p:spPr>
          <a:xfrm>
            <a:off x="926928" y="1623701"/>
            <a:ext cx="7803715" cy="4524315"/>
          </a:xfrm>
          <a:prstGeom prst="rect">
            <a:avLst/>
          </a:prstGeom>
          <a:noFill/>
        </p:spPr>
        <p:txBody>
          <a:bodyPr wrap="square" rtlCol="0">
            <a:spAutoFit/>
          </a:bodyPr>
          <a:lstStyle/>
          <a:p>
            <a:r>
              <a:rPr lang="en-GB" sz="3200" dirty="0"/>
              <a:t>Protocols are “access method” or “standard path” to the resources on the world wide web.</a:t>
            </a:r>
          </a:p>
          <a:p>
            <a:r>
              <a:rPr lang="en-GB" sz="3200" dirty="0"/>
              <a:t>Web browsers communicates with web servers primarily using HTTP (hypertext transfer protocol) to fetch web pages. HTTP allows web browsers to submit information to web servers as well as fetch web pages from them. </a:t>
            </a:r>
            <a:endParaRPr lang="en-US" sz="3200" dirty="0"/>
          </a:p>
        </p:txBody>
      </p:sp>
    </p:spTree>
    <p:extLst>
      <p:ext uri="{BB962C8B-B14F-4D97-AF65-F5344CB8AC3E}">
        <p14:creationId xmlns:p14="http://schemas.microsoft.com/office/powerpoint/2010/main" val="311952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359" y="1678488"/>
            <a:ext cx="8279704" cy="3323987"/>
          </a:xfrm>
          <a:prstGeom prst="rect">
            <a:avLst/>
          </a:prstGeom>
          <a:noFill/>
        </p:spPr>
        <p:txBody>
          <a:bodyPr wrap="square" rtlCol="0">
            <a:spAutoFit/>
          </a:bodyPr>
          <a:lstStyle/>
          <a:p>
            <a:r>
              <a:rPr lang="en-GB" sz="3000" dirty="0"/>
              <a:t>The file format for a web page is usually </a:t>
            </a:r>
            <a:r>
              <a:rPr lang="en-GB" sz="3000" b="1" dirty="0"/>
              <a:t>HTML (hyper-text mark-up language)</a:t>
            </a:r>
            <a:r>
              <a:rPr lang="en-GB" sz="3000" dirty="0"/>
              <a:t> and is identified in the HTTP protocol. Most web browsers also support a variety of additional formats, such as JPEG, PNG, and GIF image formats, and can be extended to support more through the use of plugins. </a:t>
            </a:r>
            <a:endParaRPr lang="en-US" sz="3000" dirty="0"/>
          </a:p>
        </p:txBody>
      </p:sp>
    </p:spTree>
    <p:extLst>
      <p:ext uri="{BB962C8B-B14F-4D97-AF65-F5344CB8AC3E}">
        <p14:creationId xmlns:p14="http://schemas.microsoft.com/office/powerpoint/2010/main" val="279788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359" y="159624"/>
            <a:ext cx="8279704" cy="707886"/>
          </a:xfrm>
          <a:prstGeom prst="rect">
            <a:avLst/>
          </a:prstGeom>
          <a:noFill/>
        </p:spPr>
        <p:txBody>
          <a:bodyPr wrap="square" rtlCol="0">
            <a:spAutoFit/>
          </a:bodyPr>
          <a:lstStyle/>
          <a:p>
            <a:r>
              <a:rPr lang="en" sz="4000" dirty="0">
                <a:solidFill>
                  <a:schemeClr val="accent2">
                    <a:lumMod val="40000"/>
                    <a:lumOff val="60000"/>
                  </a:schemeClr>
                </a:solidFill>
                <a:latin typeface="+mj-lt"/>
              </a:rPr>
              <a:t>UNIFORM RESOURCE LOCATOR (URL)</a:t>
            </a:r>
            <a:endParaRPr lang="en-US" sz="4000" dirty="0">
              <a:solidFill>
                <a:schemeClr val="accent2">
                  <a:lumMod val="40000"/>
                  <a:lumOff val="60000"/>
                </a:schemeClr>
              </a:solidFill>
              <a:latin typeface="+mj-lt"/>
            </a:endParaRPr>
          </a:p>
        </p:txBody>
      </p:sp>
      <p:sp>
        <p:nvSpPr>
          <p:cNvPr id="3" name="TextBox 2"/>
          <p:cNvSpPr txBox="1"/>
          <p:nvPr/>
        </p:nvSpPr>
        <p:spPr>
          <a:xfrm>
            <a:off x="413359" y="1131983"/>
            <a:ext cx="8664167" cy="4708981"/>
          </a:xfrm>
          <a:prstGeom prst="rect">
            <a:avLst/>
          </a:prstGeom>
          <a:noFill/>
        </p:spPr>
        <p:txBody>
          <a:bodyPr wrap="none" rtlCol="0">
            <a:spAutoFit/>
          </a:bodyPr>
          <a:lstStyle/>
          <a:p>
            <a:r>
              <a:rPr lang="en-US" sz="3000" dirty="0"/>
              <a:t>This provides a way to locate a resource on </a:t>
            </a:r>
          </a:p>
          <a:p>
            <a:r>
              <a:rPr lang="en-US" sz="3000" dirty="0"/>
              <a:t>the web. The URL contains the name of the </a:t>
            </a:r>
          </a:p>
          <a:p>
            <a:r>
              <a:rPr lang="en-US" sz="3000" dirty="0"/>
              <a:t>protocol to be used to access the resources </a:t>
            </a:r>
          </a:p>
          <a:p>
            <a:r>
              <a:rPr lang="en-US" sz="3000" dirty="0"/>
              <a:t>and a resource name. </a:t>
            </a:r>
          </a:p>
          <a:p>
            <a:r>
              <a:rPr lang="en-US" sz="3000" dirty="0"/>
              <a:t>The first part of a URL identifies what protocol </a:t>
            </a:r>
          </a:p>
          <a:p>
            <a:r>
              <a:rPr lang="en-US" sz="3000" dirty="0"/>
              <a:t>to use. The second part identifies the </a:t>
            </a:r>
            <a:r>
              <a:rPr lang="en-US" sz="3000" dirty="0">
                <a:solidFill>
                  <a:schemeClr val="accent2">
                    <a:lumMod val="40000"/>
                    <a:lumOff val="60000"/>
                  </a:schemeClr>
                </a:solidFill>
              </a:rPr>
              <a:t>IP Address </a:t>
            </a:r>
          </a:p>
          <a:p>
            <a:r>
              <a:rPr lang="en-US" sz="3000" dirty="0"/>
              <a:t>or </a:t>
            </a:r>
            <a:r>
              <a:rPr lang="en-US" sz="3000" dirty="0">
                <a:solidFill>
                  <a:schemeClr val="accent2">
                    <a:lumMod val="40000"/>
                    <a:lumOff val="60000"/>
                  </a:schemeClr>
                </a:solidFill>
              </a:rPr>
              <a:t>Domain name </a:t>
            </a:r>
            <a:r>
              <a:rPr lang="en-US" sz="3000" dirty="0"/>
              <a:t>where the resource is located.</a:t>
            </a:r>
          </a:p>
          <a:p>
            <a:endParaRPr lang="en-US" sz="3000" dirty="0">
              <a:solidFill>
                <a:schemeClr val="accent2">
                  <a:lumMod val="40000"/>
                  <a:lumOff val="60000"/>
                </a:schemeClr>
              </a:solidFill>
            </a:endParaRPr>
          </a:p>
          <a:p>
            <a:r>
              <a:rPr lang="en-US" sz="3000" dirty="0">
                <a:solidFill>
                  <a:schemeClr val="accent2">
                    <a:lumMod val="40000"/>
                    <a:lumOff val="60000"/>
                  </a:schemeClr>
                </a:solidFill>
              </a:rPr>
              <a:t>https://www.clickonkaduna.ng/ </a:t>
            </a:r>
            <a:r>
              <a:rPr lang="en-US" sz="3000" dirty="0"/>
              <a:t>is an example of a </a:t>
            </a:r>
          </a:p>
          <a:p>
            <a:r>
              <a:rPr lang="en-US" sz="3000" dirty="0"/>
              <a:t>domain name.</a:t>
            </a:r>
          </a:p>
        </p:txBody>
      </p:sp>
    </p:spTree>
    <p:extLst>
      <p:ext uri="{BB962C8B-B14F-4D97-AF65-F5344CB8AC3E}">
        <p14:creationId xmlns:p14="http://schemas.microsoft.com/office/powerpoint/2010/main" val="11906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359" y="1265898"/>
            <a:ext cx="8279704" cy="769441"/>
          </a:xfrm>
          <a:prstGeom prst="rect">
            <a:avLst/>
          </a:prstGeom>
          <a:noFill/>
        </p:spPr>
        <p:txBody>
          <a:bodyPr wrap="square" rtlCol="0">
            <a:spAutoFit/>
          </a:bodyPr>
          <a:lstStyle/>
          <a:p>
            <a:r>
              <a:rPr lang="en-US" sz="4400" dirty="0">
                <a:solidFill>
                  <a:schemeClr val="accent2">
                    <a:lumMod val="60000"/>
                    <a:lumOff val="40000"/>
                  </a:schemeClr>
                </a:solidFill>
                <a:latin typeface="+mj-lt"/>
              </a:rPr>
              <a:t>WEB BROWSER</a:t>
            </a:r>
          </a:p>
        </p:txBody>
      </p:sp>
      <p:sp>
        <p:nvSpPr>
          <p:cNvPr id="2" name="TextBox 1"/>
          <p:cNvSpPr txBox="1"/>
          <p:nvPr/>
        </p:nvSpPr>
        <p:spPr>
          <a:xfrm>
            <a:off x="413359" y="2623359"/>
            <a:ext cx="7603298" cy="3323987"/>
          </a:xfrm>
          <a:prstGeom prst="rect">
            <a:avLst/>
          </a:prstGeom>
          <a:noFill/>
        </p:spPr>
        <p:txBody>
          <a:bodyPr wrap="square" rtlCol="0">
            <a:spAutoFit/>
          </a:bodyPr>
          <a:lstStyle/>
          <a:p>
            <a:r>
              <a:rPr lang="en-GB" sz="3000" dirty="0"/>
              <a:t>A WEB BROWSER is a software application which enables a user to display and interact with text, images, videos, music, and other information that could be on a website. </a:t>
            </a:r>
          </a:p>
          <a:p>
            <a:r>
              <a:rPr lang="en-GB" sz="3000" dirty="0"/>
              <a:t>Examples includes Safari, Google Chrome, Mozilla Firefox, Internet Explorer, etc.</a:t>
            </a:r>
            <a:endParaRPr lang="en-US" sz="3000" dirty="0"/>
          </a:p>
        </p:txBody>
      </p:sp>
    </p:spTree>
    <p:extLst>
      <p:ext uri="{BB962C8B-B14F-4D97-AF65-F5344CB8AC3E}">
        <p14:creationId xmlns:p14="http://schemas.microsoft.com/office/powerpoint/2010/main" val="201827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36750" y="1330456"/>
            <a:ext cx="6816797" cy="384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501095"/>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917</TotalTime>
  <Words>593</Words>
  <Application>Microsoft Macintosh PowerPoint</Application>
  <PresentationFormat>On-screen Show (4:3)</PresentationFormat>
  <Paragraphs>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Franklin Gothic Book</vt:lpstr>
      <vt:lpstr>Wingdings 2</vt:lpstr>
      <vt:lpstr>Technic</vt:lpstr>
      <vt:lpstr>introduction TO BASIC WEB COMMUNICATION(0.0)</vt:lpstr>
      <vt:lpstr>INTRODUCTION</vt:lpstr>
      <vt:lpstr>WWW</vt:lpstr>
      <vt:lpstr>WEB SERVER</vt:lpstr>
      <vt:lpstr>Protocols and Standards </vt:lpstr>
      <vt:lpstr>PowerPoint Presentation</vt:lpstr>
      <vt:lpstr>PowerPoint Presentation</vt:lpstr>
      <vt:lpstr>PowerPoint Presentation</vt:lpstr>
      <vt:lpstr>PowerPoint Presentation</vt:lpstr>
      <vt:lpstr>HTML5 AND CSS3 FUNDAMENTALS UNIT 1.0</vt:lpstr>
      <vt:lpstr>WHAT IS HTML</vt:lpstr>
      <vt:lpstr>HTML5</vt:lpstr>
      <vt:lpstr>When will HTML5 be finished?</vt:lpstr>
      <vt:lpstr>Where can I see some HTML5 demos? </vt:lpstr>
      <vt:lpstr>CSS3</vt:lpstr>
      <vt:lpstr>Where can I see some CSS3 demos? </vt:lpstr>
      <vt:lpstr>Browser Support for HTML5 and CSS3</vt:lpstr>
      <vt:lpstr>PowerPoint Presentation</vt:lpstr>
    </vt:vector>
  </TitlesOfParts>
  <Company>Bahcesehir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Asma'u Muktar Aliyu</dc:creator>
  <cp:lastModifiedBy>Nuradeen Maidoki</cp:lastModifiedBy>
  <cp:revision>346</cp:revision>
  <dcterms:created xsi:type="dcterms:W3CDTF">2019-05-04T19:12:04Z</dcterms:created>
  <dcterms:modified xsi:type="dcterms:W3CDTF">2019-06-23T14:03:22Z</dcterms:modified>
</cp:coreProperties>
</file>