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man Mahmud" userId="0a7d2084196ae567" providerId="LiveId" clId="{0075E89A-A133-4850-B7E8-0FBFE12B8625}"/>
    <pc:docChg chg="modSld">
      <pc:chgData name="Sadman Mahmud" userId="0a7d2084196ae567" providerId="LiveId" clId="{0075E89A-A133-4850-B7E8-0FBFE12B8625}" dt="2020-11-14T14:06:42.119" v="58" actId="20577"/>
      <pc:docMkLst>
        <pc:docMk/>
      </pc:docMkLst>
      <pc:sldChg chg="modSp mod">
        <pc:chgData name="Sadman Mahmud" userId="0a7d2084196ae567" providerId="LiveId" clId="{0075E89A-A133-4850-B7E8-0FBFE12B8625}" dt="2020-11-14T14:06:42.119" v="58" actId="20577"/>
        <pc:sldMkLst>
          <pc:docMk/>
          <pc:sldMk cId="2288046035" sldId="256"/>
        </pc:sldMkLst>
        <pc:spChg chg="mod">
          <ac:chgData name="Sadman Mahmud" userId="0a7d2084196ae567" providerId="LiveId" clId="{0075E89A-A133-4850-B7E8-0FBFE12B8625}" dt="2020-11-14T14:06:25.943" v="19" actId="20577"/>
          <ac:spMkLst>
            <pc:docMk/>
            <pc:sldMk cId="2288046035" sldId="256"/>
            <ac:spMk id="2" creationId="{00000000-0000-0000-0000-000000000000}"/>
          </ac:spMkLst>
        </pc:spChg>
        <pc:spChg chg="mod">
          <ac:chgData name="Sadman Mahmud" userId="0a7d2084196ae567" providerId="LiveId" clId="{0075E89A-A133-4850-B7E8-0FBFE12B8625}" dt="2020-11-14T14:06:42.119" v="58" actId="20577"/>
          <ac:spMkLst>
            <pc:docMk/>
            <pc:sldMk cId="2288046035" sldId="256"/>
            <ac:spMk id="3" creationId="{00000000-0000-0000-0000-000000000000}"/>
          </ac:spMkLst>
        </pc:spChg>
      </pc:sldChg>
    </pc:docChg>
  </pc:docChgLst>
  <pc:docChgLst>
    <pc:chgData name="SCOTT W. Davis" userId="e3a796bfc1d95105" providerId="Windows Live" clId="Web-{C325C070-9C41-464E-9CE5-DC7D9635D5CF}"/>
    <pc:docChg chg="modSld">
      <pc:chgData name="SCOTT W. Davis" userId="e3a796bfc1d95105" providerId="Windows Live" clId="Web-{C325C070-9C41-464E-9CE5-DC7D9635D5CF}" dt="2018-11-16T07:49:55.791" v="103" actId="20577"/>
      <pc:docMkLst>
        <pc:docMk/>
      </pc:docMkLst>
      <pc:sldChg chg="modSp">
        <pc:chgData name="SCOTT W. Davis" userId="e3a796bfc1d95105" providerId="Windows Live" clId="Web-{C325C070-9C41-464E-9CE5-DC7D9635D5CF}" dt="2018-11-16T07:49:53.759" v="101" actId="20577"/>
        <pc:sldMkLst>
          <pc:docMk/>
          <pc:sldMk cId="2288046035" sldId="256"/>
        </pc:sldMkLst>
        <pc:spChg chg="mod">
          <ac:chgData name="SCOTT W. Davis" userId="e3a796bfc1d95105" providerId="Windows Live" clId="Web-{C325C070-9C41-464E-9CE5-DC7D9635D5CF}" dt="2018-11-16T07:49:53.759" v="101" actId="20577"/>
          <ac:spMkLst>
            <pc:docMk/>
            <pc:sldMk cId="2288046035" sldId="256"/>
            <ac:spMk id="2" creationId="{00000000-0000-0000-0000-000000000000}"/>
          </ac:spMkLst>
        </pc:spChg>
        <pc:spChg chg="mod">
          <ac:chgData name="SCOTT W. Davis" userId="e3a796bfc1d95105" providerId="Windows Live" clId="Web-{C325C070-9C41-464E-9CE5-DC7D9635D5CF}" dt="2018-11-16T07:49:43.587" v="96" actId="20577"/>
          <ac:spMkLst>
            <pc:docMk/>
            <pc:sldMk cId="2288046035"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pt>
    <dgm:pt modelId="{BB833BE8-9365-48AB-A725-FAF1B520D3F4}" type="pres">
      <dgm:prSet presAssocID="{471A91D1-D7E9-4F0B-8978-AFE45FFFC104}" presName="sibTrans" presStyleLbl="sibTrans2D1" presStyleIdx="0" presStyleCnt="4"/>
      <dgm:spPr/>
    </dgm:pt>
    <dgm:pt modelId="{55A3F947-A2E2-401E-B0ED-46B63C12B88B}" type="pres">
      <dgm:prSet presAssocID="{471A91D1-D7E9-4F0B-8978-AFE45FFFC104}" presName="connectorText" presStyleLbl="sibTrans2D1" presStyleIdx="0" presStyleCnt="4"/>
      <dgm:spPr/>
    </dgm:pt>
    <dgm:pt modelId="{F43E1DA2-651E-40A2-A2E2-EDD4D6A7ADCE}" type="pres">
      <dgm:prSet presAssocID="{74912E07-1389-4339-BB72-D5897C178F56}" presName="node" presStyleLbl="node1" presStyleIdx="1" presStyleCnt="5" custScaleX="275704">
        <dgm:presLayoutVars>
          <dgm:bulletEnabled val="1"/>
        </dgm:presLayoutVars>
      </dgm:prSet>
      <dgm:spPr/>
    </dgm:pt>
    <dgm:pt modelId="{7A99A51E-0A47-44F8-80CB-85A964AEDC48}" type="pres">
      <dgm:prSet presAssocID="{7F37D3DD-CAEA-466D-9900-8CCFF1F3CA33}" presName="sibTrans" presStyleLbl="sibTrans2D1" presStyleIdx="1" presStyleCnt="4"/>
      <dgm:spPr/>
    </dgm:pt>
    <dgm:pt modelId="{DC459E9F-D484-4484-B8FB-00CC0CA89397}" type="pres">
      <dgm:prSet presAssocID="{7F37D3DD-CAEA-466D-9900-8CCFF1F3CA33}" presName="connectorText" presStyleLbl="sibTrans2D1" presStyleIdx="1" presStyleCnt="4"/>
      <dgm:spPr/>
    </dgm:pt>
    <dgm:pt modelId="{A0C6E388-F02E-40EA-926F-8179E9176409}" type="pres">
      <dgm:prSet presAssocID="{63A8844C-C793-484D-95B1-2A8EBF1DD4E4}" presName="node" presStyleLbl="node1" presStyleIdx="2" presStyleCnt="5" custScaleX="275704">
        <dgm:presLayoutVars>
          <dgm:bulletEnabled val="1"/>
        </dgm:presLayoutVars>
      </dgm:prSet>
      <dgm:spPr/>
    </dgm:pt>
    <dgm:pt modelId="{9A5CB07C-A31D-47AE-8B2D-EE013AEFDE82}" type="pres">
      <dgm:prSet presAssocID="{BE09D47D-94D5-4FDE-9B88-DF066CDC2E9D}" presName="sibTrans" presStyleLbl="sibTrans2D1" presStyleIdx="2" presStyleCnt="4"/>
      <dgm:spPr/>
    </dgm:pt>
    <dgm:pt modelId="{B8C63C6D-E881-499C-84B9-D1825062F38B}" type="pres">
      <dgm:prSet presAssocID="{BE09D47D-94D5-4FDE-9B88-DF066CDC2E9D}" presName="connectorText" presStyleLbl="sibTrans2D1" presStyleIdx="2" presStyleCnt="4"/>
      <dgm:spPr/>
    </dgm:pt>
    <dgm:pt modelId="{8716A442-C7AF-42C9-AE79-2B89B24DD349}" type="pres">
      <dgm:prSet presAssocID="{66B29ECB-946F-4B4F-93DC-F9FB4E4A0EC1}" presName="node" presStyleLbl="node1" presStyleIdx="3" presStyleCnt="5" custScaleX="275704">
        <dgm:presLayoutVars>
          <dgm:bulletEnabled val="1"/>
        </dgm:presLayoutVars>
      </dgm:prSet>
      <dgm:spPr/>
    </dgm:pt>
    <dgm:pt modelId="{5720AEF7-ADEF-462D-BD40-AB954C3DE41B}" type="pres">
      <dgm:prSet presAssocID="{50A13C24-D6D7-4813-9F35-C61D1518A4A3}" presName="sibTrans" presStyleLbl="sibTrans2D1" presStyleIdx="3" presStyleCnt="4"/>
      <dgm:spPr/>
    </dgm:pt>
    <dgm:pt modelId="{BCCB14AD-73B4-4375-90AC-07F4B6B0D262}" type="pres">
      <dgm:prSet presAssocID="{50A13C24-D6D7-4813-9F35-C61D1518A4A3}" presName="connectorText" presStyleLbl="sibTrans2D1" presStyleIdx="3" presStyleCnt="4"/>
      <dgm:spPr/>
    </dgm:pt>
    <dgm:pt modelId="{B2960881-BC5E-47CA-B45D-CDF7680C0725}" type="pres">
      <dgm:prSet presAssocID="{CA2D3AE7-76F2-4948-9B0A-215F22A6BB54}" presName="node" presStyleLbl="node1" presStyleIdx="4" presStyleCnt="5" custScaleX="275704">
        <dgm:presLayoutVars>
          <dgm:bulletEnabled val="1"/>
        </dgm:presLayoutVars>
      </dgm:prSet>
      <dgm:spPr/>
    </dgm:pt>
  </dgm:ptLst>
  <dgm:cxnLst>
    <dgm:cxn modelId="{0283120B-B118-4156-B77D-84CA2D5928F0}" srcId="{92C9A600-04CD-4590-89C1-BF43DBF37669}" destId="{CA2D3AE7-76F2-4948-9B0A-215F22A6BB54}" srcOrd="4" destOrd="0" parTransId="{4432517B-8957-416B-B880-1816E5B0C3E4}" sibTransId="{66B37025-7CC9-4E37-AD34-68799C7FF0BE}"/>
    <dgm:cxn modelId="{6F96DA5C-E906-4B72-99B3-1475FBE40039}" srcId="{92C9A600-04CD-4590-89C1-BF43DBF37669}" destId="{66B29ECB-946F-4B4F-93DC-F9FB4E4A0EC1}" srcOrd="3" destOrd="0" parTransId="{381DCEFC-D7D0-4BBD-BF35-59F25690B2D3}" sibTransId="{50A13C24-D6D7-4813-9F35-C61D1518A4A3}"/>
    <dgm:cxn modelId="{F79C255F-BF63-4A89-99FF-BF31F068D46B}" srcId="{92C9A600-04CD-4590-89C1-BF43DBF37669}" destId="{74912E07-1389-4339-BB72-D5897C178F56}" srcOrd="1" destOrd="0" parTransId="{4C7DA21F-F216-47D9-8CB8-5291D965D565}" sibTransId="{7F37D3DD-CAEA-466D-9900-8CCFF1F3CA33}"/>
    <dgm:cxn modelId="{60B57F50-7734-4B45-B808-BB879E999F74}" type="presOf" srcId="{731B0D0D-9999-438C-8940-820B8FF90D3B}" destId="{6389AFF0-42E1-4528-B5C3-58D60939B986}" srcOrd="0"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3BCD7B79-57AF-43A8-981B-A122EAE9232E}" type="presOf" srcId="{63A8844C-C793-484D-95B1-2A8EBF1DD4E4}" destId="{A0C6E388-F02E-40EA-926F-8179E9176409}"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498EC9D7-4A42-40F6-8F23-A37FBD2D9278}" type="presOf" srcId="{50A13C24-D6D7-4813-9F35-C61D1518A4A3}" destId="{BCCB14AD-73B4-4375-90AC-07F4B6B0D262}" srcOrd="1"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FE5220F0-917E-4681-8D9A-EF00D327F1E2}" type="presOf" srcId="{CA2D3AE7-76F2-4948-9B0A-215F22A6BB54}" destId="{B2960881-BC5E-47CA-B45D-CDF7680C0725}"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C55DB9FF-D1F2-4087-91A5-596DC3174773}" srcId="{92C9A600-04CD-4590-89C1-BF43DBF37669}" destId="{63A8844C-C793-484D-95B1-2A8EBF1DD4E4}" srcOrd="2" destOrd="0" parTransId="{0352D2FC-2EB9-48BB-867F-BBC35693F9CE}" sibTransId="{BE09D47D-94D5-4FDE-9B88-DF066CDC2E9D}"/>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11/14/2020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65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716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962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9253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20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9726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1677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801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418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88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72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6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37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052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629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566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727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11/14/2020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35305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Food Inspection Use Case</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Part of capstone project: </a:t>
            </a:r>
            <a:r>
              <a:rPr lang="en-US" dirty="0" err="1"/>
              <a:t>ibm</a:t>
            </a:r>
            <a:r>
              <a:rPr lang="en-US" dirty="0"/>
              <a:t> </a:t>
            </a:r>
            <a:r>
              <a:rPr lang="en-US" dirty="0" err="1"/>
              <a:t>coursera</a:t>
            </a:r>
            <a:r>
              <a:rPr lang="en-US" dirty="0"/>
              <a:t> </a:t>
            </a:r>
            <a:r>
              <a:rPr lang="en-US"/>
              <a:t>data science </a:t>
            </a:r>
            <a:endParaRPr lang="en-US" dirty="0"/>
          </a:p>
        </p:txBody>
      </p:sp>
    </p:spTree>
    <p:extLst>
      <p:ext uri="{BB962C8B-B14F-4D97-AF65-F5344CB8AC3E}">
        <p14:creationId xmlns:p14="http://schemas.microsoft.com/office/powerpoint/2010/main"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locations of the inspections</a:t>
            </a:r>
          </a:p>
        </p:txBody>
      </p:sp>
      <p:sp>
        <p:nvSpPr>
          <p:cNvPr id="3" name="Content Placeholder 2"/>
          <p:cNvSpPr>
            <a:spLocks noGrp="1"/>
          </p:cNvSpPr>
          <p:nvPr>
            <p:ph idx="1"/>
          </p:nvPr>
        </p:nvSpPr>
        <p:spPr>
          <a:xfrm>
            <a:off x="1141412" y="2249488"/>
            <a:ext cx="9440863" cy="712788"/>
          </a:xfrm>
        </p:spPr>
        <p:txBody>
          <a:bodyPr>
            <a:normAutofit lnSpcReduction="10000"/>
          </a:bodyPr>
          <a:lstStyle/>
          <a:p>
            <a:r>
              <a:rPr lang="en-US" sz="1800" b="1" u="sng" dirty="0"/>
              <a:t>In order to reduce computational cost, let's just work with the first 100 inspections in this dataset</a:t>
            </a:r>
            <a:r>
              <a:rPr lang="en-US" sz="1800" dirty="0"/>
              <a:t>.</a:t>
            </a:r>
          </a:p>
        </p:txBody>
      </p:sp>
      <p:pic>
        <p:nvPicPr>
          <p:cNvPr id="4" name="Picture 3"/>
          <p:cNvPicPr/>
          <p:nvPr/>
        </p:nvPicPr>
        <p:blipFill>
          <a:blip r:embed="rId2"/>
          <a:stretch>
            <a:fillRect/>
          </a:stretch>
        </p:blipFill>
        <p:spPr>
          <a:xfrm>
            <a:off x="3429000" y="2804477"/>
            <a:ext cx="4616767" cy="3662998"/>
          </a:xfrm>
          <a:prstGeom prst="rect">
            <a:avLst/>
          </a:prstGeom>
        </p:spPr>
      </p:pic>
    </p:spTree>
    <p:extLst>
      <p:ext uri="{BB962C8B-B14F-4D97-AF65-F5344CB8AC3E}">
        <p14:creationId xmlns:p14="http://schemas.microsoft.com/office/powerpoint/2010/main" val="88337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a:t>
            </a:r>
            <a:endParaRPr lang="en-US" dirty="0"/>
          </a:p>
        </p:txBody>
      </p:sp>
      <p:pic>
        <p:nvPicPr>
          <p:cNvPr id="4" name="Picture 3"/>
          <p:cNvPicPr/>
          <p:nvPr/>
        </p:nvPicPr>
        <p:blipFill>
          <a:blip r:embed="rId2"/>
          <a:stretch>
            <a:fillRect/>
          </a:stretch>
        </p:blipFill>
        <p:spPr>
          <a:xfrm>
            <a:off x="2217737" y="2097088"/>
            <a:ext cx="7164387" cy="4393883"/>
          </a:xfrm>
          <a:prstGeom prst="rect">
            <a:avLst/>
          </a:prstGeom>
        </p:spPr>
      </p:pic>
    </p:spTree>
    <p:extLst>
      <p:ext uri="{BB962C8B-B14F-4D97-AF65-F5344CB8AC3E}">
        <p14:creationId xmlns:p14="http://schemas.microsoft.com/office/powerpoint/2010/main" val="29317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 (more details)</a:t>
            </a:r>
            <a:endParaRPr lang="en-US" dirty="0"/>
          </a:p>
        </p:txBody>
      </p:sp>
      <p:pic>
        <p:nvPicPr>
          <p:cNvPr id="4" name="Picture 3"/>
          <p:cNvPicPr/>
          <p:nvPr/>
        </p:nvPicPr>
        <p:blipFill>
          <a:blip r:embed="rId2"/>
          <a:stretch>
            <a:fillRect/>
          </a:stretch>
        </p:blipFill>
        <p:spPr>
          <a:xfrm>
            <a:off x="3038475" y="2260916"/>
            <a:ext cx="5257800" cy="4368484"/>
          </a:xfrm>
          <a:prstGeom prst="rect">
            <a:avLst/>
          </a:prstGeom>
        </p:spPr>
      </p:pic>
    </p:spTree>
    <p:extLst>
      <p:ext uri="{BB962C8B-B14F-4D97-AF65-F5344CB8AC3E}">
        <p14:creationId xmlns:p14="http://schemas.microsoft.com/office/powerpoint/2010/main" val="404714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val="176200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 results</a:t>
            </a:r>
          </a:p>
        </p:txBody>
      </p:sp>
      <p:graphicFrame>
        <p:nvGraphicFramePr>
          <p:cNvPr id="4" name="Table 3"/>
          <p:cNvGraphicFramePr>
            <a:graphicFrameLocks noGrp="1"/>
          </p:cNvGraphicFramePr>
          <p:nvPr>
            <p:extLst>
              <p:ext uri="{D42A27DB-BD31-4B8C-83A1-F6EECF244321}">
                <p14:modId xmlns:p14="http://schemas.microsoft.com/office/powerpoint/2010/main" val="3265790190"/>
              </p:ext>
            </p:extLst>
          </p:nvPr>
        </p:nvGraphicFramePr>
        <p:xfrm>
          <a:off x="1590675" y="2460149"/>
          <a:ext cx="8696325" cy="3131028"/>
        </p:xfrm>
        <a:graphic>
          <a:graphicData uri="http://schemas.openxmlformats.org/drawingml/2006/table">
            <a:tbl>
              <a:tblPr firstRow="1" firstCol="1" bandRow="1">
                <a:tableStyleId>{5C22544A-7EE6-4342-B048-85BDC9FD1C3A}</a:tableStyleId>
              </a:tblPr>
              <a:tblGrid>
                <a:gridCol w="2394977">
                  <a:extLst>
                    <a:ext uri="{9D8B030D-6E8A-4147-A177-3AD203B41FA5}">
                      <a16:colId xmlns:a16="http://schemas.microsoft.com/office/drawing/2014/main" val="4083210275"/>
                    </a:ext>
                  </a:extLst>
                </a:gridCol>
                <a:gridCol w="3152999">
                  <a:extLst>
                    <a:ext uri="{9D8B030D-6E8A-4147-A177-3AD203B41FA5}">
                      <a16:colId xmlns:a16="http://schemas.microsoft.com/office/drawing/2014/main" val="1750170246"/>
                    </a:ext>
                  </a:extLst>
                </a:gridCol>
                <a:gridCol w="3148349">
                  <a:extLst>
                    <a:ext uri="{9D8B030D-6E8A-4147-A177-3AD203B41FA5}">
                      <a16:colId xmlns:a16="http://schemas.microsoft.com/office/drawing/2014/main" val="2065077214"/>
                    </a:ext>
                  </a:extLst>
                </a:gridCol>
              </a:tblGrid>
              <a:tr h="782757">
                <a:tc>
                  <a:txBody>
                    <a:bodyPr/>
                    <a:lstStyle/>
                    <a:p>
                      <a:pPr marL="0" marR="0" algn="just">
                        <a:lnSpc>
                          <a:spcPct val="200000"/>
                        </a:lnSpc>
                        <a:spcBef>
                          <a:spcPts val="0"/>
                        </a:spcBef>
                        <a:spcAft>
                          <a:spcPts val="0"/>
                        </a:spcAft>
                      </a:pPr>
                      <a:r>
                        <a:rPr lang="en-US" sz="20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kNN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LR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2395824"/>
                  </a:ext>
                </a:extLst>
              </a:tr>
              <a:tr h="782757">
                <a:tc>
                  <a:txBody>
                    <a:bodyPr/>
                    <a:lstStyle/>
                    <a:p>
                      <a:pPr marL="0" marR="0" algn="just">
                        <a:lnSpc>
                          <a:spcPct val="200000"/>
                        </a:lnSpc>
                        <a:spcBef>
                          <a:spcPts val="0"/>
                        </a:spcBef>
                        <a:spcAft>
                          <a:spcPts val="0"/>
                        </a:spcAft>
                      </a:pPr>
                      <a:r>
                        <a:rPr lang="en-US" sz="2000">
                          <a:effectLst/>
                        </a:rPr>
                        <a:t>Train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0.6332499518953242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0.5358860881277661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9209028"/>
                  </a:ext>
                </a:extLst>
              </a:tr>
              <a:tr h="782757">
                <a:tc>
                  <a:txBody>
                    <a:bodyPr/>
                    <a:lstStyle/>
                    <a:p>
                      <a:pPr marL="0" marR="0" algn="just">
                        <a:lnSpc>
                          <a:spcPct val="200000"/>
                        </a:lnSpc>
                        <a:spcBef>
                          <a:spcPts val="0"/>
                        </a:spcBef>
                        <a:spcAft>
                          <a:spcPts val="0"/>
                        </a:spcAft>
                      </a:pPr>
                      <a:r>
                        <a:rPr lang="en-US" sz="2000">
                          <a:effectLst/>
                        </a:rPr>
                        <a:t>Test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0.5215384615384615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0.5246153846153846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9259364"/>
                  </a:ext>
                </a:extLst>
              </a:tr>
              <a:tr h="782757">
                <a:tc>
                  <a:txBody>
                    <a:bodyPr/>
                    <a:lstStyle/>
                    <a:p>
                      <a:pPr marL="0" marR="0" algn="just">
                        <a:lnSpc>
                          <a:spcPct val="200000"/>
                        </a:lnSpc>
                        <a:spcBef>
                          <a:spcPts val="0"/>
                        </a:spcBef>
                        <a:spcAft>
                          <a:spcPts val="0"/>
                        </a:spcAft>
                      </a:pPr>
                      <a:r>
                        <a:rPr lang="en-US" sz="2000" dirty="0">
                          <a:effectLst/>
                        </a:rPr>
                        <a:t>F1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0.47777033142713926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dirty="0">
                          <a:effectLst/>
                        </a:rPr>
                        <a:t>0.36103702553753003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9014860"/>
                  </a:ext>
                </a:extLst>
              </a:tr>
            </a:tbl>
          </a:graphicData>
        </a:graphic>
      </p:graphicFrame>
    </p:spTree>
    <p:extLst>
      <p:ext uri="{BB962C8B-B14F-4D97-AF65-F5344CB8AC3E}">
        <p14:creationId xmlns:p14="http://schemas.microsoft.com/office/powerpoint/2010/main" val="243303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Foursquare to analyze the neighborhood of the inspected businesses</a:t>
            </a:r>
          </a:p>
        </p:txBody>
      </p:sp>
      <p:sp>
        <p:nvSpPr>
          <p:cNvPr id="3" name="Content Placeholder 2"/>
          <p:cNvSpPr>
            <a:spLocks noGrp="1"/>
          </p:cNvSpPr>
          <p:nvPr>
            <p:ph idx="1"/>
          </p:nvPr>
        </p:nvSpPr>
        <p:spPr>
          <a:xfrm>
            <a:off x="1141412" y="2249487"/>
            <a:ext cx="9905999" cy="1046163"/>
          </a:xfrm>
        </p:spPr>
        <p:txBody>
          <a:bodyPr/>
          <a:lstStyle/>
          <a:p>
            <a:r>
              <a:rPr lang="en-US" b="1" u="sng" dirty="0"/>
              <a:t>In order to reduce computational cost, let's just work with the first 100 inspections in this dataset</a:t>
            </a:r>
            <a:endParaRPr lang="en-US" dirty="0"/>
          </a:p>
        </p:txBody>
      </p:sp>
      <p:sp>
        <p:nvSpPr>
          <p:cNvPr id="4" name="Rectangle 3"/>
          <p:cNvSpPr/>
          <p:nvPr/>
        </p:nvSpPr>
        <p:spPr>
          <a:xfrm>
            <a:off x="1352549" y="3295650"/>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“OMNI S.F. Hotel” it is Low Risk business inspection and it got 96 score </a:t>
            </a:r>
            <a:endParaRPr lang="en-US" sz="2400" b="1" dirty="0"/>
          </a:p>
        </p:txBody>
      </p:sp>
    </p:spTree>
    <p:extLst>
      <p:ext uri="{BB962C8B-B14F-4D97-AF65-F5344CB8AC3E}">
        <p14:creationId xmlns:p14="http://schemas.microsoft.com/office/powerpoint/2010/main" val="87363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rPr>
              <a:t>“OMNI S.F. Hotel” Venues data and location</a:t>
            </a:r>
            <a:endParaRPr lang="en-US" dirty="0"/>
          </a:p>
        </p:txBody>
      </p:sp>
      <p:pic>
        <p:nvPicPr>
          <p:cNvPr id="4" name="Picture 3"/>
          <p:cNvPicPr/>
          <p:nvPr/>
        </p:nvPicPr>
        <p:blipFill>
          <a:blip r:embed="rId2"/>
          <a:stretch>
            <a:fillRect/>
          </a:stretch>
        </p:blipFill>
        <p:spPr>
          <a:xfrm>
            <a:off x="1362075" y="2298065"/>
            <a:ext cx="6275070" cy="4398010"/>
          </a:xfrm>
          <a:prstGeom prst="rect">
            <a:avLst/>
          </a:prstGeom>
        </p:spPr>
      </p:pic>
      <p:pic>
        <p:nvPicPr>
          <p:cNvPr id="5" name="Picture 4"/>
          <p:cNvPicPr/>
          <p:nvPr/>
        </p:nvPicPr>
        <p:blipFill>
          <a:blip r:embed="rId3"/>
          <a:stretch>
            <a:fillRect/>
          </a:stretch>
        </p:blipFill>
        <p:spPr>
          <a:xfrm>
            <a:off x="7809865" y="2411730"/>
            <a:ext cx="3686810" cy="3284220"/>
          </a:xfrm>
          <a:prstGeom prst="rect">
            <a:avLst/>
          </a:prstGeom>
        </p:spPr>
      </p:pic>
    </p:spTree>
    <p:extLst>
      <p:ext uri="{BB962C8B-B14F-4D97-AF65-F5344CB8AC3E}">
        <p14:creationId xmlns:p14="http://schemas.microsoft.com/office/powerpoint/2010/main" val="23364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API gives us we are able to only show one tip</a:t>
            </a:r>
          </a:p>
        </p:txBody>
      </p:sp>
      <p:sp>
        <p:nvSpPr>
          <p:cNvPr id="3" name="Content Placeholder 2"/>
          <p:cNvSpPr>
            <a:spLocks noGrp="1"/>
          </p:cNvSpPr>
          <p:nvPr>
            <p:ph idx="1"/>
          </p:nvPr>
        </p:nvSpPr>
        <p:spPr>
          <a:xfrm>
            <a:off x="1141412" y="2249487"/>
            <a:ext cx="9905999" cy="569913"/>
          </a:xfrm>
        </p:spPr>
        <p:txBody>
          <a:bodyPr/>
          <a:lstStyle/>
          <a:p>
            <a:r>
              <a:rPr lang="en-US" dirty="0"/>
              <a:t>Example of one tip</a:t>
            </a:r>
          </a:p>
        </p:txBody>
      </p:sp>
      <p:pic>
        <p:nvPicPr>
          <p:cNvPr id="4" name="Picture 3"/>
          <p:cNvPicPr/>
          <p:nvPr/>
        </p:nvPicPr>
        <p:blipFill>
          <a:blip r:embed="rId2"/>
          <a:stretch>
            <a:fillRect/>
          </a:stretch>
        </p:blipFill>
        <p:spPr>
          <a:xfrm>
            <a:off x="5051740" y="1918334"/>
            <a:ext cx="5787709" cy="4577715"/>
          </a:xfrm>
          <a:prstGeom prst="rect">
            <a:avLst/>
          </a:prstGeom>
        </p:spPr>
      </p:pic>
    </p:spTree>
    <p:extLst>
      <p:ext uri="{BB962C8B-B14F-4D97-AF65-F5344CB8AC3E}">
        <p14:creationId xmlns:p14="http://schemas.microsoft.com/office/powerpoint/2010/main" val="331479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User</a:t>
            </a:r>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Nadia and Last Name: </a:t>
            </a:r>
            <a:r>
              <a:rPr lang="en-US" dirty="0" err="1"/>
              <a:t>IssaBella</a:t>
            </a:r>
            <a:r>
              <a:rPr lang="en-US" dirty="0"/>
              <a:t>, Home City: Vaughan, Canada</a:t>
            </a:r>
          </a:p>
          <a:p>
            <a:pPr lvl="1"/>
            <a:r>
              <a:rPr lang="en-US" dirty="0"/>
              <a:t>Nadia is very active in Foursquare as we can see she has 598 tips. Let us explore them.</a:t>
            </a:r>
          </a:p>
          <a:p>
            <a:endParaRPr lang="en-US" dirty="0"/>
          </a:p>
        </p:txBody>
      </p:sp>
    </p:spTree>
    <p:extLst>
      <p:ext uri="{BB962C8B-B14F-4D97-AF65-F5344CB8AC3E}">
        <p14:creationId xmlns:p14="http://schemas.microsoft.com/office/powerpoint/2010/main" val="371119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Food inspection involves not only sampling and testing of end products but also assessing food centers to ensure compliance with food safety management systems. This minimizes the occurrence of public health food safety problems. Food inspection dates back to ancient times as part of the history of public health. The Food and Drug Administration (FDA) publishes the Food Code that sets guidelines and procedures to assist in food control jurisdictions. The Food Code provides a scientifically and legally backed basis for regulating the retail and food service industries. </a:t>
            </a:r>
          </a:p>
        </p:txBody>
      </p:sp>
    </p:spTree>
    <p:extLst>
      <p:ext uri="{BB962C8B-B14F-4D97-AF65-F5344CB8AC3E}">
        <p14:creationId xmlns:p14="http://schemas.microsoft.com/office/powerpoint/2010/main" val="14836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lnSpcReduction="20000"/>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p>
          <a:p>
            <a:r>
              <a:rPr lang="en-US" dirty="0"/>
              <a:t>It 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lnSpcReduction="10000"/>
          </a:bodyPr>
          <a:lstStyle/>
          <a:p>
            <a:r>
              <a:rPr lang="en-US" dirty="0"/>
              <a:t>After conducting an inspection of the facility, the Health Inspector calculates a score based on the violations observed. Violations can fall into:</a:t>
            </a:r>
          </a:p>
          <a:p>
            <a:pPr lvl="1"/>
            <a:r>
              <a:rPr lang="en-US" b="1" dirty="0"/>
              <a:t>High risk category</a:t>
            </a:r>
            <a:r>
              <a:rPr lang="en-US" dirty="0"/>
              <a:t>: records specific violations that directly relate to the transmission of food borne illnesses, the adulteration of food products and the contamination of food-contact surfaces.</a:t>
            </a:r>
          </a:p>
          <a:p>
            <a:pPr lvl="1"/>
            <a:r>
              <a:rPr lang="en-US" b="1" dirty="0"/>
              <a:t>Moderate risk category:</a:t>
            </a:r>
            <a:r>
              <a:rPr lang="en-US" dirty="0"/>
              <a:t> records specific violations that are of a moderate risk to the public health and safety.</a:t>
            </a:r>
          </a:p>
          <a:p>
            <a:pPr lvl="1"/>
            <a:r>
              <a:rPr lang="en-US" b="1" dirty="0"/>
              <a:t>Low risk category:</a:t>
            </a:r>
            <a:r>
              <a:rPr lang="en-US" dirty="0"/>
              <a:t> records violations that are low risk or have no immediate risk to the public health and safety.</a:t>
            </a:r>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graphicFrame>
        <p:nvGraphicFramePr>
          <p:cNvPr id="4" name="Table 3"/>
          <p:cNvGraphicFramePr>
            <a:graphicFrameLocks noGrp="1"/>
          </p:cNvGraphicFramePr>
          <p:nvPr>
            <p:extLst>
              <p:ext uri="{D42A27DB-BD31-4B8C-83A1-F6EECF244321}">
                <p14:modId xmlns:p14="http://schemas.microsoft.com/office/powerpoint/2010/main" val="3600062673"/>
              </p:ext>
            </p:extLst>
          </p:nvPr>
        </p:nvGraphicFramePr>
        <p:xfrm>
          <a:off x="1695449" y="2049791"/>
          <a:ext cx="8143875" cy="4570090"/>
        </p:xfrm>
        <a:graphic>
          <a:graphicData uri="http://schemas.openxmlformats.org/drawingml/2006/table">
            <a:tbl>
              <a:tblPr firstRow="1" firstCol="1" bandRow="1">
                <a:tableStyleId>{5C22544A-7EE6-4342-B048-85BDC9FD1C3A}</a:tableStyleId>
              </a:tblPr>
              <a:tblGrid>
                <a:gridCol w="463666">
                  <a:extLst>
                    <a:ext uri="{9D8B030D-6E8A-4147-A177-3AD203B41FA5}">
                      <a16:colId xmlns:a16="http://schemas.microsoft.com/office/drawing/2014/main" val="4286567881"/>
                    </a:ext>
                  </a:extLst>
                </a:gridCol>
                <a:gridCol w="2099757">
                  <a:extLst>
                    <a:ext uri="{9D8B030D-6E8A-4147-A177-3AD203B41FA5}">
                      <a16:colId xmlns:a16="http://schemas.microsoft.com/office/drawing/2014/main" val="317040210"/>
                    </a:ext>
                  </a:extLst>
                </a:gridCol>
                <a:gridCol w="5580452">
                  <a:extLst>
                    <a:ext uri="{9D8B030D-6E8A-4147-A177-3AD203B41FA5}">
                      <a16:colId xmlns:a16="http://schemas.microsoft.com/office/drawing/2014/main" val="2172291055"/>
                    </a:ext>
                  </a:extLst>
                </a:gridCol>
              </a:tblGrid>
              <a:tr h="245659">
                <a:tc>
                  <a:txBody>
                    <a:bodyPr/>
                    <a:lstStyle/>
                    <a:p>
                      <a:pPr marL="0" marR="0" algn="just">
                        <a:lnSpc>
                          <a:spcPct val="107000"/>
                        </a:lnSpc>
                        <a:spcBef>
                          <a:spcPts val="0"/>
                        </a:spcBef>
                        <a:spcAft>
                          <a:spcPts val="0"/>
                        </a:spcAft>
                      </a:pPr>
                      <a:r>
                        <a:rPr lang="en-US" sz="1000">
                          <a:effectLst/>
                        </a:rPr>
                        <a: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Feature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Description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077046233"/>
                  </a:ext>
                </a:extLst>
              </a:tr>
              <a:tr h="205739">
                <a:tc>
                  <a:txBody>
                    <a:bodyPr/>
                    <a:lstStyle/>
                    <a:p>
                      <a:pPr marL="0" marR="0" algn="just">
                        <a:lnSpc>
                          <a:spcPct val="107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used for identification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530391909"/>
                  </a:ext>
                </a:extLst>
              </a:tr>
              <a:tr h="205739">
                <a:tc>
                  <a:txBody>
                    <a:bodyPr/>
                    <a:lstStyle/>
                    <a:p>
                      <a:pPr marL="0" marR="0" algn="just">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836551632"/>
                  </a:ext>
                </a:extLst>
              </a:tr>
              <a:tr h="205739">
                <a:tc>
                  <a:txBody>
                    <a:bodyPr/>
                    <a:lstStyle/>
                    <a:p>
                      <a:pPr marL="0" marR="0" algn="just">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business_address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address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2736805"/>
                  </a:ext>
                </a:extLst>
              </a:tr>
              <a:tr h="205739">
                <a:tc>
                  <a:txBody>
                    <a:bodyPr/>
                    <a:lstStyle/>
                    <a:p>
                      <a:pPr marL="0" marR="0" algn="just">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business_city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City (here all records have the same city San-Francisco)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832986002"/>
                  </a:ext>
                </a:extLst>
              </a:tr>
              <a:tr h="205739">
                <a:tc>
                  <a:txBody>
                    <a:bodyPr/>
                    <a:lstStyle/>
                    <a:p>
                      <a:pPr marL="0" marR="0" algn="just">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business_state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state (here all records have the same state CA)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70090652"/>
                  </a:ext>
                </a:extLst>
              </a:tr>
              <a:tr h="411477">
                <a:tc>
                  <a:txBody>
                    <a:bodyPr/>
                    <a:lstStyle/>
                    <a:p>
                      <a:pPr marL="0" marR="0" algn="just">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business_postal_code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Zip/postal code of the business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335426076"/>
                  </a:ext>
                </a:extLst>
              </a:tr>
              <a:tr h="205739">
                <a:tc>
                  <a:txBody>
                    <a:bodyPr/>
                    <a:lstStyle/>
                    <a:p>
                      <a:pPr marL="0" marR="0" algn="just">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business_latitude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latitude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500154062"/>
                  </a:ext>
                </a:extLst>
              </a:tr>
              <a:tr h="205739">
                <a:tc>
                  <a:txBody>
                    <a:bodyPr/>
                    <a:lstStyle/>
                    <a:p>
                      <a:pPr marL="0" marR="0" algn="just">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business_longitude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longitude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7323561"/>
                  </a:ext>
                </a:extLst>
              </a:tr>
              <a:tr h="205739">
                <a:tc>
                  <a:txBody>
                    <a:bodyPr/>
                    <a:lstStyle/>
                    <a:p>
                      <a:pPr marL="0" marR="0" algn="just">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tuple of the latitude and the longitude values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02099925"/>
                  </a:ext>
                </a:extLst>
              </a:tr>
              <a:tr h="205739">
                <a:tc>
                  <a:txBody>
                    <a:bodyPr/>
                    <a:lstStyle/>
                    <a:p>
                      <a:pPr marL="0" marR="0" algn="just">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business_phone_no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phone number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35257545"/>
                  </a:ext>
                </a:extLst>
              </a:tr>
              <a:tr h="205739">
                <a:tc>
                  <a:txBody>
                    <a:bodyPr/>
                    <a:lstStyle/>
                    <a:p>
                      <a:pPr marL="0" marR="0" algn="just">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that identifying the inspection case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938466036"/>
                  </a:ext>
                </a:extLst>
              </a:tr>
              <a:tr h="205739">
                <a:tc>
                  <a:txBody>
                    <a:bodyPr/>
                    <a:lstStyle/>
                    <a:p>
                      <a:pPr marL="0" marR="0" algn="just">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inspection_date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date of the inspection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32278247"/>
                  </a:ext>
                </a:extLst>
              </a:tr>
              <a:tr h="205739">
                <a:tc>
                  <a:txBody>
                    <a:bodyPr/>
                    <a:lstStyle/>
                    <a:p>
                      <a:pPr marL="0" marR="0" algn="just">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inspection_score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score out of 100 that the business got after the inspection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21158495"/>
                  </a:ext>
                </a:extLst>
              </a:tr>
              <a:tr h="621131">
                <a:tc>
                  <a:txBody>
                    <a:bodyPr/>
                    <a:lstStyle/>
                    <a:p>
                      <a:pPr marL="0" marR="0" algn="just">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inspection_type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Routine-Unscheduled, complaint, New ownership, new construction or Non-inspection site visit.  In our dataset this feature has only one value “Routine-Unscheduled”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429277"/>
                  </a:ext>
                </a:extLst>
              </a:tr>
              <a:tr h="205739">
                <a:tc>
                  <a:txBody>
                    <a:bodyPr/>
                    <a:lstStyle/>
                    <a:p>
                      <a:pPr marL="0" marR="0" algn="just">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Identification of violation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53507928"/>
                  </a:ext>
                </a:extLst>
              </a:tr>
              <a:tr h="205739">
                <a:tc>
                  <a:txBody>
                    <a:bodyPr/>
                    <a:lstStyle/>
                    <a:p>
                      <a:pPr marL="0" marR="0" algn="just">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Short description of the violation if any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8280553"/>
                  </a:ext>
                </a:extLst>
              </a:tr>
              <a:tr h="411477">
                <a:tc>
                  <a:txBody>
                    <a:bodyPr/>
                    <a:lstStyle/>
                    <a:p>
                      <a:pPr marL="0" marR="0" algn="just">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risk_category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Classification of the business category, Low, Moderate or High Risk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166803098"/>
                  </a:ext>
                </a:extLst>
              </a:tr>
            </a:tbl>
          </a:graphicData>
        </a:graphic>
      </p:graphicFrame>
    </p:spTree>
    <p:extLst>
      <p:ext uri="{BB962C8B-B14F-4D97-AF65-F5344CB8AC3E}">
        <p14:creationId xmlns:p14="http://schemas.microsoft.com/office/powerpoint/2010/main" val="862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In general</a:t>
            </a:r>
            <a:endParaRPr lang="en-US" dirty="0"/>
          </a:p>
        </p:txBody>
      </p:sp>
      <p:pic>
        <p:nvPicPr>
          <p:cNvPr id="5" name="Picture 4"/>
          <p:cNvPicPr/>
          <p:nvPr/>
        </p:nvPicPr>
        <p:blipFill>
          <a:blip r:embed="rId2"/>
          <a:stretch>
            <a:fillRect/>
          </a:stretch>
        </p:blipFill>
        <p:spPr>
          <a:xfrm>
            <a:off x="1650682" y="2219959"/>
            <a:ext cx="8445818" cy="4266565"/>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by year</a:t>
            </a:r>
            <a:endParaRPr lang="en-US" dirty="0"/>
          </a:p>
        </p:txBody>
      </p:sp>
      <p:pic>
        <p:nvPicPr>
          <p:cNvPr id="4" name="Picture 3"/>
          <p:cNvPicPr/>
          <p:nvPr/>
        </p:nvPicPr>
        <p:blipFill>
          <a:blip r:embed="rId2"/>
          <a:stretch>
            <a:fillRect/>
          </a:stretch>
        </p:blipFill>
        <p:spPr>
          <a:xfrm>
            <a:off x="1247775" y="2155507"/>
            <a:ext cx="9799636" cy="4407218"/>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Violation description cloud words</a:t>
            </a:r>
            <a:endParaRPr lang="en-US" dirty="0"/>
          </a:p>
        </p:txBody>
      </p:sp>
      <p:pic>
        <p:nvPicPr>
          <p:cNvPr id="4" name="Picture 3"/>
          <p:cNvPicPr/>
          <p:nvPr/>
        </p:nvPicPr>
        <p:blipFill>
          <a:blip r:embed="rId2"/>
          <a:stretch>
            <a:fillRect/>
          </a:stretch>
        </p:blipFill>
        <p:spPr>
          <a:xfrm>
            <a:off x="1141413" y="2205672"/>
            <a:ext cx="9821862" cy="4290378"/>
          </a:xfrm>
          <a:prstGeom prst="rect">
            <a:avLst/>
          </a:prstGeom>
        </p:spPr>
      </p:pic>
    </p:spTree>
    <p:extLst>
      <p:ext uri="{BB962C8B-B14F-4D97-AF65-F5344CB8AC3E}">
        <p14:creationId xmlns:p14="http://schemas.microsoft.com/office/powerpoint/2010/main" val="2045278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36</TotalTime>
  <Words>867</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Tw Cen MT</vt:lpstr>
      <vt:lpstr>Circuit</vt:lpstr>
      <vt:lpstr>Food Inspection Use Case</vt:lpstr>
      <vt:lpstr>Introduction</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San Francisco</vt:lpstr>
      <vt:lpstr>A clean and categorized copy of the map of San Francisco (more details)</vt:lpstr>
      <vt:lpstr>Inspection activities days of the week</vt:lpstr>
      <vt:lpstr>Machine learning Algorithm results</vt:lpstr>
      <vt:lpstr>using Foursquare to analyze the neighborhood of the inspected businesses</vt:lpstr>
      <vt:lpstr>“OMNI S.F. Hotel” Venues data and location</vt:lpstr>
      <vt:lpstr>Foursquare API gives us we are able to only show one tip</vt:lpstr>
      <vt:lpstr>Foursquare User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2)-Food Inspection Use Case</dc:title>
  <dc:creator>Mohammed Al-Qurishi</dc:creator>
  <cp:lastModifiedBy>Sadman Mahmud</cp:lastModifiedBy>
  <cp:revision>30</cp:revision>
  <dcterms:created xsi:type="dcterms:W3CDTF">2018-11-10T16:12:56Z</dcterms:created>
  <dcterms:modified xsi:type="dcterms:W3CDTF">2020-11-14T14:06:43Z</dcterms:modified>
</cp:coreProperties>
</file>