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Electronic Voting Machine</a:t>
            </a:r>
            <a:endParaRPr lang="en-US" dirty="0"/>
          </a:p>
        </p:txBody>
      </p:sp>
      <p:sp>
        <p:nvSpPr>
          <p:cNvPr id="3" name="Subtitle 2"/>
          <p:cNvSpPr>
            <a:spLocks noGrp="1"/>
          </p:cNvSpPr>
          <p:nvPr>
            <p:ph type="subTitle" idx="1"/>
          </p:nvPr>
        </p:nvSpPr>
        <p:spPr>
          <a:xfrm>
            <a:off x="2037806" y="4365606"/>
            <a:ext cx="6988737" cy="1969879"/>
          </a:xfrm>
        </p:spPr>
        <p:txBody>
          <a:bodyPr>
            <a:noAutofit/>
          </a:bodyPr>
          <a:lstStyle/>
          <a:p>
            <a:pPr algn="l"/>
            <a:r>
              <a:rPr lang="en-US" sz="1800" dirty="0" smtClean="0">
                <a:solidFill>
                  <a:schemeClr val="bg1"/>
                </a:solidFill>
              </a:rPr>
              <a:t>Course: CSE299(Junior Design), Section: 11, Faculty: ITN</a:t>
            </a:r>
          </a:p>
          <a:p>
            <a:pPr algn="l"/>
            <a:r>
              <a:rPr lang="en-US" sz="1800" dirty="0" smtClean="0">
                <a:solidFill>
                  <a:schemeClr val="bg1"/>
                </a:solidFill>
              </a:rPr>
              <a:t>Team Name:  Team Venom</a:t>
            </a:r>
          </a:p>
          <a:p>
            <a:pPr algn="l"/>
            <a:r>
              <a:rPr lang="en-US" sz="1800" dirty="0" smtClean="0">
                <a:solidFill>
                  <a:schemeClr val="bg1"/>
                </a:solidFill>
              </a:rPr>
              <a:t>Name of  </a:t>
            </a:r>
            <a:r>
              <a:rPr lang="en-US" sz="1800" dirty="0">
                <a:solidFill>
                  <a:schemeClr val="bg1"/>
                </a:solidFill>
              </a:rPr>
              <a:t>t</a:t>
            </a:r>
            <a:r>
              <a:rPr lang="en-US" sz="1800" dirty="0" smtClean="0">
                <a:solidFill>
                  <a:schemeClr val="bg1"/>
                </a:solidFill>
              </a:rPr>
              <a:t>he Members: </a:t>
            </a:r>
          </a:p>
          <a:p>
            <a:pPr algn="l"/>
            <a:r>
              <a:rPr lang="en-US" sz="1800" dirty="0" smtClean="0">
                <a:solidFill>
                  <a:schemeClr val="bg1"/>
                </a:solidFill>
              </a:rPr>
              <a:t>1.Tazbin Hossain </a:t>
            </a:r>
            <a:r>
              <a:rPr lang="en-US" sz="1800" dirty="0" err="1" smtClean="0">
                <a:solidFill>
                  <a:schemeClr val="bg1"/>
                </a:solidFill>
              </a:rPr>
              <a:t>Zadid</a:t>
            </a:r>
            <a:r>
              <a:rPr lang="en-US" sz="1800" dirty="0" smtClean="0">
                <a:solidFill>
                  <a:schemeClr val="bg1"/>
                </a:solidFill>
              </a:rPr>
              <a:t> </a:t>
            </a:r>
            <a:r>
              <a:rPr lang="en-US" sz="1800" dirty="0">
                <a:solidFill>
                  <a:schemeClr val="bg1"/>
                </a:solidFill>
              </a:rPr>
              <a:t>– 1520683042 (tazbin.zadid@northsouth.edu)</a:t>
            </a:r>
            <a:endParaRPr lang="en-US" sz="1800" dirty="0" smtClean="0">
              <a:solidFill>
                <a:schemeClr val="bg1"/>
              </a:solidFill>
            </a:endParaRPr>
          </a:p>
          <a:p>
            <a:pPr algn="l"/>
            <a:r>
              <a:rPr lang="en-US" sz="1800" dirty="0" smtClean="0">
                <a:solidFill>
                  <a:schemeClr val="bg1"/>
                </a:solidFill>
              </a:rPr>
              <a:t>2. </a:t>
            </a:r>
            <a:r>
              <a:rPr lang="en-US" sz="1800" dirty="0" err="1" smtClean="0">
                <a:solidFill>
                  <a:schemeClr val="bg1"/>
                </a:solidFill>
              </a:rPr>
              <a:t>Sadman</a:t>
            </a:r>
            <a:r>
              <a:rPr lang="en-US" sz="1800" dirty="0" smtClean="0">
                <a:solidFill>
                  <a:schemeClr val="bg1"/>
                </a:solidFill>
              </a:rPr>
              <a:t> </a:t>
            </a:r>
            <a:r>
              <a:rPr lang="en-US" sz="1800" dirty="0" err="1" smtClean="0">
                <a:solidFill>
                  <a:schemeClr val="bg1"/>
                </a:solidFill>
              </a:rPr>
              <a:t>Alam</a:t>
            </a:r>
            <a:r>
              <a:rPr lang="en-US" sz="1800" dirty="0" smtClean="0">
                <a:solidFill>
                  <a:schemeClr val="bg1"/>
                </a:solidFill>
              </a:rPr>
              <a:t> - 1610544042 </a:t>
            </a:r>
            <a:r>
              <a:rPr lang="en-US" sz="1800" dirty="0">
                <a:solidFill>
                  <a:schemeClr val="bg1"/>
                </a:solidFill>
              </a:rPr>
              <a:t> (sadman.alam@northsouth.edu)</a:t>
            </a:r>
          </a:p>
          <a:p>
            <a:pPr algn="l"/>
            <a:endParaRPr lang="en-US" sz="1800" dirty="0" smtClean="0">
              <a:solidFill>
                <a:schemeClr val="bg1"/>
              </a:solidFill>
            </a:endParaRPr>
          </a:p>
        </p:txBody>
      </p:sp>
    </p:spTree>
    <p:extLst>
      <p:ext uri="{BB962C8B-B14F-4D97-AF65-F5344CB8AC3E}">
        <p14:creationId xmlns:p14="http://schemas.microsoft.com/office/powerpoint/2010/main" val="3642910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738" y="481367"/>
            <a:ext cx="7729728" cy="1073114"/>
          </a:xfrm>
        </p:spPr>
        <p:txBody>
          <a:bodyPr/>
          <a:lstStyle/>
          <a:p>
            <a:r>
              <a:rPr lang="en-US" dirty="0" smtClean="0"/>
              <a:t>BUDGET </a:t>
            </a:r>
            <a:r>
              <a:rPr lang="en-US" sz="2000" dirty="0" smtClean="0"/>
              <a:t>(could be edited in the future) </a:t>
            </a:r>
            <a:endParaRPr lang="en-US" sz="2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9857634"/>
              </p:ext>
            </p:extLst>
          </p:nvPr>
        </p:nvGraphicFramePr>
        <p:xfrm>
          <a:off x="2229738" y="1854927"/>
          <a:ext cx="7731126" cy="5588000"/>
        </p:xfrm>
        <a:graphic>
          <a:graphicData uri="http://schemas.openxmlformats.org/drawingml/2006/table">
            <a:tbl>
              <a:tblPr firstRow="1" bandRow="1">
                <a:tableStyleId>{073A0DAA-6AF3-43AB-8588-CEC1D06C72B9}</a:tableStyleId>
              </a:tblPr>
              <a:tblGrid>
                <a:gridCol w="3865563">
                  <a:extLst>
                    <a:ext uri="{9D8B030D-6E8A-4147-A177-3AD203B41FA5}">
                      <a16:colId xmlns:a16="http://schemas.microsoft.com/office/drawing/2014/main" val="2833032794"/>
                    </a:ext>
                  </a:extLst>
                </a:gridCol>
                <a:gridCol w="3865563">
                  <a:extLst>
                    <a:ext uri="{9D8B030D-6E8A-4147-A177-3AD203B41FA5}">
                      <a16:colId xmlns:a16="http://schemas.microsoft.com/office/drawing/2014/main" val="2749371551"/>
                    </a:ext>
                  </a:extLst>
                </a:gridCol>
              </a:tblGrid>
              <a:tr h="558800">
                <a:tc>
                  <a:txBody>
                    <a:bodyPr/>
                    <a:lstStyle/>
                    <a:p>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Cost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7589189"/>
                  </a:ext>
                </a:extLst>
              </a:tr>
              <a:tr h="558800">
                <a:tc>
                  <a:txBody>
                    <a:bodyPr/>
                    <a:lstStyle/>
                    <a:p>
                      <a:r>
                        <a:rPr lang="en-US" dirty="0" smtClean="0">
                          <a:latin typeface="Times New Roman" panose="02020603050405020304" pitchFamily="18" charset="0"/>
                          <a:cs typeface="Times New Roman" panose="02020603050405020304" pitchFamily="18" charset="0"/>
                        </a:rPr>
                        <a:t>Arduino Uno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a:t>
                      </a:r>
                      <a:r>
                        <a:rPr lang="en-US" baseline="0" dirty="0" smtClean="0">
                          <a:latin typeface="Times New Roman" panose="02020603050405020304" pitchFamily="18" charset="0"/>
                          <a:cs typeface="Times New Roman" panose="02020603050405020304" pitchFamily="18" charset="0"/>
                        </a:rPr>
                        <a:t> 82</a:t>
                      </a:r>
                      <a:r>
                        <a:rPr lang="en-US" dirty="0" smtClean="0">
                          <a:latin typeface="Times New Roman" panose="02020603050405020304" pitchFamily="18" charset="0"/>
                          <a:cs typeface="Times New Roman" panose="02020603050405020304" pitchFamily="18" charset="0"/>
                        </a:rPr>
                        <a:t>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0935582"/>
                  </a:ext>
                </a:extLst>
              </a:tr>
              <a:tr h="558800">
                <a:tc>
                  <a:txBody>
                    <a:bodyPr/>
                    <a:lstStyle/>
                    <a:p>
                      <a:r>
                        <a:rPr lang="en-US" dirty="0" smtClean="0">
                          <a:latin typeface="Times New Roman" panose="02020603050405020304" pitchFamily="18" charset="0"/>
                          <a:cs typeface="Times New Roman" panose="02020603050405020304" pitchFamily="18" charset="0"/>
                        </a:rPr>
                        <a:t>16X2 LCD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a:t>
                      </a:r>
                      <a:r>
                        <a:rPr lang="en-US" dirty="0" smtClean="0">
                          <a:latin typeface="Times New Roman" panose="02020603050405020304" pitchFamily="18" charset="0"/>
                          <a:cs typeface="Times New Roman" panose="02020603050405020304" pitchFamily="18" charset="0"/>
                        </a:rPr>
                        <a:t>350.00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0572527"/>
                  </a:ext>
                </a:extLst>
              </a:tr>
              <a:tr h="558800">
                <a:tc>
                  <a:txBody>
                    <a:bodyPr/>
                    <a:lstStyle/>
                    <a:p>
                      <a:r>
                        <a:rPr lang="en-US" dirty="0" smtClean="0">
                          <a:latin typeface="Times New Roman" panose="02020603050405020304" pitchFamily="18" charset="0"/>
                          <a:cs typeface="Times New Roman" panose="02020603050405020304" pitchFamily="18" charset="0"/>
                        </a:rPr>
                        <a:t>Push Buttons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40.00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0159027"/>
                  </a:ext>
                </a:extLst>
              </a:tr>
              <a:tr h="558800">
                <a:tc>
                  <a:txBody>
                    <a:bodyPr/>
                    <a:lstStyle/>
                    <a:p>
                      <a:r>
                        <a:rPr lang="en-US" dirty="0" smtClean="0">
                          <a:latin typeface="Times New Roman" panose="02020603050405020304" pitchFamily="18" charset="0"/>
                          <a:cs typeface="Times New Roman" panose="02020603050405020304" pitchFamily="18" charset="0"/>
                        </a:rPr>
                        <a:t>Breadboard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255.00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1842780"/>
                  </a:ext>
                </a:extLst>
              </a:tr>
              <a:tr h="558800">
                <a:tc>
                  <a:txBody>
                    <a:bodyPr/>
                    <a:lstStyle/>
                    <a:p>
                      <a:r>
                        <a:rPr lang="en-US" dirty="0" smtClean="0">
                          <a:latin typeface="Times New Roman" panose="02020603050405020304" pitchFamily="18" charset="0"/>
                          <a:cs typeface="Times New Roman" panose="02020603050405020304" pitchFamily="18" charset="0"/>
                        </a:rPr>
                        <a:t>Wires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60.00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2875827"/>
                  </a:ext>
                </a:extLst>
              </a:tr>
              <a:tr h="558800">
                <a:tc>
                  <a:txBody>
                    <a:bodyPr/>
                    <a:lstStyle/>
                    <a:p>
                      <a:r>
                        <a:rPr lang="en-US" dirty="0" smtClean="0">
                          <a:latin typeface="Times New Roman" panose="02020603050405020304" pitchFamily="18" charset="0"/>
                          <a:cs typeface="Times New Roman" panose="02020603050405020304" pitchFamily="18" charset="0"/>
                        </a:rPr>
                        <a:t>LEDs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a:t>
                      </a:r>
                      <a:r>
                        <a:rPr lang="en-US" baseline="0" dirty="0" smtClean="0">
                          <a:latin typeface="Times New Roman" panose="02020603050405020304" pitchFamily="18" charset="0"/>
                          <a:cs typeface="Times New Roman" panose="02020603050405020304" pitchFamily="18" charset="0"/>
                        </a:rPr>
                        <a:t> </a:t>
                      </a:r>
                      <a:r>
                        <a:rPr lang="en-US" baseline="0" dirty="0" smtClean="0">
                          <a:latin typeface="Times New Roman" panose="02020603050405020304" pitchFamily="18" charset="0"/>
                          <a:cs typeface="Times New Roman" panose="02020603050405020304" pitchFamily="18" charset="0"/>
                        </a:rPr>
                        <a:t>6.00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1598768"/>
                  </a:ext>
                </a:extLst>
              </a:tr>
              <a:tr h="558800">
                <a:tc>
                  <a:txBody>
                    <a:bodyPr/>
                    <a:lstStyle/>
                    <a:p>
                      <a:r>
                        <a:rPr lang="en-US" dirty="0" smtClean="0">
                          <a:latin typeface="Times New Roman" panose="02020603050405020304" pitchFamily="18" charset="0"/>
                          <a:cs typeface="Times New Roman" panose="02020603050405020304" pitchFamily="18" charset="0"/>
                        </a:rPr>
                        <a:t>Resistors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12.00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904192"/>
                  </a:ext>
                </a:extLst>
              </a:tr>
              <a:tr h="558800">
                <a:tc>
                  <a:txBody>
                    <a:bodyPr/>
                    <a:lstStyle/>
                    <a:p>
                      <a:r>
                        <a:rPr lang="en-US" dirty="0" smtClean="0">
                          <a:latin typeface="Times New Roman" panose="02020603050405020304" pitchFamily="18" charset="0"/>
                          <a:cs typeface="Times New Roman" panose="02020603050405020304" pitchFamily="18" charset="0"/>
                        </a:rPr>
                        <a:t>Fingerprint</a:t>
                      </a:r>
                      <a:r>
                        <a:rPr lang="en-US" baseline="0" dirty="0" smtClean="0">
                          <a:latin typeface="Times New Roman" panose="02020603050405020304" pitchFamily="18" charset="0"/>
                          <a:cs typeface="Times New Roman" panose="02020603050405020304" pitchFamily="18" charset="0"/>
                        </a:rPr>
                        <a:t> module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2200.00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73121"/>
                  </a:ext>
                </a:extLst>
              </a:tr>
              <a:tr h="558800">
                <a:tc>
                  <a:txBody>
                    <a:bodyPr/>
                    <a:lstStyle/>
                    <a:p>
                      <a:r>
                        <a:rPr lang="en-US" b="1" dirty="0" smtClean="0">
                          <a:latin typeface="Times New Roman" panose="02020603050405020304" pitchFamily="18" charset="0"/>
                          <a:cs typeface="Times New Roman" panose="02020603050405020304" pitchFamily="18" charset="0"/>
                        </a:rPr>
                        <a:t>Total</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BDT</a:t>
                      </a:r>
                      <a:r>
                        <a:rPr lang="en-US" b="1" baseline="0" dirty="0" smtClean="0">
                          <a:latin typeface="Times New Roman" panose="02020603050405020304" pitchFamily="18" charset="0"/>
                          <a:cs typeface="Times New Roman" panose="02020603050405020304" pitchFamily="18" charset="0"/>
                        </a:rPr>
                        <a:t>  3743.00</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2623014"/>
                  </a:ext>
                </a:extLst>
              </a:tr>
            </a:tbl>
          </a:graphicData>
        </a:graphic>
      </p:graphicFrame>
    </p:spTree>
    <p:extLst>
      <p:ext uri="{BB962C8B-B14F-4D97-AF65-F5344CB8AC3E}">
        <p14:creationId xmlns:p14="http://schemas.microsoft.com/office/powerpoint/2010/main" val="152281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334" y="363800"/>
            <a:ext cx="7729728" cy="1188720"/>
          </a:xfrm>
        </p:spPr>
        <p:txBody>
          <a:bodyPr/>
          <a:lstStyle/>
          <a:p>
            <a:r>
              <a:rPr lang="en-US" dirty="0" smtClean="0"/>
              <a:t>Time-Plan</a:t>
            </a:r>
            <a:r>
              <a:rPr lang="en-US" dirty="0"/>
              <a:t> </a:t>
            </a:r>
            <a:r>
              <a:rPr lang="en-US" sz="2000" dirty="0"/>
              <a:t>(could be edited </a:t>
            </a:r>
            <a:r>
              <a:rPr lang="en-US" sz="2000" dirty="0" smtClean="0"/>
              <a:t>in the future</a:t>
            </a:r>
            <a:r>
              <a:rPr lang="en-US" sz="2000" dirty="0"/>
              <a: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7740882"/>
              </p:ext>
            </p:extLst>
          </p:nvPr>
        </p:nvGraphicFramePr>
        <p:xfrm>
          <a:off x="1698172" y="1841863"/>
          <a:ext cx="8263392" cy="5247334"/>
        </p:xfrm>
        <a:graphic>
          <a:graphicData uri="http://schemas.openxmlformats.org/drawingml/2006/table">
            <a:tbl>
              <a:tblPr firstRow="1" bandRow="1">
                <a:tableStyleId>{073A0DAA-6AF3-43AB-8588-CEC1D06C72B9}</a:tableStyleId>
              </a:tblPr>
              <a:tblGrid>
                <a:gridCol w="1175657">
                  <a:extLst>
                    <a:ext uri="{9D8B030D-6E8A-4147-A177-3AD203B41FA5}">
                      <a16:colId xmlns:a16="http://schemas.microsoft.com/office/drawing/2014/main" val="3913144791"/>
                    </a:ext>
                  </a:extLst>
                </a:gridCol>
                <a:gridCol w="5943600">
                  <a:extLst>
                    <a:ext uri="{9D8B030D-6E8A-4147-A177-3AD203B41FA5}">
                      <a16:colId xmlns:a16="http://schemas.microsoft.com/office/drawing/2014/main" val="3603309249"/>
                    </a:ext>
                  </a:extLst>
                </a:gridCol>
                <a:gridCol w="1144135">
                  <a:extLst>
                    <a:ext uri="{9D8B030D-6E8A-4147-A177-3AD203B41FA5}">
                      <a16:colId xmlns:a16="http://schemas.microsoft.com/office/drawing/2014/main" val="430713469"/>
                    </a:ext>
                  </a:extLst>
                </a:gridCol>
              </a:tblGrid>
              <a:tr h="976374">
                <a:tc>
                  <a:txBody>
                    <a:bodyPr/>
                    <a:lstStyle/>
                    <a:p>
                      <a:r>
                        <a:rPr lang="en-US" dirty="0" smtClean="0">
                          <a:latin typeface="Times New Roman" panose="02020603050405020304" pitchFamily="18" charset="0"/>
                          <a:cs typeface="Times New Roman" panose="02020603050405020304" pitchFamily="18" charset="0"/>
                        </a:rPr>
                        <a:t>Serial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                                         </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Member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7816338"/>
                  </a:ext>
                </a:extLst>
              </a:tr>
              <a:tr h="453860">
                <a:tc>
                  <a:txBody>
                    <a:bodyPr/>
                    <a:lstStyle/>
                    <a:p>
                      <a:r>
                        <a:rPr lang="en-US" dirty="0" smtClean="0">
                          <a:latin typeface="Times New Roman" panose="02020603050405020304" pitchFamily="18" charset="0"/>
                          <a:cs typeface="Times New Roman" panose="02020603050405020304" pitchFamily="18" charset="0"/>
                        </a:rPr>
                        <a:t>Task 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Study</a:t>
                      </a:r>
                      <a:r>
                        <a:rPr lang="en-US" baseline="0" dirty="0" smtClean="0">
                          <a:latin typeface="Times New Roman" panose="02020603050405020304" pitchFamily="18" charset="0"/>
                          <a:cs typeface="Times New Roman" panose="02020603050405020304" pitchFamily="18" charset="0"/>
                        </a:rPr>
                        <a:t> </a:t>
                      </a:r>
                      <a:r>
                        <a:rPr lang="en-US" baseline="0" dirty="0" smtClean="0">
                          <a:latin typeface="Times New Roman" panose="02020603050405020304" pitchFamily="18" charset="0"/>
                          <a:cs typeface="Times New Roman" panose="02020603050405020304" pitchFamily="18" charset="0"/>
                        </a:rPr>
                        <a:t>more about this topic &amp; collect </a:t>
                      </a:r>
                      <a:r>
                        <a:rPr lang="en-US" baseline="0" dirty="0" smtClean="0">
                          <a:latin typeface="Times New Roman" panose="02020603050405020304" pitchFamily="18" charset="0"/>
                          <a:cs typeface="Times New Roman" panose="02020603050405020304" pitchFamily="18" charset="0"/>
                        </a:rPr>
                        <a:t>the components.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Both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587554"/>
                  </a:ext>
                </a:extLst>
              </a:tr>
              <a:tr h="467517">
                <a:tc>
                  <a:txBody>
                    <a:bodyPr/>
                    <a:lstStyle/>
                    <a:p>
                      <a:r>
                        <a:rPr lang="en-US" dirty="0" smtClean="0">
                          <a:latin typeface="Times New Roman" panose="02020603050405020304" pitchFamily="18" charset="0"/>
                          <a:cs typeface="Times New Roman" panose="02020603050405020304" pitchFamily="18" charset="0"/>
                        </a:rPr>
                        <a:t>Task 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Collect</a:t>
                      </a:r>
                      <a:r>
                        <a:rPr lang="en-US" baseline="0" dirty="0" smtClean="0">
                          <a:latin typeface="Times New Roman" panose="02020603050405020304" pitchFamily="18" charset="0"/>
                          <a:cs typeface="Times New Roman" panose="02020603050405020304" pitchFamily="18" charset="0"/>
                        </a:rPr>
                        <a:t> rest of the components &amp; study about the additional   feature.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Both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5678953"/>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Setting</a:t>
                      </a:r>
                      <a:r>
                        <a:rPr lang="en-US" baseline="0" dirty="0" smtClean="0">
                          <a:latin typeface="Times New Roman" panose="02020603050405020304" pitchFamily="18" charset="0"/>
                          <a:cs typeface="Times New Roman" panose="02020603050405020304" pitchFamily="18" charset="0"/>
                        </a:rPr>
                        <a:t> up the breadboard.</a:t>
                      </a: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Sadman</a:t>
                      </a:r>
                      <a:endParaRPr lang="en-US"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9653491"/>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Checking</a:t>
                      </a:r>
                      <a:r>
                        <a:rPr lang="en-US" baseline="0" dirty="0" smtClean="0">
                          <a:latin typeface="Times New Roman" panose="02020603050405020304" pitchFamily="18" charset="0"/>
                          <a:cs typeface="Times New Roman" panose="02020603050405020304" pitchFamily="18" charset="0"/>
                        </a:rPr>
                        <a:t> the Arduino &amp; setting it up.</a:t>
                      </a: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Zadid</a:t>
                      </a:r>
                      <a:endParaRPr lang="en-US"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460984"/>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Connecting</a:t>
                      </a:r>
                      <a:r>
                        <a:rPr lang="en-US" baseline="0" dirty="0" smtClean="0">
                          <a:latin typeface="Times New Roman" panose="02020603050405020304" pitchFamily="18" charset="0"/>
                          <a:cs typeface="Times New Roman" panose="02020603050405020304" pitchFamily="18" charset="0"/>
                        </a:rPr>
                        <a:t> the breadboard &amp; Arduino together.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latin typeface="Times New Roman" panose="02020603050405020304" pitchFamily="18" charset="0"/>
                          <a:cs typeface="Times New Roman" panose="02020603050405020304" pitchFamily="18" charset="0"/>
                        </a:rPr>
                        <a:t>Sadman</a:t>
                      </a:r>
                      <a:endParaRPr lang="en-US" baseline="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5641552"/>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Connecting the LCD with breadboard &amp; Arduino.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Zadid</a:t>
                      </a:r>
                      <a:endParaRPr lang="en-US"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0545333"/>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Connecting</a:t>
                      </a:r>
                      <a:r>
                        <a:rPr lang="en-US" baseline="0" dirty="0" smtClean="0">
                          <a:latin typeface="Times New Roman" panose="02020603050405020304" pitchFamily="18" charset="0"/>
                          <a:cs typeface="Times New Roman" panose="02020603050405020304" pitchFamily="18" charset="0"/>
                        </a:rPr>
                        <a:t> the finger print module with the existing set up.</a:t>
                      </a: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Both</a:t>
                      </a:r>
                    </a:p>
                  </a:txBody>
                  <a:tcPr/>
                </a:tc>
                <a:extLst>
                  <a:ext uri="{0D108BD9-81ED-4DB2-BD59-A6C34878D82A}">
                    <a16:rowId xmlns:a16="http://schemas.microsoft.com/office/drawing/2014/main" val="459381385"/>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8</a:t>
                      </a: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Re-checking the whole</a:t>
                      </a:r>
                      <a:r>
                        <a:rPr lang="en-US" baseline="0" dirty="0" smtClean="0">
                          <a:latin typeface="Times New Roman" panose="02020603050405020304" pitchFamily="18" charset="0"/>
                          <a:cs typeface="Times New Roman" panose="02020603050405020304" pitchFamily="18" charset="0"/>
                        </a:rPr>
                        <a:t> set up.</a:t>
                      </a: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Both</a:t>
                      </a:r>
                    </a:p>
                  </a:txBody>
                  <a:tcPr/>
                </a:tc>
                <a:extLst>
                  <a:ext uri="{0D108BD9-81ED-4DB2-BD59-A6C34878D82A}">
                    <a16:rowId xmlns:a16="http://schemas.microsoft.com/office/drawing/2014/main" val="4080118733"/>
                  </a:ext>
                </a:extLst>
              </a:tr>
              <a:tr h="45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Task 9</a:t>
                      </a: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anose="02020603050405020304" pitchFamily="18" charset="0"/>
                          <a:cs typeface="Times New Roman" panose="02020603050405020304" pitchFamily="18" charset="0"/>
                        </a:rPr>
                        <a:t>Operating the whole machine.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anose="02020603050405020304" pitchFamily="18" charset="0"/>
                          <a:cs typeface="Times New Roman" panose="02020603050405020304" pitchFamily="18" charset="0"/>
                        </a:rPr>
                        <a:t>Both</a:t>
                      </a:r>
                    </a:p>
                  </a:txBody>
                  <a:tcPr/>
                </a:tc>
                <a:extLst>
                  <a:ext uri="{0D108BD9-81ED-4DB2-BD59-A6C34878D82A}">
                    <a16:rowId xmlns:a16="http://schemas.microsoft.com/office/drawing/2014/main" val="3132926292"/>
                  </a:ext>
                </a:extLst>
              </a:tr>
            </a:tbl>
          </a:graphicData>
        </a:graphic>
      </p:graphicFrame>
    </p:spTree>
    <p:extLst>
      <p:ext uri="{BB962C8B-B14F-4D97-AF65-F5344CB8AC3E}">
        <p14:creationId xmlns:p14="http://schemas.microsoft.com/office/powerpoint/2010/main" val="106283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r>
              <a:rPr lang="en-US" dirty="0"/>
              <a:t> </a:t>
            </a:r>
            <a:r>
              <a:rPr lang="en-US" sz="2000" dirty="0" smtClean="0"/>
              <a:t>(could </a:t>
            </a:r>
            <a:r>
              <a:rPr lang="en-US" sz="2000" dirty="0"/>
              <a:t>be edited </a:t>
            </a:r>
            <a:r>
              <a:rPr lang="en-US" sz="2000" dirty="0" smtClean="0"/>
              <a:t>in the    future</a:t>
            </a:r>
            <a:r>
              <a:rPr lang="en-US" sz="2000" dirty="0"/>
              <a:t>) </a:t>
            </a:r>
          </a:p>
        </p:txBody>
      </p:sp>
      <p:pic>
        <p:nvPicPr>
          <p:cNvPr id="4" name="Content Placeholder 3"/>
          <p:cNvPicPr>
            <a:picLocks noGrp="1" noChangeAspect="1"/>
          </p:cNvPicPr>
          <p:nvPr>
            <p:ph idx="1"/>
          </p:nvPr>
        </p:nvPicPr>
        <p:blipFill>
          <a:blip r:embed="rId2"/>
          <a:stretch>
            <a:fillRect/>
          </a:stretch>
        </p:blipFill>
        <p:spPr>
          <a:xfrm>
            <a:off x="2542902" y="2299699"/>
            <a:ext cx="6836229" cy="4109011"/>
          </a:xfrm>
          <a:prstGeom prst="rect">
            <a:avLst/>
          </a:prstGeom>
        </p:spPr>
      </p:pic>
    </p:spTree>
    <p:extLst>
      <p:ext uri="{BB962C8B-B14F-4D97-AF65-F5344CB8AC3E}">
        <p14:creationId xmlns:p14="http://schemas.microsoft.com/office/powerpoint/2010/main" val="20036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a:xfrm>
            <a:off x="2231136" y="2651107"/>
            <a:ext cx="7729728" cy="3101983"/>
          </a:xfrm>
        </p:spPr>
        <p:txBody>
          <a:bodyPr/>
          <a:lstStyle/>
          <a:p>
            <a:pPr marL="0" indent="0">
              <a:buNone/>
            </a:pPr>
            <a:r>
              <a:rPr lang="en-US" dirty="0" smtClean="0">
                <a:latin typeface="Times New Roman" panose="02020603050405020304" pitchFamily="18" charset="0"/>
                <a:cs typeface="Times New Roman" panose="02020603050405020304" pitchFamily="18" charset="0"/>
              </a:rPr>
              <a:t> By operating this machine, we will get the final result of the election and the final result will be displayed on the LCD screen.   The result must be accurate and precise.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30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We would like to add a fingerprint sensor to our project. In this system, a voter will be recognized by his fingerprint and once a voter is recognized then he is free to cast his vote through our machine.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i="1" u="sng" dirty="0" smtClean="0">
                <a:latin typeface="Times New Roman" panose="02020603050405020304" pitchFamily="18" charset="0"/>
                <a:cs typeface="Times New Roman" panose="02020603050405020304" pitchFamily="18" charset="0"/>
              </a:rPr>
              <a:t>  NOTE: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Adding this feature to our project means we will have to buy some extra components. As a result our budget will increase. Our time plan will also be changed a little bit. So, we will edit those sections in the upcoming weeks and we will prepare a final report and presentation with all complete details.     </a:t>
            </a:r>
          </a:p>
        </p:txBody>
      </p:sp>
    </p:spTree>
    <p:extLst>
      <p:ext uri="{BB962C8B-B14F-4D97-AF65-F5344CB8AC3E}">
        <p14:creationId xmlns:p14="http://schemas.microsoft.com/office/powerpoint/2010/main" val="344831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199" y="169817"/>
            <a:ext cx="7729728" cy="6126480"/>
          </a:xfrm>
        </p:spPr>
        <p:txBody>
          <a:bodyPr>
            <a:normAutofit/>
          </a:bodyPr>
          <a:lstStyle/>
          <a:p>
            <a:r>
              <a:rPr lang="en-US" sz="9600" dirty="0" smtClean="0">
                <a:solidFill>
                  <a:srgbClr val="002060"/>
                </a:solidFill>
              </a:rPr>
              <a:t>THANK </a:t>
            </a:r>
            <a:br>
              <a:rPr lang="en-US" sz="9600" dirty="0" smtClean="0">
                <a:solidFill>
                  <a:srgbClr val="002060"/>
                </a:solidFill>
              </a:rPr>
            </a:br>
            <a:r>
              <a:rPr lang="en-US" sz="9600" dirty="0" smtClean="0">
                <a:solidFill>
                  <a:srgbClr val="002060"/>
                </a:solidFill>
              </a:rPr>
              <a:t>YOU </a:t>
            </a:r>
            <a:br>
              <a:rPr lang="en-US" sz="9600" dirty="0" smtClean="0">
                <a:solidFill>
                  <a:srgbClr val="002060"/>
                </a:solidFill>
              </a:rPr>
            </a:br>
            <a:r>
              <a:rPr lang="en-US" sz="9600" dirty="0" smtClean="0">
                <a:solidFill>
                  <a:srgbClr val="002060"/>
                </a:solidFill>
              </a:rPr>
              <a:t>VERY MUCH !!!!!!</a:t>
            </a:r>
            <a:endParaRPr lang="en-US" sz="9600" dirty="0">
              <a:solidFill>
                <a:srgbClr val="002060"/>
              </a:solidFill>
            </a:endParaRPr>
          </a:p>
        </p:txBody>
      </p:sp>
    </p:spTree>
    <p:extLst>
      <p:ext uri="{BB962C8B-B14F-4D97-AF65-F5344CB8AC3E}">
        <p14:creationId xmlns:p14="http://schemas.microsoft.com/office/powerpoint/2010/main" val="143072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Abstract</a:t>
            </a:r>
            <a:endParaRPr lang="en-US" dirty="0"/>
          </a:p>
        </p:txBody>
      </p:sp>
      <p:sp>
        <p:nvSpPr>
          <p:cNvPr id="3" name="Content Placeholder 2"/>
          <p:cNvSpPr>
            <a:spLocks noGrp="1"/>
          </p:cNvSpPr>
          <p:nvPr>
            <p:ph idx="1"/>
          </p:nvPr>
        </p:nvSpPr>
        <p:spPr>
          <a:xfrm>
            <a:off x="2231136" y="2638044"/>
            <a:ext cx="7729728" cy="4024013"/>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Voting is the fundamental right for each citizen of a country. The same scenario is also noticed in our country. Bangladesh is a democratic country. So, in a democratic country like ours every eligible citizen has the right to choose his/her preferred candidate. For that to be happened we need to make sure that the election process is fair and accurate.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So, for making the election process fair and accurate we need to change the current system. Currently, votes are taken manually in our country.  The manual system is not very accurate and fair enough. There is always a chance of cheating and misconduct in the current system. So, for avoiding those scenarios we are proposing a device named “ELECTRONIC VOTING MACHINE”. We hope it will solve almost all the problems and election results will be fair and accurate.</a:t>
            </a:r>
          </a:p>
        </p:txBody>
      </p:sp>
    </p:spTree>
    <p:extLst>
      <p:ext uri="{BB962C8B-B14F-4D97-AF65-F5344CB8AC3E}">
        <p14:creationId xmlns:p14="http://schemas.microsoft.com/office/powerpoint/2010/main" val="384023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br>
              <a:rPr lang="en-US" dirty="0" smtClean="0"/>
            </a:br>
            <a:r>
              <a:rPr lang="en-US" dirty="0" smtClean="0"/>
              <a:t>And </a:t>
            </a:r>
            <a:br>
              <a:rPr lang="en-US" dirty="0" smtClean="0"/>
            </a:br>
            <a:r>
              <a:rPr lang="en-US" dirty="0" smtClean="0"/>
              <a:t>background</a:t>
            </a:r>
            <a:endParaRPr lang="en-US" dirty="0"/>
          </a:p>
        </p:txBody>
      </p:sp>
      <p:sp>
        <p:nvSpPr>
          <p:cNvPr id="3" name="Content Placeholder 2"/>
          <p:cNvSpPr>
            <a:spLocks noGrp="1"/>
          </p:cNvSpPr>
          <p:nvPr>
            <p:ph idx="1"/>
          </p:nvPr>
        </p:nvSpPr>
        <p:spPr>
          <a:xfrm>
            <a:off x="2231136" y="2638044"/>
            <a:ext cx="7729728" cy="4063202"/>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Electronic Voting Machine (EVM) is a device by which people can give their votes digitally. Because of using this system we don’t have to use ballot papers, ballot boxes, markers etc. EVM is very easy to use. The manual system was difficult to understand for some people but EVM is very easy to understand for everyone. In the past, there was always a speculation of cheating and misconduct in any election of our country. So, for changing the history we definitely need something like EVM.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EVM is an electronic device which will have some buttons. There will be separate button for each party and also there will be a button for calculating result. Each voter will press his desired button and the information will be saved. So, the mechanism of the device is very much simple. We can say that EVM will be a history changing device and everybody will like it.</a:t>
            </a:r>
          </a:p>
        </p:txBody>
      </p:sp>
    </p:spTree>
    <p:extLst>
      <p:ext uri="{BB962C8B-B14F-4D97-AF65-F5344CB8AC3E}">
        <p14:creationId xmlns:p14="http://schemas.microsoft.com/office/powerpoint/2010/main" val="180213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objectives of this project are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People will press a button of the machine and give their valuable vote whoever they want.</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machine will store the information, and calculate the amount of total votes.</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final result of the election will be displayed on the LCD screen of this machine.</a:t>
            </a:r>
          </a:p>
          <a:p>
            <a:pPr marL="342900" indent="-342900">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89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The components used in this project are :</a:t>
            </a:r>
          </a:p>
          <a:p>
            <a:r>
              <a:rPr lang="en-US" dirty="0" smtClean="0">
                <a:latin typeface="Times New Roman" panose="02020603050405020304" pitchFamily="18" charset="0"/>
                <a:cs typeface="Times New Roman" panose="02020603050405020304" pitchFamily="18" charset="0"/>
              </a:rPr>
              <a:t>Arduino Uno</a:t>
            </a:r>
          </a:p>
          <a:p>
            <a:r>
              <a:rPr lang="en-US" dirty="0" smtClean="0">
                <a:latin typeface="Times New Roman" panose="02020603050405020304" pitchFamily="18" charset="0"/>
                <a:cs typeface="Times New Roman" panose="02020603050405020304" pitchFamily="18" charset="0"/>
              </a:rPr>
              <a:t>16x2 LCD</a:t>
            </a:r>
          </a:p>
          <a:p>
            <a:r>
              <a:rPr lang="en-US" dirty="0" smtClean="0">
                <a:latin typeface="Times New Roman" panose="02020603050405020304" pitchFamily="18" charset="0"/>
                <a:cs typeface="Times New Roman" panose="02020603050405020304" pitchFamily="18" charset="0"/>
              </a:rPr>
              <a:t>Push Button</a:t>
            </a:r>
          </a:p>
          <a:p>
            <a:r>
              <a:rPr lang="en-US" dirty="0" smtClean="0">
                <a:latin typeface="Times New Roman" panose="02020603050405020304" pitchFamily="18" charset="0"/>
                <a:cs typeface="Times New Roman" panose="02020603050405020304" pitchFamily="18" charset="0"/>
              </a:rPr>
              <a:t>Bread Board</a:t>
            </a:r>
          </a:p>
          <a:p>
            <a:r>
              <a:rPr lang="en-US" dirty="0" smtClean="0">
                <a:latin typeface="Times New Roman" panose="02020603050405020304" pitchFamily="18" charset="0"/>
                <a:cs typeface="Times New Roman" panose="02020603050405020304" pitchFamily="18" charset="0"/>
              </a:rPr>
              <a:t>Power</a:t>
            </a:r>
          </a:p>
          <a:p>
            <a:r>
              <a:rPr lang="en-US" dirty="0" smtClean="0">
                <a:latin typeface="Times New Roman" panose="02020603050405020304" pitchFamily="18" charset="0"/>
                <a:cs typeface="Times New Roman" panose="02020603050405020304" pitchFamily="18" charset="0"/>
              </a:rPr>
              <a:t>Connecting Wires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Finger Print Module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50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US" dirty="0"/>
          </a:p>
        </p:txBody>
      </p:sp>
      <p:sp>
        <p:nvSpPr>
          <p:cNvPr id="3" name="Content Placeholder 2"/>
          <p:cNvSpPr>
            <a:spLocks noGrp="1"/>
          </p:cNvSpPr>
          <p:nvPr>
            <p:ph idx="1"/>
          </p:nvPr>
        </p:nvSpPr>
        <p:spPr>
          <a:xfrm>
            <a:off x="2231136" y="2559667"/>
            <a:ext cx="7729728" cy="3101983"/>
          </a:xfrm>
        </p:spPr>
        <p:txBody>
          <a:bodyPr/>
          <a:lstStyle/>
          <a:p>
            <a:pPr marL="0" indent="0">
              <a:buNone/>
            </a:pPr>
            <a:r>
              <a:rPr lang="en-US" dirty="0">
                <a:latin typeface="Times New Roman" panose="02020603050405020304" pitchFamily="18" charset="0"/>
                <a:cs typeface="Times New Roman" panose="02020603050405020304" pitchFamily="18" charset="0"/>
              </a:rPr>
              <a:t>In this project we have used four push buttons for four different candidates. We can increase the number of candidate but for better understanding we have limited it to four. When any voter press any of four button then respecting voting value will increment by one each time. After whole voting we will press result button to see the results. As the "result" button is pressed, </a:t>
            </a:r>
            <a:r>
              <a:rPr lang="en-US" dirty="0" smtClean="0">
                <a:latin typeface="Times New Roman" panose="02020603050405020304" pitchFamily="18" charset="0"/>
                <a:cs typeface="Times New Roman" panose="02020603050405020304" pitchFamily="18" charset="0"/>
              </a:rPr>
              <a:t>Arduino calculates </a:t>
            </a:r>
            <a:r>
              <a:rPr lang="en-US" dirty="0">
                <a:latin typeface="Times New Roman" panose="02020603050405020304" pitchFamily="18" charset="0"/>
                <a:cs typeface="Times New Roman" panose="02020603050405020304" pitchFamily="18" charset="0"/>
              </a:rPr>
              <a:t>the total votes of each candidate and show it on </a:t>
            </a:r>
            <a:r>
              <a:rPr lang="en-US" dirty="0" smtClean="0">
                <a:latin typeface="Times New Roman" panose="02020603050405020304" pitchFamily="18" charset="0"/>
                <a:cs typeface="Times New Roman" panose="02020603050405020304" pitchFamily="18" charset="0"/>
              </a:rPr>
              <a:t>the LCD display.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30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ScOPES</a:t>
            </a:r>
            <a:endParaRPr lang="en-US" dirty="0"/>
          </a:p>
        </p:txBody>
      </p:sp>
      <p:sp>
        <p:nvSpPr>
          <p:cNvPr id="3" name="Content Placeholder 2"/>
          <p:cNvSpPr>
            <a:spLocks noGrp="1"/>
          </p:cNvSpPr>
          <p:nvPr>
            <p:ph idx="1"/>
          </p:nvPr>
        </p:nvSpPr>
        <p:spPr>
          <a:xfrm>
            <a:off x="2203268" y="2672878"/>
            <a:ext cx="8220891" cy="3858551"/>
          </a:xfrm>
        </p:spPr>
        <p:txBody>
          <a:bodyPr/>
          <a:lstStyle/>
          <a:p>
            <a:pPr marL="0" indent="0">
              <a:buNone/>
            </a:pPr>
            <a:r>
              <a:rPr lang="en-US" dirty="0" smtClean="0"/>
              <a:t>      Push Buttons</a:t>
            </a:r>
            <a:endParaRPr lang="en-US" dirty="0"/>
          </a:p>
        </p:txBody>
      </p:sp>
      <p:sp>
        <p:nvSpPr>
          <p:cNvPr id="4" name="Rectangle 3"/>
          <p:cNvSpPr/>
          <p:nvPr/>
        </p:nvSpPr>
        <p:spPr>
          <a:xfrm>
            <a:off x="4841966" y="2926080"/>
            <a:ext cx="1698171" cy="22990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a:t>
            </a:r>
            <a:endParaRPr lang="en-US" dirty="0"/>
          </a:p>
        </p:txBody>
      </p:sp>
      <p:sp>
        <p:nvSpPr>
          <p:cNvPr id="5" name="Rectangle 4"/>
          <p:cNvSpPr/>
          <p:nvPr/>
        </p:nvSpPr>
        <p:spPr>
          <a:xfrm>
            <a:off x="2629987" y="3084668"/>
            <a:ext cx="1258389" cy="33090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endParaRPr lang="en-US" dirty="0"/>
          </a:p>
        </p:txBody>
      </p:sp>
      <p:sp>
        <p:nvSpPr>
          <p:cNvPr id="9" name="Rectangle 8"/>
          <p:cNvSpPr/>
          <p:nvPr/>
        </p:nvSpPr>
        <p:spPr>
          <a:xfrm>
            <a:off x="2778034" y="3239589"/>
            <a:ext cx="888275" cy="461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AWM</a:t>
            </a:r>
            <a:endParaRPr lang="en-US" dirty="0"/>
          </a:p>
        </p:txBody>
      </p:sp>
      <p:sp>
        <p:nvSpPr>
          <p:cNvPr id="11" name="Rectangle 10"/>
          <p:cNvSpPr/>
          <p:nvPr/>
        </p:nvSpPr>
        <p:spPr>
          <a:xfrm>
            <a:off x="2764971" y="3867470"/>
            <a:ext cx="97536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BNP</a:t>
            </a:r>
            <a:endParaRPr lang="en-US" dirty="0"/>
          </a:p>
        </p:txBody>
      </p:sp>
      <p:sp>
        <p:nvSpPr>
          <p:cNvPr id="13" name="Rectangle 12"/>
          <p:cNvSpPr/>
          <p:nvPr/>
        </p:nvSpPr>
        <p:spPr>
          <a:xfrm>
            <a:off x="2778034" y="4521530"/>
            <a:ext cx="914400" cy="43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t>
            </a:r>
            <a:endParaRPr lang="en-US" dirty="0"/>
          </a:p>
        </p:txBody>
      </p:sp>
      <p:sp>
        <p:nvSpPr>
          <p:cNvPr id="14" name="Rectangle 13"/>
          <p:cNvSpPr/>
          <p:nvPr/>
        </p:nvSpPr>
        <p:spPr>
          <a:xfrm>
            <a:off x="2778034" y="5140650"/>
            <a:ext cx="962297"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a:t>
            </a:r>
            <a:endParaRPr lang="en-US" dirty="0"/>
          </a:p>
        </p:txBody>
      </p:sp>
      <p:sp>
        <p:nvSpPr>
          <p:cNvPr id="15" name="Rectangle 14"/>
          <p:cNvSpPr/>
          <p:nvPr/>
        </p:nvSpPr>
        <p:spPr>
          <a:xfrm>
            <a:off x="2778034" y="5738949"/>
            <a:ext cx="962297"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sp>
        <p:nvSpPr>
          <p:cNvPr id="16" name="Rectangle 15"/>
          <p:cNvSpPr/>
          <p:nvPr/>
        </p:nvSpPr>
        <p:spPr>
          <a:xfrm>
            <a:off x="7794171" y="3084668"/>
            <a:ext cx="2351315" cy="14368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16x2 LCD</a:t>
            </a:r>
            <a:endParaRPr lang="en-US" dirty="0"/>
          </a:p>
        </p:txBody>
      </p:sp>
      <p:cxnSp>
        <p:nvCxnSpPr>
          <p:cNvPr id="18" name="Elbow Connector 17"/>
          <p:cNvCxnSpPr/>
          <p:nvPr/>
        </p:nvCxnSpPr>
        <p:spPr>
          <a:xfrm>
            <a:off x="3888376" y="3997234"/>
            <a:ext cx="953590" cy="604919"/>
          </a:xfrm>
          <a:prstGeom prst="bentConnector3">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6" idx="1"/>
          </p:cNvCxnSpPr>
          <p:nvPr/>
        </p:nvCxnSpPr>
        <p:spPr>
          <a:xfrm>
            <a:off x="6540137" y="3470366"/>
            <a:ext cx="1254034" cy="332733"/>
          </a:xfrm>
          <a:prstGeom prst="bentConnector3">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29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2231136" y="2524832"/>
            <a:ext cx="7729728" cy="3510208"/>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In this project,  we will use some components which are mentioned in one of the previous slides.  Among those components some can cause little problems.</a:t>
            </a:r>
          </a:p>
          <a:p>
            <a:r>
              <a:rPr lang="en-US" dirty="0" smtClean="0">
                <a:latin typeface="Times New Roman" panose="02020603050405020304" pitchFamily="18" charset="0"/>
                <a:cs typeface="Times New Roman" panose="02020603050405020304" pitchFamily="18" charset="0"/>
              </a:rPr>
              <a:t>The Arduino Uno could become wasted. If it becomes then we’ll need a new one. That’s why we need to keep one extra.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LCD screen can also become wasted. So, we need to keep extra LCD screens.</a:t>
            </a:r>
          </a:p>
          <a:p>
            <a:r>
              <a:rPr lang="en-US" dirty="0" smtClean="0">
                <a:latin typeface="Times New Roman" panose="02020603050405020304" pitchFamily="18" charset="0"/>
                <a:cs typeface="Times New Roman" panose="02020603050405020304" pitchFamily="18" charset="0"/>
              </a:rPr>
              <a:t>The push buttons can also become wasted. So, it will be good for us if we keep alternative push buttons.</a:t>
            </a:r>
          </a:p>
          <a:p>
            <a:r>
              <a:rPr lang="en-US" dirty="0" smtClean="0">
                <a:latin typeface="Times New Roman" panose="02020603050405020304" pitchFamily="18" charset="0"/>
                <a:cs typeface="Times New Roman" panose="02020603050405020304" pitchFamily="18" charset="0"/>
              </a:rPr>
              <a:t>We will have to be careful during constructing this project as it is a hardware project.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32809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Components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contains </a:t>
            </a:r>
            <a:r>
              <a:rPr lang="en-US" dirty="0">
                <a:latin typeface="Times New Roman" panose="02020603050405020304" pitchFamily="18" charset="0"/>
                <a:cs typeface="Times New Roman" panose="02020603050405020304" pitchFamily="18" charset="0"/>
              </a:rPr>
              <a:t>Arduino, push buttons and LCD. </a:t>
            </a:r>
            <a:r>
              <a:rPr lang="en-US" dirty="0" smtClean="0">
                <a:latin typeface="Times New Roman" panose="02020603050405020304" pitchFamily="18" charset="0"/>
                <a:cs typeface="Times New Roman" panose="02020603050405020304" pitchFamily="18" charset="0"/>
              </a:rPr>
              <a:t> Arduino </a:t>
            </a:r>
            <a:r>
              <a:rPr lang="en-US" dirty="0">
                <a:latin typeface="Times New Roman" panose="02020603050405020304" pitchFamily="18" charset="0"/>
                <a:cs typeface="Times New Roman" panose="02020603050405020304" pitchFamily="18" charset="0"/>
              </a:rPr>
              <a:t>controls the complete processes like reading button, incrementing vote value, generating result and sending vote and result to LCD. Here we have added five buttons in which first button is for </a:t>
            </a:r>
            <a:r>
              <a:rPr lang="en-US" dirty="0" smtClean="0">
                <a:latin typeface="Times New Roman" panose="02020603050405020304" pitchFamily="18" charset="0"/>
                <a:cs typeface="Times New Roman" panose="02020603050405020304" pitchFamily="18" charset="0"/>
              </a:rPr>
              <a:t>AWM, </a:t>
            </a:r>
            <a:r>
              <a:rPr lang="en-US" dirty="0">
                <a:latin typeface="Times New Roman" panose="02020603050405020304" pitchFamily="18" charset="0"/>
                <a:cs typeface="Times New Roman" panose="02020603050405020304" pitchFamily="18" charset="0"/>
              </a:rPr>
              <a:t>second </a:t>
            </a:r>
            <a:r>
              <a:rPr lang="en-US" dirty="0" smtClean="0">
                <a:latin typeface="Times New Roman" panose="02020603050405020304" pitchFamily="18" charset="0"/>
                <a:cs typeface="Times New Roman" panose="02020603050405020304" pitchFamily="18" charset="0"/>
              </a:rPr>
              <a:t>is for BNP, </a:t>
            </a:r>
            <a:r>
              <a:rPr lang="en-US" dirty="0">
                <a:latin typeface="Times New Roman" panose="02020603050405020304" pitchFamily="18" charset="0"/>
                <a:cs typeface="Times New Roman" panose="02020603050405020304" pitchFamily="18" charset="0"/>
              </a:rPr>
              <a:t>third is for J</a:t>
            </a:r>
            <a:r>
              <a:rPr lang="en-US" dirty="0" smtClean="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fourth is </a:t>
            </a:r>
            <a:r>
              <a:rPr lang="en-US" dirty="0">
                <a:latin typeface="Times New Roman" panose="02020603050405020304" pitchFamily="18" charset="0"/>
                <a:cs typeface="Times New Roman" panose="02020603050405020304" pitchFamily="18" charset="0"/>
              </a:rPr>
              <a:t>for OTH means others and last button is used for calculating or displaying results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We need a code to operate Arduino. The code will be a simple one and it will be written in C/C++.   We just have to connect the code to the Arduino through a USB port and it will start to work.</a:t>
            </a:r>
          </a:p>
        </p:txBody>
      </p:sp>
    </p:spTree>
    <p:extLst>
      <p:ext uri="{BB962C8B-B14F-4D97-AF65-F5344CB8AC3E}">
        <p14:creationId xmlns:p14="http://schemas.microsoft.com/office/powerpoint/2010/main" val="244824241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697</TotalTime>
  <Words>981</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Wingdings</vt:lpstr>
      <vt:lpstr>Parcel</vt:lpstr>
      <vt:lpstr>Electronic Voting Machine</vt:lpstr>
      <vt:lpstr>                     Abstract</vt:lpstr>
      <vt:lpstr>Introduction  And  background</vt:lpstr>
      <vt:lpstr>Objectives</vt:lpstr>
      <vt:lpstr>Components</vt:lpstr>
      <vt:lpstr>Scopes</vt:lpstr>
      <vt:lpstr>ScOPES</vt:lpstr>
      <vt:lpstr>Methodology</vt:lpstr>
      <vt:lpstr>Use OF Components</vt:lpstr>
      <vt:lpstr>BUDGET (could be edited in the future) </vt:lpstr>
      <vt:lpstr>Time-Plan (could be edited in the future) </vt:lpstr>
      <vt:lpstr>Gantt Chart (could be edited in the    future) </vt:lpstr>
      <vt:lpstr>Expected Outcomes</vt:lpstr>
      <vt:lpstr>Additional feature</vt:lpstr>
      <vt:lpstr>THANK  YOU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Machine</dc:title>
  <dc:creator>Zadid Hasan</dc:creator>
  <cp:lastModifiedBy>Windows User</cp:lastModifiedBy>
  <cp:revision>48</cp:revision>
  <dcterms:created xsi:type="dcterms:W3CDTF">2019-06-15T12:14:34Z</dcterms:created>
  <dcterms:modified xsi:type="dcterms:W3CDTF">2019-07-10T20:24:48Z</dcterms:modified>
</cp:coreProperties>
</file>