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7/11/2019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7/11/2019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7/11/2019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7/11/2019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7/11/2019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7/11/2019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7/11/2019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7/11/2019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7/11/2019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7/11/2019</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7/11/2019</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7/11/2019</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ELECTRONIC VOTING MACHINE</a:t>
            </a:r>
            <a:br>
              <a:rPr lang="en-US" dirty="0" smtClean="0"/>
            </a:br>
            <a:r>
              <a:rPr lang="en-US" dirty="0" smtClean="0"/>
              <a:t>(</a:t>
            </a:r>
            <a:r>
              <a:rPr lang="en-US" sz="2000" dirty="0" smtClean="0"/>
              <a:t>work progress </a:t>
            </a:r>
            <a:r>
              <a:rPr lang="en-US" sz="2000" dirty="0" smtClean="0"/>
              <a:t>– </a:t>
            </a:r>
            <a:r>
              <a:rPr lang="en-US" sz="2000" dirty="0" err="1" smtClean="0"/>
              <a:t>i</a:t>
            </a:r>
            <a:r>
              <a:rPr lang="en-US" sz="2000" dirty="0" smtClean="0"/>
              <a:t>)</a:t>
            </a:r>
            <a:endParaRPr lang="en-US" dirty="0"/>
          </a:p>
        </p:txBody>
      </p:sp>
      <p:sp>
        <p:nvSpPr>
          <p:cNvPr id="3" name="Subtitle 2"/>
          <p:cNvSpPr>
            <a:spLocks noGrp="1"/>
          </p:cNvSpPr>
          <p:nvPr>
            <p:ph type="subTitle" idx="1"/>
          </p:nvPr>
        </p:nvSpPr>
        <p:spPr>
          <a:xfrm>
            <a:off x="2695194" y="4352544"/>
            <a:ext cx="6801612" cy="2348702"/>
          </a:xfrm>
        </p:spPr>
        <p:txBody>
          <a:bodyPr>
            <a:normAutofit fontScale="92500" lnSpcReduction="10000"/>
          </a:bodyPr>
          <a:lstStyle/>
          <a:p>
            <a:pPr algn="l"/>
            <a:r>
              <a:rPr lang="en-US" dirty="0">
                <a:solidFill>
                  <a:schemeClr val="bg1"/>
                </a:solidFill>
              </a:rPr>
              <a:t>Course: </a:t>
            </a:r>
            <a:r>
              <a:rPr lang="en-US" dirty="0" smtClean="0">
                <a:solidFill>
                  <a:schemeClr val="bg1"/>
                </a:solidFill>
              </a:rPr>
              <a:t>CSE299(Junior Design), </a:t>
            </a:r>
            <a:r>
              <a:rPr lang="en-US" dirty="0">
                <a:solidFill>
                  <a:schemeClr val="bg1"/>
                </a:solidFill>
              </a:rPr>
              <a:t>Section: </a:t>
            </a:r>
            <a:r>
              <a:rPr lang="en-US" dirty="0" smtClean="0">
                <a:solidFill>
                  <a:schemeClr val="bg1"/>
                </a:solidFill>
              </a:rPr>
              <a:t>11, Faculty</a:t>
            </a:r>
            <a:r>
              <a:rPr lang="en-US" dirty="0">
                <a:solidFill>
                  <a:schemeClr val="bg1"/>
                </a:solidFill>
              </a:rPr>
              <a:t>: ITN</a:t>
            </a:r>
          </a:p>
          <a:p>
            <a:pPr algn="l"/>
            <a:r>
              <a:rPr lang="en-US" dirty="0">
                <a:solidFill>
                  <a:schemeClr val="bg1"/>
                </a:solidFill>
              </a:rPr>
              <a:t>Team Name:  Team Venom</a:t>
            </a:r>
          </a:p>
          <a:p>
            <a:pPr algn="l"/>
            <a:r>
              <a:rPr lang="en-US" dirty="0">
                <a:solidFill>
                  <a:schemeClr val="bg1"/>
                </a:solidFill>
              </a:rPr>
              <a:t>Name of  the Members: </a:t>
            </a:r>
          </a:p>
          <a:p>
            <a:pPr algn="l"/>
            <a:r>
              <a:rPr lang="en-US" dirty="0">
                <a:solidFill>
                  <a:schemeClr val="bg1"/>
                </a:solidFill>
              </a:rPr>
              <a:t>1.Tazbin Hossain </a:t>
            </a:r>
            <a:r>
              <a:rPr lang="en-US" dirty="0" err="1">
                <a:solidFill>
                  <a:schemeClr val="bg1"/>
                </a:solidFill>
              </a:rPr>
              <a:t>Zadid</a:t>
            </a:r>
            <a:r>
              <a:rPr lang="en-US" dirty="0">
                <a:solidFill>
                  <a:schemeClr val="bg1"/>
                </a:solidFill>
              </a:rPr>
              <a:t> </a:t>
            </a:r>
            <a:r>
              <a:rPr lang="en-US" dirty="0" smtClean="0">
                <a:solidFill>
                  <a:schemeClr val="bg1"/>
                </a:solidFill>
              </a:rPr>
              <a:t>– 1520683042</a:t>
            </a:r>
          </a:p>
          <a:p>
            <a:pPr algn="l"/>
            <a:r>
              <a:rPr lang="en-US" dirty="0" smtClean="0">
                <a:solidFill>
                  <a:schemeClr val="bg1"/>
                </a:solidFill>
              </a:rPr>
              <a:t>(tazbin.zadid@northsouth.edu)</a:t>
            </a:r>
            <a:endParaRPr lang="en-US" dirty="0">
              <a:solidFill>
                <a:schemeClr val="bg1"/>
              </a:solidFill>
            </a:endParaRPr>
          </a:p>
          <a:p>
            <a:pPr algn="l"/>
            <a:r>
              <a:rPr lang="en-US" dirty="0">
                <a:solidFill>
                  <a:schemeClr val="bg1"/>
                </a:solidFill>
              </a:rPr>
              <a:t>2. </a:t>
            </a:r>
            <a:r>
              <a:rPr lang="en-US" dirty="0" err="1">
                <a:solidFill>
                  <a:schemeClr val="bg1"/>
                </a:solidFill>
              </a:rPr>
              <a:t>Sadman</a:t>
            </a:r>
            <a:r>
              <a:rPr lang="en-US" dirty="0">
                <a:solidFill>
                  <a:schemeClr val="bg1"/>
                </a:solidFill>
              </a:rPr>
              <a:t> </a:t>
            </a:r>
            <a:r>
              <a:rPr lang="en-US" dirty="0" err="1">
                <a:solidFill>
                  <a:schemeClr val="bg1"/>
                </a:solidFill>
              </a:rPr>
              <a:t>Alam</a:t>
            </a:r>
            <a:r>
              <a:rPr lang="en-US" dirty="0">
                <a:solidFill>
                  <a:schemeClr val="bg1"/>
                </a:solidFill>
              </a:rPr>
              <a:t> - 1610544042 (sadman.alam@northsouth.edu)</a:t>
            </a:r>
          </a:p>
          <a:p>
            <a:pPr algn="l"/>
            <a:endParaRPr lang="en-US" dirty="0">
              <a:solidFill>
                <a:schemeClr val="bg1"/>
              </a:solidFill>
            </a:endParaRPr>
          </a:p>
          <a:p>
            <a:pPr algn="l"/>
            <a:endParaRPr lang="en-US"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3294791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marL="0" indent="0">
              <a:buNone/>
            </a:pPr>
            <a:r>
              <a:rPr lang="en-US" dirty="0" smtClean="0">
                <a:latin typeface="Times New Roman" panose="02020603050405020304" pitchFamily="18" charset="0"/>
                <a:cs typeface="Times New Roman" panose="02020603050405020304" pitchFamily="18" charset="0"/>
              </a:rPr>
              <a:t>We are making an Electronic Voting Machine as our junior design project. It is not a very small project and we’ll have to complete it before the end of the semester.</a:t>
            </a: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That’s why we have divided our work in some steps. This week, we will talk about what are the things we have done in our first step. </a:t>
            </a:r>
          </a:p>
        </p:txBody>
      </p:sp>
    </p:spTree>
    <p:extLst>
      <p:ext uri="{BB962C8B-B14F-4D97-AF65-F5344CB8AC3E}">
        <p14:creationId xmlns:p14="http://schemas.microsoft.com/office/powerpoint/2010/main" val="1864482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first step</a:t>
            </a:r>
            <a:endParaRPr lang="en-US" dirty="0"/>
          </a:p>
        </p:txBody>
      </p:sp>
      <p:sp>
        <p:nvSpPr>
          <p:cNvPr id="3" name="Content Placeholder 2"/>
          <p:cNvSpPr>
            <a:spLocks noGrp="1"/>
          </p:cNvSpPr>
          <p:nvPr>
            <p:ph idx="1"/>
          </p:nvPr>
        </p:nvSpPr>
        <p:spPr/>
        <p:txBody>
          <a:bodyPr/>
          <a:lstStyle/>
          <a:p>
            <a:pPr marL="0" indent="0">
              <a:buNone/>
            </a:pPr>
            <a:r>
              <a:rPr lang="en-US" dirty="0"/>
              <a:t> </a:t>
            </a:r>
            <a:r>
              <a:rPr lang="en-US" dirty="0" smtClean="0"/>
              <a:t>   </a:t>
            </a:r>
            <a:r>
              <a:rPr lang="en-US" dirty="0" smtClean="0">
                <a:latin typeface="Times New Roman" panose="02020603050405020304" pitchFamily="18" charset="0"/>
                <a:cs typeface="Times New Roman" panose="02020603050405020304" pitchFamily="18" charset="0"/>
              </a:rPr>
              <a:t>According to our working plan, the first step of our project is to study more about this topic and collect all the components.  </a:t>
            </a:r>
          </a:p>
          <a:p>
            <a:pPr marL="0" indent="0">
              <a:buNone/>
            </a:pPr>
            <a:r>
              <a:rPr lang="en-US" dirty="0" smtClean="0">
                <a:latin typeface="Times New Roman" panose="02020603050405020304" pitchFamily="18" charset="0"/>
                <a:cs typeface="Times New Roman" panose="02020603050405020304" pitchFamily="18" charset="0"/>
              </a:rPr>
              <a:t>So, we have studied a little more about this topic and we have tried to collect all the components. But there was a little problem. We have collected all our components except one thing which is the 16X2 LCD. We haven’t find our desired LCD. But we hope, we will find it as soon as possible.</a:t>
            </a:r>
            <a:endParaRPr lang="en-US" dirty="0"/>
          </a:p>
        </p:txBody>
      </p:sp>
    </p:spTree>
    <p:extLst>
      <p:ext uri="{BB962C8B-B14F-4D97-AF65-F5344CB8AC3E}">
        <p14:creationId xmlns:p14="http://schemas.microsoft.com/office/powerpoint/2010/main" val="3633853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so far……</a:t>
            </a:r>
            <a:endParaRPr lang="en-US" dirty="0"/>
          </a:p>
        </p:txBody>
      </p:sp>
      <p:sp>
        <p:nvSpPr>
          <p:cNvPr id="3" name="Content Placeholder 2"/>
          <p:cNvSpPr>
            <a:spLocks noGrp="1"/>
          </p:cNvSpPr>
          <p:nvPr>
            <p:ph idx="1"/>
          </p:nvPr>
        </p:nvSpPr>
        <p:spPr>
          <a:xfrm>
            <a:off x="2231136" y="2638044"/>
            <a:ext cx="7729728" cy="3317588"/>
          </a:xfrm>
        </p:spPr>
        <p:txBody>
          <a:bodyPr>
            <a:normAutofit lnSpcReduction="10000"/>
          </a:bodyPr>
          <a:lstStyle/>
          <a:p>
            <a:pPr>
              <a:buFont typeface="Wingdings" panose="05000000000000000000" pitchFamily="2" charset="2"/>
              <a:buChar char="v"/>
            </a:pPr>
            <a:r>
              <a:rPr lang="en-US" dirty="0"/>
              <a:t> </a:t>
            </a:r>
            <a:r>
              <a:rPr lang="en-US" dirty="0" smtClean="0">
                <a:latin typeface="Times New Roman" panose="02020603050405020304" pitchFamily="18" charset="0"/>
                <a:cs typeface="Times New Roman" panose="02020603050405020304" pitchFamily="18" charset="0"/>
              </a:rPr>
              <a:t>We have bought two Breadboards so far. The price of those is BDT 170. We may need one or two more breadboards later. But for now we have bought two.</a:t>
            </a:r>
          </a:p>
          <a:p>
            <a:pPr>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We have bought two Arduino UNO’s. Those have cost BDT 820. We have bought two because if one becomes useless then we can use another one.</a:t>
            </a:r>
          </a:p>
          <a:p>
            <a:pPr>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We have bought two sets of connecting wires. Those have cost BDT 60. </a:t>
            </a:r>
          </a:p>
          <a:p>
            <a:pPr>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We have bought ten push buttons. Those have cost 40. We need five of those and the rests will work as backups.</a:t>
            </a:r>
          </a:p>
          <a:p>
            <a:pPr marL="0" indent="0">
              <a:buNone/>
            </a:pPr>
            <a:r>
              <a:rPr lang="en-US" dirty="0" smtClean="0">
                <a:latin typeface="Times New Roman" panose="02020603050405020304" pitchFamily="18" charset="0"/>
                <a:cs typeface="Times New Roman" panose="02020603050405020304" pitchFamily="18" charset="0"/>
              </a:rPr>
              <a:t>         So far, the total cost is BDT 1090.  It will increase when we will complete our shopping.</a:t>
            </a:r>
          </a:p>
          <a:p>
            <a:pPr marL="0" indent="0">
              <a:buNone/>
            </a:pPr>
            <a:r>
              <a:rPr lang="en-US" dirty="0" smtClean="0">
                <a:latin typeface="Times New Roman" panose="02020603050405020304" pitchFamily="18" charset="0"/>
                <a:cs typeface="Times New Roman" panose="02020603050405020304" pitchFamily="18" charset="0"/>
              </a:rPr>
              <a:t> </a:t>
            </a:r>
            <a:endParaRPr lang="en-US" dirty="0"/>
          </a:p>
        </p:txBody>
      </p:sp>
    </p:spTree>
    <p:extLst>
      <p:ext uri="{BB962C8B-B14F-4D97-AF65-F5344CB8AC3E}">
        <p14:creationId xmlns:p14="http://schemas.microsoft.com/office/powerpoint/2010/main" val="281472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learned from our study</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latin typeface="Times New Roman" panose="02020603050405020304" pitchFamily="18" charset="0"/>
                <a:cs typeface="Times New Roman" panose="02020603050405020304" pitchFamily="18" charset="0"/>
              </a:rPr>
              <a:t>We already have a clear idea about the Electronic Voting Machine. So, we decided to know more about the use of all the components. Though we knew about some of those but we wanted to know a little more. That’s why we have searched on the internet about those and we have gained some useful knowledge about them.</a:t>
            </a:r>
          </a:p>
          <a:p>
            <a:pPr marL="0" indent="0">
              <a:buNone/>
            </a:pPr>
            <a:r>
              <a:rPr lang="en-US" dirty="0" smtClean="0">
                <a:latin typeface="Times New Roman" panose="02020603050405020304" pitchFamily="18" charset="0"/>
                <a:cs typeface="Times New Roman" panose="02020603050405020304" pitchFamily="18" charset="0"/>
              </a:rPr>
              <a:t>Now, we’ll talk about our learnings. </a:t>
            </a:r>
          </a:p>
          <a:p>
            <a:pPr>
              <a:buFont typeface="Wingdings" panose="05000000000000000000" pitchFamily="2" charset="2"/>
              <a:buChar char="v"/>
            </a:pPr>
            <a:r>
              <a:rPr lang="en-US" b="1" i="1" u="sng" dirty="0" smtClean="0">
                <a:latin typeface="Times New Roman" panose="02020603050405020304" pitchFamily="18" charset="0"/>
                <a:cs typeface="Times New Roman" panose="02020603050405020304" pitchFamily="18" charset="0"/>
              </a:rPr>
              <a:t>BREADBOARD:</a:t>
            </a:r>
            <a:r>
              <a:rPr lang="en-US" dirty="0" smtClean="0">
                <a:latin typeface="Times New Roman" panose="02020603050405020304" pitchFamily="18" charset="0"/>
                <a:cs typeface="Times New Roman" panose="02020603050405020304" pitchFamily="18" charset="0"/>
              </a:rPr>
              <a:t>  It is a very important component of hardware projects. It is a board which has many small points. Those are for the placement of wires.</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We will place the connecting wires through the points of the breadboard and          we will also place the 16X2 LCD, push buttons on the breadboard for building our project.</a:t>
            </a:r>
          </a:p>
          <a:p>
            <a:pPr marL="0" indent="0">
              <a:buNone/>
            </a:pP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1797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we learned from our </a:t>
            </a:r>
            <a:r>
              <a:rPr lang="en-US" dirty="0" smtClean="0"/>
              <a:t>study</a:t>
            </a:r>
            <a:br>
              <a:rPr lang="en-US" dirty="0" smtClean="0"/>
            </a:br>
            <a:r>
              <a:rPr lang="en-US" dirty="0" smtClean="0"/>
              <a:t>(</a:t>
            </a:r>
            <a:r>
              <a:rPr lang="en-US" sz="2000" dirty="0" smtClean="0"/>
              <a:t>Continued)</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b="1" i="1" u="sng" dirty="0" smtClean="0">
                <a:latin typeface="Times New Roman" panose="02020603050405020304" pitchFamily="18" charset="0"/>
                <a:cs typeface="Times New Roman" panose="02020603050405020304" pitchFamily="18" charset="0"/>
              </a:rPr>
              <a:t>ARDUINO UNO:     </a:t>
            </a:r>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Arduino UNO</a:t>
            </a:r>
            <a:r>
              <a:rPr lang="en-US" dirty="0">
                <a:latin typeface="Times New Roman" panose="02020603050405020304" pitchFamily="18" charset="0"/>
                <a:cs typeface="Times New Roman" panose="02020603050405020304" pitchFamily="18" charset="0"/>
              </a:rPr>
              <a:t> is an open-source microcontroller board based on the Microchip ATmega328P microcontroller and developed by Arduino.cc. The board is equipped with sets of digital and analog input/output (I/O) pins that may be interfaced to various expansion boards (shields) and other circuits</a:t>
            </a:r>
            <a:r>
              <a:rPr lang="en-US" dirty="0" smtClean="0">
                <a:latin typeface="Times New Roman" panose="02020603050405020304" pitchFamily="18" charset="0"/>
                <a:cs typeface="Times New Roman" panose="02020603050405020304" pitchFamily="18" charset="0"/>
              </a:rPr>
              <a:t>. Arduino UNO will play the major role in the making of our machine. Our machine will be operated through it. The inputs will be taken and the final output will be shown through it.</a:t>
            </a:r>
          </a:p>
          <a:p>
            <a:pPr>
              <a:buFont typeface="Wingdings" panose="05000000000000000000" pitchFamily="2" charset="2"/>
              <a:buChar char="v"/>
            </a:pPr>
            <a:r>
              <a:rPr lang="en-US" b="1" i="1" u="sng" dirty="0" smtClean="0">
                <a:latin typeface="Times New Roman" panose="02020603050405020304" pitchFamily="18" charset="0"/>
                <a:cs typeface="Times New Roman" panose="02020603050405020304" pitchFamily="18" charset="0"/>
              </a:rPr>
              <a:t>16X2 LCD:  </a:t>
            </a:r>
            <a:r>
              <a:rPr lang="en-US" b="1" i="1" u="sng"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It is mainly a display device. It can show up to 16 characters and 2 lines.  The final output of our machine will be displayed by it.</a:t>
            </a:r>
            <a:endParaRPr lang="en-US" b="1" i="1" u="sng"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b="1" i="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840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we learned from our study</a:t>
            </a:r>
            <a:br>
              <a:rPr lang="en-US" dirty="0"/>
            </a:br>
            <a:r>
              <a:rPr lang="en-US" dirty="0"/>
              <a:t>(</a:t>
            </a:r>
            <a:r>
              <a:rPr lang="en-US" sz="2000" dirty="0"/>
              <a:t>Continued)</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b="1" i="1" u="sng" dirty="0" smtClean="0">
                <a:latin typeface="Times New Roman" panose="02020603050405020304" pitchFamily="18" charset="0"/>
                <a:cs typeface="Times New Roman" panose="02020603050405020304" pitchFamily="18" charset="0"/>
              </a:rPr>
              <a:t>CONNECTING WIRES:    </a:t>
            </a:r>
            <a:r>
              <a:rPr lang="en-US" dirty="0" smtClean="0">
                <a:latin typeface="Times New Roman" panose="02020603050405020304" pitchFamily="18" charset="0"/>
                <a:cs typeface="Times New Roman" panose="02020603050405020304" pitchFamily="18" charset="0"/>
              </a:rPr>
              <a:t>These are much needed in a hardware project. A hardware project is incomplete without wires. These are essential for building a proper connection. Wires are essential parts of a hardware. We’ll have to use some wires in our project.</a:t>
            </a:r>
          </a:p>
          <a:p>
            <a:pPr>
              <a:buFont typeface="Wingdings" panose="05000000000000000000" pitchFamily="2" charset="2"/>
              <a:buChar char="v"/>
            </a:pPr>
            <a:r>
              <a:rPr lang="en-US" b="1" i="1" u="sng" dirty="0" smtClean="0">
                <a:latin typeface="Times New Roman" panose="02020603050405020304" pitchFamily="18" charset="0"/>
                <a:cs typeface="Times New Roman" panose="02020603050405020304" pitchFamily="18" charset="0"/>
              </a:rPr>
              <a:t>PUSH BUTTONS: </a:t>
            </a:r>
            <a:r>
              <a:rPr lang="en-US" b="1" i="1" u="sng" dirty="0" smtClean="0"/>
              <a:t> </a:t>
            </a:r>
            <a:r>
              <a:rPr lang="en-US" dirty="0" smtClean="0">
                <a:latin typeface="Times New Roman" panose="02020603050405020304" pitchFamily="18" charset="0"/>
                <a:cs typeface="Times New Roman" panose="02020603050405020304" pitchFamily="18" charset="0"/>
              </a:rPr>
              <a:t>These are also very important in making a machine. Push buttons work as controllers. In our machine, we will give inputs through these and also we will see the final output by pressing one of these.  </a:t>
            </a:r>
          </a:p>
          <a:p>
            <a:pPr marL="0" indent="0">
              <a:buNone/>
            </a:pPr>
            <a:r>
              <a:rPr lang="en-US" dirty="0" smtClean="0">
                <a:latin typeface="Times New Roman" panose="02020603050405020304" pitchFamily="18" charset="0"/>
                <a:cs typeface="Times New Roman" panose="02020603050405020304" pitchFamily="18" charset="0"/>
              </a:rPr>
              <a:t>  So, these are our learning outcomes for the first week.</a:t>
            </a:r>
            <a:endParaRPr lang="en-US" b="1" i="1" u="sng" dirty="0"/>
          </a:p>
        </p:txBody>
      </p:sp>
    </p:spTree>
    <p:extLst>
      <p:ext uri="{BB962C8B-B14F-4D97-AF65-F5344CB8AC3E}">
        <p14:creationId xmlns:p14="http://schemas.microsoft.com/office/powerpoint/2010/main" val="787126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For this week, our motive was to study more about the topic of our project and collect all the components. We have tried to fulfill our motive but we weren’t 100% successful as we haven’t been able to collect all our components. But still we’ll say that we are satisfied with our work. </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Hopefully, step by step we will be able to complete our project.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304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3325" y="144380"/>
            <a:ext cx="7729728" cy="5931568"/>
          </a:xfrm>
        </p:spPr>
        <p:txBody>
          <a:bodyPr>
            <a:noAutofit/>
          </a:bodyPr>
          <a:lstStyle/>
          <a:p>
            <a:r>
              <a:rPr lang="en-US" sz="9600" dirty="0">
                <a:solidFill>
                  <a:srgbClr val="002060"/>
                </a:solidFill>
              </a:rPr>
              <a:t>THANK </a:t>
            </a:r>
            <a:br>
              <a:rPr lang="en-US" sz="9600" dirty="0">
                <a:solidFill>
                  <a:srgbClr val="002060"/>
                </a:solidFill>
              </a:rPr>
            </a:br>
            <a:r>
              <a:rPr lang="en-US" sz="9600" dirty="0">
                <a:solidFill>
                  <a:srgbClr val="002060"/>
                </a:solidFill>
              </a:rPr>
              <a:t>YOU </a:t>
            </a:r>
            <a:br>
              <a:rPr lang="en-US" sz="9600" dirty="0">
                <a:solidFill>
                  <a:srgbClr val="002060"/>
                </a:solidFill>
              </a:rPr>
            </a:br>
            <a:r>
              <a:rPr lang="en-US" sz="9600" dirty="0">
                <a:solidFill>
                  <a:srgbClr val="002060"/>
                </a:solidFill>
              </a:rPr>
              <a:t>VERY MUCH !!!!!!</a:t>
            </a:r>
            <a:endParaRPr lang="en-US" sz="9600" dirty="0"/>
          </a:p>
        </p:txBody>
      </p:sp>
    </p:spTree>
    <p:extLst>
      <p:ext uri="{BB962C8B-B14F-4D97-AF65-F5344CB8AC3E}">
        <p14:creationId xmlns:p14="http://schemas.microsoft.com/office/powerpoint/2010/main" val="165376500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241</TotalTime>
  <Words>661</Words>
  <Application>Microsoft Office PowerPoint</Application>
  <PresentationFormat>Widescreen</PresentationFormat>
  <Paragraphs>37</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 Black</vt:lpstr>
      <vt:lpstr>Gill Sans MT</vt:lpstr>
      <vt:lpstr>Times New Roman</vt:lpstr>
      <vt:lpstr>Wingdings</vt:lpstr>
      <vt:lpstr>Parcel</vt:lpstr>
      <vt:lpstr>ELECTRONIC VOTING MACHINE (work progress – i)</vt:lpstr>
      <vt:lpstr>INTRODUCTION</vt:lpstr>
      <vt:lpstr>The first step</vt:lpstr>
      <vt:lpstr>COST so far……</vt:lpstr>
      <vt:lpstr>What we learned from our study</vt:lpstr>
      <vt:lpstr>What we learned from our study (Continued)</vt:lpstr>
      <vt:lpstr>What we learned from our study (Continued)</vt:lpstr>
      <vt:lpstr>CONCLUSION</vt:lpstr>
      <vt:lpstr>THANK  YOU  VERY MUCH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ELECTRONIC VOTING MACHINE (working progress – week 1)</dc:title>
  <dc:creator>Windows User</dc:creator>
  <cp:lastModifiedBy>Windows User</cp:lastModifiedBy>
  <cp:revision>17</cp:revision>
  <dcterms:created xsi:type="dcterms:W3CDTF">2019-06-19T16:50:03Z</dcterms:created>
  <dcterms:modified xsi:type="dcterms:W3CDTF">2019-07-10T21:25:08Z</dcterms:modified>
</cp:coreProperties>
</file>