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7" r:id="rId7"/>
    <p:sldId id="263" r:id="rId8"/>
    <p:sldId id="268" r:id="rId9"/>
    <p:sldId id="269" r:id="rId10"/>
    <p:sldId id="270" r:id="rId11"/>
    <p:sldId id="264" r:id="rId12"/>
    <p:sldId id="271" r:id="rId13"/>
    <p:sldId id="272" r:id="rId14"/>
    <p:sldId id="274" r:id="rId15"/>
    <p:sldId id="265" r:id="rId16"/>
    <p:sldId id="26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3" d="100"/>
          <a:sy n="73" d="100"/>
        </p:scale>
        <p:origin x="63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2813A-5225-4C15-9836-3B4CFECAE15A}" type="datetimeFigureOut">
              <a:rPr lang="en-US" smtClean="0"/>
              <a:pPr/>
              <a:t>10/6/2020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53E7F-8528-46BB-AD14-0153DE93732D}" type="slidenum">
              <a:rPr lang="en-US" smtClean="0"/>
              <a:pPr/>
              <a:t>‹#›</a:t>
            </a:fld>
            <a:endParaRPr lang="en-US"/>
          </a:p>
        </p:txBody>
      </p:sp>
    </p:spTree>
    <p:extLst>
      <p:ext uri="{BB962C8B-B14F-4D97-AF65-F5344CB8AC3E}">
        <p14:creationId xmlns:p14="http://schemas.microsoft.com/office/powerpoint/2010/main" val="404759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advTm="1800000">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advTm="1800000">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advTm="1800000">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advTm="1800000">
    <p:wheel spokes="1"/>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jpeg"/><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996" y="2594577"/>
            <a:ext cx="9924005" cy="5528496"/>
          </a:xfrm>
        </p:spPr>
        <p:txBody>
          <a:bodyPr>
            <a:normAutofit/>
          </a:bodyPr>
          <a:lstStyle/>
          <a:p>
            <a:pPr algn="ct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Presented </a:t>
            </a:r>
            <a:r>
              <a:rPr lang="en-US" sz="2000" b="1" dirty="0">
                <a:latin typeface="Times New Roman" panose="02020603050405020304" pitchFamily="18" charset="0"/>
                <a:cs typeface="Times New Roman" panose="02020603050405020304" pitchFamily="18" charset="0"/>
              </a:rPr>
              <a:t>by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055" y="300507"/>
            <a:ext cx="2093890" cy="2093890"/>
          </a:xfrm>
          <a:prstGeom prst="rect">
            <a:avLst/>
          </a:prstGeom>
        </p:spPr>
      </p:pic>
      <p:sp>
        <p:nvSpPr>
          <p:cNvPr id="4" name="Rounded Rectangle 3"/>
          <p:cNvSpPr/>
          <p:nvPr/>
        </p:nvSpPr>
        <p:spPr>
          <a:xfrm>
            <a:off x="4140695" y="3964556"/>
            <a:ext cx="4082603" cy="15604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50000"/>
                </a:schemeClr>
              </a:solidFill>
            </a:endParaRPr>
          </a:p>
        </p:txBody>
      </p:sp>
      <p:sp>
        <p:nvSpPr>
          <p:cNvPr id="5" name="TextBox 4"/>
          <p:cNvSpPr txBox="1"/>
          <p:nvPr/>
        </p:nvSpPr>
        <p:spPr>
          <a:xfrm>
            <a:off x="4372514" y="4132714"/>
            <a:ext cx="3618964"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err="1">
                <a:latin typeface="Times New Roman" panose="02020603050405020304" pitchFamily="18" charset="0"/>
                <a:cs typeface="Times New Roman" panose="02020603050405020304" pitchFamily="18" charset="0"/>
              </a:rPr>
              <a:t>Masrur</a:t>
            </a:r>
            <a:r>
              <a:rPr lang="en-US" dirty="0">
                <a:latin typeface="Times New Roman" panose="02020603050405020304" pitchFamily="18" charset="0"/>
                <a:cs typeface="Times New Roman" panose="02020603050405020304" pitchFamily="18" charset="0"/>
              </a:rPr>
              <a:t>  Ahmed Santo - 1520469642</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Sadman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Alam</a:t>
            </a:r>
            <a:r>
              <a:rPr lang="en-US" dirty="0">
                <a:latin typeface="Times New Roman" panose="02020603050405020304" pitchFamily="18" charset="0"/>
                <a:cs typeface="Times New Roman" panose="02020603050405020304" pitchFamily="18" charset="0"/>
              </a:rPr>
              <a:t> - 1610544042</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Tarak</a:t>
            </a:r>
            <a:r>
              <a:rPr lang="en-US" dirty="0">
                <a:latin typeface="Times New Roman" panose="02020603050405020304" pitchFamily="18" charset="0"/>
                <a:cs typeface="Times New Roman" panose="02020603050405020304" pitchFamily="18" charset="0"/>
              </a:rPr>
              <a:t> Mahmud - 1520198642</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Hosne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a:t>
            </a:r>
            <a:r>
              <a:rPr lang="en-US" dirty="0">
                <a:latin typeface="Times New Roman" panose="02020603050405020304" pitchFamily="18" charset="0"/>
                <a:cs typeface="Times New Roman" panose="02020603050405020304" pitchFamily="18" charset="0"/>
              </a:rPr>
              <a:t> – 1632267642</a:t>
            </a:r>
            <a:endParaRPr lang="en-US" dirty="0"/>
          </a:p>
        </p:txBody>
      </p:sp>
      <p:sp>
        <p:nvSpPr>
          <p:cNvPr id="6" name="TextBox 5"/>
          <p:cNvSpPr txBox="1"/>
          <p:nvPr/>
        </p:nvSpPr>
        <p:spPr>
          <a:xfrm>
            <a:off x="3712891" y="2302671"/>
            <a:ext cx="7431110" cy="369332"/>
          </a:xfrm>
          <a:prstGeom prst="rect">
            <a:avLst/>
          </a:prstGeom>
          <a:noFill/>
        </p:spPr>
        <p:txBody>
          <a:bodyPr wrap="squar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MALNOURISHED CHILD IDENTIFICATION</a:t>
            </a:r>
          </a:p>
        </p:txBody>
      </p:sp>
      <p:sp>
        <p:nvSpPr>
          <p:cNvPr id="7" name="TextBox 6"/>
          <p:cNvSpPr txBox="1"/>
          <p:nvPr/>
        </p:nvSpPr>
        <p:spPr>
          <a:xfrm>
            <a:off x="2936520" y="2708286"/>
            <a:ext cx="6490952" cy="646331"/>
          </a:xfrm>
          <a:prstGeom prst="rect">
            <a:avLst/>
          </a:prstGeom>
          <a:noFill/>
        </p:spPr>
        <p:txBody>
          <a:bodyPr wrap="square" rtlCol="0">
            <a:spAutoFit/>
          </a:bodyPr>
          <a:lstStyle/>
          <a:p>
            <a:pPr algn="ctr"/>
            <a:r>
              <a:rPr lang="en-US" b="1" dirty="0" smtClean="0"/>
              <a:t>CSE-499B</a:t>
            </a:r>
          </a:p>
          <a:p>
            <a:pPr algn="ctr"/>
            <a:r>
              <a:rPr lang="en-US" b="1" dirty="0" smtClean="0"/>
              <a:t>Section-11</a:t>
            </a:r>
            <a:endParaRPr lang="en-US" b="1" dirty="0"/>
          </a:p>
        </p:txBody>
      </p:sp>
      <p:sp>
        <p:nvSpPr>
          <p:cNvPr id="8" name="TextBox 7"/>
          <p:cNvSpPr txBox="1"/>
          <p:nvPr/>
        </p:nvSpPr>
        <p:spPr>
          <a:xfrm>
            <a:off x="5357611" y="5554179"/>
            <a:ext cx="4546243" cy="369332"/>
          </a:xfrm>
          <a:prstGeom prst="rect">
            <a:avLst/>
          </a:prstGeom>
          <a:noFill/>
        </p:spPr>
        <p:txBody>
          <a:bodyPr wrap="square" rtlCol="0">
            <a:spAutoFit/>
          </a:bodyPr>
          <a:lstStyle/>
          <a:p>
            <a:r>
              <a:rPr lang="en-US" b="1" dirty="0" smtClean="0">
                <a:solidFill>
                  <a:schemeClr val="accent2">
                    <a:lumMod val="50000"/>
                  </a:schemeClr>
                </a:solidFill>
              </a:rPr>
              <a:t>Submitted to: </a:t>
            </a:r>
            <a:endParaRPr lang="en-US" b="1" dirty="0">
              <a:solidFill>
                <a:schemeClr val="accent2">
                  <a:lumMod val="50000"/>
                </a:schemeClr>
              </a:solidFill>
            </a:endParaRPr>
          </a:p>
        </p:txBody>
      </p:sp>
      <p:sp>
        <p:nvSpPr>
          <p:cNvPr id="9" name="TextBox 8"/>
          <p:cNvSpPr txBox="1"/>
          <p:nvPr/>
        </p:nvSpPr>
        <p:spPr>
          <a:xfrm>
            <a:off x="4608094" y="5901312"/>
            <a:ext cx="5241701" cy="369332"/>
          </a:xfrm>
          <a:prstGeom prst="rect">
            <a:avLst/>
          </a:prstGeom>
          <a:noFill/>
        </p:spPr>
        <p:txBody>
          <a:bodyPr wrap="square" rtlCol="0">
            <a:spAutoFit/>
          </a:bodyPr>
          <a:lstStyle/>
          <a:p>
            <a:r>
              <a:rPr lang="en-US" b="1" dirty="0">
                <a:solidFill>
                  <a:schemeClr val="tx1">
                    <a:lumMod val="95000"/>
                    <a:lumOff val="5000"/>
                  </a:schemeClr>
                </a:solidFill>
              </a:rPr>
              <a:t>DR. MD. SHAHRIAR KARIM</a:t>
            </a:r>
          </a:p>
        </p:txBody>
      </p:sp>
    </p:spTree>
    <p:extLst>
      <p:ext uri="{BB962C8B-B14F-4D97-AF65-F5344CB8AC3E}">
        <p14:creationId xmlns:p14="http://schemas.microsoft.com/office/powerpoint/2010/main" val="682994437"/>
      </p:ext>
    </p:extLst>
  </p:cSld>
  <p:clrMapOvr>
    <a:masterClrMapping/>
  </p:clrMapOvr>
  <p:transition spd="med" advTm="1800000">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203" y="289259"/>
            <a:ext cx="5357611" cy="1191811"/>
          </a:xfrm>
        </p:spPr>
        <p:txBody>
          <a:bodyPr/>
          <a:lstStyle/>
          <a:p>
            <a:pPr algn="ct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Methodology </a:t>
            </a:r>
            <a:r>
              <a:rPr lang="en-US" sz="14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(continued)</a:t>
            </a:r>
            <a:endParaRPr lang="en-US" sz="1400"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59" y="1295200"/>
            <a:ext cx="12018941" cy="5562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39" y="1680694"/>
            <a:ext cx="3308439" cy="1860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239" y="4079384"/>
            <a:ext cx="3288941" cy="1806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Flowchart: Alternate Process 5"/>
          <p:cNvSpPr/>
          <p:nvPr/>
        </p:nvSpPr>
        <p:spPr>
          <a:xfrm>
            <a:off x="7611762" y="1708781"/>
            <a:ext cx="4176584" cy="170992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Times New Roman" pitchFamily="18" charset="0"/>
                <a:cs typeface="Times New Roman" pitchFamily="18" charset="0"/>
              </a:rPr>
              <a:t>Decision Tree algorithm belongs to the family of supervised learning algorithms. Unlike other supervised learning algorithms, decision tree algorithm can be used for solving regression and classification problems too</a:t>
            </a:r>
            <a:endParaRPr lang="en-US" sz="1200" b="1" dirty="0">
              <a:latin typeface="Times New Roman" pitchFamily="18" charset="0"/>
              <a:cs typeface="Times New Roman" pitchFamily="18" charset="0"/>
            </a:endParaRPr>
          </a:p>
        </p:txBody>
      </p:sp>
      <p:sp>
        <p:nvSpPr>
          <p:cNvPr id="8" name="Flowchart: Alternate Process 7"/>
          <p:cNvSpPr/>
          <p:nvPr/>
        </p:nvSpPr>
        <p:spPr>
          <a:xfrm>
            <a:off x="7677665" y="3998900"/>
            <a:ext cx="4176584" cy="170992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Times New Roman" pitchFamily="18" charset="0"/>
                <a:cs typeface="Times New Roman" pitchFamily="18" charset="0"/>
              </a:rPr>
              <a:t>Logistic regression is a supervised learning classification algorithm used to predict the probability of a target variable. The nature of target or dependent variable is dichotomous, which means there would be only two possible classes.</a:t>
            </a:r>
            <a:endParaRPr lang="en-US" sz="1200" b="1" dirty="0">
              <a:latin typeface="Times New Roman" pitchFamily="18" charset="0"/>
              <a:cs typeface="Times New Roman" pitchFamily="18" charset="0"/>
            </a:endParaRPr>
          </a:p>
        </p:txBody>
      </p:sp>
      <p:sp>
        <p:nvSpPr>
          <p:cNvPr id="7" name="TextBox 6"/>
          <p:cNvSpPr txBox="1"/>
          <p:nvPr/>
        </p:nvSpPr>
        <p:spPr>
          <a:xfrm>
            <a:off x="4717438" y="6122403"/>
            <a:ext cx="5048519" cy="369332"/>
          </a:xfrm>
          <a:prstGeom prst="rect">
            <a:avLst/>
          </a:prstGeom>
          <a:noFill/>
        </p:spPr>
        <p:txBody>
          <a:bodyPr wrap="square" rtlCol="0">
            <a:spAutoFit/>
          </a:bodyPr>
          <a:lstStyle/>
          <a:p>
            <a:r>
              <a:rPr lang="en-US" b="1" dirty="0" smtClean="0"/>
              <a:t>Training Models </a:t>
            </a:r>
            <a:endParaRPr lang="en-US" b="1" dirty="0"/>
          </a:p>
        </p:txBody>
      </p:sp>
    </p:spTree>
    <p:extLst>
      <p:ext uri="{BB962C8B-B14F-4D97-AF65-F5344CB8AC3E}">
        <p14:creationId xmlns:p14="http://schemas.microsoft.com/office/powerpoint/2010/main" val="3722115190"/>
      </p:ext>
    </p:extLst>
  </p:cSld>
  <p:clrMapOvr>
    <a:masterClrMapping/>
  </p:clrMapOvr>
  <p:transition spd="med" advTm="180000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148" y="224864"/>
            <a:ext cx="5971527" cy="882718"/>
          </a:xfrm>
        </p:spPr>
        <p:txBody>
          <a:bodyPr>
            <a:normAutofit fontScale="90000"/>
          </a:bodyPr>
          <a:lstStyle/>
          <a:p>
            <a:pPr algn="ctr"/>
            <a:r>
              <a:rPr lang="en-US"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
            </a:r>
            <a:br>
              <a:rPr lang="en-US"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br>
            <a:endParaRPr lang="en-US" dirty="0"/>
          </a:p>
        </p:txBody>
      </p:sp>
      <p:pic>
        <p:nvPicPr>
          <p:cNvPr id="5" name="Picture 4" descr="120205143_991524487926778_4289388951971496212_n.gif"/>
          <p:cNvPicPr>
            <a:picLocks noChangeAspect="1"/>
          </p:cNvPicPr>
          <p:nvPr/>
        </p:nvPicPr>
        <p:blipFill>
          <a:blip r:embed="rId2"/>
          <a:stretch>
            <a:fillRect/>
          </a:stretch>
        </p:blipFill>
        <p:spPr>
          <a:xfrm>
            <a:off x="0" y="0"/>
            <a:ext cx="12192000" cy="6866925"/>
          </a:xfrm>
          <a:prstGeom prst="rect">
            <a:avLst/>
          </a:prstGeom>
        </p:spPr>
      </p:pic>
      <p:sp>
        <p:nvSpPr>
          <p:cNvPr id="6" name="Rectangle 5"/>
          <p:cNvSpPr/>
          <p:nvPr/>
        </p:nvSpPr>
        <p:spPr>
          <a:xfrm>
            <a:off x="3039762" y="412062"/>
            <a:ext cx="6096000" cy="1200329"/>
          </a:xfrm>
          <a:prstGeom prst="rect">
            <a:avLst/>
          </a:prstGeom>
        </p:spPr>
        <p:txBody>
          <a:bodyPr>
            <a:spAutoFit/>
          </a:bodyPr>
          <a:lstStyle/>
          <a:p>
            <a:pPr algn="ct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Implementation &amp; Results</a:t>
            </a:r>
            <a:b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b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Images</a:t>
            </a:r>
            <a:endParaRPr lang="en-US" sz="3600" dirty="0"/>
          </a:p>
        </p:txBody>
      </p:sp>
      <p:sp>
        <p:nvSpPr>
          <p:cNvPr id="7" name="Rectangle 6"/>
          <p:cNvSpPr/>
          <p:nvPr/>
        </p:nvSpPr>
        <p:spPr>
          <a:xfrm>
            <a:off x="1499285" y="2551835"/>
            <a:ext cx="9218141" cy="369332"/>
          </a:xfrm>
          <a:prstGeom prst="rect">
            <a:avLst/>
          </a:prstGeom>
        </p:spPr>
        <p:txBody>
          <a:bodyPr wrap="square">
            <a:spAutoFit/>
          </a:bodyPr>
          <a:lstStyle/>
          <a:p>
            <a:pPr>
              <a:buFont typeface="Arial" pitchFamily="34" charset="0"/>
              <a:buChar char="•"/>
            </a:pPr>
            <a:endParaRPr lang="en-US" dirty="0">
              <a:latin typeface="Times New Roman" pitchFamily="18" charset="0"/>
              <a:cs typeface="Times New Roman" pitchFamily="18" charset="0"/>
            </a:endParaRPr>
          </a:p>
        </p:txBody>
      </p:sp>
      <p:sp>
        <p:nvSpPr>
          <p:cNvPr id="8" name="Flowchart: Alternate Process 7"/>
          <p:cNvSpPr/>
          <p:nvPr/>
        </p:nvSpPr>
        <p:spPr>
          <a:xfrm>
            <a:off x="1713470" y="1972392"/>
            <a:ext cx="4374292" cy="1932343"/>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buFont typeface="Arial" pitchFamily="34" charset="0"/>
              <a:buChar char="•"/>
            </a:pPr>
            <a:r>
              <a:rPr lang="en-US" sz="1600" dirty="0" smtClean="0">
                <a:latin typeface="Times New Roman" pitchFamily="18" charset="0"/>
                <a:cs typeface="Times New Roman" pitchFamily="18" charset="0"/>
              </a:rPr>
              <a:t>VGG-16 has been used for extracting features from every image. Every image is divided into 4096 vectors. So, after extracting features we have got 1500 different arrays (as we have total 1500 images in our dataset), each array consisting 4096 vectors as elements.</a:t>
            </a:r>
          </a:p>
          <a:p>
            <a:pPr>
              <a:buFont typeface="Arial" pitchFamily="34" charset="0"/>
              <a:buChar char="•"/>
            </a:pPr>
            <a:endParaRPr lang="en-US" sz="1600" dirty="0">
              <a:latin typeface="Times New Roman" pitchFamily="18" charset="0"/>
              <a:cs typeface="Times New Roman" pitchFamily="18" charset="0"/>
            </a:endParaRPr>
          </a:p>
        </p:txBody>
      </p:sp>
      <p:pic>
        <p:nvPicPr>
          <p:cNvPr id="3074" name="Picture 2" descr="VGG16 - Convolutional Network for Classification and Detection"/>
          <p:cNvPicPr>
            <a:picLocks noChangeAspect="1" noChangeArrowheads="1"/>
          </p:cNvPicPr>
          <p:nvPr/>
        </p:nvPicPr>
        <p:blipFill>
          <a:blip r:embed="rId3"/>
          <a:srcRect/>
          <a:stretch>
            <a:fillRect/>
          </a:stretch>
        </p:blipFill>
        <p:spPr bwMode="auto">
          <a:xfrm>
            <a:off x="6722076" y="2221652"/>
            <a:ext cx="5090984" cy="1247292"/>
          </a:xfrm>
          <a:prstGeom prst="rect">
            <a:avLst/>
          </a:prstGeom>
          <a:noFill/>
        </p:spPr>
      </p:pic>
      <p:sp>
        <p:nvSpPr>
          <p:cNvPr id="11" name="Flowchart: Alternate Process 10"/>
          <p:cNvSpPr/>
          <p:nvPr/>
        </p:nvSpPr>
        <p:spPr>
          <a:xfrm>
            <a:off x="1742302" y="4332532"/>
            <a:ext cx="4374292" cy="1932343"/>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Arial" pitchFamily="34" charset="0"/>
              <a:buChar char="•"/>
            </a:pPr>
            <a:r>
              <a:rPr lang="en-US" sz="1600" dirty="0" smtClean="0">
                <a:latin typeface="Times New Roman" pitchFamily="18" charset="0"/>
                <a:cs typeface="Times New Roman" pitchFamily="18" charset="0"/>
              </a:rPr>
              <a:t>We have splitted our dataset into test part(60%) and training part(40%).</a:t>
            </a:r>
            <a:endParaRPr lang="en-US" sz="1600" dirty="0">
              <a:latin typeface="Times New Roman" pitchFamily="18" charset="0"/>
              <a:cs typeface="Times New Roman" pitchFamily="18" charset="0"/>
            </a:endParaRPr>
          </a:p>
        </p:txBody>
      </p:sp>
      <p:pic>
        <p:nvPicPr>
          <p:cNvPr id="3076" name="Picture 4" descr="No description available."/>
          <p:cNvPicPr>
            <a:picLocks noChangeAspect="1" noChangeArrowheads="1"/>
          </p:cNvPicPr>
          <p:nvPr/>
        </p:nvPicPr>
        <p:blipFill>
          <a:blip r:embed="rId4"/>
          <a:srcRect/>
          <a:stretch>
            <a:fillRect/>
          </a:stretch>
        </p:blipFill>
        <p:spPr bwMode="auto">
          <a:xfrm>
            <a:off x="7717912" y="4465340"/>
            <a:ext cx="2818284" cy="1619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274928"/>
      </p:ext>
    </p:extLst>
  </p:cSld>
  <p:clrMapOvr>
    <a:masterClrMapping/>
  </p:clrMapOvr>
  <p:transition spd="med" advTm="1800000">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148" y="224864"/>
            <a:ext cx="5971527" cy="882718"/>
          </a:xfrm>
        </p:spPr>
        <p:txBody>
          <a:bodyPr>
            <a:normAutofit fontScale="90000"/>
          </a:bodyPr>
          <a:lstStyle/>
          <a:p>
            <a:pPr algn="ctr"/>
            <a:r>
              <a:rPr lang="en-US"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
            </a:r>
            <a:br>
              <a:rPr lang="en-US"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br>
            <a:endParaRPr lang="en-US" dirty="0"/>
          </a:p>
        </p:txBody>
      </p:sp>
      <p:pic>
        <p:nvPicPr>
          <p:cNvPr id="5" name="Picture 4" descr="120205143_991524487926778_4289388951971496212_n.gif"/>
          <p:cNvPicPr>
            <a:picLocks noChangeAspect="1"/>
          </p:cNvPicPr>
          <p:nvPr/>
        </p:nvPicPr>
        <p:blipFill>
          <a:blip r:embed="rId2"/>
          <a:stretch>
            <a:fillRect/>
          </a:stretch>
        </p:blipFill>
        <p:spPr>
          <a:xfrm>
            <a:off x="0" y="-8925"/>
            <a:ext cx="12192000" cy="6866925"/>
          </a:xfrm>
          <a:prstGeom prst="rect">
            <a:avLst/>
          </a:prstGeom>
        </p:spPr>
      </p:pic>
      <p:sp>
        <p:nvSpPr>
          <p:cNvPr id="6" name="Rectangle 5"/>
          <p:cNvSpPr/>
          <p:nvPr/>
        </p:nvSpPr>
        <p:spPr>
          <a:xfrm>
            <a:off x="3039762" y="412062"/>
            <a:ext cx="6096000" cy="1754326"/>
          </a:xfrm>
          <a:prstGeom prst="rect">
            <a:avLst/>
          </a:prstGeom>
        </p:spPr>
        <p:txBody>
          <a:bodyPr>
            <a:spAutoFit/>
          </a:bodyPr>
          <a:lstStyle/>
          <a:p>
            <a:pPr algn="ct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Implementation Update &amp; Results</a:t>
            </a:r>
            <a:b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b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Images </a:t>
            </a:r>
            <a:r>
              <a:rPr lang="en-US" sz="20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(continued)</a:t>
            </a:r>
            <a:endParaRPr lang="en-US" sz="2000" dirty="0"/>
          </a:p>
        </p:txBody>
      </p:sp>
      <p:sp>
        <p:nvSpPr>
          <p:cNvPr id="7" name="Rectangle 6"/>
          <p:cNvSpPr/>
          <p:nvPr/>
        </p:nvSpPr>
        <p:spPr>
          <a:xfrm>
            <a:off x="1499285" y="2551835"/>
            <a:ext cx="9218141" cy="369332"/>
          </a:xfrm>
          <a:prstGeom prst="rect">
            <a:avLst/>
          </a:prstGeom>
        </p:spPr>
        <p:txBody>
          <a:bodyPr wrap="square">
            <a:spAutoFit/>
          </a:bodyPr>
          <a:lstStyle/>
          <a:p>
            <a:pPr>
              <a:buFont typeface="Arial" pitchFamily="34" charset="0"/>
              <a:buChar char="•"/>
            </a:pPr>
            <a:endParaRPr lang="en-US" dirty="0">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78691193"/>
              </p:ext>
            </p:extLst>
          </p:nvPr>
        </p:nvGraphicFramePr>
        <p:xfrm>
          <a:off x="1966097" y="2820315"/>
          <a:ext cx="8128000" cy="212344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dirty="0" smtClean="0"/>
                        <a:t>Algorithm Name</a:t>
                      </a:r>
                      <a:endParaRPr lang="en-US" dirty="0"/>
                    </a:p>
                  </a:txBody>
                  <a:tcPr/>
                </a:tc>
                <a:tc>
                  <a:txBody>
                    <a:bodyPr/>
                    <a:lstStyle/>
                    <a:p>
                      <a:pPr algn="ctr"/>
                      <a:r>
                        <a:rPr lang="en-US" dirty="0" smtClean="0"/>
                        <a:t>Accuracy</a:t>
                      </a:r>
                      <a:r>
                        <a:rPr lang="en-US" baseline="0" dirty="0" smtClean="0"/>
                        <a:t> </a:t>
                      </a:r>
                      <a:endParaRPr lang="en-US" dirty="0"/>
                    </a:p>
                  </a:txBody>
                  <a:tcPr/>
                </a:tc>
                <a:extLst>
                  <a:ext uri="{0D108BD9-81ED-4DB2-BD59-A6C34878D82A}">
                    <a16:rowId xmlns:a16="http://schemas.microsoft.com/office/drawing/2014/main" val="10000"/>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SUPPORT VECTOR MACHINE </a:t>
                      </a:r>
                    </a:p>
                    <a:p>
                      <a:pPr algn="ctr"/>
                      <a:r>
                        <a:rPr lang="en-US" dirty="0" smtClean="0"/>
                        <a:t>(SVM)</a:t>
                      </a:r>
                      <a:endParaRPr lang="en-US" dirty="0"/>
                    </a:p>
                  </a:txBody>
                  <a:tcPr/>
                </a:tc>
                <a:tc>
                  <a:txBody>
                    <a:bodyPr/>
                    <a:lstStyle/>
                    <a:p>
                      <a:pPr algn="ctr"/>
                      <a:r>
                        <a:rPr lang="en-US" dirty="0" smtClean="0"/>
                        <a:t>82%</a:t>
                      </a:r>
                      <a:endParaRPr lang="en-US" dirty="0"/>
                    </a:p>
                  </a:txBody>
                  <a:tcPr/>
                </a:tc>
                <a:extLst>
                  <a:ext uri="{0D108BD9-81ED-4DB2-BD59-A6C34878D82A}">
                    <a16:rowId xmlns:a16="http://schemas.microsoft.com/office/drawing/2014/main" val="10001"/>
                  </a:ext>
                </a:extLst>
              </a:tr>
              <a:tr h="370840">
                <a:tc>
                  <a:txBody>
                    <a:bodyPr/>
                    <a:lstStyle/>
                    <a:p>
                      <a:pPr algn="ctr"/>
                      <a:r>
                        <a:rPr lang="en-US" sz="1800" b="0" i="0" kern="1200" dirty="0" smtClean="0">
                          <a:solidFill>
                            <a:schemeClr val="dk1"/>
                          </a:solidFill>
                          <a:effectLst/>
                          <a:latin typeface="+mn-lt"/>
                          <a:ea typeface="+mn-ea"/>
                          <a:cs typeface="+mn-cs"/>
                        </a:rPr>
                        <a:t>K NEAREST NEIGHBORS (</a:t>
                      </a:r>
                      <a:r>
                        <a:rPr lang="en-US" dirty="0" smtClean="0"/>
                        <a:t>KNN)</a:t>
                      </a:r>
                      <a:endParaRPr lang="en-US" dirty="0"/>
                    </a:p>
                  </a:txBody>
                  <a:tcPr/>
                </a:tc>
                <a:tc>
                  <a:txBody>
                    <a:bodyPr/>
                    <a:lstStyle/>
                    <a:p>
                      <a:pPr algn="ctr"/>
                      <a:r>
                        <a:rPr lang="en-US" dirty="0" smtClean="0"/>
                        <a:t>80%</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RANDOM</a:t>
                      </a:r>
                      <a:r>
                        <a:rPr lang="en-US" baseline="0" dirty="0" smtClean="0"/>
                        <a:t> FOREST (</a:t>
                      </a:r>
                      <a:r>
                        <a:rPr lang="en-US" dirty="0" smtClean="0"/>
                        <a:t>RF)</a:t>
                      </a:r>
                      <a:endParaRPr lang="en-US" dirty="0"/>
                    </a:p>
                  </a:txBody>
                  <a:tcPr/>
                </a:tc>
                <a:tc>
                  <a:txBody>
                    <a:bodyPr/>
                    <a:lstStyle/>
                    <a:p>
                      <a:pPr algn="ctr"/>
                      <a:r>
                        <a:rPr lang="en-US" dirty="0" smtClean="0"/>
                        <a:t>84%</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VGG16</a:t>
                      </a:r>
                      <a:endParaRPr lang="en-US" dirty="0"/>
                    </a:p>
                  </a:txBody>
                  <a:tcPr/>
                </a:tc>
                <a:tc>
                  <a:txBody>
                    <a:bodyPr/>
                    <a:lstStyle/>
                    <a:p>
                      <a:pPr algn="ctr"/>
                      <a:r>
                        <a:rPr lang="en-US" dirty="0" smtClean="0"/>
                        <a:t>89%</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6274928"/>
      </p:ext>
    </p:extLst>
  </p:cSld>
  <p:clrMapOvr>
    <a:masterClrMapping/>
  </p:clrMapOvr>
  <p:transition spd="med" advTm="180000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descr="https://scontent.xx.fbcdn.net/v/t1.15752-0/p280x280/48393544_391361564938833_1855274616008736768_n.png?_nc_cat=100&amp;_nc_sid=ae9488&amp;_nc_ohc=PFRyquIBAPcAX9m6xfs&amp;_nc_ad=z-m&amp;_nc_cid=0&amp;_nc_ht=scontent.xx&amp;oh=c38b24696f658360963b6657e6351f56&amp;oe=5FA30382"/>
          <p:cNvPicPr>
            <a:picLocks noChangeAspect="1" noChangeArrowheads="1"/>
          </p:cNvPicPr>
          <p:nvPr/>
        </p:nvPicPr>
        <p:blipFill>
          <a:blip r:embed="rId2"/>
          <a:srcRect/>
          <a:stretch>
            <a:fillRect/>
          </a:stretch>
        </p:blipFill>
        <p:spPr bwMode="auto">
          <a:xfrm>
            <a:off x="0" y="12879"/>
            <a:ext cx="12192001" cy="6858986"/>
          </a:xfrm>
          <a:prstGeom prst="rect">
            <a:avLst/>
          </a:prstGeom>
          <a:noFill/>
        </p:spPr>
      </p:pic>
      <p:sp>
        <p:nvSpPr>
          <p:cNvPr id="5" name="Rectangle 4"/>
          <p:cNvSpPr/>
          <p:nvPr/>
        </p:nvSpPr>
        <p:spPr>
          <a:xfrm>
            <a:off x="2333464" y="319383"/>
            <a:ext cx="7039107" cy="1446550"/>
          </a:xfrm>
          <a:prstGeom prst="rect">
            <a:avLst/>
          </a:prstGeom>
          <a:noFill/>
        </p:spPr>
        <p:txBody>
          <a:bodyPr wrap="none" lIns="91440" tIns="45720" rIns="91440" bIns="45720">
            <a:spAutoFit/>
          </a:bodyPr>
          <a:lstStyle/>
          <a:p>
            <a:pPr algn="ct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Implementation &amp; Results</a:t>
            </a:r>
            <a:b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Numerical values</a:t>
            </a: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Flowchart: Alternate Process 6"/>
          <p:cNvSpPr/>
          <p:nvPr/>
        </p:nvSpPr>
        <p:spPr>
          <a:xfrm>
            <a:off x="1705232" y="1955916"/>
            <a:ext cx="4374292" cy="1932343"/>
          </a:xfrm>
          <a:prstGeom prst="flowChartAlternateProcess">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buFont typeface="Arial" pitchFamily="34" charset="0"/>
              <a:buChar char="•"/>
            </a:pPr>
            <a:r>
              <a:rPr lang="en-US" sz="1200" dirty="0" smtClean="0">
                <a:latin typeface="Times New Roman" pitchFamily="18" charset="0"/>
                <a:cs typeface="Times New Roman" pitchFamily="18" charset="0"/>
              </a:rPr>
              <a:t>In order to process the numerical data, at first we entered all the details into a CSV file. After that, we created a normal data frame. Then, we checked the type of the dataset. After checking the type, we converted the text data into binary and a new data frame was created by using PANDAS library. The type of the dataset was also changed. </a:t>
            </a:r>
            <a:endParaRPr lang="en-US" sz="1200" dirty="0">
              <a:latin typeface="Times New Roman" pitchFamily="18" charset="0"/>
              <a:cs typeface="Times New Roman" pitchFamily="18" charset="0"/>
            </a:endParaRPr>
          </a:p>
        </p:txBody>
      </p:sp>
      <p:sp>
        <p:nvSpPr>
          <p:cNvPr id="8" name="Flowchart: Alternate Process 7"/>
          <p:cNvSpPr/>
          <p:nvPr/>
        </p:nvSpPr>
        <p:spPr>
          <a:xfrm>
            <a:off x="1701113" y="4398435"/>
            <a:ext cx="4374292" cy="1932343"/>
          </a:xfrm>
          <a:prstGeom prst="flowChartAlternateProcess">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Arial" pitchFamily="34" charset="0"/>
              <a:buChar char="•"/>
            </a:pPr>
            <a:r>
              <a:rPr lang="en-US" sz="1600" dirty="0" smtClean="0">
                <a:latin typeface="Times New Roman" pitchFamily="18" charset="0"/>
                <a:cs typeface="Times New Roman" pitchFamily="18" charset="0"/>
              </a:rPr>
              <a:t>We have splitted our dataset into test part(70%) and training part(30%).</a:t>
            </a:r>
            <a:endParaRPr lang="en-US" sz="1600" dirty="0">
              <a:latin typeface="Times New Roman" pitchFamily="18" charset="0"/>
              <a:cs typeface="Times New Roman" pitchFamily="18" charset="0"/>
            </a:endParaRPr>
          </a:p>
        </p:txBody>
      </p:sp>
      <p:pic>
        <p:nvPicPr>
          <p:cNvPr id="32772" name="Picture 4" descr="Discover Pandas Library Architecture - File Hierarchy in Pandas - DataFlair"/>
          <p:cNvPicPr>
            <a:picLocks noChangeAspect="1" noChangeArrowheads="1"/>
          </p:cNvPicPr>
          <p:nvPr/>
        </p:nvPicPr>
        <p:blipFill>
          <a:blip r:embed="rId3"/>
          <a:srcRect/>
          <a:stretch>
            <a:fillRect/>
          </a:stretch>
        </p:blipFill>
        <p:spPr bwMode="auto">
          <a:xfrm>
            <a:off x="7180856" y="1955916"/>
            <a:ext cx="3701327" cy="1938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774" name="Picture 6" descr="How to Split a Dataframe into Train and Test Set with Python | by Sebastian  Guggisberg | Towards Data Science"/>
          <p:cNvPicPr>
            <a:picLocks noChangeAspect="1" noChangeArrowheads="1"/>
          </p:cNvPicPr>
          <p:nvPr/>
        </p:nvPicPr>
        <p:blipFill>
          <a:blip r:embed="rId4"/>
          <a:srcRect/>
          <a:stretch>
            <a:fillRect/>
          </a:stretch>
        </p:blipFill>
        <p:spPr bwMode="auto">
          <a:xfrm>
            <a:off x="7192180" y="4398435"/>
            <a:ext cx="3690004" cy="1932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advTm="180000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descr="https://scontent.xx.fbcdn.net/v/t1.15752-0/p280x280/48393544_391361564938833_1855274616008736768_n.png?_nc_cat=100&amp;_nc_sid=ae9488&amp;_nc_ohc=PFRyquIBAPcAX9m6xfs&amp;_nc_ad=z-m&amp;_nc_cid=0&amp;_nc_ht=scontent.xx&amp;oh=c38b24696f658360963b6657e6351f56&amp;oe=5FA30382"/>
          <p:cNvPicPr>
            <a:picLocks noChangeAspect="1" noChangeArrowheads="1"/>
          </p:cNvPicPr>
          <p:nvPr/>
        </p:nvPicPr>
        <p:blipFill>
          <a:blip r:embed="rId2"/>
          <a:srcRect/>
          <a:stretch>
            <a:fillRect/>
          </a:stretch>
        </p:blipFill>
        <p:spPr bwMode="auto">
          <a:xfrm>
            <a:off x="0" y="0"/>
            <a:ext cx="12192001" cy="6858986"/>
          </a:xfrm>
          <a:prstGeom prst="rect">
            <a:avLst/>
          </a:prstGeom>
          <a:noFill/>
        </p:spPr>
      </p:pic>
      <p:sp>
        <p:nvSpPr>
          <p:cNvPr id="5" name="Rectangle 4"/>
          <p:cNvSpPr/>
          <p:nvPr/>
        </p:nvSpPr>
        <p:spPr>
          <a:xfrm>
            <a:off x="2333464" y="319383"/>
            <a:ext cx="7039107" cy="1446550"/>
          </a:xfrm>
          <a:prstGeom prst="rect">
            <a:avLst/>
          </a:prstGeom>
          <a:noFill/>
        </p:spPr>
        <p:txBody>
          <a:bodyPr wrap="none" lIns="91440" tIns="45720" rIns="91440" bIns="45720">
            <a:spAutoFit/>
          </a:bodyPr>
          <a:lstStyle/>
          <a:p>
            <a:pPr algn="ct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Implementation &amp; Results</a:t>
            </a:r>
            <a:b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Numerical values</a:t>
            </a: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(continued)</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3859840781"/>
              </p:ext>
            </p:extLst>
          </p:nvPr>
        </p:nvGraphicFramePr>
        <p:xfrm>
          <a:off x="2048476" y="2886218"/>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Algorithm Name</a:t>
                      </a:r>
                    </a:p>
                  </a:txBody>
                  <a:tcPr/>
                </a:tc>
                <a:tc>
                  <a:txBody>
                    <a:bodyPr/>
                    <a:lstStyle/>
                    <a:p>
                      <a:pPr algn="ctr"/>
                      <a:r>
                        <a:rPr lang="en-US" dirty="0" smtClean="0"/>
                        <a:t>Accuracy</a:t>
                      </a:r>
                      <a:r>
                        <a:rPr lang="en-US" baseline="0" dirty="0" smtClean="0"/>
                        <a:t> </a:t>
                      </a:r>
                      <a:endParaRPr lang="en-US" dirty="0"/>
                    </a:p>
                  </a:txBody>
                  <a:tcPr/>
                </a:tc>
                <a:extLst>
                  <a:ext uri="{0D108BD9-81ED-4DB2-BD59-A6C34878D82A}">
                    <a16:rowId xmlns:a16="http://schemas.microsoft.com/office/drawing/2014/main" val="10000"/>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SUPPORT VECTOR MACHINE </a:t>
                      </a:r>
                    </a:p>
                    <a:p>
                      <a:pPr algn="ctr"/>
                      <a:r>
                        <a:rPr lang="en-US" dirty="0" smtClean="0"/>
                        <a:t>(SVM)</a:t>
                      </a:r>
                      <a:endParaRPr lang="en-US" dirty="0"/>
                    </a:p>
                  </a:txBody>
                  <a:tcPr/>
                </a:tc>
                <a:tc>
                  <a:txBody>
                    <a:bodyPr/>
                    <a:lstStyle/>
                    <a:p>
                      <a:pPr algn="ctr"/>
                      <a:r>
                        <a:rPr lang="en-US" dirty="0" smtClean="0"/>
                        <a:t>88%</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LOGISTIC</a:t>
                      </a:r>
                      <a:r>
                        <a:rPr lang="en-US" baseline="0" dirty="0" smtClean="0"/>
                        <a:t> REGRRESION (LG)</a:t>
                      </a:r>
                      <a:endParaRPr lang="en-US" dirty="0"/>
                    </a:p>
                  </a:txBody>
                  <a:tcPr/>
                </a:tc>
                <a:tc>
                  <a:txBody>
                    <a:bodyPr/>
                    <a:lstStyle/>
                    <a:p>
                      <a:pPr algn="ctr"/>
                      <a:r>
                        <a:rPr lang="en-US" dirty="0" smtClean="0"/>
                        <a:t>94.58%</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RANDOM FOREST (RF)</a:t>
                      </a:r>
                      <a:endParaRPr lang="en-US" dirty="0"/>
                    </a:p>
                  </a:txBody>
                  <a:tcPr/>
                </a:tc>
                <a:tc>
                  <a:txBody>
                    <a:bodyPr/>
                    <a:lstStyle/>
                    <a:p>
                      <a:pPr algn="ctr"/>
                      <a:r>
                        <a:rPr lang="en-US" dirty="0" smtClean="0"/>
                        <a:t> 90%</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DECISION</a:t>
                      </a:r>
                      <a:r>
                        <a:rPr lang="en-US" baseline="0" dirty="0" smtClean="0"/>
                        <a:t> TREE (DT)</a:t>
                      </a:r>
                      <a:endParaRPr lang="en-US" dirty="0"/>
                    </a:p>
                  </a:txBody>
                  <a:tcPr/>
                </a:tc>
                <a:tc>
                  <a:txBody>
                    <a:bodyPr/>
                    <a:lstStyle/>
                    <a:p>
                      <a:pPr algn="ctr"/>
                      <a:r>
                        <a:rPr lang="en-US" dirty="0" smtClean="0"/>
                        <a:t>95.49%</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spd="med" advTm="180000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6" y="-1"/>
            <a:ext cx="12024574" cy="685800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26" y="1264555"/>
            <a:ext cx="12024574" cy="4427791"/>
          </a:xfrm>
          <a:prstGeom prst="rect">
            <a:avLst/>
          </a:prstGeom>
        </p:spPr>
      </p:pic>
      <p:sp>
        <p:nvSpPr>
          <p:cNvPr id="5" name="TextBox 4"/>
          <p:cNvSpPr txBox="1"/>
          <p:nvPr/>
        </p:nvSpPr>
        <p:spPr>
          <a:xfrm>
            <a:off x="3103809" y="274999"/>
            <a:ext cx="3541690" cy="1446550"/>
          </a:xfrm>
          <a:prstGeom prst="rect">
            <a:avLst/>
          </a:prstGeom>
          <a:noFill/>
        </p:spPr>
        <p:txBody>
          <a:bodyPr wrap="square" rtlCol="0">
            <a:spAutoFit/>
          </a:bodyPr>
          <a:lstStyle/>
          <a:p>
            <a:r>
              <a:rPr lang="en-US" sz="44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Limitations</a:t>
            </a:r>
          </a:p>
          <a:p>
            <a:endParaRPr lang="en-US" sz="4400" dirty="0">
              <a:solidFill>
                <a:schemeClr val="bg1"/>
              </a:solidFill>
            </a:endParaRPr>
          </a:p>
        </p:txBody>
      </p:sp>
      <p:pic>
        <p:nvPicPr>
          <p:cNvPr id="2049" name="Picture 1" descr="C:\Users\Santo\Downloads\906FR.png"/>
          <p:cNvPicPr>
            <a:picLocks noChangeAspect="1" noChangeArrowheads="1"/>
          </p:cNvPicPr>
          <p:nvPr/>
        </p:nvPicPr>
        <p:blipFill>
          <a:blip r:embed="rId4"/>
          <a:srcRect/>
          <a:stretch>
            <a:fillRect/>
          </a:stretch>
        </p:blipFill>
        <p:spPr bwMode="auto">
          <a:xfrm>
            <a:off x="6771504" y="1952368"/>
            <a:ext cx="1441620" cy="1449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Flowchart: Alternate Process 7"/>
          <p:cNvSpPr/>
          <p:nvPr/>
        </p:nvSpPr>
        <p:spPr>
          <a:xfrm>
            <a:off x="1070919" y="1947678"/>
            <a:ext cx="5346357" cy="1413360"/>
          </a:xfrm>
          <a:prstGeom prst="flowChartAlternateProcess">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buFont typeface="Arial" pitchFamily="34" charset="0"/>
              <a:buChar char="•"/>
            </a:pPr>
            <a:r>
              <a:rPr lang="en-US" sz="1400" dirty="0" smtClean="0">
                <a:latin typeface="Times New Roman" pitchFamily="18" charset="0"/>
                <a:cs typeface="Times New Roman" pitchFamily="18" charset="0"/>
              </a:rPr>
              <a:t>We have followed the process of transfer learning rather than following the anthropometric approach for detecting malnourishment as  the anthropometric approach was very challenging for us. Anthropometric approach is the most precise  method of identifying malnourished children.</a:t>
            </a:r>
            <a:endParaRPr lang="en-US" sz="1400" dirty="0">
              <a:latin typeface="Times New Roman" pitchFamily="18" charset="0"/>
              <a:cs typeface="Times New Roman" pitchFamily="18" charset="0"/>
            </a:endParaRPr>
          </a:p>
        </p:txBody>
      </p:sp>
      <p:sp>
        <p:nvSpPr>
          <p:cNvPr id="9" name="Flowchart: Alternate Process 8"/>
          <p:cNvSpPr/>
          <p:nvPr/>
        </p:nvSpPr>
        <p:spPr>
          <a:xfrm>
            <a:off x="1066800" y="3714694"/>
            <a:ext cx="5346357" cy="1413360"/>
          </a:xfrm>
          <a:prstGeom prst="flowChartAlternateProcess">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buFont typeface="Arial" pitchFamily="34" charset="0"/>
              <a:buChar char="•"/>
            </a:pPr>
            <a:r>
              <a:rPr lang="en-US" sz="1400" dirty="0" smtClean="0">
                <a:latin typeface="Times New Roman" pitchFamily="18" charset="0"/>
                <a:cs typeface="Times New Roman" pitchFamily="18" charset="0"/>
              </a:rPr>
              <a:t>We’ve used a global numerical dataset which is not entirely appropriate for our region but it is good enough to show standard results. </a:t>
            </a:r>
            <a:endParaRPr lang="en-US" sz="1400" dirty="0">
              <a:latin typeface="Times New Roman" pitchFamily="18" charset="0"/>
              <a:cs typeface="Times New Roman" pitchFamily="18" charset="0"/>
            </a:endParaRPr>
          </a:p>
        </p:txBody>
      </p:sp>
      <p:pic>
        <p:nvPicPr>
          <p:cNvPr id="2051" name="Picture 3" descr="Growth Spurts: What you need to know (ages 5 to 8) | BabyCenter"/>
          <p:cNvPicPr>
            <a:picLocks noChangeAspect="1" noChangeArrowheads="1"/>
          </p:cNvPicPr>
          <p:nvPr/>
        </p:nvPicPr>
        <p:blipFill>
          <a:blip r:embed="rId5"/>
          <a:srcRect/>
          <a:stretch>
            <a:fillRect/>
          </a:stretch>
        </p:blipFill>
        <p:spPr bwMode="auto">
          <a:xfrm>
            <a:off x="6773685" y="3814119"/>
            <a:ext cx="1464153" cy="1217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13322898"/>
      </p:ext>
    </p:extLst>
  </p:cSld>
  <p:clrMapOvr>
    <a:masterClrMapping/>
  </p:clrMapOvr>
  <p:transition spd="med" advTm="180000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 y="0"/>
            <a:ext cx="12020281" cy="6858000"/>
          </a:xfrm>
          <a:prstGeom prst="rect">
            <a:avLst/>
          </a:prstGeom>
        </p:spPr>
      </p:pic>
      <p:sp>
        <p:nvSpPr>
          <p:cNvPr id="4" name="TextBox 3"/>
          <p:cNvSpPr txBox="1"/>
          <p:nvPr/>
        </p:nvSpPr>
        <p:spPr>
          <a:xfrm>
            <a:off x="2897746" y="837127"/>
            <a:ext cx="5383369" cy="1067873"/>
          </a:xfrm>
          <a:prstGeom prst="rect">
            <a:avLst/>
          </a:prstGeom>
          <a:noFill/>
        </p:spPr>
        <p:txBody>
          <a:bodyPr wrap="square" rtlCol="0">
            <a:spAutoFit/>
          </a:bodyPr>
          <a:lstStyle/>
          <a:p>
            <a:r>
              <a:rPr lang="en-US" sz="3200"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Conclusion &amp; Future Plans</a:t>
            </a:r>
          </a:p>
          <a:p>
            <a:endParaRPr lang="en-US" sz="3200" dirty="0">
              <a:solidFill>
                <a:schemeClr val="tx1">
                  <a:lumMod val="95000"/>
                  <a:lumOff val="5000"/>
                </a:schemeClr>
              </a:solidFill>
            </a:endParaRPr>
          </a:p>
        </p:txBody>
      </p:sp>
      <p:sp>
        <p:nvSpPr>
          <p:cNvPr id="6" name="Flowchart: Alternate Process 5"/>
          <p:cNvSpPr/>
          <p:nvPr/>
        </p:nvSpPr>
        <p:spPr>
          <a:xfrm>
            <a:off x="1861751" y="1955916"/>
            <a:ext cx="7768281" cy="17923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smtClean="0">
                <a:latin typeface="+mj-lt"/>
                <a:cs typeface="Times New Roman" pitchFamily="18" charset="0"/>
              </a:rPr>
              <a:t>At the end we want to share that we’ve learnt about various machine learning algorithms and we’ve nearly reached our goal regarding this project.</a:t>
            </a:r>
          </a:p>
          <a:p>
            <a:pPr algn="ctr"/>
            <a:r>
              <a:rPr lang="en-US" sz="1600" b="1" dirty="0" smtClean="0">
                <a:latin typeface="+mj-lt"/>
                <a:cs typeface="Times New Roman" pitchFamily="18" charset="0"/>
              </a:rPr>
              <a:t>For getting more accurate result we want to work on the basis of contour detection of the pictures. This is our initial thought for developing our project in future.</a:t>
            </a:r>
          </a:p>
        </p:txBody>
      </p:sp>
      <p:pic>
        <p:nvPicPr>
          <p:cNvPr id="7" name="Picture 6" descr="Figure_1.png"/>
          <p:cNvPicPr>
            <a:picLocks noChangeAspect="1"/>
          </p:cNvPicPr>
          <p:nvPr/>
        </p:nvPicPr>
        <p:blipFill>
          <a:blip r:embed="rId3"/>
          <a:stretch>
            <a:fillRect/>
          </a:stretch>
        </p:blipFill>
        <p:spPr>
          <a:xfrm>
            <a:off x="1880972" y="4176584"/>
            <a:ext cx="2939815" cy="2204861"/>
          </a:xfrm>
          <a:prstGeom prst="rect">
            <a:avLst/>
          </a:prstGeom>
        </p:spPr>
      </p:pic>
      <p:pic>
        <p:nvPicPr>
          <p:cNvPr id="8" name="Picture 7" descr="Figure_2.png"/>
          <p:cNvPicPr>
            <a:picLocks noChangeAspect="1"/>
          </p:cNvPicPr>
          <p:nvPr/>
        </p:nvPicPr>
        <p:blipFill>
          <a:blip r:embed="rId4"/>
          <a:stretch>
            <a:fillRect/>
          </a:stretch>
        </p:blipFill>
        <p:spPr>
          <a:xfrm>
            <a:off x="6787978" y="4176583"/>
            <a:ext cx="2784390" cy="2067457"/>
          </a:xfrm>
          <a:prstGeom prst="rect">
            <a:avLst/>
          </a:prstGeom>
        </p:spPr>
      </p:pic>
    </p:spTree>
    <p:extLst>
      <p:ext uri="{BB962C8B-B14F-4D97-AF65-F5344CB8AC3E}">
        <p14:creationId xmlns:p14="http://schemas.microsoft.com/office/powerpoint/2010/main" val="1672532495"/>
      </p:ext>
    </p:extLst>
  </p:cSld>
  <p:clrMapOvr>
    <a:masterClrMapping/>
  </p:clrMapOvr>
  <p:transition spd="med" advTm="1800000">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4" y="0"/>
            <a:ext cx="12024576" cy="6858000"/>
          </a:xfrm>
          <a:prstGeom prst="rect">
            <a:avLst/>
          </a:prstGeom>
        </p:spPr>
      </p:pic>
    </p:spTree>
    <p:extLst>
      <p:ext uri="{BB962C8B-B14F-4D97-AF65-F5344CB8AC3E}">
        <p14:creationId xmlns:p14="http://schemas.microsoft.com/office/powerpoint/2010/main" val="115755434"/>
      </p:ext>
    </p:extLst>
  </p:cSld>
  <p:clrMapOvr>
    <a:masterClrMapping/>
  </p:clrMapOvr>
  <p:transition spd="med" advTm="1800000">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PRESANTATION FLOW</a:t>
            </a:r>
            <a:endParaRPr lang="en-US" dirty="0"/>
          </a:p>
        </p:txBody>
      </p:sp>
      <p:sp>
        <p:nvSpPr>
          <p:cNvPr id="3" name="Rounded Rectangle 2"/>
          <p:cNvSpPr/>
          <p:nvPr/>
        </p:nvSpPr>
        <p:spPr>
          <a:xfrm>
            <a:off x="2356021" y="510745"/>
            <a:ext cx="8048367" cy="914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002060"/>
                </a:solidFill>
                <a:effectLst>
                  <a:outerShdw blurRad="38100" dist="38100" dir="2700000" algn="tl">
                    <a:srgbClr val="000000">
                      <a:alpha val="43137"/>
                    </a:srgbClr>
                  </a:outerShdw>
                </a:effectLst>
              </a:rPr>
              <a:t>Presentation Flow</a:t>
            </a:r>
            <a:endParaRPr lang="en-US" sz="4000"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2537255" y="1614615"/>
            <a:ext cx="7883610" cy="5909310"/>
          </a:xfrm>
          <a:prstGeom prst="rect">
            <a:avLst/>
          </a:prstGeom>
          <a:noFill/>
        </p:spPr>
        <p:txBody>
          <a:bodyPr wrap="square" rtlCol="0">
            <a:spAutoFit/>
          </a:bodyPr>
          <a:lstStyle/>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The Problem</a:t>
            </a: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Our Solution &amp; Goals</a:t>
            </a: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Working Diagram</a:t>
            </a: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Features of Our Project</a:t>
            </a: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Methodology</a:t>
            </a: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Implementation &amp; Results</a:t>
            </a: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Limitations</a:t>
            </a: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 Conclusion &amp; Future Plans</a:t>
            </a: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285750" indent="-285750" algn="ctr">
              <a:buFont typeface="Wingdings" panose="05000000000000000000" pitchFamily="2" charset="2"/>
              <a:buChar char="v"/>
            </a:pP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med" advTm="1800000">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6" name="Picture 5" descr="119719932_629089494660100_2082341392799010026_n.jpg"/>
          <p:cNvPicPr>
            <a:picLocks noChangeAspect="1"/>
          </p:cNvPicPr>
          <p:nvPr/>
        </p:nvPicPr>
        <p:blipFill>
          <a:blip r:embed="rId2"/>
          <a:stretch>
            <a:fillRect/>
          </a:stretch>
        </p:blipFill>
        <p:spPr>
          <a:xfrm>
            <a:off x="0" y="12879"/>
            <a:ext cx="12192000" cy="6868732"/>
          </a:xfrm>
          <a:prstGeom prst="rect">
            <a:avLst/>
          </a:prstGeom>
        </p:spPr>
      </p:pic>
      <p:sp>
        <p:nvSpPr>
          <p:cNvPr id="8" name="TextBox 7"/>
          <p:cNvSpPr txBox="1"/>
          <p:nvPr/>
        </p:nvSpPr>
        <p:spPr>
          <a:xfrm>
            <a:off x="2075935" y="2380732"/>
            <a:ext cx="8214286" cy="1522083"/>
          </a:xfrm>
          <a:prstGeom prst="rect">
            <a:avLst/>
          </a:prstGeom>
          <a:noFill/>
        </p:spPr>
        <p:txBody>
          <a:bodyPr wrap="square" rtlCol="0">
            <a:spAutoFit/>
          </a:bodyPr>
          <a:lstStyle/>
          <a:p>
            <a:pPr algn="ctr">
              <a:lnSpc>
                <a:spcPct val="150000"/>
              </a:lnSpc>
            </a:pPr>
            <a:r>
              <a:rPr lang="en-US" sz="1600" b="1" dirty="0" smtClean="0">
                <a:latin typeface="+mj-lt"/>
                <a:cs typeface="Times New Roman" pitchFamily="18" charset="0"/>
              </a:rPr>
              <a:t>Malnutrition is referred as the greatest single threat to the world’s public health. The number of children who are suffering from malnutrition in Bangladesh is very large. If they are detected at an early age then it will be possible to treat them and make them healthy.</a:t>
            </a:r>
            <a:endParaRPr lang="en-US" sz="1600" b="1" dirty="0">
              <a:latin typeface="+mj-lt"/>
              <a:cs typeface="Times New Roman" pitchFamily="18" charset="0"/>
            </a:endParaRPr>
          </a:p>
        </p:txBody>
      </p:sp>
      <p:pic>
        <p:nvPicPr>
          <p:cNvPr id="10" name="Picture 9" descr="bangladesh.png"/>
          <p:cNvPicPr>
            <a:picLocks noChangeAspect="1"/>
          </p:cNvPicPr>
          <p:nvPr/>
        </p:nvPicPr>
        <p:blipFill>
          <a:blip r:embed="rId3"/>
          <a:stretch>
            <a:fillRect/>
          </a:stretch>
        </p:blipFill>
        <p:spPr>
          <a:xfrm>
            <a:off x="3261515" y="4084974"/>
            <a:ext cx="2322608" cy="25052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depositphotos_7622391-stock-photo-poverty.jpg"/>
          <p:cNvPicPr>
            <a:picLocks noChangeAspect="1"/>
          </p:cNvPicPr>
          <p:nvPr/>
        </p:nvPicPr>
        <p:blipFill>
          <a:blip r:embed="rId4"/>
          <a:stretch>
            <a:fillRect/>
          </a:stretch>
        </p:blipFill>
        <p:spPr>
          <a:xfrm>
            <a:off x="6324597" y="4135058"/>
            <a:ext cx="2325571" cy="24552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Flowchart: Punched Tape 13"/>
          <p:cNvSpPr/>
          <p:nvPr/>
        </p:nvSpPr>
        <p:spPr>
          <a:xfrm>
            <a:off x="3220994" y="733167"/>
            <a:ext cx="5494638" cy="1507525"/>
          </a:xfrm>
          <a:prstGeom prst="flowChartPunchedTap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5400" b="1" dirty="0" smtClean="0">
                <a:ln w="12700">
                  <a:solidFill>
                    <a:srgbClr val="2E5369">
                      <a:satMod val="155000"/>
                    </a:srgbClr>
                  </a:solidFill>
                  <a:prstDash val="solid"/>
                </a:ln>
                <a:solidFill>
                  <a:srgbClr val="CFE2E7">
                    <a:tint val="85000"/>
                    <a:satMod val="155000"/>
                  </a:srgbClr>
                </a:solidFill>
                <a:effectLst>
                  <a:outerShdw blurRad="41275" dist="20320" dir="1800000" algn="tl" rotWithShape="0">
                    <a:srgbClr val="000000">
                      <a:alpha val="40000"/>
                    </a:srgbClr>
                  </a:outerShdw>
                </a:effectLst>
                <a:latin typeface="Times New Roman" pitchFamily="18" charset="0"/>
                <a:cs typeface="Times New Roman" pitchFamily="18" charset="0"/>
              </a:rPr>
              <a:t>The Problem</a:t>
            </a:r>
            <a:endParaRPr lang="en-US" sz="5400" dirty="0">
              <a:solidFill>
                <a:prstClr val="black"/>
              </a:solidFill>
              <a:latin typeface="Times New Roman" pitchFamily="18" charset="0"/>
              <a:cs typeface="Times New Roman" pitchFamily="18" charset="0"/>
            </a:endParaRPr>
          </a:p>
        </p:txBody>
      </p:sp>
    </p:spTree>
  </p:cSld>
  <p:clrMapOvr>
    <a:masterClrMapping/>
  </p:clrMapOvr>
  <p:transition spd="med" advTm="1800000">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120244242_334114401253536_5218834492331512749_n.jpg"/>
          <p:cNvPicPr>
            <a:picLocks noChangeAspect="1"/>
          </p:cNvPicPr>
          <p:nvPr/>
        </p:nvPicPr>
        <p:blipFill>
          <a:blip r:embed="rId2">
            <a:lum contrast="-10000"/>
          </a:blip>
          <a:stretch>
            <a:fillRect/>
          </a:stretch>
        </p:blipFill>
        <p:spPr>
          <a:xfrm>
            <a:off x="0" y="0"/>
            <a:ext cx="12192000" cy="6858000"/>
          </a:xfrm>
          <a:prstGeom prst="rect">
            <a:avLst/>
          </a:prstGeom>
        </p:spPr>
      </p:pic>
      <p:sp>
        <p:nvSpPr>
          <p:cNvPr id="4" name="Double Wave 3"/>
          <p:cNvSpPr/>
          <p:nvPr/>
        </p:nvSpPr>
        <p:spPr>
          <a:xfrm>
            <a:off x="2611396" y="782595"/>
            <a:ext cx="6952735" cy="1334530"/>
          </a:xfrm>
          <a:prstGeom prst="doubleWav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b="1" dirty="0" smtClean="0">
                <a:ln w="12700">
                  <a:solidFill>
                    <a:srgbClr val="2E5369">
                      <a:satMod val="155000"/>
                    </a:srgbClr>
                  </a:solidFill>
                  <a:prstDash val="solid"/>
                </a:ln>
                <a:solidFill>
                  <a:srgbClr val="CFE2E7">
                    <a:tint val="85000"/>
                    <a:satMod val="155000"/>
                  </a:srgbClr>
                </a:solidFill>
                <a:effectLst>
                  <a:outerShdw blurRad="41275" dist="20320" dir="1800000" algn="tl" rotWithShape="0">
                    <a:srgbClr val="000000">
                      <a:alpha val="40000"/>
                    </a:srgbClr>
                  </a:outerShdw>
                </a:effectLst>
                <a:latin typeface="Times New Roman" pitchFamily="18" charset="0"/>
                <a:cs typeface="Times New Roman" pitchFamily="18" charset="0"/>
              </a:rPr>
              <a:t>Our Solution &amp; Goals</a:t>
            </a:r>
            <a:endParaRPr lang="en-US" sz="4800" dirty="0">
              <a:solidFill>
                <a:prstClr val="black"/>
              </a:solidFill>
              <a:latin typeface="Times New Roman" pitchFamily="18" charset="0"/>
              <a:cs typeface="Times New Roman" pitchFamily="18" charset="0"/>
            </a:endParaRPr>
          </a:p>
        </p:txBody>
      </p:sp>
      <p:sp>
        <p:nvSpPr>
          <p:cNvPr id="5" name="TextBox 4"/>
          <p:cNvSpPr txBox="1"/>
          <p:nvPr/>
        </p:nvSpPr>
        <p:spPr>
          <a:xfrm>
            <a:off x="785611" y="2743200"/>
            <a:ext cx="11217499" cy="2308324"/>
          </a:xfrm>
          <a:prstGeom prst="rect">
            <a:avLst/>
          </a:prstGeom>
          <a:noFill/>
        </p:spPr>
        <p:txBody>
          <a:bodyPr wrap="square" rtlCol="0">
            <a:spAutoFit/>
          </a:bodyPr>
          <a:lstStyle/>
          <a:p>
            <a:pPr algn="ctr">
              <a:lnSpc>
                <a:spcPct val="150000"/>
              </a:lnSpc>
            </a:pPr>
            <a:r>
              <a:rPr lang="en-US" sz="1600" b="1" dirty="0" smtClean="0">
                <a:latin typeface="+mj-lt"/>
                <a:cs typeface="Times New Roman" pitchFamily="18" charset="0"/>
              </a:rPr>
              <a:t>We are building a machine learning based system to detect nourished and</a:t>
            </a:r>
          </a:p>
          <a:p>
            <a:pPr algn="ctr">
              <a:lnSpc>
                <a:spcPct val="150000"/>
              </a:lnSpc>
            </a:pPr>
            <a:r>
              <a:rPr lang="en-US" sz="1600" b="1" dirty="0" smtClean="0">
                <a:latin typeface="+mj-lt"/>
                <a:cs typeface="Times New Roman" pitchFamily="18" charset="0"/>
              </a:rPr>
              <a:t>malnourished children. The system will work on the basis of the data which will be given</a:t>
            </a:r>
          </a:p>
          <a:p>
            <a:pPr algn="ctr">
              <a:lnSpc>
                <a:spcPct val="150000"/>
              </a:lnSpc>
            </a:pPr>
            <a:r>
              <a:rPr lang="en-US" sz="1600" b="1" dirty="0" smtClean="0">
                <a:latin typeface="+mj-lt"/>
                <a:cs typeface="Times New Roman" pitchFamily="18" charset="0"/>
              </a:rPr>
              <a:t>as input. The job of the system is to find out whether a child is malnourished or not</a:t>
            </a:r>
          </a:p>
          <a:p>
            <a:pPr algn="ctr">
              <a:lnSpc>
                <a:spcPct val="150000"/>
              </a:lnSpc>
            </a:pPr>
            <a:r>
              <a:rPr lang="en-US" sz="1600" b="1" dirty="0" smtClean="0">
                <a:latin typeface="+mj-lt"/>
                <a:cs typeface="Times New Roman" pitchFamily="18" charset="0"/>
              </a:rPr>
              <a:t> when a new data will come applying machine learning algorithm. there will be two </a:t>
            </a:r>
          </a:p>
          <a:p>
            <a:pPr algn="ctr">
              <a:lnSpc>
                <a:spcPct val="150000"/>
              </a:lnSpc>
            </a:pPr>
            <a:r>
              <a:rPr lang="en-US" sz="1600" b="1" dirty="0" smtClean="0">
                <a:latin typeface="+mj-lt"/>
                <a:cs typeface="Times New Roman" pitchFamily="18" charset="0"/>
              </a:rPr>
              <a:t>options for the users. The users will be able to see the results based on the option they </a:t>
            </a:r>
          </a:p>
          <a:p>
            <a:pPr algn="ctr">
              <a:lnSpc>
                <a:spcPct val="150000"/>
              </a:lnSpc>
            </a:pPr>
            <a:r>
              <a:rPr lang="en-US" sz="1600" b="1" dirty="0">
                <a:latin typeface="+mj-lt"/>
                <a:cs typeface="Times New Roman" pitchFamily="18" charset="0"/>
              </a:rPr>
              <a:t>c</a:t>
            </a:r>
            <a:r>
              <a:rPr lang="en-US" sz="1600" b="1" dirty="0" smtClean="0">
                <a:latin typeface="+mj-lt"/>
                <a:cs typeface="Times New Roman" pitchFamily="18" charset="0"/>
              </a:rPr>
              <a:t>hoose</a:t>
            </a:r>
            <a:r>
              <a:rPr lang="en-US" sz="1600" b="1" dirty="0" smtClean="0">
                <a:latin typeface="+mj-lt"/>
                <a:cs typeface="Times New Roman" pitchFamily="18" charset="0"/>
              </a:rPr>
              <a:t>.   </a:t>
            </a:r>
            <a:endParaRPr lang="en-US" sz="1600" b="1" dirty="0">
              <a:latin typeface="+mj-lt"/>
              <a:cs typeface="Times New Roman" pitchFamily="18" charset="0"/>
            </a:endParaRPr>
          </a:p>
        </p:txBody>
      </p:sp>
    </p:spTree>
  </p:cSld>
  <p:clrMapOvr>
    <a:masterClrMapping/>
  </p:clrMapOvr>
  <p:transition spd="med" advTm="1800000">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 Ribbon 3"/>
          <p:cNvSpPr/>
          <p:nvPr/>
        </p:nvSpPr>
        <p:spPr>
          <a:xfrm>
            <a:off x="1543607" y="214183"/>
            <a:ext cx="8073081" cy="1532238"/>
          </a:xfrm>
          <a:prstGeom prst="ribbon2">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000" b="1" dirty="0" smtClean="0">
                <a:ln w="12700">
                  <a:solidFill>
                    <a:srgbClr val="2E5369">
                      <a:satMod val="155000"/>
                    </a:srgbClr>
                  </a:solidFill>
                  <a:prstDash val="solid"/>
                </a:ln>
                <a:solidFill>
                  <a:schemeClr val="tx1"/>
                </a:solidFill>
                <a:effectLst>
                  <a:outerShdw blurRad="41275" dist="20320" dir="1800000" algn="tl" rotWithShape="0">
                    <a:srgbClr val="000000">
                      <a:alpha val="40000"/>
                    </a:srgbClr>
                  </a:outerShdw>
                </a:effectLst>
                <a:latin typeface="Times New Roman" pitchFamily="18" charset="0"/>
                <a:cs typeface="Times New Roman" pitchFamily="18" charset="0"/>
              </a:rPr>
              <a:t>Working Diagram</a:t>
            </a:r>
            <a:endParaRPr lang="en-US" sz="4000" dirty="0">
              <a:solidFill>
                <a:schemeClr val="tx1"/>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151" y="1746421"/>
            <a:ext cx="5607995" cy="4814864"/>
          </a:xfrm>
          <a:prstGeom prst="rect">
            <a:avLst/>
          </a:prstGeom>
        </p:spPr>
      </p:pic>
      <p:sp>
        <p:nvSpPr>
          <p:cNvPr id="8" name="TextBox 7"/>
          <p:cNvSpPr txBox="1"/>
          <p:nvPr/>
        </p:nvSpPr>
        <p:spPr>
          <a:xfrm>
            <a:off x="6529589" y="2485623"/>
            <a:ext cx="2987898" cy="369332"/>
          </a:xfrm>
          <a:prstGeom prst="rect">
            <a:avLst/>
          </a:prstGeom>
          <a:noFill/>
        </p:spPr>
        <p:txBody>
          <a:bodyPr wrap="square" rtlCol="0">
            <a:spAutoFit/>
          </a:bodyPr>
          <a:lstStyle/>
          <a:p>
            <a:r>
              <a:rPr lang="en-US" b="1" dirty="0"/>
              <a:t>Data Collection</a:t>
            </a:r>
          </a:p>
        </p:txBody>
      </p:sp>
      <p:sp>
        <p:nvSpPr>
          <p:cNvPr id="9" name="TextBox 8"/>
          <p:cNvSpPr txBox="1"/>
          <p:nvPr/>
        </p:nvSpPr>
        <p:spPr>
          <a:xfrm>
            <a:off x="7250806" y="3657600"/>
            <a:ext cx="2266681" cy="369332"/>
          </a:xfrm>
          <a:prstGeom prst="rect">
            <a:avLst/>
          </a:prstGeom>
          <a:noFill/>
        </p:spPr>
        <p:txBody>
          <a:bodyPr wrap="square" rtlCol="0">
            <a:spAutoFit/>
          </a:bodyPr>
          <a:lstStyle/>
          <a:p>
            <a:r>
              <a:rPr lang="en-US" b="1" dirty="0"/>
              <a:t>Data Processing</a:t>
            </a:r>
          </a:p>
        </p:txBody>
      </p:sp>
      <p:sp>
        <p:nvSpPr>
          <p:cNvPr id="10" name="TextBox 9"/>
          <p:cNvSpPr txBox="1"/>
          <p:nvPr/>
        </p:nvSpPr>
        <p:spPr>
          <a:xfrm>
            <a:off x="6825802" y="4971246"/>
            <a:ext cx="4353059" cy="369332"/>
          </a:xfrm>
          <a:prstGeom prst="rect">
            <a:avLst/>
          </a:prstGeom>
          <a:noFill/>
        </p:spPr>
        <p:txBody>
          <a:bodyPr wrap="square" rtlCol="0">
            <a:spAutoFit/>
          </a:bodyPr>
          <a:lstStyle/>
          <a:p>
            <a:r>
              <a:rPr lang="en-US" b="1" dirty="0"/>
              <a:t>Splitting into test set and training set</a:t>
            </a:r>
          </a:p>
        </p:txBody>
      </p:sp>
      <p:sp>
        <p:nvSpPr>
          <p:cNvPr id="11" name="TextBox 10"/>
          <p:cNvSpPr txBox="1"/>
          <p:nvPr/>
        </p:nvSpPr>
        <p:spPr>
          <a:xfrm>
            <a:off x="4146997" y="5962918"/>
            <a:ext cx="5215944" cy="369332"/>
          </a:xfrm>
          <a:prstGeom prst="rect">
            <a:avLst/>
          </a:prstGeom>
          <a:noFill/>
        </p:spPr>
        <p:txBody>
          <a:bodyPr wrap="square" rtlCol="0">
            <a:spAutoFit/>
          </a:bodyPr>
          <a:lstStyle/>
          <a:p>
            <a:r>
              <a:rPr lang="en-US" b="1" dirty="0"/>
              <a:t>Data training with different algorithms</a:t>
            </a:r>
          </a:p>
        </p:txBody>
      </p:sp>
      <p:sp>
        <p:nvSpPr>
          <p:cNvPr id="12" name="TextBox 11"/>
          <p:cNvSpPr txBox="1"/>
          <p:nvPr/>
        </p:nvSpPr>
        <p:spPr>
          <a:xfrm>
            <a:off x="1489076" y="4601914"/>
            <a:ext cx="2601532" cy="369332"/>
          </a:xfrm>
          <a:prstGeom prst="rect">
            <a:avLst/>
          </a:prstGeom>
          <a:noFill/>
        </p:spPr>
        <p:txBody>
          <a:bodyPr wrap="square" rtlCol="0">
            <a:spAutoFit/>
          </a:bodyPr>
          <a:lstStyle/>
          <a:p>
            <a:r>
              <a:rPr lang="en-US" b="1" dirty="0"/>
              <a:t>Checking results</a:t>
            </a:r>
          </a:p>
        </p:txBody>
      </p:sp>
    </p:spTree>
  </p:cSld>
  <p:clrMapOvr>
    <a:masterClrMapping/>
  </p:clrMapOvr>
  <p:transition spd="med" advTm="1800000">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1178862" y="1904999"/>
            <a:ext cx="325749" cy="45719"/>
          </a:xfrm>
        </p:spPr>
        <p:txBody>
          <a:bodyPr>
            <a:normAutofit fontScale="90000"/>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9"/>
            <a:ext cx="12192000" cy="6851904"/>
          </a:xfrm>
          <a:prstGeom prst="rect">
            <a:avLst/>
          </a:prstGeom>
          <a:effectLst>
            <a:reflection blurRad="6350" stA="50000" endA="300" endPos="38500" dist="50800" dir="5400000" sy="-100000" algn="bl" rotWithShape="0"/>
          </a:effectLst>
        </p:spPr>
      </p:pic>
      <p:sp>
        <p:nvSpPr>
          <p:cNvPr id="5" name="Horizontal Scroll 4"/>
          <p:cNvSpPr/>
          <p:nvPr/>
        </p:nvSpPr>
        <p:spPr>
          <a:xfrm>
            <a:off x="3103808" y="668627"/>
            <a:ext cx="5061398" cy="12363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74265" y="1043189"/>
            <a:ext cx="4636394" cy="954107"/>
          </a:xfrm>
          <a:prstGeom prst="rect">
            <a:avLst/>
          </a:prstGeom>
          <a:noFill/>
        </p:spPr>
        <p:txBody>
          <a:bodyPr wrap="square" rtlCol="0">
            <a:spAutoFit/>
          </a:bodyPr>
          <a:lstStyle/>
          <a:p>
            <a:r>
              <a:rPr lang="en-US" sz="2800" b="1" dirty="0">
                <a:ln w="12700">
                  <a:solidFill>
                    <a:schemeClr val="tx2">
                      <a:satMod val="155000"/>
                    </a:schemeClr>
                  </a:solidFill>
                  <a:prstDash val="solid"/>
                </a:ln>
                <a:solidFill>
                  <a:schemeClr val="bg1"/>
                </a:solidFill>
                <a:effectLst>
                  <a:outerShdw blurRad="38100" dist="38100" dir="2700000" algn="tl">
                    <a:srgbClr val="000000">
                      <a:alpha val="43137"/>
                    </a:srgbClr>
                  </a:outerShdw>
                </a:effectLst>
              </a:rPr>
              <a:t>Features of Our Project</a:t>
            </a:r>
          </a:p>
          <a:p>
            <a:endParaRPr lang="en-US" sz="2800" dirty="0">
              <a:solidFill>
                <a:schemeClr val="bg1"/>
              </a:solidFill>
              <a:effectLst>
                <a:outerShdw blurRad="38100" dist="38100" dir="2700000" algn="tl">
                  <a:srgbClr val="000000">
                    <a:alpha val="43137"/>
                  </a:srgbClr>
                </a:outerShdw>
              </a:effectLst>
            </a:endParaRPr>
          </a:p>
        </p:txBody>
      </p:sp>
      <p:pic>
        <p:nvPicPr>
          <p:cNvPr id="14" name="Content Placeholder 3" descr="118920931_1069330323469181_5263638297129059338_n.png"/>
          <p:cNvPicPr>
            <a:picLocks noChangeAspect="1"/>
          </p:cNvPicPr>
          <p:nvPr/>
        </p:nvPicPr>
        <p:blipFill>
          <a:blip r:embed="rId3"/>
          <a:stretch>
            <a:fillRect/>
          </a:stretch>
        </p:blipFill>
        <p:spPr>
          <a:xfrm>
            <a:off x="1712890" y="2087448"/>
            <a:ext cx="7959144" cy="4231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4748840"/>
      </p:ext>
    </p:extLst>
  </p:cSld>
  <p:clrMapOvr>
    <a:masterClrMapping/>
  </p:clrMapOvr>
  <p:transition spd="med" advTm="1800000">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203" y="289259"/>
            <a:ext cx="5357611" cy="1191811"/>
          </a:xfrm>
        </p:spPr>
        <p:txBody>
          <a:bodyPr/>
          <a:lstStyle/>
          <a:p>
            <a:pPr algn="ctr"/>
            <a:r>
              <a:rPr lang="en-US"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Methodology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57" y="1308079"/>
            <a:ext cx="12018941" cy="5562800"/>
          </a:xfrm>
          <a:prstGeom prst="rect">
            <a:avLst/>
          </a:prstGeom>
        </p:spPr>
      </p:pic>
      <p:pic>
        <p:nvPicPr>
          <p:cNvPr id="5" name="Picture 4" descr="vgg16-1-e1542731207177.png"/>
          <p:cNvPicPr>
            <a:picLocks noChangeAspect="1"/>
          </p:cNvPicPr>
          <p:nvPr/>
        </p:nvPicPr>
        <p:blipFill>
          <a:blip r:embed="rId3"/>
          <a:stretch>
            <a:fillRect/>
          </a:stretch>
        </p:blipFill>
        <p:spPr>
          <a:xfrm>
            <a:off x="559025" y="1891139"/>
            <a:ext cx="5906169" cy="32930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958258" y="5255747"/>
            <a:ext cx="4224270" cy="338554"/>
          </a:xfrm>
          <a:prstGeom prst="rect">
            <a:avLst/>
          </a:prstGeom>
          <a:noFill/>
        </p:spPr>
        <p:txBody>
          <a:bodyPr wrap="square" rtlCol="0">
            <a:spAutoFit/>
          </a:bodyPr>
          <a:lstStyle/>
          <a:p>
            <a:r>
              <a:rPr lang="en-US" sz="1600" b="1" dirty="0"/>
              <a:t>Pre-trained model</a:t>
            </a:r>
            <a:r>
              <a:rPr lang="en-US" sz="1600" b="1" dirty="0" smtClean="0"/>
              <a:t>: VGG 16</a:t>
            </a:r>
            <a:endParaRPr lang="en-US" sz="1600" b="1" dirty="0"/>
          </a:p>
        </p:txBody>
      </p:sp>
      <p:sp>
        <p:nvSpPr>
          <p:cNvPr id="7" name="TextBox 6"/>
          <p:cNvSpPr txBox="1"/>
          <p:nvPr/>
        </p:nvSpPr>
        <p:spPr>
          <a:xfrm>
            <a:off x="6617593" y="2064044"/>
            <a:ext cx="5241701" cy="3000821"/>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q"/>
            </a:pPr>
            <a:r>
              <a:rPr lang="en-US" b="1" dirty="0"/>
              <a:t>W</a:t>
            </a:r>
            <a:r>
              <a:rPr lang="en-US" b="1" dirty="0" smtClean="0"/>
              <a:t>e have removed </a:t>
            </a:r>
            <a:r>
              <a:rPr lang="en-US" b="1" dirty="0"/>
              <a:t>the last two layers, which are classification layer FC-1000 and </a:t>
            </a:r>
            <a:r>
              <a:rPr lang="en-US" b="1" dirty="0" err="1"/>
              <a:t>Softmax</a:t>
            </a:r>
            <a:r>
              <a:rPr lang="en-US" b="1" dirty="0"/>
              <a:t>. After removal of the last layer, VGG-16 returns 4096-dimensional feature representative vectors. After getting the features vector we make our own classification layer.</a:t>
            </a:r>
          </a:p>
        </p:txBody>
      </p:sp>
    </p:spTree>
    <p:extLst>
      <p:ext uri="{BB962C8B-B14F-4D97-AF65-F5344CB8AC3E}">
        <p14:creationId xmlns:p14="http://schemas.microsoft.com/office/powerpoint/2010/main" val="437514974"/>
      </p:ext>
    </p:extLst>
  </p:cSld>
  <p:clrMapOvr>
    <a:masterClrMapping/>
  </p:clrMapOvr>
  <p:transition spd="med" advTm="180000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203" y="289259"/>
            <a:ext cx="5357611" cy="1191811"/>
          </a:xfrm>
        </p:spPr>
        <p:txBody>
          <a:bodyPr/>
          <a:lstStyle/>
          <a:p>
            <a:pPr algn="ct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Methodology </a:t>
            </a:r>
            <a:r>
              <a:rPr lang="en-US" sz="14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(continued)</a:t>
            </a:r>
            <a:endParaRPr lang="en-US" sz="1400"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58" y="1305126"/>
            <a:ext cx="12018941" cy="5562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31" y="2356534"/>
            <a:ext cx="5918905" cy="26401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6774287" y="2176529"/>
            <a:ext cx="5022761" cy="3046988"/>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q"/>
            </a:pPr>
            <a:r>
              <a:rPr lang="en-US" sz="1600" b="1" dirty="0"/>
              <a:t>In order to process the numerical data, at first we entered all the details into a CSV file. After that, we created a normal </a:t>
            </a:r>
            <a:r>
              <a:rPr lang="en-US" sz="1600" b="1" dirty="0" smtClean="0"/>
              <a:t>data frame</a:t>
            </a:r>
            <a:r>
              <a:rPr lang="en-US" sz="1600" b="1" dirty="0"/>
              <a:t>. Then, we checked the type of the dataset. After checking the type, we converted the text data into binary and a new </a:t>
            </a:r>
            <a:r>
              <a:rPr lang="en-US" sz="1600" b="1" dirty="0" smtClean="0"/>
              <a:t>data frame </a:t>
            </a:r>
            <a:r>
              <a:rPr lang="en-US" sz="1600" b="1" dirty="0"/>
              <a:t>was created using pandas library. The type of the dataset was also changed.</a:t>
            </a:r>
          </a:p>
        </p:txBody>
      </p:sp>
      <p:sp>
        <p:nvSpPr>
          <p:cNvPr id="9" name="TextBox 8"/>
          <p:cNvSpPr txBox="1"/>
          <p:nvPr/>
        </p:nvSpPr>
        <p:spPr>
          <a:xfrm>
            <a:off x="1008846" y="5176709"/>
            <a:ext cx="5370490" cy="338554"/>
          </a:xfrm>
          <a:prstGeom prst="rect">
            <a:avLst/>
          </a:prstGeom>
          <a:noFill/>
        </p:spPr>
        <p:txBody>
          <a:bodyPr wrap="square" rtlCol="0">
            <a:spAutoFit/>
          </a:bodyPr>
          <a:lstStyle/>
          <a:p>
            <a:r>
              <a:rPr lang="en-US" sz="1600" b="1" dirty="0" smtClean="0"/>
              <a:t>Pandas Library for numerical data processing </a:t>
            </a:r>
            <a:endParaRPr lang="en-US" sz="1600" b="1" dirty="0"/>
          </a:p>
        </p:txBody>
      </p:sp>
    </p:spTree>
    <p:extLst>
      <p:ext uri="{BB962C8B-B14F-4D97-AF65-F5344CB8AC3E}">
        <p14:creationId xmlns:p14="http://schemas.microsoft.com/office/powerpoint/2010/main" val="3019950144"/>
      </p:ext>
    </p:extLst>
  </p:cSld>
  <p:clrMapOvr>
    <a:masterClrMapping/>
  </p:clrMapOvr>
  <p:transition spd="med" advTm="1800000">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203" y="289259"/>
            <a:ext cx="5357611" cy="1191811"/>
          </a:xfrm>
        </p:spPr>
        <p:txBody>
          <a:bodyPr/>
          <a:lstStyle/>
          <a:p>
            <a:pPr algn="ctr"/>
            <a:r>
              <a:rPr lang="en-US"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Methodology </a:t>
            </a:r>
            <a:r>
              <a:rPr lang="en-US" sz="14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(continued)</a:t>
            </a:r>
            <a:endParaRPr lang="en-US" sz="1400"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58" y="1305126"/>
            <a:ext cx="12018941" cy="5562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635" y="1505263"/>
            <a:ext cx="2726429" cy="1534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635" y="3230541"/>
            <a:ext cx="2730287" cy="1431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4635" y="4853279"/>
            <a:ext cx="2726429" cy="1558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Flowchart: Alternate Process 10"/>
          <p:cNvSpPr/>
          <p:nvPr/>
        </p:nvSpPr>
        <p:spPr>
          <a:xfrm>
            <a:off x="8435546" y="1420456"/>
            <a:ext cx="3516048" cy="1539563"/>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Times New Roman" pitchFamily="18" charset="0"/>
                <a:cs typeface="Times New Roman" pitchFamily="18" charset="0"/>
              </a:rPr>
              <a:t>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r>
              <a:rPr lang="en-US" sz="1200" b="1" dirty="0" smtClean="0"/>
              <a:t>.</a:t>
            </a:r>
            <a:endParaRPr lang="en-US" sz="1200" b="1" dirty="0"/>
          </a:p>
        </p:txBody>
      </p:sp>
      <p:sp>
        <p:nvSpPr>
          <p:cNvPr id="12" name="Flowchart: Alternate Process 11"/>
          <p:cNvSpPr/>
          <p:nvPr/>
        </p:nvSpPr>
        <p:spPr>
          <a:xfrm>
            <a:off x="8468497" y="3155541"/>
            <a:ext cx="3499572" cy="1539563"/>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Times New Roman" pitchFamily="18" charset="0"/>
                <a:cs typeface="Times New Roman" pitchFamily="18" charset="0"/>
              </a:rPr>
              <a:t>In machine learning, support-vector machines are supervised learning models with associated learning algorithms that analyze data used for classification and regression analysis.</a:t>
            </a:r>
            <a:endParaRPr lang="en-US" sz="1200" b="1" dirty="0">
              <a:latin typeface="Times New Roman" pitchFamily="18" charset="0"/>
              <a:cs typeface="Times New Roman" pitchFamily="18" charset="0"/>
            </a:endParaRPr>
          </a:p>
        </p:txBody>
      </p:sp>
      <p:sp>
        <p:nvSpPr>
          <p:cNvPr id="13" name="Flowchart: Alternate Process 12"/>
          <p:cNvSpPr/>
          <p:nvPr/>
        </p:nvSpPr>
        <p:spPr>
          <a:xfrm>
            <a:off x="8517924" y="4872060"/>
            <a:ext cx="3433670" cy="1539563"/>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Times New Roman" pitchFamily="18" charset="0"/>
                <a:cs typeface="Times New Roman" pitchFamily="18" charset="0"/>
              </a:rPr>
              <a:t>K-nearest neighbors (KNN) algorithm is a type of supervised ML algorithm which can be used for both classification as well as regression predictive problems. However, it is mainly used for classification predictive problems in industry.</a:t>
            </a:r>
            <a:endParaRPr lang="en-US" sz="1200" b="1" dirty="0">
              <a:latin typeface="Times New Roman" pitchFamily="18" charset="0"/>
              <a:cs typeface="Times New Roman" pitchFamily="18" charset="0"/>
            </a:endParaRPr>
          </a:p>
        </p:txBody>
      </p:sp>
      <p:sp>
        <p:nvSpPr>
          <p:cNvPr id="14" name="TextBox 13"/>
          <p:cNvSpPr txBox="1"/>
          <p:nvPr/>
        </p:nvSpPr>
        <p:spPr>
          <a:xfrm>
            <a:off x="5394101" y="6042291"/>
            <a:ext cx="4443211" cy="369332"/>
          </a:xfrm>
          <a:prstGeom prst="rect">
            <a:avLst/>
          </a:prstGeom>
          <a:noFill/>
        </p:spPr>
        <p:txBody>
          <a:bodyPr wrap="square" rtlCol="0">
            <a:spAutoFit/>
          </a:bodyPr>
          <a:lstStyle/>
          <a:p>
            <a:r>
              <a:rPr lang="en-US" b="1" dirty="0" smtClean="0"/>
              <a:t>Training Models</a:t>
            </a:r>
            <a:endParaRPr lang="en-US" b="1" dirty="0"/>
          </a:p>
        </p:txBody>
      </p:sp>
    </p:spTree>
    <p:extLst>
      <p:ext uri="{BB962C8B-B14F-4D97-AF65-F5344CB8AC3E}">
        <p14:creationId xmlns:p14="http://schemas.microsoft.com/office/powerpoint/2010/main" val="896369558"/>
      </p:ext>
    </p:extLst>
  </p:cSld>
  <p:clrMapOvr>
    <a:masterClrMapping/>
  </p:clrMapOvr>
  <p:transition spd="med" advTm="1800000">
    <p:wheel spokes="1"/>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515</TotalTime>
  <Words>881</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Century Gothic</vt:lpstr>
      <vt:lpstr>Times New Roman</vt:lpstr>
      <vt:lpstr>Wingdings</vt:lpstr>
      <vt:lpstr>Wingdings 3</vt:lpstr>
      <vt:lpstr>Wisp</vt:lpstr>
      <vt:lpstr>   Presented by :         </vt:lpstr>
      <vt:lpstr>PRESANTATION FLOW</vt:lpstr>
      <vt:lpstr>PowerPoint Presentation</vt:lpstr>
      <vt:lpstr>PowerPoint Presentation</vt:lpstr>
      <vt:lpstr>PowerPoint Presentation</vt:lpstr>
      <vt:lpstr>PowerPoint Presentation</vt:lpstr>
      <vt:lpstr>Methodology</vt:lpstr>
      <vt:lpstr>Methodology (continued)</vt:lpstr>
      <vt:lpstr>Methodology (continued)</vt:lpstr>
      <vt:lpstr>Methodology (continued)</vt:lpstr>
      <vt:lpstr> </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499B – Section 11   Presented by :  Masrur  Ahmed Santo - 1520469642 Sadman Alam - 1610544042 Tarak Mahmud - 1520198642 Hosne Ara – 1632267642   Faculty : DR. MD. SHAHRIAR KARIM</dc:title>
  <dc:creator>Windows User</dc:creator>
  <cp:lastModifiedBy>Windows User</cp:lastModifiedBy>
  <cp:revision>125</cp:revision>
  <dcterms:created xsi:type="dcterms:W3CDTF">2020-10-04T19:29:39Z</dcterms:created>
  <dcterms:modified xsi:type="dcterms:W3CDTF">2020-10-06T08:34:46Z</dcterms:modified>
</cp:coreProperties>
</file>