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8" r:id="rId4"/>
    <p:sldId id="259" r:id="rId5"/>
    <p:sldId id="273" r:id="rId6"/>
    <p:sldId id="274" r:id="rId7"/>
    <p:sldId id="257" r:id="rId8"/>
    <p:sldId id="264" r:id="rId9"/>
    <p:sldId id="262" r:id="rId10"/>
    <p:sldId id="263" r:id="rId11"/>
    <p:sldId id="265" r:id="rId12"/>
    <p:sldId id="266" r:id="rId13"/>
    <p:sldId id="267" r:id="rId14"/>
    <p:sldId id="268" r:id="rId15"/>
    <p:sldId id="270" r:id="rId16"/>
    <p:sldId id="269"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116" d="100"/>
          <a:sy n="116" d="100"/>
        </p:scale>
        <p:origin x="-390"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9/6/2020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9/6/2020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9/6/2020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9/6/2020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9/6/2020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9/6/2020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9/6/2020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29197" y="1016749"/>
            <a:ext cx="8825658" cy="861420"/>
          </a:xfrm>
        </p:spPr>
        <p:txBody>
          <a:bodyPr>
            <a:normAutofit/>
          </a:bodyPr>
          <a:lstStyle/>
          <a:p>
            <a:r>
              <a:rPr lang="en-US" sz="3600" b="1" dirty="0">
                <a:solidFill>
                  <a:schemeClr val="tx1"/>
                </a:solidFill>
              </a:rPr>
              <a:t>malnourished child identification</a:t>
            </a:r>
          </a:p>
        </p:txBody>
      </p:sp>
      <p:sp>
        <p:nvSpPr>
          <p:cNvPr id="4" name="TextBox 3"/>
          <p:cNvSpPr txBox="1"/>
          <p:nvPr/>
        </p:nvSpPr>
        <p:spPr>
          <a:xfrm>
            <a:off x="1880315" y="2240924"/>
            <a:ext cx="7830355" cy="3724096"/>
          </a:xfrm>
          <a:prstGeom prst="rect">
            <a:avLst/>
          </a:prstGeom>
          <a:noFill/>
        </p:spPr>
        <p:txBody>
          <a:bodyPr wrap="square" rtlCol="0">
            <a:spAutoFit/>
          </a:bodyPr>
          <a:lstStyle/>
          <a:p>
            <a:r>
              <a:rPr lang="en-US" sz="2000" dirty="0" smtClean="0"/>
              <a:t>CSE 499B – Section 11 </a:t>
            </a:r>
          </a:p>
          <a:p>
            <a:endParaRPr lang="en-US" sz="2000" dirty="0"/>
          </a:p>
          <a:p>
            <a:r>
              <a:rPr lang="en-US" sz="1600" dirty="0" smtClean="0"/>
              <a:t>Presented by :</a:t>
            </a:r>
          </a:p>
          <a:p>
            <a:endParaRPr lang="en-US" sz="2000" dirty="0" smtClean="0"/>
          </a:p>
          <a:p>
            <a:r>
              <a:rPr lang="en-US" sz="2000" dirty="0" err="1" smtClean="0"/>
              <a:t>Masrur</a:t>
            </a:r>
            <a:r>
              <a:rPr lang="en-US" sz="2000" dirty="0" smtClean="0"/>
              <a:t>  Ahmed Santo - 1520469642</a:t>
            </a:r>
            <a:br>
              <a:rPr lang="en-US" sz="2000" dirty="0" smtClean="0"/>
            </a:br>
            <a:r>
              <a:rPr lang="en-US" sz="2000" dirty="0" err="1" smtClean="0"/>
              <a:t>Sadman</a:t>
            </a:r>
            <a:r>
              <a:rPr lang="en-US" sz="2000" dirty="0" smtClean="0"/>
              <a:t> </a:t>
            </a:r>
            <a:r>
              <a:rPr lang="en-US" sz="2000" dirty="0" err="1" smtClean="0"/>
              <a:t>Alam</a:t>
            </a:r>
            <a:r>
              <a:rPr lang="en-US" sz="2000" dirty="0" smtClean="0"/>
              <a:t> - 1610544042</a:t>
            </a:r>
          </a:p>
          <a:p>
            <a:r>
              <a:rPr lang="en-US" sz="2000" dirty="0" err="1" smtClean="0"/>
              <a:t>Tarak</a:t>
            </a:r>
            <a:r>
              <a:rPr lang="en-US" sz="2000" dirty="0" smtClean="0"/>
              <a:t> Mahmud - 1520198642</a:t>
            </a:r>
          </a:p>
          <a:p>
            <a:r>
              <a:rPr lang="en-US" sz="2000" dirty="0" err="1" smtClean="0"/>
              <a:t>Hosne</a:t>
            </a:r>
            <a:r>
              <a:rPr lang="en-US" sz="2000" dirty="0" smtClean="0"/>
              <a:t> </a:t>
            </a:r>
            <a:r>
              <a:rPr lang="en-US" sz="2000" dirty="0" err="1" smtClean="0"/>
              <a:t>Ara</a:t>
            </a:r>
            <a:r>
              <a:rPr lang="en-US" sz="2000" dirty="0" smtClean="0"/>
              <a:t> – 1632267642</a:t>
            </a:r>
          </a:p>
          <a:p>
            <a:endParaRPr lang="en-US" sz="2000" dirty="0"/>
          </a:p>
          <a:p>
            <a:endParaRPr lang="en-US" sz="2000" dirty="0" smtClean="0"/>
          </a:p>
          <a:p>
            <a:r>
              <a:rPr lang="en-US" sz="2000" dirty="0" smtClean="0"/>
              <a:t>Faculty : </a:t>
            </a:r>
            <a:r>
              <a:rPr lang="en-US" sz="2000" dirty="0"/>
              <a:t>DR. MD. SHAHRIAR KARIM</a:t>
            </a:r>
            <a:r>
              <a:rPr lang="en-US" sz="2000" dirty="0" smtClean="0"/>
              <a:t/>
            </a:r>
            <a:br>
              <a:rPr lang="en-US" sz="2000" dirty="0" smtClean="0"/>
            </a:br>
            <a:endParaRPr lang="en-US" sz="2000" dirty="0"/>
          </a:p>
        </p:txBody>
      </p:sp>
    </p:spTree>
    <p:extLst>
      <p:ext uri="{BB962C8B-B14F-4D97-AF65-F5344CB8AC3E}">
        <p14:creationId xmlns="" xmlns:p14="http://schemas.microsoft.com/office/powerpoint/2010/main" val="3580237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Labelling Of Pictures</a:t>
            </a:r>
            <a:endParaRPr lang="en-US" b="1" dirty="0"/>
          </a:p>
        </p:txBody>
      </p:sp>
      <p:sp>
        <p:nvSpPr>
          <p:cNvPr id="5" name="Content Placeholder 4"/>
          <p:cNvSpPr>
            <a:spLocks noGrp="1"/>
          </p:cNvSpPr>
          <p:nvPr>
            <p:ph idx="1"/>
          </p:nvPr>
        </p:nvSpPr>
        <p:spPr>
          <a:xfrm>
            <a:off x="1013160" y="1473369"/>
            <a:ext cx="8946541" cy="4195481"/>
          </a:xfrm>
        </p:spPr>
        <p:txBody>
          <a:bodyPr/>
          <a:lstStyle/>
          <a:p>
            <a:pPr>
              <a:lnSpc>
                <a:spcPct val="150000"/>
              </a:lnSpc>
            </a:pPr>
            <a:r>
              <a:rPr lang="en-US" dirty="0" smtClean="0"/>
              <a:t>We have labeled the pictures into two classes using the customized layer.</a:t>
            </a:r>
          </a:p>
          <a:p>
            <a:pPr>
              <a:lnSpc>
                <a:spcPct val="150000"/>
              </a:lnSpc>
            </a:pPr>
            <a:endParaRPr lang="en-US" dirty="0"/>
          </a:p>
        </p:txBody>
      </p:sp>
      <p:pic>
        <p:nvPicPr>
          <p:cNvPr id="6" name="Picture 5" descr="4.jpg"/>
          <p:cNvPicPr>
            <a:picLocks noChangeAspect="1"/>
          </p:cNvPicPr>
          <p:nvPr/>
        </p:nvPicPr>
        <p:blipFill>
          <a:blip r:embed="rId2"/>
          <a:stretch>
            <a:fillRect/>
          </a:stretch>
        </p:blipFill>
        <p:spPr>
          <a:xfrm>
            <a:off x="3132360" y="2377442"/>
            <a:ext cx="4607841" cy="40137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Splitting Of Dataset</a:t>
            </a:r>
            <a:endParaRPr lang="en-US" b="1" dirty="0"/>
          </a:p>
        </p:txBody>
      </p:sp>
      <p:sp>
        <p:nvSpPr>
          <p:cNvPr id="3" name="Content Placeholder 2"/>
          <p:cNvSpPr>
            <a:spLocks noGrp="1"/>
          </p:cNvSpPr>
          <p:nvPr>
            <p:ph idx="1"/>
          </p:nvPr>
        </p:nvSpPr>
        <p:spPr>
          <a:xfrm>
            <a:off x="1399526" y="1331701"/>
            <a:ext cx="8946541" cy="4195481"/>
          </a:xfrm>
        </p:spPr>
        <p:txBody>
          <a:bodyPr/>
          <a:lstStyle/>
          <a:p>
            <a:pPr>
              <a:lnSpc>
                <a:spcPct val="150000"/>
              </a:lnSpc>
            </a:pPr>
            <a:r>
              <a:rPr lang="en-US" dirty="0" smtClean="0"/>
              <a:t>We have splitted our dataset into test part and training part.</a:t>
            </a:r>
            <a:endParaRPr lang="en-US" dirty="0"/>
          </a:p>
        </p:txBody>
      </p:sp>
      <p:pic>
        <p:nvPicPr>
          <p:cNvPr id="4" name="Picture 3" descr="5.jpg"/>
          <p:cNvPicPr>
            <a:picLocks noChangeAspect="1"/>
          </p:cNvPicPr>
          <p:nvPr/>
        </p:nvPicPr>
        <p:blipFill>
          <a:blip r:embed="rId2"/>
          <a:stretch>
            <a:fillRect/>
          </a:stretch>
        </p:blipFill>
        <p:spPr>
          <a:xfrm>
            <a:off x="1399526" y="1978504"/>
            <a:ext cx="8047434" cy="41591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Algorithm Implementation </a:t>
            </a:r>
            <a:r>
              <a:rPr lang="en-US" b="1" dirty="0" smtClean="0"/>
              <a:t>(KNN)</a:t>
            </a:r>
            <a:endParaRPr lang="en-US" dirty="0"/>
          </a:p>
        </p:txBody>
      </p:sp>
      <p:sp>
        <p:nvSpPr>
          <p:cNvPr id="3" name="Content Placeholder 2"/>
          <p:cNvSpPr>
            <a:spLocks noGrp="1"/>
          </p:cNvSpPr>
          <p:nvPr>
            <p:ph idx="1"/>
          </p:nvPr>
        </p:nvSpPr>
        <p:spPr/>
        <p:txBody>
          <a:bodyPr/>
          <a:lstStyle/>
          <a:p>
            <a:r>
              <a:rPr lang="en-US" b="1" dirty="0" smtClean="0"/>
              <a:t>k-nearest neighbors algorithm(</a:t>
            </a:r>
            <a:r>
              <a:rPr lang="en-US" b="1" dirty="0" err="1" smtClean="0"/>
              <a:t>Knn</a:t>
            </a:r>
            <a:r>
              <a:rPr lang="en-US" b="1" dirty="0" smtClean="0"/>
              <a:t>)</a:t>
            </a:r>
          </a:p>
          <a:p>
            <a:endParaRPr lang="en-US" b="1" dirty="0" smtClean="0"/>
          </a:p>
          <a:p>
            <a:endParaRPr lang="en-US" dirty="0"/>
          </a:p>
        </p:txBody>
      </p:sp>
      <p:pic>
        <p:nvPicPr>
          <p:cNvPr id="5" name="Picture 4" descr="6.jpg"/>
          <p:cNvPicPr>
            <a:picLocks noChangeAspect="1"/>
          </p:cNvPicPr>
          <p:nvPr/>
        </p:nvPicPr>
        <p:blipFill>
          <a:blip r:embed="rId2"/>
          <a:stretch>
            <a:fillRect/>
          </a:stretch>
        </p:blipFill>
        <p:spPr>
          <a:xfrm>
            <a:off x="1234063" y="2615406"/>
            <a:ext cx="8228818" cy="30705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Algorithm Implementation (RF)</a:t>
            </a:r>
            <a:endParaRPr lang="en-US" b="1" dirty="0"/>
          </a:p>
        </p:txBody>
      </p:sp>
      <p:sp>
        <p:nvSpPr>
          <p:cNvPr id="3" name="Content Placeholder 2"/>
          <p:cNvSpPr>
            <a:spLocks noGrp="1"/>
          </p:cNvSpPr>
          <p:nvPr>
            <p:ph idx="1"/>
          </p:nvPr>
        </p:nvSpPr>
        <p:spPr>
          <a:xfrm>
            <a:off x="1104293" y="1563521"/>
            <a:ext cx="8946541" cy="4195481"/>
          </a:xfrm>
        </p:spPr>
        <p:txBody>
          <a:bodyPr/>
          <a:lstStyle/>
          <a:p>
            <a:r>
              <a:rPr lang="en-US" b="1" dirty="0" smtClean="0"/>
              <a:t>Random forest algorithm(RF)</a:t>
            </a:r>
          </a:p>
          <a:p>
            <a:endParaRPr lang="en-US" b="1" dirty="0" smtClean="0"/>
          </a:p>
          <a:p>
            <a:endParaRPr lang="en-US" dirty="0"/>
          </a:p>
        </p:txBody>
      </p:sp>
      <p:pic>
        <p:nvPicPr>
          <p:cNvPr id="5" name="Picture 4" descr="7.jpg"/>
          <p:cNvPicPr>
            <a:picLocks noChangeAspect="1"/>
          </p:cNvPicPr>
          <p:nvPr/>
        </p:nvPicPr>
        <p:blipFill>
          <a:blip r:embed="rId2"/>
          <a:stretch>
            <a:fillRect/>
          </a:stretch>
        </p:blipFill>
        <p:spPr>
          <a:xfrm>
            <a:off x="1218356" y="2249774"/>
            <a:ext cx="8642207" cy="326238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Algorithm Implementation </a:t>
            </a:r>
            <a:r>
              <a:rPr lang="en-US" b="1" dirty="0" smtClean="0"/>
              <a:t>(SVM)</a:t>
            </a:r>
            <a:endParaRPr lang="en-US" dirty="0"/>
          </a:p>
        </p:txBody>
      </p:sp>
      <p:sp>
        <p:nvSpPr>
          <p:cNvPr id="3" name="Content Placeholder 2"/>
          <p:cNvSpPr>
            <a:spLocks noGrp="1"/>
          </p:cNvSpPr>
          <p:nvPr>
            <p:ph idx="1"/>
          </p:nvPr>
        </p:nvSpPr>
        <p:spPr>
          <a:xfrm>
            <a:off x="1104293" y="1537764"/>
            <a:ext cx="8946541" cy="4195481"/>
          </a:xfrm>
        </p:spPr>
        <p:txBody>
          <a:bodyPr/>
          <a:lstStyle/>
          <a:p>
            <a:r>
              <a:rPr lang="en-US" b="1" dirty="0" smtClean="0"/>
              <a:t>Support vector machine(SVM)</a:t>
            </a:r>
          </a:p>
          <a:p>
            <a:endParaRPr lang="en-US" b="1" dirty="0" smtClean="0"/>
          </a:p>
          <a:p>
            <a:endParaRPr lang="en-US" dirty="0"/>
          </a:p>
        </p:txBody>
      </p:sp>
      <p:pic>
        <p:nvPicPr>
          <p:cNvPr id="4" name="Picture 3" descr="8.jpg"/>
          <p:cNvPicPr>
            <a:picLocks noChangeAspect="1"/>
          </p:cNvPicPr>
          <p:nvPr/>
        </p:nvPicPr>
        <p:blipFill>
          <a:blip r:embed="rId2"/>
          <a:stretch>
            <a:fillRect/>
          </a:stretch>
        </p:blipFill>
        <p:spPr>
          <a:xfrm>
            <a:off x="1104292" y="2226948"/>
            <a:ext cx="8567741" cy="33109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jpg"/>
          <p:cNvPicPr>
            <a:picLocks noGrp="1" noChangeAspect="1"/>
          </p:cNvPicPr>
          <p:nvPr>
            <p:ph idx="1"/>
          </p:nvPr>
        </p:nvPicPr>
        <p:blipFill>
          <a:blip r:embed="rId2"/>
          <a:stretch>
            <a:fillRect/>
          </a:stretch>
        </p:blipFill>
        <p:spPr>
          <a:xfrm>
            <a:off x="1738312" y="1329420"/>
            <a:ext cx="8036417" cy="3757735"/>
          </a:xfrm>
        </p:spPr>
      </p:pic>
      <p:pic>
        <p:nvPicPr>
          <p:cNvPr id="5" name="Content Placeholder 3" descr="11.jpg"/>
          <p:cNvPicPr>
            <a:picLocks noGrp="1" noChangeAspect="1"/>
          </p:cNvPicPr>
          <p:nvPr>
            <p:ph idx="1"/>
          </p:nvPr>
        </p:nvPicPr>
        <p:blipFill>
          <a:blip r:embed="rId3"/>
          <a:stretch>
            <a:fillRect/>
          </a:stretch>
        </p:blipFill>
        <p:spPr>
          <a:xfrm>
            <a:off x="1738312" y="5293423"/>
            <a:ext cx="8056477" cy="1055862"/>
          </a:xfrm>
        </p:spPr>
      </p:pic>
      <p:sp>
        <p:nvSpPr>
          <p:cNvPr id="3" name="TextBox 2"/>
          <p:cNvSpPr txBox="1"/>
          <p:nvPr/>
        </p:nvSpPr>
        <p:spPr>
          <a:xfrm>
            <a:off x="1673584" y="599932"/>
            <a:ext cx="8101146" cy="523220"/>
          </a:xfrm>
          <a:prstGeom prst="rect">
            <a:avLst/>
          </a:prstGeom>
          <a:noFill/>
        </p:spPr>
        <p:txBody>
          <a:bodyPr wrap="square" rtlCol="0">
            <a:spAutoFit/>
          </a:bodyPr>
          <a:lstStyle/>
          <a:p>
            <a:r>
              <a:rPr lang="en-US" sz="2800" b="1" dirty="0" smtClean="0"/>
              <a:t>Algorithm Implementation (CNN of VGG16)</a:t>
            </a:r>
            <a:endParaRPr lang="en-US" sz="2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945" y="947303"/>
            <a:ext cx="9404723" cy="1400530"/>
          </a:xfrm>
        </p:spPr>
        <p:txBody>
          <a:bodyPr/>
          <a:lstStyle/>
          <a:p>
            <a:pPr algn="ctr"/>
            <a:r>
              <a:rPr lang="en-US" sz="3600" b="1" dirty="0" smtClean="0"/>
              <a:t>Identifying Nourished or Malnourished</a:t>
            </a:r>
            <a:endParaRPr lang="en-US" sz="3600" b="1" dirty="0"/>
          </a:p>
        </p:txBody>
      </p:sp>
      <p:sp>
        <p:nvSpPr>
          <p:cNvPr id="3" name="Content Placeholder 2"/>
          <p:cNvSpPr>
            <a:spLocks noGrp="1"/>
          </p:cNvSpPr>
          <p:nvPr>
            <p:ph idx="1"/>
          </p:nvPr>
        </p:nvSpPr>
        <p:spPr>
          <a:xfrm>
            <a:off x="1118185" y="1850242"/>
            <a:ext cx="8946541" cy="4195481"/>
          </a:xfrm>
        </p:spPr>
        <p:txBody>
          <a:bodyPr/>
          <a:lstStyle/>
          <a:p>
            <a:r>
              <a:rPr lang="en-US" dirty="0" smtClean="0"/>
              <a:t>Prediction Code For New Image:</a:t>
            </a:r>
          </a:p>
          <a:p>
            <a:endParaRPr lang="en-US" dirty="0"/>
          </a:p>
        </p:txBody>
      </p:sp>
      <p:pic>
        <p:nvPicPr>
          <p:cNvPr id="4" name="Picture 3" descr="9.jpg"/>
          <p:cNvPicPr>
            <a:picLocks noChangeAspect="1"/>
          </p:cNvPicPr>
          <p:nvPr/>
        </p:nvPicPr>
        <p:blipFill>
          <a:blip r:embed="rId2"/>
          <a:stretch>
            <a:fillRect/>
          </a:stretch>
        </p:blipFill>
        <p:spPr>
          <a:xfrm>
            <a:off x="1244304" y="2442833"/>
            <a:ext cx="8270004" cy="36028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Plan</a:t>
            </a:r>
            <a:endParaRPr lang="en-US" dirty="0"/>
          </a:p>
        </p:txBody>
      </p:sp>
      <p:sp>
        <p:nvSpPr>
          <p:cNvPr id="3" name="Content Placeholder 2"/>
          <p:cNvSpPr>
            <a:spLocks noGrp="1"/>
          </p:cNvSpPr>
          <p:nvPr>
            <p:ph idx="1"/>
          </p:nvPr>
        </p:nvSpPr>
        <p:spPr/>
        <p:txBody>
          <a:bodyPr>
            <a:normAutofit/>
          </a:bodyPr>
          <a:lstStyle/>
          <a:p>
            <a:r>
              <a:rPr lang="en-US" sz="2400" dirty="0" smtClean="0"/>
              <a:t>For getting more accurate result we want to work on the basis of contour detection of the pictures. This is our initial thought for developing our </a:t>
            </a:r>
            <a:r>
              <a:rPr lang="en-US" sz="2400" dirty="0" smtClean="0"/>
              <a:t>project </a:t>
            </a:r>
            <a:r>
              <a:rPr lang="en-US" sz="2400" dirty="0" smtClean="0"/>
              <a:t>in </a:t>
            </a:r>
            <a:r>
              <a:rPr lang="en-US" sz="2400" dirty="0" smtClean="0"/>
              <a:t>future.</a:t>
            </a:r>
          </a:p>
          <a:p>
            <a:endParaRPr lang="en-US" sz="2400" dirty="0" smtClean="0"/>
          </a:p>
          <a:p>
            <a:endParaRPr lang="en-US" sz="2400" dirty="0" smtClean="0"/>
          </a:p>
          <a:p>
            <a:pPr algn="ctr">
              <a:buNone/>
            </a:pPr>
            <a:r>
              <a:rPr lang="en-US" sz="2400" dirty="0" smtClean="0"/>
              <a:t>THANKS!</a:t>
            </a:r>
          </a:p>
          <a:p>
            <a:pPr>
              <a:buNone/>
            </a:pP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Diagram</a:t>
            </a:r>
            <a:endParaRPr lang="en-US" dirty="0"/>
          </a:p>
        </p:txBody>
      </p:sp>
      <p:pic>
        <p:nvPicPr>
          <p:cNvPr id="4" name="Content Placeholder 3" descr="118920931_1069330323469181_5263638297129059338_n.png"/>
          <p:cNvPicPr>
            <a:picLocks noGrp="1" noChangeAspect="1"/>
          </p:cNvPicPr>
          <p:nvPr>
            <p:ph idx="1"/>
          </p:nvPr>
        </p:nvPicPr>
        <p:blipFill>
          <a:blip r:embed="rId2"/>
          <a:stretch>
            <a:fillRect/>
          </a:stretch>
        </p:blipFill>
        <p:spPr>
          <a:xfrm>
            <a:off x="1054444" y="1239801"/>
            <a:ext cx="9547653" cy="507614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58280"/>
            <a:ext cx="8825658" cy="3329581"/>
          </a:xfrm>
        </p:spPr>
        <p:txBody>
          <a:bodyPr/>
          <a:lstStyle/>
          <a:p>
            <a:pPr algn="ctr"/>
            <a:r>
              <a:rPr lang="en-US" sz="2800" dirty="0" smtClean="0"/>
              <a:t/>
            </a:r>
            <a:br>
              <a:rPr lang="en-US" sz="2800" dirty="0" smtClean="0"/>
            </a:br>
            <a:r>
              <a:rPr lang="en-US" sz="2800" dirty="0" smtClean="0"/>
              <a:t/>
            </a:r>
            <a:br>
              <a:rPr lang="en-US" sz="2800" dirty="0" smtClean="0"/>
            </a:br>
            <a:r>
              <a:rPr lang="en-US" sz="3600" b="1" dirty="0" smtClean="0"/>
              <a:t>Dataset Overview(Image)</a:t>
            </a: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sz="2800" dirty="0"/>
          </a:p>
        </p:txBody>
      </p:sp>
      <p:sp>
        <p:nvSpPr>
          <p:cNvPr id="3" name="Subtitle 2"/>
          <p:cNvSpPr>
            <a:spLocks noGrp="1"/>
          </p:cNvSpPr>
          <p:nvPr>
            <p:ph type="subTitle" idx="1"/>
          </p:nvPr>
        </p:nvSpPr>
        <p:spPr>
          <a:xfrm>
            <a:off x="1154954" y="1743521"/>
            <a:ext cx="9199659" cy="3987577"/>
          </a:xfrm>
        </p:spPr>
        <p:txBody>
          <a:bodyPr>
            <a:normAutofit fontScale="92500" lnSpcReduction="10000"/>
          </a:bodyPr>
          <a:lstStyle/>
          <a:p>
            <a:pPr algn="just">
              <a:lnSpc>
                <a:spcPct val="150000"/>
              </a:lnSpc>
              <a:buFont typeface="Arial" pitchFamily="34" charset="0"/>
              <a:buChar char="•"/>
            </a:pPr>
            <a:r>
              <a:rPr lang="en-US" cap="none" dirty="0" smtClean="0">
                <a:solidFill>
                  <a:schemeClr val="tx1"/>
                </a:solidFill>
              </a:rPr>
              <a:t>The dataset used for the classification is one that we created manually and it consists of nourished and malnourished children. </a:t>
            </a:r>
          </a:p>
          <a:p>
            <a:pPr algn="just">
              <a:lnSpc>
                <a:spcPct val="150000"/>
              </a:lnSpc>
              <a:buFont typeface="Arial" pitchFamily="34" charset="0"/>
              <a:buChar char="•"/>
            </a:pPr>
            <a:r>
              <a:rPr lang="en-US" cap="none" dirty="0" smtClean="0">
                <a:solidFill>
                  <a:schemeClr val="tx1"/>
                </a:solidFill>
              </a:rPr>
              <a:t>Scraping the internet, we collected 1500 images of children. The images were handpicked from </a:t>
            </a:r>
            <a:r>
              <a:rPr lang="en-US" cap="none" dirty="0" err="1" smtClean="0">
                <a:solidFill>
                  <a:schemeClr val="tx1"/>
                </a:solidFill>
              </a:rPr>
              <a:t>flickr</a:t>
            </a:r>
            <a:r>
              <a:rPr lang="en-US" cap="none" dirty="0" smtClean="0">
                <a:solidFill>
                  <a:schemeClr val="tx1"/>
                </a:solidFill>
              </a:rPr>
              <a:t>, </a:t>
            </a:r>
            <a:r>
              <a:rPr lang="en-US" cap="none" dirty="0" err="1" smtClean="0">
                <a:solidFill>
                  <a:schemeClr val="tx1"/>
                </a:solidFill>
              </a:rPr>
              <a:t>pinterest</a:t>
            </a:r>
            <a:r>
              <a:rPr lang="en-US" cap="none" dirty="0" smtClean="0">
                <a:solidFill>
                  <a:schemeClr val="tx1"/>
                </a:solidFill>
              </a:rPr>
              <a:t> and </a:t>
            </a:r>
            <a:r>
              <a:rPr lang="en-US" cap="none" dirty="0" err="1" smtClean="0">
                <a:solidFill>
                  <a:schemeClr val="tx1"/>
                </a:solidFill>
              </a:rPr>
              <a:t>google</a:t>
            </a:r>
            <a:r>
              <a:rPr lang="en-US" cap="none" dirty="0" smtClean="0">
                <a:solidFill>
                  <a:schemeClr val="tx1"/>
                </a:solidFill>
              </a:rPr>
              <a:t> images.</a:t>
            </a:r>
          </a:p>
          <a:p>
            <a:pPr algn="just">
              <a:lnSpc>
                <a:spcPct val="150000"/>
              </a:lnSpc>
              <a:buFont typeface="Arial" pitchFamily="34" charset="0"/>
              <a:buChar char="•"/>
            </a:pPr>
            <a:r>
              <a:rPr lang="en-US" cap="none" dirty="0" smtClean="0">
                <a:solidFill>
                  <a:schemeClr val="tx1"/>
                </a:solidFill>
              </a:rPr>
              <a:t>The average dimensions of the images were 550 x 600. </a:t>
            </a:r>
          </a:p>
          <a:p>
            <a:pPr algn="just">
              <a:lnSpc>
                <a:spcPct val="150000"/>
              </a:lnSpc>
              <a:buFont typeface="Arial" pitchFamily="34" charset="0"/>
              <a:buChar char="•"/>
            </a:pPr>
            <a:r>
              <a:rPr lang="en-US" cap="none" dirty="0" smtClean="0">
                <a:solidFill>
                  <a:schemeClr val="tx1"/>
                </a:solidFill>
              </a:rPr>
              <a:t>The vgg-16 layer converts all images to 224 x 224 before feeding it as input.</a:t>
            </a:r>
          </a:p>
          <a:p>
            <a:pPr algn="just">
              <a:lnSpc>
                <a:spcPct val="150000"/>
              </a:lnSpc>
              <a:buFont typeface="Arial" pitchFamily="34" charset="0"/>
              <a:buChar char="•"/>
            </a:pPr>
            <a:r>
              <a:rPr lang="en-US" cap="none" dirty="0" smtClean="0">
                <a:solidFill>
                  <a:schemeClr val="tx1"/>
                </a:solidFill>
              </a:rPr>
              <a:t>We used the pictures without annotation so that we can absorb the genuine features from the image.</a:t>
            </a:r>
            <a:endParaRPr lang="en-US" cap="none" dirty="0">
              <a:solidFill>
                <a:schemeClr val="tx1"/>
              </a:solidFill>
            </a:endParaRPr>
          </a:p>
        </p:txBody>
      </p:sp>
    </p:spTree>
    <p:extLst>
      <p:ext uri="{BB962C8B-B14F-4D97-AF65-F5344CB8AC3E}">
        <p14:creationId xmlns="" xmlns:p14="http://schemas.microsoft.com/office/powerpoint/2010/main" val="25905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48556"/>
            <a:ext cx="8825658" cy="512804"/>
          </a:xfrm>
        </p:spPr>
        <p:txBody>
          <a:bodyPr/>
          <a:lstStyle/>
          <a:p>
            <a:pPr algn="ctr"/>
            <a:r>
              <a:rPr lang="en-US" sz="3600" b="1" dirty="0" smtClean="0">
                <a:solidFill>
                  <a:srgbClr val="EBEBEB"/>
                </a:solidFill>
              </a:rPr>
              <a:t>Dataset Overview(Numerical Value)</a:t>
            </a:r>
            <a:endParaRPr lang="en-US" sz="8800" b="1" dirty="0"/>
          </a:p>
        </p:txBody>
      </p:sp>
      <p:sp>
        <p:nvSpPr>
          <p:cNvPr id="3" name="Subtitle 2"/>
          <p:cNvSpPr>
            <a:spLocks noGrp="1"/>
          </p:cNvSpPr>
          <p:nvPr>
            <p:ph type="subTitle" idx="1"/>
          </p:nvPr>
        </p:nvSpPr>
        <p:spPr>
          <a:xfrm>
            <a:off x="1154955" y="2067697"/>
            <a:ext cx="8825658" cy="3571103"/>
          </a:xfrm>
        </p:spPr>
        <p:txBody>
          <a:bodyPr>
            <a:noAutofit/>
          </a:bodyPr>
          <a:lstStyle/>
          <a:p>
            <a:pPr>
              <a:lnSpc>
                <a:spcPct val="150000"/>
              </a:lnSpc>
            </a:pPr>
            <a:r>
              <a:rPr lang="en-US" sz="1800" cap="none" dirty="0" smtClean="0">
                <a:solidFill>
                  <a:schemeClr val="tx1"/>
                </a:solidFill>
              </a:rPr>
              <a:t>We have also used numerical values for the classification of malnourished and nourished children. </a:t>
            </a:r>
          </a:p>
          <a:p>
            <a:pPr>
              <a:lnSpc>
                <a:spcPct val="150000"/>
              </a:lnSpc>
              <a:buFont typeface="Arial" pitchFamily="34" charset="0"/>
              <a:buChar char="•"/>
            </a:pPr>
            <a:r>
              <a:rPr lang="en-US" sz="1800" cap="none" dirty="0" smtClean="0">
                <a:solidFill>
                  <a:schemeClr val="tx1"/>
                </a:solidFill>
              </a:rPr>
              <a:t>We have mainly focused on the children aged between 2 to 5</a:t>
            </a:r>
          </a:p>
          <a:p>
            <a:pPr>
              <a:lnSpc>
                <a:spcPct val="150000"/>
              </a:lnSpc>
              <a:buFont typeface="Arial" pitchFamily="34" charset="0"/>
              <a:buChar char="•"/>
            </a:pPr>
            <a:r>
              <a:rPr lang="en-US" sz="1800" cap="none" dirty="0" smtClean="0">
                <a:solidFill>
                  <a:schemeClr val="tx1"/>
                </a:solidFill>
              </a:rPr>
              <a:t>We have collected information like age, weight, height, </a:t>
            </a:r>
            <a:r>
              <a:rPr lang="en-US" sz="1800" cap="none" dirty="0" err="1" smtClean="0">
                <a:solidFill>
                  <a:schemeClr val="tx1"/>
                </a:solidFill>
              </a:rPr>
              <a:t>bmi</a:t>
            </a:r>
            <a:r>
              <a:rPr lang="en-US" sz="1800" cap="none" dirty="0" smtClean="0">
                <a:solidFill>
                  <a:schemeClr val="tx1"/>
                </a:solidFill>
              </a:rPr>
              <a:t>.</a:t>
            </a:r>
          </a:p>
          <a:p>
            <a:pPr>
              <a:lnSpc>
                <a:spcPct val="150000"/>
              </a:lnSpc>
              <a:buFont typeface="Arial" pitchFamily="34" charset="0"/>
              <a:buChar char="•"/>
            </a:pPr>
            <a:r>
              <a:rPr lang="en-US" sz="1800" cap="none" dirty="0" smtClean="0">
                <a:solidFill>
                  <a:schemeClr val="tx1"/>
                </a:solidFill>
              </a:rPr>
              <a:t>Also have gathered information about their gender and some facts (tiring, irritable , low energy)</a:t>
            </a:r>
          </a:p>
          <a:p>
            <a:pPr>
              <a:lnSpc>
                <a:spcPct val="150000"/>
              </a:lnSpc>
              <a:buFont typeface="Arial" pitchFamily="34" charset="0"/>
              <a:buChar char="•"/>
            </a:pPr>
            <a:r>
              <a:rPr lang="en-US" sz="1800" cap="none" dirty="0" smtClean="0">
                <a:solidFill>
                  <a:schemeClr val="tx1"/>
                </a:solidFill>
              </a:rPr>
              <a:t>We have entered total 1600 data.</a:t>
            </a:r>
          </a:p>
          <a:p>
            <a:pPr>
              <a:lnSpc>
                <a:spcPct val="150000"/>
              </a:lnSpc>
              <a:buFont typeface="Arial" pitchFamily="34" charset="0"/>
              <a:buChar char="•"/>
            </a:pPr>
            <a:endParaRPr lang="en-US" sz="1800" cap="none" dirty="0" smtClean="0">
              <a:solidFill>
                <a:schemeClr val="tx1"/>
              </a:solidFill>
            </a:endParaRPr>
          </a:p>
          <a:p>
            <a:pPr>
              <a:lnSpc>
                <a:spcPct val="150000"/>
              </a:lnSpc>
              <a:buFont typeface="Arial" pitchFamily="34" charset="0"/>
              <a:buChar char="•"/>
            </a:pPr>
            <a:endParaRPr lang="en-US" sz="1800" cap="none" dirty="0">
              <a:solidFill>
                <a:schemeClr val="tx1"/>
              </a:solidFill>
            </a:endParaRPr>
          </a:p>
        </p:txBody>
      </p:sp>
    </p:spTree>
    <p:extLst>
      <p:ext uri="{BB962C8B-B14F-4D97-AF65-F5344CB8AC3E}">
        <p14:creationId xmlns="" xmlns:p14="http://schemas.microsoft.com/office/powerpoint/2010/main" val="365107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Methods And Formulas</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VGG-16</a:t>
            </a:r>
          </a:p>
          <a:p>
            <a:pPr>
              <a:buNone/>
            </a:pPr>
            <a:endParaRPr lang="en-US" dirty="0"/>
          </a:p>
        </p:txBody>
      </p:sp>
      <p:pic>
        <p:nvPicPr>
          <p:cNvPr id="4" name="Picture 3" descr="vgg16-1-e1542731207177.png"/>
          <p:cNvPicPr>
            <a:picLocks noChangeAspect="1"/>
          </p:cNvPicPr>
          <p:nvPr/>
        </p:nvPicPr>
        <p:blipFill>
          <a:blip r:embed="rId2"/>
          <a:stretch>
            <a:fillRect/>
          </a:stretch>
        </p:blipFill>
        <p:spPr>
          <a:xfrm>
            <a:off x="1548712" y="2693525"/>
            <a:ext cx="7883611" cy="32294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Methods And Formulas</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b="1" dirty="0" smtClean="0"/>
              <a:t>Support Vector Machine (SVM)</a:t>
            </a:r>
          </a:p>
          <a:p>
            <a:pPr>
              <a:buFont typeface="Wingdings" pitchFamily="2" charset="2"/>
              <a:buChar char="q"/>
            </a:pPr>
            <a:endParaRPr lang="en-US" b="1" dirty="0" smtClean="0"/>
          </a:p>
          <a:p>
            <a:pPr>
              <a:buFont typeface="Wingdings" pitchFamily="2" charset="2"/>
              <a:buChar char="q"/>
            </a:pPr>
            <a:endParaRPr lang="en-US" b="1" dirty="0" smtClean="0"/>
          </a:p>
          <a:p>
            <a:pPr>
              <a:buFont typeface="Wingdings" pitchFamily="2" charset="2"/>
              <a:buChar char="q"/>
            </a:pPr>
            <a:r>
              <a:rPr lang="en-US" b="1" dirty="0" smtClean="0"/>
              <a:t>K-Nearest Neighbor (KNN)</a:t>
            </a:r>
          </a:p>
          <a:p>
            <a:pPr>
              <a:buFont typeface="Wingdings" pitchFamily="2" charset="2"/>
              <a:buChar char="q"/>
            </a:pPr>
            <a:endParaRPr lang="en-US" b="1" dirty="0" smtClean="0"/>
          </a:p>
          <a:p>
            <a:pPr>
              <a:buFont typeface="Wingdings" pitchFamily="2" charset="2"/>
              <a:buChar char="q"/>
            </a:pPr>
            <a:endParaRPr lang="en-US" b="1" dirty="0" smtClean="0"/>
          </a:p>
          <a:p>
            <a:pPr>
              <a:buFont typeface="Wingdings" pitchFamily="2" charset="2"/>
              <a:buChar char="q"/>
            </a:pPr>
            <a:r>
              <a:rPr lang="en-US" b="1" dirty="0" smtClean="0"/>
              <a:t>Random Forest(RF)</a:t>
            </a:r>
            <a:endParaRPr lang="en-US" dirty="0"/>
          </a:p>
        </p:txBody>
      </p:sp>
      <p:pic>
        <p:nvPicPr>
          <p:cNvPr id="4" name="Picture 3" descr="svm.jpg"/>
          <p:cNvPicPr>
            <a:picLocks noChangeAspect="1"/>
          </p:cNvPicPr>
          <p:nvPr/>
        </p:nvPicPr>
        <p:blipFill>
          <a:blip r:embed="rId2"/>
          <a:stretch>
            <a:fillRect/>
          </a:stretch>
        </p:blipFill>
        <p:spPr>
          <a:xfrm>
            <a:off x="1181873" y="2473926"/>
            <a:ext cx="5429250" cy="723900"/>
          </a:xfrm>
          <a:prstGeom prst="rect">
            <a:avLst/>
          </a:prstGeom>
        </p:spPr>
      </p:pic>
      <p:pic>
        <p:nvPicPr>
          <p:cNvPr id="5" name="Picture 4" descr="knn.jpg"/>
          <p:cNvPicPr>
            <a:picLocks noChangeAspect="1"/>
          </p:cNvPicPr>
          <p:nvPr/>
        </p:nvPicPr>
        <p:blipFill>
          <a:blip r:embed="rId3"/>
          <a:stretch>
            <a:fillRect/>
          </a:stretch>
        </p:blipFill>
        <p:spPr>
          <a:xfrm>
            <a:off x="1192942" y="3771772"/>
            <a:ext cx="5463231" cy="874370"/>
          </a:xfrm>
          <a:prstGeom prst="rect">
            <a:avLst/>
          </a:prstGeom>
        </p:spPr>
      </p:pic>
      <p:pic>
        <p:nvPicPr>
          <p:cNvPr id="6" name="Picture 5" descr="rf.jpg"/>
          <p:cNvPicPr>
            <a:picLocks noChangeAspect="1"/>
          </p:cNvPicPr>
          <p:nvPr/>
        </p:nvPicPr>
        <p:blipFill>
          <a:blip r:embed="rId4"/>
          <a:stretch>
            <a:fillRect/>
          </a:stretch>
        </p:blipFill>
        <p:spPr>
          <a:xfrm>
            <a:off x="1218297" y="5149549"/>
            <a:ext cx="2390775" cy="8096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6524" y="1107583"/>
            <a:ext cx="9285668" cy="646331"/>
          </a:xfrm>
          <a:prstGeom prst="rect">
            <a:avLst/>
          </a:prstGeom>
          <a:noFill/>
        </p:spPr>
        <p:txBody>
          <a:bodyPr wrap="square" rtlCol="0">
            <a:spAutoFit/>
          </a:bodyPr>
          <a:lstStyle/>
          <a:p>
            <a:endParaRPr lang="en-US" b="1" dirty="0" smtClean="0"/>
          </a:p>
          <a:p>
            <a:endParaRPr lang="en-US" dirty="0"/>
          </a:p>
        </p:txBody>
      </p:sp>
      <p:sp>
        <p:nvSpPr>
          <p:cNvPr id="12" name="Title 11"/>
          <p:cNvSpPr>
            <a:spLocks noGrp="1"/>
          </p:cNvSpPr>
          <p:nvPr>
            <p:ph type="title"/>
          </p:nvPr>
        </p:nvSpPr>
        <p:spPr>
          <a:xfrm>
            <a:off x="646111" y="452718"/>
            <a:ext cx="9404723" cy="906525"/>
          </a:xfrm>
        </p:spPr>
        <p:txBody>
          <a:bodyPr/>
          <a:lstStyle/>
          <a:p>
            <a:pPr algn="ctr"/>
            <a:r>
              <a:rPr lang="en-US" sz="2800" b="1" dirty="0" smtClean="0"/>
              <a:t>Why We </a:t>
            </a:r>
            <a:r>
              <a:rPr lang="en-US" sz="2800" b="1" dirty="0"/>
              <a:t>H</a:t>
            </a:r>
            <a:r>
              <a:rPr lang="en-US" sz="2800" b="1" dirty="0" smtClean="0"/>
              <a:t>ave </a:t>
            </a:r>
            <a:r>
              <a:rPr lang="en-US" sz="2800" b="1" dirty="0"/>
              <a:t>U</a:t>
            </a:r>
            <a:r>
              <a:rPr lang="en-US" sz="2800" b="1" dirty="0" smtClean="0"/>
              <a:t>sed VGG16 For Feature Extraction</a:t>
            </a:r>
            <a:endParaRPr lang="en-US" sz="2800" b="1" dirty="0"/>
          </a:p>
        </p:txBody>
      </p:sp>
      <p:sp>
        <p:nvSpPr>
          <p:cNvPr id="13" name="Content Placeholder 12"/>
          <p:cNvSpPr>
            <a:spLocks noGrp="1"/>
          </p:cNvSpPr>
          <p:nvPr>
            <p:ph idx="1"/>
          </p:nvPr>
        </p:nvSpPr>
        <p:spPr>
          <a:xfrm>
            <a:off x="1104293" y="1589278"/>
            <a:ext cx="8946541" cy="4195481"/>
          </a:xfrm>
        </p:spPr>
        <p:txBody>
          <a:bodyPr>
            <a:normAutofit fontScale="92500" lnSpcReduction="10000"/>
          </a:bodyPr>
          <a:lstStyle/>
          <a:p>
            <a:pPr>
              <a:lnSpc>
                <a:spcPct val="120000"/>
              </a:lnSpc>
              <a:buNone/>
            </a:pPr>
            <a:r>
              <a:rPr lang="en-US" sz="1600" dirty="0" smtClean="0"/>
              <a:t>     For extracting features from the dataset we needed a pre-trained model. There are many pre-trained models available like VGG16, GoogLeNet, ResNet etc. Among this we have selected VGG16. Because-</a:t>
            </a:r>
          </a:p>
          <a:p>
            <a:pPr>
              <a:lnSpc>
                <a:spcPct val="120000"/>
              </a:lnSpc>
              <a:buFont typeface="Wingdings" pitchFamily="2" charset="2"/>
              <a:buChar char="v"/>
            </a:pPr>
            <a:r>
              <a:rPr lang="en-US" sz="1600" dirty="0" smtClean="0"/>
              <a:t> Convolutional neural networks are now capable of outperforming humans on some computer vision tasks, such as classifying images.</a:t>
            </a:r>
          </a:p>
          <a:p>
            <a:pPr>
              <a:lnSpc>
                <a:spcPct val="120000"/>
              </a:lnSpc>
              <a:buFont typeface="Wingdings" pitchFamily="2" charset="2"/>
              <a:buChar char="v"/>
            </a:pPr>
            <a:r>
              <a:rPr lang="en-US" sz="1600" dirty="0" smtClean="0"/>
              <a:t>That is, given a photograph of an object, answer the question as to which of 1,000 specific objects the photograph shows.</a:t>
            </a:r>
          </a:p>
          <a:p>
            <a:pPr>
              <a:lnSpc>
                <a:spcPct val="120000"/>
              </a:lnSpc>
              <a:buFont typeface="Wingdings" pitchFamily="2" charset="2"/>
              <a:buChar char="v"/>
            </a:pPr>
            <a:r>
              <a:rPr lang="en-US" sz="1600" dirty="0" smtClean="0"/>
              <a:t>A competition-winning model for this task is the VGG model by researchers at Oxford. What is important about this model, besides its capability of classifying objects in photographs, is that the model weights are freely available and can be loaded and used in your own models and applications.</a:t>
            </a:r>
          </a:p>
          <a:p>
            <a:pPr>
              <a:lnSpc>
                <a:spcPct val="120000"/>
              </a:lnSpc>
              <a:buFont typeface="Wingdings" pitchFamily="2" charset="2"/>
              <a:buChar char="v"/>
            </a:pPr>
            <a:r>
              <a:rPr lang="en-US" sz="1600" dirty="0" smtClean="0"/>
              <a:t>The reason behind VGG-16 is VGG release 16 layers and 19 layers CNN model. VGG-16 are no longer State-of-art by only few points. However, they are very powerful and useful for image classification and basement for new model which take image as input.</a:t>
            </a:r>
          </a:p>
          <a:p>
            <a:pPr>
              <a:lnSpc>
                <a:spcPct val="120000"/>
              </a:lnSpc>
              <a:buFont typeface="Wingdings" pitchFamily="2" charset="2"/>
              <a:buChar char="v"/>
            </a:pPr>
            <a:endParaRPr lang="en-US" dirty="0" smtClean="0"/>
          </a:p>
          <a:p>
            <a:pPr>
              <a:lnSpc>
                <a:spcPct val="120000"/>
              </a:lnSpc>
              <a:buFont typeface="Wingdings" pitchFamily="2" charset="2"/>
              <a:buChar char="v"/>
            </a:pPr>
            <a:endParaRPr lang="en-US" dirty="0" smtClean="0"/>
          </a:p>
          <a:p>
            <a:pPr>
              <a:lnSpc>
                <a:spcPct val="120000"/>
              </a:lnSpc>
              <a:buFont typeface="Wingdings" pitchFamily="2" charset="2"/>
              <a:buChar char="ü"/>
            </a:pPr>
            <a:endParaRPr lang="en-US" dirty="0"/>
          </a:p>
        </p:txBody>
      </p:sp>
    </p:spTree>
    <p:extLst>
      <p:ext uri="{BB962C8B-B14F-4D97-AF65-F5344CB8AC3E}">
        <p14:creationId xmlns="" xmlns:p14="http://schemas.microsoft.com/office/powerpoint/2010/main" val="321454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864842"/>
            <a:ext cx="9404723" cy="1400530"/>
          </a:xfrm>
        </p:spPr>
        <p:txBody>
          <a:bodyPr/>
          <a:lstStyle/>
          <a:p>
            <a:pPr algn="ctr"/>
            <a:r>
              <a:rPr lang="en-US" b="1" dirty="0" smtClean="0"/>
              <a:t>Customization </a:t>
            </a:r>
            <a:r>
              <a:rPr lang="en-US" b="1" dirty="0"/>
              <a:t>O</a:t>
            </a:r>
            <a:r>
              <a:rPr lang="en-US" b="1" dirty="0" smtClean="0"/>
              <a:t>f VGG16</a:t>
            </a:r>
            <a:endParaRPr lang="en-US" b="1" dirty="0"/>
          </a:p>
        </p:txBody>
      </p:sp>
      <p:sp>
        <p:nvSpPr>
          <p:cNvPr id="3" name="Content Placeholder 2"/>
          <p:cNvSpPr>
            <a:spLocks noGrp="1"/>
          </p:cNvSpPr>
          <p:nvPr>
            <p:ph idx="1"/>
          </p:nvPr>
        </p:nvSpPr>
        <p:spPr>
          <a:xfrm>
            <a:off x="1103312" y="1743825"/>
            <a:ext cx="8946541" cy="4195481"/>
          </a:xfrm>
        </p:spPr>
        <p:txBody>
          <a:bodyPr/>
          <a:lstStyle/>
          <a:p>
            <a:pPr>
              <a:lnSpc>
                <a:spcPct val="150000"/>
              </a:lnSpc>
            </a:pPr>
            <a:r>
              <a:rPr lang="en-US" dirty="0" smtClean="0"/>
              <a:t>The method used for classification is a transfer learning technique where a pre-trained CNN is loaded with the last two layers modified. We propose a new model using VGG-16 networks as transfer learning techniques. </a:t>
            </a:r>
          </a:p>
          <a:p>
            <a:pPr>
              <a:lnSpc>
                <a:spcPct val="150000"/>
              </a:lnSpc>
            </a:pPr>
            <a:endParaRPr lang="en-US" dirty="0"/>
          </a:p>
        </p:txBody>
      </p:sp>
      <p:pic>
        <p:nvPicPr>
          <p:cNvPr id="4" name="Picture 3" descr="3.jpg"/>
          <p:cNvPicPr>
            <a:picLocks noChangeAspect="1"/>
          </p:cNvPicPr>
          <p:nvPr/>
        </p:nvPicPr>
        <p:blipFill>
          <a:blip r:embed="rId2"/>
          <a:stretch>
            <a:fillRect/>
          </a:stretch>
        </p:blipFill>
        <p:spPr>
          <a:xfrm>
            <a:off x="1539840" y="3841565"/>
            <a:ext cx="8173956" cy="209774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Feature Extraction </a:t>
            </a:r>
            <a:r>
              <a:rPr lang="en-US" b="1" dirty="0"/>
              <a:t>F</a:t>
            </a:r>
            <a:r>
              <a:rPr lang="en-US" b="1" dirty="0" smtClean="0"/>
              <a:t>rom </a:t>
            </a:r>
            <a:r>
              <a:rPr lang="en-US" b="1" dirty="0"/>
              <a:t>I</a:t>
            </a:r>
            <a:r>
              <a:rPr lang="en-US" b="1" dirty="0" smtClean="0"/>
              <a:t>mage</a:t>
            </a:r>
            <a:endParaRPr lang="en-US" b="1" dirty="0"/>
          </a:p>
        </p:txBody>
      </p:sp>
      <p:sp>
        <p:nvSpPr>
          <p:cNvPr id="3" name="Content Placeholder 2"/>
          <p:cNvSpPr>
            <a:spLocks noGrp="1"/>
          </p:cNvSpPr>
          <p:nvPr>
            <p:ph idx="1"/>
          </p:nvPr>
        </p:nvSpPr>
        <p:spPr>
          <a:xfrm>
            <a:off x="1104293" y="1232402"/>
            <a:ext cx="8946541" cy="4195481"/>
          </a:xfrm>
        </p:spPr>
        <p:txBody>
          <a:bodyPr/>
          <a:lstStyle/>
          <a:p>
            <a:pPr>
              <a:lnSpc>
                <a:spcPct val="150000"/>
              </a:lnSpc>
            </a:pPr>
            <a:r>
              <a:rPr lang="en-US" dirty="0" smtClean="0"/>
              <a:t>VGG-16 has been used for extracting features from every image. Every image is divided into 4096 vectors. So, after extracting features we have got 1500 different arrays (as we have total 1500 images in our dataset), each array consisting 4096 vectors as elements.</a:t>
            </a:r>
          </a:p>
          <a:p>
            <a:pPr>
              <a:lnSpc>
                <a:spcPct val="150000"/>
              </a:lnSpc>
            </a:pPr>
            <a:endParaRPr lang="en-US" dirty="0" smtClean="0"/>
          </a:p>
          <a:p>
            <a:pPr>
              <a:lnSpc>
                <a:spcPct val="150000"/>
              </a:lnSpc>
            </a:pPr>
            <a:endParaRPr lang="en-US" dirty="0" smtClean="0"/>
          </a:p>
          <a:p>
            <a:pPr>
              <a:lnSpc>
                <a:spcPct val="150000"/>
              </a:lnSpc>
            </a:pPr>
            <a:endParaRPr lang="en-US" dirty="0"/>
          </a:p>
        </p:txBody>
      </p:sp>
      <p:pic>
        <p:nvPicPr>
          <p:cNvPr id="9" name="Picture 8" descr="1.jpg"/>
          <p:cNvPicPr>
            <a:picLocks noChangeAspect="1"/>
          </p:cNvPicPr>
          <p:nvPr/>
        </p:nvPicPr>
        <p:blipFill>
          <a:blip r:embed="rId2"/>
          <a:stretch>
            <a:fillRect/>
          </a:stretch>
        </p:blipFill>
        <p:spPr>
          <a:xfrm>
            <a:off x="1909486" y="3197994"/>
            <a:ext cx="7127553" cy="1609042"/>
          </a:xfrm>
          <a:prstGeom prst="rect">
            <a:avLst/>
          </a:prstGeom>
        </p:spPr>
      </p:pic>
      <p:pic>
        <p:nvPicPr>
          <p:cNvPr id="10" name="Picture 9" descr="2.jpg"/>
          <p:cNvPicPr>
            <a:picLocks noChangeAspect="1"/>
          </p:cNvPicPr>
          <p:nvPr/>
        </p:nvPicPr>
        <p:blipFill>
          <a:blip r:embed="rId3"/>
          <a:stretch>
            <a:fillRect/>
          </a:stretch>
        </p:blipFill>
        <p:spPr>
          <a:xfrm>
            <a:off x="2062067" y="4942445"/>
            <a:ext cx="6822390" cy="159172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299</TotalTime>
  <Words>586</Words>
  <Application>Microsoft Office PowerPoint</Application>
  <PresentationFormat>Custom</PresentationFormat>
  <Paragraphs>64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vt:lpstr>
      <vt:lpstr>Slide 1</vt:lpstr>
      <vt:lpstr>Project Diagram</vt:lpstr>
      <vt:lpstr>  Dataset Overview(Image)      </vt:lpstr>
      <vt:lpstr>Dataset Overview(Numerical Value)</vt:lpstr>
      <vt:lpstr>Methods And Formulas</vt:lpstr>
      <vt:lpstr>Methods And Formulas</vt:lpstr>
      <vt:lpstr>Why We Have Used VGG16 For Feature Extraction</vt:lpstr>
      <vt:lpstr>Customization Of VGG16</vt:lpstr>
      <vt:lpstr>Feature Extraction From Image</vt:lpstr>
      <vt:lpstr>Labelling Of Pictures</vt:lpstr>
      <vt:lpstr>Splitting Of Dataset</vt:lpstr>
      <vt:lpstr>Algorithm Implementation (KNN)</vt:lpstr>
      <vt:lpstr>Algorithm Implementation (RF)</vt:lpstr>
      <vt:lpstr>Algorithm Implementation (SVM)</vt:lpstr>
      <vt:lpstr>Slide 15</vt:lpstr>
      <vt:lpstr>Identifying Nourished or Malnourished</vt:lpstr>
      <vt:lpstr>Future Plan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Santo</cp:lastModifiedBy>
  <cp:revision>71</cp:revision>
  <dcterms:created xsi:type="dcterms:W3CDTF">2020-09-04T07:06:17Z</dcterms:created>
  <dcterms:modified xsi:type="dcterms:W3CDTF">2020-09-06T10:23:08Z</dcterms:modified>
</cp:coreProperties>
</file>