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Century Gothic"/>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itR6a55ebtCBnhc2sDSxzzQ4oz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743620-E2E4-45A8-873D-917C40BA8182}">
  <a:tblStyle styleId="{60743620-E2E4-45A8-873D-917C40BA8182}"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2E7E6"/>
          </a:solidFill>
        </a:fill>
      </a:tcStyle>
    </a:wholeTbl>
    <a:band1H>
      <a:tcTxStyle/>
      <a:tcStyle>
        <a:fill>
          <a:solidFill>
            <a:srgbClr val="E3CACA"/>
          </a:solidFill>
        </a:fill>
      </a:tcStyle>
    </a:band1H>
    <a:band2H>
      <a:tcTxStyle/>
    </a:band2H>
    <a:band1V>
      <a:tcTxStyle/>
      <a:tcStyle>
        <a:fill>
          <a:solidFill>
            <a:srgbClr val="E3CACA"/>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enturyGothic-bold.fntdata"/><Relationship Id="rId14" Type="http://schemas.openxmlformats.org/officeDocument/2006/relationships/font" Target="fonts/CenturyGothic-regular.fntdata"/><Relationship Id="rId17" Type="http://schemas.openxmlformats.org/officeDocument/2006/relationships/font" Target="fonts/CenturyGothic-boldItalic.fntdata"/><Relationship Id="rId16"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0" name="Google Shape;20;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20"/>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20"/>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21"/>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22"/>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22"/>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22"/>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
        <p:nvSpPr>
          <p:cNvPr id="95" name="Google Shape;95;p22"/>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23"/>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4"/>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24"/>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24"/>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24"/>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24"/>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24"/>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24"/>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24"/>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25"/>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25"/>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25"/>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25"/>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25"/>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25"/>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25"/>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25"/>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2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25"/>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6"/>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7"/>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7"/>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12"/>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6" name="Google Shape;26;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4"/>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6" name="Google Shape;36;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2" name="Google Shape;42;p15"/>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3" name="Google Shape;43;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49" name="Google Shape;49;p16"/>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0" name="Google Shape;50;p16"/>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1" name="Google Shape;51;p16"/>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2" name="Google Shape;52;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8"/>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18"/>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9"/>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19"/>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0"/>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0"/>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0"/>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0"/>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0"/>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CONTENT</a:t>
            </a:r>
            <a:br>
              <a:rPr lang="en-US"/>
            </a:br>
            <a:endParaRPr/>
          </a:p>
        </p:txBody>
      </p:sp>
      <p:sp>
        <p:nvSpPr>
          <p:cNvPr id="148" name="Google Shape;148;p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b="1" lang="en-US"/>
              <a:t>1. Introduction</a:t>
            </a:r>
            <a:endParaRPr/>
          </a:p>
          <a:p>
            <a:pPr indent="0" lvl="0" marL="0" rtl="0" algn="l">
              <a:spcBef>
                <a:spcPts val="1000"/>
              </a:spcBef>
              <a:spcAft>
                <a:spcPts val="0"/>
              </a:spcAft>
              <a:buSzPts val="1600"/>
              <a:buNone/>
            </a:pPr>
            <a:r>
              <a:rPr b="1" lang="en-US"/>
              <a:t>2. Command line</a:t>
            </a:r>
            <a:endParaRPr/>
          </a:p>
          <a:p>
            <a:pPr indent="0" lvl="0" marL="0" rtl="0" algn="l">
              <a:spcBef>
                <a:spcPts val="1000"/>
              </a:spcBef>
              <a:spcAft>
                <a:spcPts val="0"/>
              </a:spcAft>
              <a:buSzPts val="1600"/>
              <a:buNone/>
            </a:pPr>
            <a:r>
              <a:rPr b="1" lang="en-US"/>
              <a:t>4. Shell</a:t>
            </a:r>
            <a:endParaRPr/>
          </a:p>
          <a:p>
            <a:pPr indent="0" lvl="0" marL="0" rtl="0" algn="l">
              <a:spcBef>
                <a:spcPts val="1000"/>
              </a:spcBef>
              <a:spcAft>
                <a:spcPts val="0"/>
              </a:spcAft>
              <a:buSzPts val="1600"/>
              <a:buNone/>
            </a:pPr>
            <a:r>
              <a:rPr b="1" lang="en-US"/>
              <a:t>5. cmd.exe</a:t>
            </a:r>
            <a:endParaRPr b="1"/>
          </a:p>
          <a:p>
            <a:pPr indent="0" lvl="0" marL="0" rtl="0" algn="l">
              <a:spcBef>
                <a:spcPts val="1000"/>
              </a:spcBef>
              <a:spcAft>
                <a:spcPts val="0"/>
              </a:spcAft>
              <a:buSzPts val="1600"/>
              <a:buNone/>
            </a:pPr>
            <a:r>
              <a:rPr b="1" lang="en-US"/>
              <a:t>6. Importance of windows shell</a:t>
            </a:r>
            <a:endParaRPr/>
          </a:p>
          <a:p>
            <a:pPr indent="0" lvl="0" marL="0" rtl="0" algn="l">
              <a:spcBef>
                <a:spcPts val="1000"/>
              </a:spcBef>
              <a:spcAft>
                <a:spcPts val="0"/>
              </a:spcAft>
              <a:buSzPts val="1600"/>
              <a:buNone/>
            </a:pPr>
            <a:r>
              <a:t/>
            </a:r>
            <a:endParaRPr b="1"/>
          </a:p>
          <a:p>
            <a:pPr indent="0" lvl="0" marL="0" rtl="0" algn="l">
              <a:spcBef>
                <a:spcPts val="1000"/>
              </a:spcBef>
              <a:spcAft>
                <a:spcPts val="0"/>
              </a:spcAft>
              <a:buSzPts val="1600"/>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7200"/>
              <a:buFont typeface="Century Gothic"/>
              <a:buNone/>
            </a:pPr>
            <a:r>
              <a:rPr lang="en-US"/>
              <a:t>Windows shell</a:t>
            </a:r>
            <a:endParaRPr/>
          </a:p>
        </p:txBody>
      </p:sp>
      <p:sp>
        <p:nvSpPr>
          <p:cNvPr id="154" name="Google Shape;154;p3"/>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80000"/>
              <a:buNone/>
            </a:pPr>
            <a:r>
              <a:rPr lang="en-US"/>
              <a:t>THE </a:t>
            </a:r>
            <a:r>
              <a:rPr b="1" lang="en-US"/>
              <a:t>WINDOWS SHELL</a:t>
            </a:r>
            <a:r>
              <a:rPr lang="en-US"/>
              <a:t> IS THE COMMAND LINE INTERFACE FOR THE MICROSOFT WINDOWS OPERATING SYSTEM. ITS READILY IDENTIFIABLE ELEMENTS CONSISTS OF THE DESKTOP, THE TASKBAR, THE START MENU, THE TASK SWITCHER AND THE AUTOPLAY FEATURE. </a:t>
            </a:r>
            <a:endParaRPr/>
          </a:p>
          <a:p>
            <a:pPr indent="0" lvl="0" marL="0" rtl="0" algn="l">
              <a:spcBef>
                <a:spcPts val="1000"/>
              </a:spcBef>
              <a:spcAft>
                <a:spcPts val="0"/>
              </a:spcAft>
              <a:buSzPct val="8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idx="4294967295" type="title"/>
          </p:nvPr>
        </p:nvSpPr>
        <p:spPr>
          <a:xfrm>
            <a:off x="0" y="452438"/>
            <a:ext cx="9404350" cy="14001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           Command line of windows</a:t>
            </a:r>
            <a:br>
              <a:rPr lang="en-US"/>
            </a:br>
            <a:endParaRPr/>
          </a:p>
        </p:txBody>
      </p:sp>
      <p:graphicFrame>
        <p:nvGraphicFramePr>
          <p:cNvPr id="160" name="Google Shape;160;p4"/>
          <p:cNvGraphicFramePr/>
          <p:nvPr/>
        </p:nvGraphicFramePr>
        <p:xfrm>
          <a:off x="1121433" y="1236452"/>
          <a:ext cx="3000000" cy="3000000"/>
        </p:xfrm>
        <a:graphic>
          <a:graphicData uri="http://schemas.openxmlformats.org/drawingml/2006/table">
            <a:tbl>
              <a:tblPr bandRow="1" firstRow="1">
                <a:noFill/>
                <a:tableStyleId>{60743620-E2E4-45A8-873D-917C40BA8182}</a:tableStyleId>
              </a:tblPr>
              <a:tblGrid>
                <a:gridCol w="4114800"/>
                <a:gridCol w="4572000"/>
              </a:tblGrid>
              <a:tr h="382100">
                <a:tc>
                  <a:txBody>
                    <a:bodyPr/>
                    <a:lstStyle/>
                    <a:p>
                      <a:pPr indent="0" lvl="0" marL="0" marR="0" rtl="0" algn="ctr">
                        <a:spcBef>
                          <a:spcPts val="0"/>
                        </a:spcBef>
                        <a:spcAft>
                          <a:spcPts val="0"/>
                        </a:spcAft>
                        <a:buNone/>
                      </a:pPr>
                      <a:r>
                        <a:rPr lang="en-US" sz="1800" u="none" cap="none" strike="noStrike"/>
                        <a:t>cmd command</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Description</a:t>
                      </a:r>
                      <a:endParaRPr/>
                    </a:p>
                  </a:txBody>
                  <a:tcPr marT="45725" marB="45725" marR="91450" marL="91450" anchor="ctr"/>
                </a:tc>
              </a:tr>
              <a:tr h="382100">
                <a:tc>
                  <a:txBody>
                    <a:bodyPr/>
                    <a:lstStyle/>
                    <a:p>
                      <a:pPr indent="0" lvl="0" marL="0" marR="0" rtl="0" algn="ctr">
                        <a:spcBef>
                          <a:spcPts val="0"/>
                        </a:spcBef>
                        <a:spcAft>
                          <a:spcPts val="0"/>
                        </a:spcAft>
                        <a:buNone/>
                      </a:pPr>
                      <a:r>
                        <a:rPr lang="en-US" sz="1800" u="none" cap="none" strike="noStrike"/>
                        <a:t>Basics:</a:t>
                      </a:r>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382100">
                <a:tc>
                  <a:txBody>
                    <a:bodyPr/>
                    <a:lstStyle/>
                    <a:p>
                      <a:pPr indent="0" lvl="0" marL="0" marR="0" rtl="0" algn="l">
                        <a:spcBef>
                          <a:spcPts val="0"/>
                        </a:spcBef>
                        <a:spcAft>
                          <a:spcPts val="0"/>
                        </a:spcAft>
                        <a:buNone/>
                      </a:pPr>
                      <a:r>
                        <a:rPr lang="en-US" sz="1800"/>
                        <a:t>cls</a:t>
                      </a:r>
                      <a:endParaRPr sz="1800"/>
                    </a:p>
                  </a:txBody>
                  <a:tcPr marT="45725" marB="45725" marR="91450" marL="91450" anchor="ctr"/>
                </a:tc>
                <a:tc>
                  <a:txBody>
                    <a:bodyPr/>
                    <a:lstStyle/>
                    <a:p>
                      <a:pPr indent="0" lvl="0" marL="0" marR="0" rtl="0" algn="l">
                        <a:spcBef>
                          <a:spcPts val="0"/>
                        </a:spcBef>
                        <a:spcAft>
                          <a:spcPts val="0"/>
                        </a:spcAft>
                        <a:buNone/>
                      </a:pPr>
                      <a:r>
                        <a:rPr lang="en-US" sz="1800"/>
                        <a:t>clear console screen</a:t>
                      </a:r>
                      <a:endParaRPr/>
                    </a:p>
                  </a:txBody>
                  <a:tcPr marT="45725" marB="45725" marR="91450" marL="91450" anchor="ctr"/>
                </a:tc>
              </a:tr>
              <a:tr h="382100">
                <a:tc>
                  <a:txBody>
                    <a:bodyPr/>
                    <a:lstStyle/>
                    <a:p>
                      <a:pPr indent="0" lvl="0" marL="0" marR="0" rtl="0" algn="l">
                        <a:spcBef>
                          <a:spcPts val="0"/>
                        </a:spcBef>
                        <a:spcAft>
                          <a:spcPts val="0"/>
                        </a:spcAft>
                        <a:buNone/>
                      </a:pPr>
                      <a:r>
                        <a:rPr lang="en-US" sz="1800"/>
                        <a:t>cmd</a:t>
                      </a:r>
                      <a:endParaRPr/>
                    </a:p>
                  </a:txBody>
                  <a:tcPr marT="45725" marB="45725" marR="91450" marL="91450" anchor="ctr"/>
                </a:tc>
                <a:tc>
                  <a:txBody>
                    <a:bodyPr/>
                    <a:lstStyle/>
                    <a:p>
                      <a:pPr indent="0" lvl="0" marL="0" marR="0" rtl="0" algn="l">
                        <a:spcBef>
                          <a:spcPts val="0"/>
                        </a:spcBef>
                        <a:spcAft>
                          <a:spcPts val="0"/>
                        </a:spcAft>
                        <a:buNone/>
                      </a:pPr>
                      <a:r>
                        <a:rPr lang="en-US" sz="1800"/>
                        <a:t>start command prompt</a:t>
                      </a:r>
                      <a:endParaRPr/>
                    </a:p>
                  </a:txBody>
                  <a:tcPr marT="45725" marB="45725" marR="91450" marL="91450" anchor="ctr"/>
                </a:tc>
              </a:tr>
              <a:tr h="382100">
                <a:tc>
                  <a:txBody>
                    <a:bodyPr/>
                    <a:lstStyle/>
                    <a:p>
                      <a:pPr indent="0" lvl="0" marL="0" marR="0" rtl="0" algn="l">
                        <a:spcBef>
                          <a:spcPts val="0"/>
                        </a:spcBef>
                        <a:spcAft>
                          <a:spcPts val="0"/>
                        </a:spcAft>
                        <a:buNone/>
                      </a:pPr>
                      <a:r>
                        <a:rPr lang="en-US" sz="1800"/>
                        <a:t>date</a:t>
                      </a:r>
                      <a:endParaRPr/>
                    </a:p>
                  </a:txBody>
                  <a:tcPr marT="45725" marB="45725" marR="91450" marL="91450" anchor="ctr"/>
                </a:tc>
                <a:tc>
                  <a:txBody>
                    <a:bodyPr/>
                    <a:lstStyle/>
                    <a:p>
                      <a:pPr indent="0" lvl="0" marL="0" marR="0" rtl="0" algn="l">
                        <a:spcBef>
                          <a:spcPts val="0"/>
                        </a:spcBef>
                        <a:spcAft>
                          <a:spcPts val="0"/>
                        </a:spcAft>
                        <a:buNone/>
                      </a:pPr>
                      <a:r>
                        <a:rPr lang="en-US" sz="1800"/>
                        <a:t>show/set date</a:t>
                      </a:r>
                      <a:endParaRPr/>
                    </a:p>
                  </a:txBody>
                  <a:tcPr marT="45725" marB="45725" marR="91450" marL="91450" anchor="ctr"/>
                </a:tc>
              </a:tr>
              <a:tr h="382100">
                <a:tc>
                  <a:txBody>
                    <a:bodyPr/>
                    <a:lstStyle/>
                    <a:p>
                      <a:pPr indent="0" lvl="0" marL="0" marR="0" rtl="0" algn="l">
                        <a:spcBef>
                          <a:spcPts val="0"/>
                        </a:spcBef>
                        <a:spcAft>
                          <a:spcPts val="0"/>
                        </a:spcAft>
                        <a:buNone/>
                      </a:pPr>
                      <a:r>
                        <a:rPr lang="en-US" sz="1800"/>
                        <a:t>dir</a:t>
                      </a:r>
                      <a:endParaRPr sz="1800"/>
                    </a:p>
                  </a:txBody>
                  <a:tcPr marT="45725" marB="45725" marR="91450" marL="91450" anchor="ctr"/>
                </a:tc>
                <a:tc>
                  <a:txBody>
                    <a:bodyPr/>
                    <a:lstStyle/>
                    <a:p>
                      <a:pPr indent="0" lvl="0" marL="0" marR="0" rtl="0" algn="l">
                        <a:spcBef>
                          <a:spcPts val="0"/>
                        </a:spcBef>
                        <a:spcAft>
                          <a:spcPts val="0"/>
                        </a:spcAft>
                        <a:buNone/>
                      </a:pPr>
                      <a:r>
                        <a:rPr lang="en-US" sz="1800"/>
                        <a:t>list directory content</a:t>
                      </a:r>
                      <a:endParaRPr/>
                    </a:p>
                  </a:txBody>
                  <a:tcPr marT="45725" marB="45725" marR="91450" marL="91450" anchor="ctr"/>
                </a:tc>
              </a:tr>
              <a:tr h="382100">
                <a:tc>
                  <a:txBody>
                    <a:bodyPr/>
                    <a:lstStyle/>
                    <a:p>
                      <a:pPr indent="0" lvl="0" marL="0" marR="0" rtl="0" algn="l">
                        <a:spcBef>
                          <a:spcPts val="0"/>
                        </a:spcBef>
                        <a:spcAft>
                          <a:spcPts val="0"/>
                        </a:spcAft>
                        <a:buNone/>
                      </a:pPr>
                      <a:r>
                        <a:rPr lang="en-US" sz="1800"/>
                        <a:t>diskpart</a:t>
                      </a:r>
                      <a:endParaRPr sz="1800"/>
                    </a:p>
                  </a:txBody>
                  <a:tcPr marT="45725" marB="45725" marR="91450" marL="91450" anchor="ctr"/>
                </a:tc>
                <a:tc>
                  <a:txBody>
                    <a:bodyPr/>
                    <a:lstStyle/>
                    <a:p>
                      <a:pPr indent="0" lvl="0" marL="0" marR="0" rtl="0" algn="l">
                        <a:spcBef>
                          <a:spcPts val="0"/>
                        </a:spcBef>
                        <a:spcAft>
                          <a:spcPts val="0"/>
                        </a:spcAft>
                        <a:buNone/>
                      </a:pPr>
                      <a:r>
                        <a:rPr lang="en-US" sz="1800"/>
                        <a:t>volume management</a:t>
                      </a:r>
                      <a:endParaRPr sz="1800"/>
                    </a:p>
                  </a:txBody>
                  <a:tcPr marT="45725" marB="45725" marR="91450" marL="91450" anchor="ctr"/>
                </a:tc>
              </a:tr>
              <a:tr h="509475">
                <a:tc>
                  <a:txBody>
                    <a:bodyPr/>
                    <a:lstStyle/>
                    <a:p>
                      <a:pPr indent="0" lvl="0" marL="0" marR="0" rtl="0" algn="l">
                        <a:spcBef>
                          <a:spcPts val="0"/>
                        </a:spcBef>
                        <a:spcAft>
                          <a:spcPts val="0"/>
                        </a:spcAft>
                        <a:buNone/>
                      </a:pPr>
                      <a:r>
                        <a:rPr lang="en-US" sz="1800"/>
                        <a:t>exit</a:t>
                      </a:r>
                      <a:endParaRPr/>
                    </a:p>
                  </a:txBody>
                  <a:tcPr marT="45725" marB="45725" marR="91450" marL="91450" anchor="ctr"/>
                </a:tc>
                <a:tc>
                  <a:txBody>
                    <a:bodyPr/>
                    <a:lstStyle/>
                    <a:p>
                      <a:pPr indent="0" lvl="0" marL="0" marR="0" rtl="0" algn="l">
                        <a:spcBef>
                          <a:spcPts val="0"/>
                        </a:spcBef>
                        <a:spcAft>
                          <a:spcPts val="0"/>
                        </a:spcAft>
                        <a:buNone/>
                      </a:pPr>
                      <a:r>
                        <a:rPr lang="en-US" sz="1800"/>
                        <a:t>exits the command prompt or a batch file</a:t>
                      </a:r>
                      <a:endParaRPr/>
                    </a:p>
                  </a:txBody>
                  <a:tcPr marT="45725" marB="45725" marR="91450" marL="91450" anchor="ctr"/>
                </a:tc>
              </a:tr>
              <a:tr h="428425">
                <a:tc>
                  <a:txBody>
                    <a:bodyPr/>
                    <a:lstStyle/>
                    <a:p>
                      <a:pPr indent="0" lvl="0" marL="0" marR="0" rtl="0" algn="l">
                        <a:spcBef>
                          <a:spcPts val="0"/>
                        </a:spcBef>
                        <a:spcAft>
                          <a:spcPts val="0"/>
                        </a:spcAft>
                        <a:buNone/>
                      </a:pPr>
                      <a:r>
                        <a:rPr lang="en-US" sz="1800"/>
                        <a:t>help</a:t>
                      </a:r>
                      <a:endParaRPr sz="1800"/>
                    </a:p>
                  </a:txBody>
                  <a:tcPr marT="45725" marB="45725" marR="91450" marL="91450" anchor="ctr"/>
                </a:tc>
                <a:tc>
                  <a:txBody>
                    <a:bodyPr/>
                    <a:lstStyle/>
                    <a:p>
                      <a:pPr indent="0" lvl="0" marL="0" marR="0" rtl="0" algn="l">
                        <a:spcBef>
                          <a:spcPts val="0"/>
                        </a:spcBef>
                        <a:spcAft>
                          <a:spcPts val="0"/>
                        </a:spcAft>
                        <a:buNone/>
                      </a:pPr>
                      <a:r>
                        <a:rPr lang="en-US" sz="1800"/>
                        <a:t>show command</a:t>
                      </a:r>
                      <a:r>
                        <a:rPr lang="en-US" sz="1800"/>
                        <a:t> list </a:t>
                      </a:r>
                      <a:endParaRPr sz="1800"/>
                    </a:p>
                  </a:txBody>
                  <a:tcPr marT="45725" marB="45725" marR="91450" marL="91450" anchor="ctr"/>
                </a:tc>
              </a:tr>
              <a:tr h="428425">
                <a:tc>
                  <a:txBody>
                    <a:bodyPr/>
                    <a:lstStyle/>
                    <a:p>
                      <a:pPr indent="0" lvl="0" marL="0" marR="0" rtl="0" algn="l">
                        <a:spcBef>
                          <a:spcPts val="0"/>
                        </a:spcBef>
                        <a:spcAft>
                          <a:spcPts val="0"/>
                        </a:spcAft>
                        <a:buNone/>
                      </a:pPr>
                      <a:r>
                        <a:t/>
                      </a:r>
                      <a:endParaRPr sz="1800"/>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aphicFrame>
        <p:nvGraphicFramePr>
          <p:cNvPr id="165" name="Google Shape;165;p5"/>
          <p:cNvGraphicFramePr/>
          <p:nvPr/>
        </p:nvGraphicFramePr>
        <p:xfrm>
          <a:off x="1185827" y="669781"/>
          <a:ext cx="3000000" cy="3000000"/>
        </p:xfrm>
        <a:graphic>
          <a:graphicData uri="http://schemas.openxmlformats.org/drawingml/2006/table">
            <a:tbl>
              <a:tblPr bandRow="1" firstRow="1">
                <a:noFill/>
                <a:tableStyleId>{60743620-E2E4-45A8-873D-917C40BA8182}</a:tableStyleId>
              </a:tblPr>
              <a:tblGrid>
                <a:gridCol w="4114800"/>
                <a:gridCol w="4572000"/>
              </a:tblGrid>
              <a:tr h="382100">
                <a:tc>
                  <a:txBody>
                    <a:bodyPr/>
                    <a:lstStyle/>
                    <a:p>
                      <a:pPr indent="0" lvl="0" marL="0" marR="0" rtl="0" algn="ctr">
                        <a:spcBef>
                          <a:spcPts val="0"/>
                        </a:spcBef>
                        <a:spcAft>
                          <a:spcPts val="0"/>
                        </a:spcAft>
                        <a:buNone/>
                      </a:pPr>
                      <a:r>
                        <a:rPr lang="en-US" sz="1800"/>
                        <a:t>cmd command</a:t>
                      </a:r>
                      <a:endParaRPr/>
                    </a:p>
                  </a:txBody>
                  <a:tcPr marT="45725" marB="45725" marR="91450" marL="91450" anchor="ctr"/>
                </a:tc>
                <a:tc>
                  <a:txBody>
                    <a:bodyPr/>
                    <a:lstStyle/>
                    <a:p>
                      <a:pPr indent="0" lvl="0" marL="0" marR="0" rtl="0" algn="ctr">
                        <a:spcBef>
                          <a:spcPts val="0"/>
                        </a:spcBef>
                        <a:spcAft>
                          <a:spcPts val="0"/>
                        </a:spcAft>
                        <a:buNone/>
                      </a:pPr>
                      <a:r>
                        <a:rPr lang="en-US" sz="1800"/>
                        <a:t>Description</a:t>
                      </a:r>
                      <a:endParaRPr/>
                    </a:p>
                  </a:txBody>
                  <a:tcPr marT="45725" marB="45725" marR="91450" marL="91450" anchor="ctr"/>
                </a:tc>
              </a:tr>
              <a:tr h="382100">
                <a:tc>
                  <a:txBody>
                    <a:bodyPr/>
                    <a:lstStyle/>
                    <a:p>
                      <a:pPr indent="0" lvl="0" marL="0" marR="0" rtl="0" algn="ctr">
                        <a:spcBef>
                          <a:spcPts val="0"/>
                        </a:spcBef>
                        <a:spcAft>
                          <a:spcPts val="0"/>
                        </a:spcAft>
                        <a:buNone/>
                      </a:pPr>
                      <a:r>
                        <a:rPr lang="en-US" sz="1800"/>
                        <a:t>Basics:</a:t>
                      </a:r>
                      <a:endParaRPr/>
                    </a:p>
                  </a:txBody>
                  <a:tcPr marT="45725" marB="45725" marR="91450" marL="91450" anchor="ctr"/>
                </a:tc>
                <a:tc>
                  <a:txBody>
                    <a:bodyPr/>
                    <a:lstStyle/>
                    <a:p>
                      <a:pPr indent="0" lvl="0" marL="0" marR="0" rtl="0" algn="l">
                        <a:spcBef>
                          <a:spcPts val="0"/>
                        </a:spcBef>
                        <a:spcAft>
                          <a:spcPts val="0"/>
                        </a:spcAft>
                        <a:buNone/>
                      </a:pPr>
                      <a:r>
                        <a:t/>
                      </a:r>
                      <a:endParaRPr sz="1800"/>
                    </a:p>
                  </a:txBody>
                  <a:tcPr marT="45725" marB="45725" marR="91450" marL="91450"/>
                </a:tc>
              </a:tr>
              <a:tr h="382100">
                <a:tc>
                  <a:txBody>
                    <a:bodyPr/>
                    <a:lstStyle/>
                    <a:p>
                      <a:pPr indent="0" lvl="0" marL="0" marR="0" rtl="0" algn="l">
                        <a:spcBef>
                          <a:spcPts val="0"/>
                        </a:spcBef>
                        <a:spcAft>
                          <a:spcPts val="0"/>
                        </a:spcAft>
                        <a:buNone/>
                      </a:pPr>
                      <a:r>
                        <a:rPr lang="en-US" sz="1800"/>
                        <a:t>hostname</a:t>
                      </a:r>
                      <a:r>
                        <a:rPr lang="en-US" sz="1800"/>
                        <a:t> </a:t>
                      </a:r>
                      <a:endParaRPr sz="1800"/>
                    </a:p>
                  </a:txBody>
                  <a:tcPr marT="45725" marB="45725" marR="91450" marL="91450" anchor="ctr"/>
                </a:tc>
                <a:tc>
                  <a:txBody>
                    <a:bodyPr/>
                    <a:lstStyle/>
                    <a:p>
                      <a:pPr indent="0" lvl="0" marL="0" marR="0" rtl="0" algn="l">
                        <a:spcBef>
                          <a:spcPts val="0"/>
                        </a:spcBef>
                        <a:spcAft>
                          <a:spcPts val="0"/>
                        </a:spcAft>
                        <a:buNone/>
                      </a:pPr>
                      <a:r>
                        <a:rPr lang="en-US" sz="1800"/>
                        <a:t>display</a:t>
                      </a:r>
                      <a:r>
                        <a:rPr lang="en-US" sz="1800"/>
                        <a:t> computer name</a:t>
                      </a:r>
                      <a:endParaRPr sz="1800"/>
                    </a:p>
                  </a:txBody>
                  <a:tcPr marT="45725" marB="45725" marR="91450" marL="91450" anchor="ctr"/>
                </a:tc>
              </a:tr>
              <a:tr h="382100">
                <a:tc>
                  <a:txBody>
                    <a:bodyPr/>
                    <a:lstStyle/>
                    <a:p>
                      <a:pPr indent="0" lvl="0" marL="0" marR="0" rtl="0" algn="l">
                        <a:spcBef>
                          <a:spcPts val="0"/>
                        </a:spcBef>
                        <a:spcAft>
                          <a:spcPts val="0"/>
                        </a:spcAft>
                        <a:buNone/>
                      </a:pPr>
                      <a:r>
                        <a:rPr lang="en-US" sz="1800"/>
                        <a:t>ipconfig</a:t>
                      </a:r>
                      <a:endParaRPr sz="1800"/>
                    </a:p>
                  </a:txBody>
                  <a:tcPr marT="45725" marB="45725" marR="91450" marL="91450" anchor="ctr"/>
                </a:tc>
                <a:tc>
                  <a:txBody>
                    <a:bodyPr/>
                    <a:lstStyle/>
                    <a:p>
                      <a:pPr indent="0" lvl="0" marL="0" marR="0" rtl="0" algn="l">
                        <a:spcBef>
                          <a:spcPts val="0"/>
                        </a:spcBef>
                        <a:spcAft>
                          <a:spcPts val="0"/>
                        </a:spcAft>
                        <a:buNone/>
                      </a:pPr>
                      <a:r>
                        <a:rPr lang="en-US" sz="1800"/>
                        <a:t>display ip network settings</a:t>
                      </a:r>
                      <a:endParaRPr sz="1800"/>
                    </a:p>
                  </a:txBody>
                  <a:tcPr marT="45725" marB="45725" marR="91450" marL="91450" anchor="ctr"/>
                </a:tc>
              </a:tr>
              <a:tr h="382100">
                <a:tc>
                  <a:txBody>
                    <a:bodyPr/>
                    <a:lstStyle/>
                    <a:p>
                      <a:pPr indent="0" lvl="0" marL="0" marR="0" rtl="0" algn="l">
                        <a:spcBef>
                          <a:spcPts val="0"/>
                        </a:spcBef>
                        <a:spcAft>
                          <a:spcPts val="0"/>
                        </a:spcAft>
                        <a:buNone/>
                      </a:pPr>
                      <a:r>
                        <a:rPr lang="en-US" sz="1800"/>
                        <a:t>cmd</a:t>
                      </a:r>
                      <a:endParaRPr/>
                    </a:p>
                  </a:txBody>
                  <a:tcPr marT="45725" marB="45725" marR="91450" marL="91450" anchor="ctr"/>
                </a:tc>
                <a:tc>
                  <a:txBody>
                    <a:bodyPr/>
                    <a:lstStyle/>
                    <a:p>
                      <a:pPr indent="0" lvl="0" marL="0" marR="0" rtl="0" algn="l">
                        <a:spcBef>
                          <a:spcPts val="0"/>
                        </a:spcBef>
                        <a:spcAft>
                          <a:spcPts val="0"/>
                        </a:spcAft>
                        <a:buNone/>
                      </a:pPr>
                      <a:r>
                        <a:rPr lang="en-US" sz="1800"/>
                        <a:t>start command prompt</a:t>
                      </a:r>
                      <a:endParaRPr/>
                    </a:p>
                  </a:txBody>
                  <a:tcPr marT="45725" marB="45725" marR="91450" marL="91450" anchor="ctr"/>
                </a:tc>
              </a:tr>
              <a:tr h="382100">
                <a:tc>
                  <a:txBody>
                    <a:bodyPr/>
                    <a:lstStyle/>
                    <a:p>
                      <a:pPr indent="0" lvl="0" marL="0" marR="0" rtl="0" algn="l">
                        <a:spcBef>
                          <a:spcPts val="0"/>
                        </a:spcBef>
                        <a:spcAft>
                          <a:spcPts val="0"/>
                        </a:spcAft>
                        <a:buNone/>
                      </a:pPr>
                      <a:r>
                        <a:rPr lang="en-US" sz="1800"/>
                        <a:t>logoff</a:t>
                      </a:r>
                      <a:endParaRPr sz="1800"/>
                    </a:p>
                  </a:txBody>
                  <a:tcPr marT="45725" marB="45725" marR="91450" marL="91450" anchor="ctr"/>
                </a:tc>
                <a:tc>
                  <a:txBody>
                    <a:bodyPr/>
                    <a:lstStyle/>
                    <a:p>
                      <a:pPr indent="0" lvl="0" marL="0" marR="0" rtl="0" algn="l">
                        <a:spcBef>
                          <a:spcPts val="0"/>
                        </a:spcBef>
                        <a:spcAft>
                          <a:spcPts val="0"/>
                        </a:spcAft>
                        <a:buNone/>
                      </a:pPr>
                      <a:r>
                        <a:rPr lang="en-US" sz="1800"/>
                        <a:t>logoff</a:t>
                      </a:r>
                      <a:r>
                        <a:rPr lang="en-US" sz="1800"/>
                        <a:t> Computer</a:t>
                      </a:r>
                      <a:endParaRPr sz="1800"/>
                    </a:p>
                  </a:txBody>
                  <a:tcPr marT="45725" marB="45725" marR="91450" marL="91450" anchor="ctr"/>
                </a:tc>
              </a:tr>
              <a:tr h="382100">
                <a:tc>
                  <a:txBody>
                    <a:bodyPr/>
                    <a:lstStyle/>
                    <a:p>
                      <a:pPr indent="0" lvl="0" marL="0" marR="0" rtl="0" algn="l">
                        <a:spcBef>
                          <a:spcPts val="0"/>
                        </a:spcBef>
                        <a:spcAft>
                          <a:spcPts val="0"/>
                        </a:spcAft>
                        <a:buNone/>
                      </a:pPr>
                      <a:r>
                        <a:rPr lang="en-US" sz="1800"/>
                        <a:t>mkdir</a:t>
                      </a:r>
                      <a:endParaRPr sz="1800"/>
                    </a:p>
                  </a:txBody>
                  <a:tcPr marT="45725" marB="45725" marR="91450" marL="91450" anchor="ctr"/>
                </a:tc>
                <a:tc>
                  <a:txBody>
                    <a:bodyPr/>
                    <a:lstStyle/>
                    <a:p>
                      <a:pPr indent="0" lvl="0" marL="0" marR="0" rtl="0" algn="l">
                        <a:spcBef>
                          <a:spcPts val="0"/>
                        </a:spcBef>
                        <a:spcAft>
                          <a:spcPts val="0"/>
                        </a:spcAft>
                        <a:buNone/>
                      </a:pPr>
                      <a:r>
                        <a:rPr lang="en-US" sz="1800"/>
                        <a:t>make new directory</a:t>
                      </a:r>
                      <a:endParaRPr sz="1800"/>
                    </a:p>
                  </a:txBody>
                  <a:tcPr marT="45725" marB="45725" marR="91450" marL="91450" anchor="ctr"/>
                </a:tc>
              </a:tr>
              <a:tr h="382100">
                <a:tc>
                  <a:txBody>
                    <a:bodyPr/>
                    <a:lstStyle/>
                    <a:p>
                      <a:pPr indent="0" lvl="0" marL="0" marR="0" rtl="0" algn="l">
                        <a:spcBef>
                          <a:spcPts val="0"/>
                        </a:spcBef>
                        <a:spcAft>
                          <a:spcPts val="0"/>
                        </a:spcAft>
                        <a:buNone/>
                      </a:pPr>
                      <a:r>
                        <a:rPr lang="en-US" sz="1800"/>
                        <a:t>os</a:t>
                      </a:r>
                      <a:endParaRPr sz="1800"/>
                    </a:p>
                  </a:txBody>
                  <a:tcPr marT="45725" marB="45725" marR="91450" marL="91450" anchor="ctr"/>
                </a:tc>
                <a:tc>
                  <a:txBody>
                    <a:bodyPr/>
                    <a:lstStyle/>
                    <a:p>
                      <a:pPr indent="0" lvl="0" marL="0" marR="0" rtl="0" algn="l">
                        <a:spcBef>
                          <a:spcPts val="0"/>
                        </a:spcBef>
                        <a:spcAft>
                          <a:spcPts val="0"/>
                        </a:spcAft>
                        <a:buNone/>
                      </a:pPr>
                      <a:r>
                        <a:rPr lang="en-US" sz="1800"/>
                        <a:t>check os with bit</a:t>
                      </a:r>
                      <a:endParaRPr sz="1800"/>
                    </a:p>
                  </a:txBody>
                  <a:tcPr marT="45725" marB="45725" marR="91450" marL="91450" anchor="ctr"/>
                </a:tc>
              </a:tr>
              <a:tr h="382100">
                <a:tc>
                  <a:txBody>
                    <a:bodyPr/>
                    <a:lstStyle/>
                    <a:p>
                      <a:pPr indent="0" lvl="0" marL="0" marR="0" rtl="0" algn="l">
                        <a:spcBef>
                          <a:spcPts val="0"/>
                        </a:spcBef>
                        <a:spcAft>
                          <a:spcPts val="0"/>
                        </a:spcAft>
                        <a:buNone/>
                      </a:pPr>
                      <a:r>
                        <a:rPr lang="en-US" sz="1800"/>
                        <a:t>powershell</a:t>
                      </a:r>
                      <a:endParaRPr sz="1800"/>
                    </a:p>
                  </a:txBody>
                  <a:tcPr marT="45725" marB="45725" marR="91450" marL="91450" anchor="ctr"/>
                </a:tc>
                <a:tc>
                  <a:txBody>
                    <a:bodyPr/>
                    <a:lstStyle/>
                    <a:p>
                      <a:pPr indent="0" lvl="0" marL="0" marR="0" rtl="0" algn="l">
                        <a:spcBef>
                          <a:spcPts val="0"/>
                        </a:spcBef>
                        <a:spcAft>
                          <a:spcPts val="0"/>
                        </a:spcAft>
                        <a:buNone/>
                      </a:pPr>
                      <a:r>
                        <a:rPr lang="en-US" sz="1800"/>
                        <a:t>start windows powershell</a:t>
                      </a:r>
                      <a:endParaRPr sz="1800"/>
                    </a:p>
                  </a:txBody>
                  <a:tcPr marT="45725" marB="45725" marR="91450" marL="91450" anchor="ctr"/>
                </a:tc>
              </a:tr>
              <a:tr h="509475">
                <a:tc>
                  <a:txBody>
                    <a:bodyPr/>
                    <a:lstStyle/>
                    <a:p>
                      <a:pPr indent="0" lvl="0" marL="0" marR="0" rtl="0" algn="l">
                        <a:spcBef>
                          <a:spcPts val="0"/>
                        </a:spcBef>
                        <a:spcAft>
                          <a:spcPts val="0"/>
                        </a:spcAft>
                        <a:buNone/>
                      </a:pPr>
                      <a:r>
                        <a:rPr lang="en-US" sz="1800"/>
                        <a:t>restart</a:t>
                      </a:r>
                      <a:endParaRPr sz="1800"/>
                    </a:p>
                  </a:txBody>
                  <a:tcPr marT="45725" marB="45725" marR="91450" marL="91450" anchor="ctr"/>
                </a:tc>
                <a:tc>
                  <a:txBody>
                    <a:bodyPr/>
                    <a:lstStyle/>
                    <a:p>
                      <a:pPr indent="0" lvl="0" marL="0" marR="0" rtl="0" algn="l">
                        <a:spcBef>
                          <a:spcPts val="0"/>
                        </a:spcBef>
                        <a:spcAft>
                          <a:spcPts val="0"/>
                        </a:spcAft>
                        <a:buNone/>
                      </a:pPr>
                      <a:r>
                        <a:rPr lang="en-US" sz="1800"/>
                        <a:t>restart</a:t>
                      </a:r>
                      <a:r>
                        <a:rPr lang="en-US" sz="1800"/>
                        <a:t> the computer</a:t>
                      </a:r>
                      <a:endParaRPr sz="1800"/>
                    </a:p>
                  </a:txBody>
                  <a:tcPr marT="45725" marB="45725" marR="91450" marL="91450" anchor="ctr"/>
                </a:tc>
              </a:tr>
              <a:tr h="428425">
                <a:tc>
                  <a:txBody>
                    <a:bodyPr/>
                    <a:lstStyle/>
                    <a:p>
                      <a:pPr indent="0" lvl="0" marL="0" marR="0" rtl="0" algn="l">
                        <a:spcBef>
                          <a:spcPts val="0"/>
                        </a:spcBef>
                        <a:spcAft>
                          <a:spcPts val="0"/>
                        </a:spcAft>
                        <a:buNone/>
                      </a:pPr>
                      <a:r>
                        <a:rPr lang="en-US" sz="1800"/>
                        <a:t>shell</a:t>
                      </a:r>
                      <a:endParaRPr sz="1800"/>
                    </a:p>
                  </a:txBody>
                  <a:tcPr marT="45725" marB="45725" marR="91450" marL="91450" anchor="ctr"/>
                </a:tc>
                <a:tc>
                  <a:txBody>
                    <a:bodyPr/>
                    <a:lstStyle/>
                    <a:p>
                      <a:pPr indent="0" lvl="0" marL="0" marR="0" rtl="0" algn="l">
                        <a:spcBef>
                          <a:spcPts val="0"/>
                        </a:spcBef>
                        <a:spcAft>
                          <a:spcPts val="0"/>
                        </a:spcAft>
                        <a:buNone/>
                      </a:pPr>
                      <a:r>
                        <a:rPr lang="en-US" sz="1800"/>
                        <a:t>display about shell</a:t>
                      </a:r>
                      <a:endParaRPr sz="1800"/>
                    </a:p>
                  </a:txBody>
                  <a:tcPr marT="45725" marB="45725" marR="91450" marL="91450" anchor="ctr"/>
                </a:tc>
              </a:tr>
              <a:tr h="428425">
                <a:tc>
                  <a:txBody>
                    <a:bodyPr/>
                    <a:lstStyle/>
                    <a:p>
                      <a:pPr indent="0" lvl="0" marL="0" marR="0" rtl="0" algn="l">
                        <a:spcBef>
                          <a:spcPts val="0"/>
                        </a:spcBef>
                        <a:spcAft>
                          <a:spcPts val="0"/>
                        </a:spcAft>
                        <a:buNone/>
                      </a:pPr>
                      <a:r>
                        <a:rPr lang="en-US" sz="1800"/>
                        <a:t>tasklist</a:t>
                      </a:r>
                      <a:endParaRPr sz="1800"/>
                    </a:p>
                  </a:txBody>
                  <a:tcPr marT="45725" marB="45725" marR="91450" marL="91450" anchor="ctr"/>
                </a:tc>
                <a:tc>
                  <a:txBody>
                    <a:bodyPr/>
                    <a:lstStyle/>
                    <a:p>
                      <a:pPr indent="0" lvl="0" marL="0" marR="0" rtl="0" algn="l">
                        <a:spcBef>
                          <a:spcPts val="0"/>
                        </a:spcBef>
                        <a:spcAft>
                          <a:spcPts val="0"/>
                        </a:spcAft>
                        <a:buNone/>
                      </a:pPr>
                      <a:r>
                        <a:rPr lang="en-US" sz="1800"/>
                        <a:t>display running</a:t>
                      </a:r>
                      <a:r>
                        <a:rPr lang="en-US" sz="1800"/>
                        <a:t> process</a:t>
                      </a:r>
                      <a:endParaRPr sz="1800"/>
                    </a:p>
                  </a:txBody>
                  <a:tcPr marT="45725" marB="45725" marR="91450" marL="91450" anchor="ctr"/>
                </a:tc>
              </a:tr>
              <a:tr h="428425">
                <a:tc>
                  <a:txBody>
                    <a:bodyPr/>
                    <a:lstStyle/>
                    <a:p>
                      <a:pPr indent="0" lvl="0" marL="0" marR="0" rtl="0" algn="l">
                        <a:spcBef>
                          <a:spcPts val="0"/>
                        </a:spcBef>
                        <a:spcAft>
                          <a:spcPts val="0"/>
                        </a:spcAft>
                        <a:buNone/>
                      </a:pPr>
                      <a:r>
                        <a:rPr lang="en-US" sz="1800"/>
                        <a:t>vol</a:t>
                      </a:r>
                      <a:endParaRPr sz="1800"/>
                    </a:p>
                  </a:txBody>
                  <a:tcPr marT="45725" marB="45725" marR="91450" marL="91450" anchor="ctr"/>
                </a:tc>
                <a:tc>
                  <a:txBody>
                    <a:bodyPr/>
                    <a:lstStyle/>
                    <a:p>
                      <a:pPr indent="0" lvl="0" marL="0" marR="0" rtl="0" algn="l">
                        <a:spcBef>
                          <a:spcPts val="0"/>
                        </a:spcBef>
                        <a:spcAft>
                          <a:spcPts val="0"/>
                        </a:spcAft>
                        <a:buNone/>
                      </a:pPr>
                      <a:r>
                        <a:rPr lang="en-US" sz="1800"/>
                        <a:t>show HDDs serial number(s)</a:t>
                      </a:r>
                      <a:endParaRPr sz="1800"/>
                    </a:p>
                  </a:txBody>
                  <a:tcPr marT="45725" marB="45725" marR="91450" marL="91450" anchor="ctr"/>
                </a:tc>
              </a:tr>
              <a:tr h="428425">
                <a:tc>
                  <a:txBody>
                    <a:bodyPr/>
                    <a:lstStyle/>
                    <a:p>
                      <a:pPr indent="0" lvl="0" marL="0" marR="0" rtl="0" algn="l">
                        <a:spcBef>
                          <a:spcPts val="0"/>
                        </a:spcBef>
                        <a:spcAft>
                          <a:spcPts val="0"/>
                        </a:spcAft>
                        <a:buNone/>
                      </a:pPr>
                      <a:r>
                        <a:rPr lang="en-US" sz="1800"/>
                        <a:t>winver</a:t>
                      </a:r>
                      <a:r>
                        <a:rPr lang="en-US" sz="1800"/>
                        <a:t> </a:t>
                      </a:r>
                      <a:endParaRPr sz="1800"/>
                    </a:p>
                  </a:txBody>
                  <a:tcPr marT="45725" marB="45725" marR="91450" marL="91450" anchor="ctr"/>
                </a:tc>
                <a:tc>
                  <a:txBody>
                    <a:bodyPr/>
                    <a:lstStyle/>
                    <a:p>
                      <a:pPr indent="0" lvl="0" marL="0" marR="0" rtl="0" algn="l">
                        <a:spcBef>
                          <a:spcPts val="0"/>
                        </a:spcBef>
                        <a:spcAft>
                          <a:spcPts val="0"/>
                        </a:spcAft>
                        <a:buNone/>
                      </a:pPr>
                      <a:r>
                        <a:rPr lang="en-US" sz="1800"/>
                        <a:t>show about windows version</a:t>
                      </a:r>
                      <a:endParaRPr sz="1800"/>
                    </a:p>
                  </a:txBody>
                  <a:tcPr marT="45725" marB="45725" marR="91450" marL="9145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C shell</a:t>
            </a:r>
            <a:endParaRPr/>
          </a:p>
        </p:txBody>
      </p:sp>
      <p:sp>
        <p:nvSpPr>
          <p:cNvPr id="171" name="Google Shape;171;p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The C shell is a command processor typically run in a text window, allowing the user to type commands. The C shell can also read commands from a file, called a script. Like all Unix shells, it supports filename wildcarding, piping, here documents, commandsubstitution, variables and control  structures for condition-testing and iteration. What differentiated the C shell from others, especially in the 1980s, were its interactive features and overall style. Its new features made it easier and faster to use. The overall style of the language looked more like C and was seen as more readable.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cmd.exe</a:t>
            </a:r>
            <a:endParaRPr/>
          </a:p>
          <a:p>
            <a:pPr indent="0" lvl="0" marL="0" rtl="0" algn="l">
              <a:spcBef>
                <a:spcPts val="0"/>
              </a:spcBef>
              <a:spcAft>
                <a:spcPts val="0"/>
              </a:spcAft>
              <a:buClr>
                <a:schemeClr val="lt2"/>
              </a:buClr>
              <a:buSzPts val="4200"/>
              <a:buFont typeface="Century Gothic"/>
              <a:buNone/>
            </a:pPr>
            <a:br>
              <a:rPr lang="en-US"/>
            </a:br>
            <a:endParaRPr/>
          </a:p>
        </p:txBody>
      </p:sp>
      <p:sp>
        <p:nvSpPr>
          <p:cNvPr id="177" name="Google Shape;177;p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1" lang="en-US"/>
              <a:t>cmd.exe</a:t>
            </a:r>
            <a:r>
              <a:rPr lang="en-US"/>
              <a:t> is the default command-line interpreter for OS/2 eComStation, ArcaOS, Microsoft Windows (Windows NT family and Windows CE family), and the ReactOS operating systems. The name refers to its executable filename. It is also commonly referred to as </a:t>
            </a:r>
            <a:r>
              <a:rPr b="1" lang="en-US"/>
              <a:t>cmd</a:t>
            </a:r>
            <a:r>
              <a:rPr lang="en-US"/>
              <a:t> or the </a:t>
            </a:r>
            <a:r>
              <a:rPr b="1" lang="en-US"/>
              <a:t>Command Prompt</a:t>
            </a:r>
            <a:r>
              <a:rPr lang="en-US"/>
              <a:t>, referring to the default window title on Windows. The implementations differ on the various systems but the behavior and basic set of commands is generally consistent. cmd.exe is the counterpart of COMMAND.COM in DOS and Windows 9x systems, and analogous to the Unix shells used on Unix-like systems. The initial version of cmd.exe for Windows NT was developed by Therese Stowell. Windows CE 2.11 was the first embedded Windows release to support a console and a Windows CE version of cmd.exe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Importance of windows shell</a:t>
            </a:r>
            <a:br>
              <a:rPr lang="en-US"/>
            </a:br>
            <a:endParaRPr/>
          </a:p>
        </p:txBody>
      </p:sp>
      <p:sp>
        <p:nvSpPr>
          <p:cNvPr id="183" name="Google Shape;183;p8"/>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b="1" lang="en-US"/>
              <a:t>Windows Shell</a:t>
            </a:r>
            <a:r>
              <a:rPr lang="en-US"/>
              <a:t> provides desktop environment, start menu, and task bar, as well as a graphical user interface for accessing the file management functions of the operating system. Older versions also include Program Manager, which was the </a:t>
            </a:r>
            <a:r>
              <a:rPr b="1" lang="en-US"/>
              <a:t>shell</a:t>
            </a:r>
            <a:r>
              <a:rPr lang="en-US"/>
              <a:t> for the 3.</a:t>
            </a:r>
            <a:endParaRPr/>
          </a:p>
          <a:p>
            <a:pPr indent="-342900" lvl="0" marL="342900" rtl="0" algn="l">
              <a:spcBef>
                <a:spcPts val="1000"/>
              </a:spcBef>
              <a:spcAft>
                <a:spcPts val="0"/>
              </a:spcAft>
              <a:buSzPts val="1600"/>
              <a:buChar char="►"/>
            </a:pPr>
            <a:r>
              <a:rPr lang="en-US"/>
              <a:t>Is Windows Shell experience Host necessary?</a:t>
            </a:r>
            <a:endParaRPr/>
          </a:p>
          <a:p>
            <a:pPr indent="-342900" lvl="0" marL="342900" rtl="0" algn="l">
              <a:spcBef>
                <a:spcPts val="1000"/>
              </a:spcBef>
              <a:spcAft>
                <a:spcPts val="0"/>
              </a:spcAft>
              <a:buSzPts val="1600"/>
              <a:buChar char="►"/>
            </a:pPr>
            <a:r>
              <a:rPr lang="en-US"/>
              <a:t>Actually, it is not recommended to disable </a:t>
            </a:r>
            <a:r>
              <a:rPr b="1" lang="en-US"/>
              <a:t>Windows Shell Experience Host</a:t>
            </a:r>
            <a:r>
              <a:rPr lang="en-US"/>
              <a:t>. Disabling </a:t>
            </a:r>
            <a:r>
              <a:rPr b="1" lang="en-US"/>
              <a:t>Windows Shell Experience Host</a:t>
            </a:r>
            <a:r>
              <a:rPr lang="en-US"/>
              <a:t> will prevent you from getting the </a:t>
            </a:r>
            <a:r>
              <a:rPr b="1" lang="en-US"/>
              <a:t>necessary</a:t>
            </a:r>
            <a:r>
              <a:rPr lang="en-US"/>
              <a:t> visuals in </a:t>
            </a:r>
            <a:r>
              <a:rPr b="1" lang="en-US"/>
              <a:t>Windows</a:t>
            </a:r>
            <a:r>
              <a:rPr lang="en-US"/>
              <a:t> 10. Besides, even if you end the process, </a:t>
            </a:r>
            <a:r>
              <a:rPr b="1" lang="en-US"/>
              <a:t>Windows</a:t>
            </a:r>
            <a:r>
              <a:rPr lang="en-US"/>
              <a:t> 10 will restart it automatically in a while.</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The Interface</a:t>
            </a:r>
            <a:endParaRPr/>
          </a:p>
        </p:txBody>
      </p:sp>
      <p:pic>
        <p:nvPicPr>
          <p:cNvPr id="189" name="Google Shape;189;p9"/>
          <p:cNvPicPr preferRelativeResize="0"/>
          <p:nvPr>
            <p:ph idx="1" type="body"/>
          </p:nvPr>
        </p:nvPicPr>
        <p:blipFill rotWithShape="1">
          <a:blip r:embed="rId3">
            <a:alphaModFix/>
          </a:blip>
          <a:srcRect b="0" l="0" r="0" t="0"/>
          <a:stretch/>
        </p:blipFill>
        <p:spPr>
          <a:xfrm>
            <a:off x="1565510" y="2052638"/>
            <a:ext cx="8022755" cy="41957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2020-09-28T21:32:36Z</dcterms:created>
</cp:coreProperties>
</file>