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1" roundtripDataSignature="AMtx7mjZYAanhq3w2VRqUr5hboQ7ZzP7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www.kaggle.com/datasets/mozillaorg/common-voice" TargetMode="External"/><Relationship Id="rId5" Type="http://schemas.openxmlformats.org/officeDocument/2006/relationships/hyperlink" Target="https://www.kaggle.com/datasets/imsparsh/accentdb-core-extended" TargetMode="External"/><Relationship Id="rId6" Type="http://schemas.openxmlformats.org/officeDocument/2006/relationships/hyperlink" Target="https://www.kaggle.com/datasets/phmanhth/speech-recognition-dataset" TargetMode="External"/><Relationship Id="rId7" Type="http://schemas.openxmlformats.org/officeDocument/2006/relationships/hyperlink" Target="https://www.kaggle.com/datasets/tommyngx/fluent-speech-corpus" TargetMode="External"/><Relationship Id="rId8" Type="http://schemas.openxmlformats.org/officeDocument/2006/relationships/hyperlink" Target="https://www.kaggle.com/datasets/lequan2902/speech-recognition-16000s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hyperlink" Target="https://www.kaggle.com/datasets/adrivg/ravdess-emotional-speech-video" TargetMode="External"/><Relationship Id="rId11" Type="http://schemas.openxmlformats.org/officeDocument/2006/relationships/hyperlink" Target="https://www.kaggle.com/datasets/dileepathe/audio-emotion-dataset" TargetMode="External"/><Relationship Id="rId10" Type="http://schemas.openxmlformats.org/officeDocument/2006/relationships/hyperlink" Target="https://www.kaggle.com/datasets/uldisvalainis/audio-emotions" TargetMode="External"/><Relationship Id="rId9" Type="http://schemas.openxmlformats.org/officeDocument/2006/relationships/hyperlink" Target="https://www.kaggle.com/datasets/uldisvalainis/audio-emotions" TargetMode="External"/><Relationship Id="rId5" Type="http://schemas.openxmlformats.org/officeDocument/2006/relationships/hyperlink" Target="https://www.kaggle.com/datasets/zaber666/meld-dataset" TargetMode="External"/><Relationship Id="rId6" Type="http://schemas.openxmlformats.org/officeDocument/2006/relationships/hyperlink" Target="https://www.kaggle.com/datasets/zaber666/meld-dataset" TargetMode="External"/><Relationship Id="rId7" Type="http://schemas.openxmlformats.org/officeDocument/2006/relationships/hyperlink" Target="https://www.kaggle.com/datasets/omagarwal2411/nor-smart-speech" TargetMode="External"/><Relationship Id="rId8" Type="http://schemas.openxmlformats.org/officeDocument/2006/relationships/hyperlink" Target="https://www.kaggle.com/datasets/dejolilandry/asvpesdspeech-nonspeech-emotional-utteranc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3704" r="3704" t="0"/>
          <a:stretch/>
        </p:blipFill>
        <p:spPr>
          <a:xfrm>
            <a:off x="0" y="0"/>
            <a:ext cx="9525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>
            <p:ph type="ctrTitle"/>
          </p:nvPr>
        </p:nvSpPr>
        <p:spPr>
          <a:xfrm>
            <a:off x="76200" y="1"/>
            <a:ext cx="94488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  <a:highlight>
                  <a:srgbClr val="000000"/>
                </a:highlight>
              </a:rPr>
              <a:t>Project Proposal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0" y="3886200"/>
            <a:ext cx="944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>
                <a:solidFill>
                  <a:schemeClr val="lt1"/>
                </a:solidFill>
                <a:highlight>
                  <a:srgbClr val="000000"/>
                </a:highlight>
              </a:rPr>
              <a:t>by</a:t>
            </a:r>
            <a:r>
              <a:rPr lang="en-US">
                <a:solidFill>
                  <a:schemeClr val="lt1"/>
                </a:solidFill>
                <a:highlight>
                  <a:srgbClr val="000000"/>
                </a:highlight>
              </a:rPr>
              <a:t> Sadman Sakib Khan Promit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11919" t="0"/>
          <a:stretch/>
        </p:blipFill>
        <p:spPr>
          <a:xfrm>
            <a:off x="-42913" y="-20416"/>
            <a:ext cx="9200768" cy="687841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>
            <p:ph type="title"/>
          </p:nvPr>
        </p:nvSpPr>
        <p:spPr>
          <a:xfrm>
            <a:off x="0" y="0"/>
            <a:ext cx="9144000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lang="en-US">
                <a:solidFill>
                  <a:schemeClr val="lt1"/>
                </a:solidFill>
                <a:highlight>
                  <a:srgbClr val="800000"/>
                </a:highlight>
              </a:rPr>
              <a:t>Surveillance using Natural Language Processing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0" y="1417638"/>
            <a:ext cx="9144000" cy="544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b="1" i="0" lang="en-US">
                <a:solidFill>
                  <a:schemeClr val="lt1"/>
                </a:solidFill>
                <a:highlight>
                  <a:srgbClr val="800000"/>
                </a:highlight>
                <a:latin typeface="Arial"/>
                <a:ea typeface="Arial"/>
                <a:cs typeface="Arial"/>
                <a:sym typeface="Arial"/>
              </a:rPr>
              <a:t>Motivation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b="0" i="1" lang="en-US">
                <a:solidFill>
                  <a:schemeClr val="lt1"/>
                </a:solidFill>
                <a:highlight>
                  <a:srgbClr val="800000"/>
                </a:highlight>
                <a:latin typeface="Arial"/>
                <a:ea typeface="Arial"/>
                <a:cs typeface="Arial"/>
                <a:sym typeface="Arial"/>
              </a:rPr>
              <a:t>The system will be able to eavesdrop and classify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Char char="•"/>
            </a:pPr>
            <a:r>
              <a:rPr b="0" i="0" lang="en-US">
                <a:solidFill>
                  <a:schemeClr val="lt1"/>
                </a:solidFill>
                <a:highlight>
                  <a:srgbClr val="800000"/>
                </a:highlight>
                <a:latin typeface="Arial"/>
                <a:ea typeface="Arial"/>
                <a:cs typeface="Arial"/>
                <a:sym typeface="Arial"/>
              </a:rPr>
              <a:t>Emotions</a:t>
            </a:r>
            <a:endParaRPr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33333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 txBox="1"/>
          <p:nvPr>
            <p:ph type="title"/>
          </p:nvPr>
        </p:nvSpPr>
        <p:spPr>
          <a:xfrm>
            <a:off x="0" y="0"/>
            <a:ext cx="9144000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lang="en-US">
                <a:solidFill>
                  <a:schemeClr val="lt1"/>
                </a:solidFill>
                <a:highlight>
                  <a:srgbClr val="000000"/>
                </a:highlight>
              </a:rPr>
              <a:t>Surveillance using Natural Language Processing</a:t>
            </a:r>
            <a:endParaRPr/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0" y="1371600"/>
            <a:ext cx="91440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b="1" lang="en-US">
                <a:solidFill>
                  <a:schemeClr val="lt1"/>
                </a:solidFill>
                <a:highlight>
                  <a:srgbClr val="000000"/>
                </a:highlight>
              </a:rPr>
              <a:t>Algorithm</a:t>
            </a:r>
            <a:endParaRPr>
              <a:solidFill>
                <a:schemeClr val="lt1"/>
              </a:solidFill>
              <a:highlight>
                <a:srgbClr val="000000"/>
              </a:highlight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>
                <a:solidFill>
                  <a:schemeClr val="lt1"/>
                </a:solidFill>
                <a:highlight>
                  <a:srgbClr val="000000"/>
                </a:highlight>
              </a:rPr>
              <a:t>Transformer</a:t>
            </a:r>
            <a:endParaRPr/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1122" y="1828800"/>
            <a:ext cx="4912878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2469" y="4769076"/>
            <a:ext cx="4203469" cy="2044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 b="0" l="12449" r="12449" t="0"/>
          <a:stretch/>
        </p:blipFill>
        <p:spPr>
          <a:xfrm>
            <a:off x="0" y="0"/>
            <a:ext cx="9144001" cy="684863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lt1"/>
                </a:solidFill>
                <a:highlight>
                  <a:srgbClr val="000000"/>
                </a:highlight>
              </a:rPr>
              <a:t>Requirements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0" y="1143000"/>
            <a:ext cx="91440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i="1" lang="en-US">
                <a:solidFill>
                  <a:schemeClr val="lt1"/>
                </a:solidFill>
                <a:highlight>
                  <a:srgbClr val="000000"/>
                </a:highlight>
              </a:rPr>
              <a:t>Speech Recognition Datasets available at Kaggle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u="sng">
                <a:solidFill>
                  <a:schemeClr val="lt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Common Voice</a:t>
            </a:r>
            <a:r>
              <a:rPr lang="en-US">
                <a:solidFill>
                  <a:schemeClr val="lt1"/>
                </a:solidFill>
                <a:highlight>
                  <a:srgbClr val="000000"/>
                </a:highlight>
              </a:rPr>
              <a:t> (13 GB)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u="sng">
                <a:solidFill>
                  <a:schemeClr val="lt1"/>
                </a:solidFill>
                <a:highlight>
                  <a:srgbClr val="000000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AccentDB - Core &amp; Extended</a:t>
            </a:r>
            <a:r>
              <a:rPr lang="en-US">
                <a:solidFill>
                  <a:schemeClr val="lt1"/>
                </a:solidFill>
                <a:highlight>
                  <a:srgbClr val="000000"/>
                </a:highlight>
              </a:rPr>
              <a:t> (7 GB)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u="sng">
                <a:solidFill>
                  <a:schemeClr val="lt1"/>
                </a:solidFill>
                <a:highlight>
                  <a:srgbClr val="000000"/>
                </a:highlight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Speech Recognition Dataset</a:t>
            </a:r>
            <a:r>
              <a:rPr lang="en-US">
                <a:solidFill>
                  <a:schemeClr val="lt1"/>
                </a:solidFill>
                <a:highlight>
                  <a:srgbClr val="000000"/>
                </a:highlight>
              </a:rPr>
              <a:t> (4 GB)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u="sng">
                <a:solidFill>
                  <a:schemeClr val="lt1"/>
                </a:solidFill>
                <a:highlight>
                  <a:srgbClr val="000000"/>
                </a:highlight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fluent-speech-corpus</a:t>
            </a:r>
            <a:r>
              <a:rPr lang="en-US">
                <a:solidFill>
                  <a:schemeClr val="lt1"/>
                </a:solidFill>
                <a:highlight>
                  <a:srgbClr val="000000"/>
                </a:highlight>
              </a:rPr>
              <a:t> (2 GB)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u="sng">
                <a:solidFill>
                  <a:schemeClr val="lt1"/>
                </a:solidFill>
                <a:highlight>
                  <a:srgbClr val="000000"/>
                </a:highlight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speech-recognition-16000sr</a:t>
            </a:r>
            <a:r>
              <a:rPr lang="en-US">
                <a:solidFill>
                  <a:schemeClr val="lt1"/>
                </a:solidFill>
                <a:highlight>
                  <a:srgbClr val="000000"/>
                </a:highlight>
              </a:rPr>
              <a:t> (2 GB)</a:t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 b="0" l="12449" r="12449" t="0"/>
          <a:stretch/>
        </p:blipFill>
        <p:spPr>
          <a:xfrm>
            <a:off x="0" y="0"/>
            <a:ext cx="9144001" cy="684863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lt1"/>
                </a:solidFill>
                <a:highlight>
                  <a:srgbClr val="000000"/>
                </a:highlight>
              </a:rPr>
              <a:t>Requirements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0" y="1143000"/>
            <a:ext cx="91440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i="1" lang="en-US">
                <a:solidFill>
                  <a:schemeClr val="lt1"/>
                </a:solidFill>
                <a:highlight>
                  <a:srgbClr val="000000"/>
                </a:highlight>
              </a:rPr>
              <a:t>Speech Datasets available at Kaggle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u="sng">
                <a:solidFill>
                  <a:schemeClr val="lt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RAVDESS Emotional speech video</a:t>
            </a:r>
            <a:r>
              <a:rPr lang="en-US">
                <a:solidFill>
                  <a:schemeClr val="lt1"/>
                </a:solidFill>
                <a:highlight>
                  <a:srgbClr val="000000"/>
                </a:highlight>
              </a:rPr>
              <a:t> (13 GB)</a:t>
            </a:r>
            <a:endParaRPr u="sng">
              <a:solidFill>
                <a:schemeClr val="lt1"/>
              </a:solidFill>
              <a:highlight>
                <a:srgbClr val="000000"/>
              </a:highlight>
              <a:hlinkClick r:id="rId5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u="sng">
                <a:solidFill>
                  <a:schemeClr val="lt1"/>
                </a:solidFill>
                <a:highlight>
                  <a:srgbClr val="000000"/>
                </a:highlight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Multimodal EmotionLines Dataset(MELD)</a:t>
            </a:r>
            <a:r>
              <a:rPr lang="en-US">
                <a:solidFill>
                  <a:schemeClr val="lt1"/>
                </a:solidFill>
                <a:highlight>
                  <a:srgbClr val="000000"/>
                </a:highlight>
              </a:rPr>
              <a:t> (12 GB)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u="sng">
                <a:solidFill>
                  <a:schemeClr val="lt1"/>
                </a:solidFill>
                <a:highlight>
                  <a:srgbClr val="000000"/>
                </a:highlight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NOR Smart Speech</a:t>
            </a:r>
            <a:r>
              <a:rPr lang="en-US">
                <a:solidFill>
                  <a:schemeClr val="lt1"/>
                </a:solidFill>
                <a:highlight>
                  <a:srgbClr val="000000"/>
                </a:highlight>
              </a:rPr>
              <a:t> (2 GB)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u="sng">
                <a:solidFill>
                  <a:schemeClr val="lt1"/>
                </a:solidFill>
                <a:highlight>
                  <a:srgbClr val="000000"/>
                </a:highlight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ASVP-ESD(Speech &amp; Non-Speech Emotional Sound)</a:t>
            </a:r>
            <a:r>
              <a:rPr lang="en-US">
                <a:solidFill>
                  <a:schemeClr val="lt1"/>
                </a:solidFill>
                <a:highlight>
                  <a:srgbClr val="000000"/>
                </a:highlight>
              </a:rPr>
              <a:t> (2 GB)</a:t>
            </a:r>
            <a:endParaRPr u="sng">
              <a:solidFill>
                <a:schemeClr val="lt1"/>
              </a:solidFill>
              <a:highlight>
                <a:srgbClr val="000000"/>
              </a:highlight>
              <a:hlinkClick r:id="rId9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u="sng">
                <a:solidFill>
                  <a:schemeClr val="lt1"/>
                </a:solidFill>
                <a:highlight>
                  <a:srgbClr val="000000"/>
                </a:highlight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Audio emotions</a:t>
            </a:r>
            <a:r>
              <a:rPr lang="en-US">
                <a:solidFill>
                  <a:schemeClr val="lt1"/>
                </a:solidFill>
                <a:highlight>
                  <a:srgbClr val="000000"/>
                </a:highlight>
              </a:rPr>
              <a:t> (1 GB)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u="sng">
                <a:solidFill>
                  <a:schemeClr val="lt1"/>
                </a:solidFill>
                <a:highlight>
                  <a:srgbClr val="000000"/>
                </a:highlight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Audio Emotion Dataset</a:t>
            </a:r>
            <a:r>
              <a:rPr lang="en-US">
                <a:solidFill>
                  <a:schemeClr val="lt1"/>
                </a:solidFill>
                <a:highlight>
                  <a:srgbClr val="000000"/>
                </a:highlight>
              </a:rPr>
              <a:t> (1 GB)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2020-07-08T05:22:21Z</dcterms:created>
  <dc:creator>Sadman Sakib Khan</dc:creator>
</cp:coreProperties>
</file>