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13" autoAdjust="0"/>
    <p:restoredTop sz="94660"/>
  </p:normalViewPr>
  <p:slideViewPr>
    <p:cSldViewPr snapToGrid="0">
      <p:cViewPr>
        <p:scale>
          <a:sx n="75" d="100"/>
          <a:sy n="75" d="100"/>
        </p:scale>
        <p:origin x="3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395485-61BC-C077-D570-F045D93C46D0}"/>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68D93660-21AE-4634-4695-41DEF1DAFE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956817AE-8909-2152-CD0D-8358EBFE8D22}"/>
              </a:ext>
            </a:extLst>
          </p:cNvPr>
          <p:cNvSpPr>
            <a:spLocks noGrp="1"/>
          </p:cNvSpPr>
          <p:nvPr>
            <p:ph type="dt" sz="half" idx="10"/>
          </p:nvPr>
        </p:nvSpPr>
        <p:spPr/>
        <p:txBody>
          <a:bodyPr/>
          <a:lstStyle/>
          <a:p>
            <a:fld id="{ACC6C796-5A30-4014-B67F-CE81FF0A8CAD}" type="datetimeFigureOut">
              <a:rPr lang="he-IL" smtClean="0"/>
              <a:t>י"ב/סיון/תשפ"ב</a:t>
            </a:fld>
            <a:endParaRPr lang="he-IL"/>
          </a:p>
        </p:txBody>
      </p:sp>
      <p:sp>
        <p:nvSpPr>
          <p:cNvPr id="5" name="מציין מיקום של כותרת תחתונה 4">
            <a:extLst>
              <a:ext uri="{FF2B5EF4-FFF2-40B4-BE49-F238E27FC236}">
                <a16:creationId xmlns:a16="http://schemas.microsoft.com/office/drawing/2014/main" id="{72E51EDF-F083-005A-E3ED-B838856A2AB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1FD6D42-6A29-0F6D-16A3-794B94BCFE36}"/>
              </a:ext>
            </a:extLst>
          </p:cNvPr>
          <p:cNvSpPr>
            <a:spLocks noGrp="1"/>
          </p:cNvSpPr>
          <p:nvPr>
            <p:ph type="sldNum" sz="quarter" idx="12"/>
          </p:nvPr>
        </p:nvSpPr>
        <p:spPr/>
        <p:txBody>
          <a:bodyPr/>
          <a:lstStyle/>
          <a:p>
            <a:fld id="{C947273E-957F-46BC-9B57-B6B439056637}" type="slidenum">
              <a:rPr lang="he-IL" smtClean="0"/>
              <a:t>‹#›</a:t>
            </a:fld>
            <a:endParaRPr lang="he-IL"/>
          </a:p>
        </p:txBody>
      </p:sp>
    </p:spTree>
    <p:extLst>
      <p:ext uri="{BB962C8B-B14F-4D97-AF65-F5344CB8AC3E}">
        <p14:creationId xmlns:p14="http://schemas.microsoft.com/office/powerpoint/2010/main" val="3778019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53E27E-6629-44F9-8C79-448031CA286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5C231C98-6784-52FB-8730-54A20B2392C9}"/>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5CA4408-E364-7DF9-689C-9B2BD1F50542}"/>
              </a:ext>
            </a:extLst>
          </p:cNvPr>
          <p:cNvSpPr>
            <a:spLocks noGrp="1"/>
          </p:cNvSpPr>
          <p:nvPr>
            <p:ph type="dt" sz="half" idx="10"/>
          </p:nvPr>
        </p:nvSpPr>
        <p:spPr/>
        <p:txBody>
          <a:bodyPr/>
          <a:lstStyle/>
          <a:p>
            <a:fld id="{ACC6C796-5A30-4014-B67F-CE81FF0A8CAD}" type="datetimeFigureOut">
              <a:rPr lang="he-IL" smtClean="0"/>
              <a:t>י"ב/סיון/תשפ"ב</a:t>
            </a:fld>
            <a:endParaRPr lang="he-IL"/>
          </a:p>
        </p:txBody>
      </p:sp>
      <p:sp>
        <p:nvSpPr>
          <p:cNvPr id="5" name="מציין מיקום של כותרת תחתונה 4">
            <a:extLst>
              <a:ext uri="{FF2B5EF4-FFF2-40B4-BE49-F238E27FC236}">
                <a16:creationId xmlns:a16="http://schemas.microsoft.com/office/drawing/2014/main" id="{C725C956-1060-B58E-B6B5-D390396F7DB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3050EEA-3C69-A0CF-9B13-FD3B70029AFA}"/>
              </a:ext>
            </a:extLst>
          </p:cNvPr>
          <p:cNvSpPr>
            <a:spLocks noGrp="1"/>
          </p:cNvSpPr>
          <p:nvPr>
            <p:ph type="sldNum" sz="quarter" idx="12"/>
          </p:nvPr>
        </p:nvSpPr>
        <p:spPr/>
        <p:txBody>
          <a:bodyPr/>
          <a:lstStyle/>
          <a:p>
            <a:fld id="{C947273E-957F-46BC-9B57-B6B439056637}" type="slidenum">
              <a:rPr lang="he-IL" smtClean="0"/>
              <a:t>‹#›</a:t>
            </a:fld>
            <a:endParaRPr lang="he-IL"/>
          </a:p>
        </p:txBody>
      </p:sp>
    </p:spTree>
    <p:extLst>
      <p:ext uri="{BB962C8B-B14F-4D97-AF65-F5344CB8AC3E}">
        <p14:creationId xmlns:p14="http://schemas.microsoft.com/office/powerpoint/2010/main" val="1160746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181960EA-A00A-6D2A-F0B0-E1CC57FDC829}"/>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5BC9F106-EFED-6402-73E6-25E0C6E71DA0}"/>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4F0C40C-9BD3-0D7F-2045-CEF7E5BD3F2C}"/>
              </a:ext>
            </a:extLst>
          </p:cNvPr>
          <p:cNvSpPr>
            <a:spLocks noGrp="1"/>
          </p:cNvSpPr>
          <p:nvPr>
            <p:ph type="dt" sz="half" idx="10"/>
          </p:nvPr>
        </p:nvSpPr>
        <p:spPr/>
        <p:txBody>
          <a:bodyPr/>
          <a:lstStyle/>
          <a:p>
            <a:fld id="{ACC6C796-5A30-4014-B67F-CE81FF0A8CAD}" type="datetimeFigureOut">
              <a:rPr lang="he-IL" smtClean="0"/>
              <a:t>י"ב/סיון/תשפ"ב</a:t>
            </a:fld>
            <a:endParaRPr lang="he-IL"/>
          </a:p>
        </p:txBody>
      </p:sp>
      <p:sp>
        <p:nvSpPr>
          <p:cNvPr id="5" name="מציין מיקום של כותרת תחתונה 4">
            <a:extLst>
              <a:ext uri="{FF2B5EF4-FFF2-40B4-BE49-F238E27FC236}">
                <a16:creationId xmlns:a16="http://schemas.microsoft.com/office/drawing/2014/main" id="{FFE3570F-0F4D-DC1A-B826-5395177EB32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BE02547-CEE5-A28F-CA7A-F07717C49DFE}"/>
              </a:ext>
            </a:extLst>
          </p:cNvPr>
          <p:cNvSpPr>
            <a:spLocks noGrp="1"/>
          </p:cNvSpPr>
          <p:nvPr>
            <p:ph type="sldNum" sz="quarter" idx="12"/>
          </p:nvPr>
        </p:nvSpPr>
        <p:spPr/>
        <p:txBody>
          <a:bodyPr/>
          <a:lstStyle/>
          <a:p>
            <a:fld id="{C947273E-957F-46BC-9B57-B6B439056637}" type="slidenum">
              <a:rPr lang="he-IL" smtClean="0"/>
              <a:t>‹#›</a:t>
            </a:fld>
            <a:endParaRPr lang="he-IL"/>
          </a:p>
        </p:txBody>
      </p:sp>
    </p:spTree>
    <p:extLst>
      <p:ext uri="{BB962C8B-B14F-4D97-AF65-F5344CB8AC3E}">
        <p14:creationId xmlns:p14="http://schemas.microsoft.com/office/powerpoint/2010/main" val="64381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AC7CA9-85A4-7B21-D191-A4E303B1B6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9BD9059-E542-7916-911E-A95125434D9F}"/>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7E9EE12-3617-A2B3-EAF3-A7A4C00751B1}"/>
              </a:ext>
            </a:extLst>
          </p:cNvPr>
          <p:cNvSpPr>
            <a:spLocks noGrp="1"/>
          </p:cNvSpPr>
          <p:nvPr>
            <p:ph type="dt" sz="half" idx="10"/>
          </p:nvPr>
        </p:nvSpPr>
        <p:spPr/>
        <p:txBody>
          <a:bodyPr/>
          <a:lstStyle/>
          <a:p>
            <a:fld id="{ACC6C796-5A30-4014-B67F-CE81FF0A8CAD}" type="datetimeFigureOut">
              <a:rPr lang="he-IL" smtClean="0"/>
              <a:t>י"ב/סיון/תשפ"ב</a:t>
            </a:fld>
            <a:endParaRPr lang="he-IL"/>
          </a:p>
        </p:txBody>
      </p:sp>
      <p:sp>
        <p:nvSpPr>
          <p:cNvPr id="5" name="מציין מיקום של כותרת תחתונה 4">
            <a:extLst>
              <a:ext uri="{FF2B5EF4-FFF2-40B4-BE49-F238E27FC236}">
                <a16:creationId xmlns:a16="http://schemas.microsoft.com/office/drawing/2014/main" id="{856BAA56-F500-7DA5-FE98-A3507427E29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A7E5671-8C8B-6786-B973-BF57FCB4AD98}"/>
              </a:ext>
            </a:extLst>
          </p:cNvPr>
          <p:cNvSpPr>
            <a:spLocks noGrp="1"/>
          </p:cNvSpPr>
          <p:nvPr>
            <p:ph type="sldNum" sz="quarter" idx="12"/>
          </p:nvPr>
        </p:nvSpPr>
        <p:spPr/>
        <p:txBody>
          <a:bodyPr/>
          <a:lstStyle/>
          <a:p>
            <a:fld id="{C947273E-957F-46BC-9B57-B6B439056637}" type="slidenum">
              <a:rPr lang="he-IL" smtClean="0"/>
              <a:t>‹#›</a:t>
            </a:fld>
            <a:endParaRPr lang="he-IL"/>
          </a:p>
        </p:txBody>
      </p:sp>
    </p:spTree>
    <p:extLst>
      <p:ext uri="{BB962C8B-B14F-4D97-AF65-F5344CB8AC3E}">
        <p14:creationId xmlns:p14="http://schemas.microsoft.com/office/powerpoint/2010/main" val="3820586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6E20CB8-1B97-6F16-26D6-D40A844FA6C6}"/>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B314065-F2FE-DD9D-A928-BD0B40710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38D763D1-FCA2-F41F-8D65-198D1AB68268}"/>
              </a:ext>
            </a:extLst>
          </p:cNvPr>
          <p:cNvSpPr>
            <a:spLocks noGrp="1"/>
          </p:cNvSpPr>
          <p:nvPr>
            <p:ph type="dt" sz="half" idx="10"/>
          </p:nvPr>
        </p:nvSpPr>
        <p:spPr/>
        <p:txBody>
          <a:bodyPr/>
          <a:lstStyle/>
          <a:p>
            <a:fld id="{ACC6C796-5A30-4014-B67F-CE81FF0A8CAD}" type="datetimeFigureOut">
              <a:rPr lang="he-IL" smtClean="0"/>
              <a:t>י"ב/סיון/תשפ"ב</a:t>
            </a:fld>
            <a:endParaRPr lang="he-IL"/>
          </a:p>
        </p:txBody>
      </p:sp>
      <p:sp>
        <p:nvSpPr>
          <p:cNvPr id="5" name="מציין מיקום של כותרת תחתונה 4">
            <a:extLst>
              <a:ext uri="{FF2B5EF4-FFF2-40B4-BE49-F238E27FC236}">
                <a16:creationId xmlns:a16="http://schemas.microsoft.com/office/drawing/2014/main" id="{F87CA7E9-AE42-1033-BE54-7DBD22FAB87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08485DA-6448-B6F6-4017-ED6D45933C75}"/>
              </a:ext>
            </a:extLst>
          </p:cNvPr>
          <p:cNvSpPr>
            <a:spLocks noGrp="1"/>
          </p:cNvSpPr>
          <p:nvPr>
            <p:ph type="sldNum" sz="quarter" idx="12"/>
          </p:nvPr>
        </p:nvSpPr>
        <p:spPr/>
        <p:txBody>
          <a:bodyPr/>
          <a:lstStyle/>
          <a:p>
            <a:fld id="{C947273E-957F-46BC-9B57-B6B439056637}" type="slidenum">
              <a:rPr lang="he-IL" smtClean="0"/>
              <a:t>‹#›</a:t>
            </a:fld>
            <a:endParaRPr lang="he-IL"/>
          </a:p>
        </p:txBody>
      </p:sp>
    </p:spTree>
    <p:extLst>
      <p:ext uri="{BB962C8B-B14F-4D97-AF65-F5344CB8AC3E}">
        <p14:creationId xmlns:p14="http://schemas.microsoft.com/office/powerpoint/2010/main" val="294332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5EEC34-FB70-A17C-63B8-80CF2FEF5D3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D0A8A5F-06B3-C30F-E526-991B820E9DCC}"/>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16FAD658-83AF-A5E2-D6E8-D229ED1DBB9D}"/>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5F0CD00B-939B-C80D-5325-EF7B5A110BCA}"/>
              </a:ext>
            </a:extLst>
          </p:cNvPr>
          <p:cNvSpPr>
            <a:spLocks noGrp="1"/>
          </p:cNvSpPr>
          <p:nvPr>
            <p:ph type="dt" sz="half" idx="10"/>
          </p:nvPr>
        </p:nvSpPr>
        <p:spPr/>
        <p:txBody>
          <a:bodyPr/>
          <a:lstStyle/>
          <a:p>
            <a:fld id="{ACC6C796-5A30-4014-B67F-CE81FF0A8CAD}" type="datetimeFigureOut">
              <a:rPr lang="he-IL" smtClean="0"/>
              <a:t>י"ב/סיון/תשפ"ב</a:t>
            </a:fld>
            <a:endParaRPr lang="he-IL"/>
          </a:p>
        </p:txBody>
      </p:sp>
      <p:sp>
        <p:nvSpPr>
          <p:cNvPr id="6" name="מציין מיקום של כותרת תחתונה 5">
            <a:extLst>
              <a:ext uri="{FF2B5EF4-FFF2-40B4-BE49-F238E27FC236}">
                <a16:creationId xmlns:a16="http://schemas.microsoft.com/office/drawing/2014/main" id="{22445B5D-DCE0-56C1-6D28-A6D52BFEED5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DF6D60A-3759-7EE7-FB00-8C0237E3F255}"/>
              </a:ext>
            </a:extLst>
          </p:cNvPr>
          <p:cNvSpPr>
            <a:spLocks noGrp="1"/>
          </p:cNvSpPr>
          <p:nvPr>
            <p:ph type="sldNum" sz="quarter" idx="12"/>
          </p:nvPr>
        </p:nvSpPr>
        <p:spPr/>
        <p:txBody>
          <a:bodyPr/>
          <a:lstStyle/>
          <a:p>
            <a:fld id="{C947273E-957F-46BC-9B57-B6B439056637}" type="slidenum">
              <a:rPr lang="he-IL" smtClean="0"/>
              <a:t>‹#›</a:t>
            </a:fld>
            <a:endParaRPr lang="he-IL"/>
          </a:p>
        </p:txBody>
      </p:sp>
    </p:spTree>
    <p:extLst>
      <p:ext uri="{BB962C8B-B14F-4D97-AF65-F5344CB8AC3E}">
        <p14:creationId xmlns:p14="http://schemas.microsoft.com/office/powerpoint/2010/main" val="3107895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3EF0CC-514C-1433-B274-AFBF4252E9DD}"/>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865B5A4-224B-521D-AB7B-EFB4C12CF2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EA81E24-808C-3161-B90A-921504313095}"/>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8AD31E1F-4B17-08D0-C7BE-2F0D4498D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09074B03-8987-FB77-B9FD-C7F40D4DD7E3}"/>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2F2B3D9C-5B5F-5B6D-AD7D-EDD657206BCE}"/>
              </a:ext>
            </a:extLst>
          </p:cNvPr>
          <p:cNvSpPr>
            <a:spLocks noGrp="1"/>
          </p:cNvSpPr>
          <p:nvPr>
            <p:ph type="dt" sz="half" idx="10"/>
          </p:nvPr>
        </p:nvSpPr>
        <p:spPr/>
        <p:txBody>
          <a:bodyPr/>
          <a:lstStyle/>
          <a:p>
            <a:fld id="{ACC6C796-5A30-4014-B67F-CE81FF0A8CAD}" type="datetimeFigureOut">
              <a:rPr lang="he-IL" smtClean="0"/>
              <a:t>י"ב/סיון/תשפ"ב</a:t>
            </a:fld>
            <a:endParaRPr lang="he-IL"/>
          </a:p>
        </p:txBody>
      </p:sp>
      <p:sp>
        <p:nvSpPr>
          <p:cNvPr id="8" name="מציין מיקום של כותרת תחתונה 7">
            <a:extLst>
              <a:ext uri="{FF2B5EF4-FFF2-40B4-BE49-F238E27FC236}">
                <a16:creationId xmlns:a16="http://schemas.microsoft.com/office/drawing/2014/main" id="{0F9324D2-4CA2-3C32-B258-95D20EED6BB7}"/>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DCD56F5-9712-34B6-5A7E-08C1DE0E99CC}"/>
              </a:ext>
            </a:extLst>
          </p:cNvPr>
          <p:cNvSpPr>
            <a:spLocks noGrp="1"/>
          </p:cNvSpPr>
          <p:nvPr>
            <p:ph type="sldNum" sz="quarter" idx="12"/>
          </p:nvPr>
        </p:nvSpPr>
        <p:spPr/>
        <p:txBody>
          <a:bodyPr/>
          <a:lstStyle/>
          <a:p>
            <a:fld id="{C947273E-957F-46BC-9B57-B6B439056637}" type="slidenum">
              <a:rPr lang="he-IL" smtClean="0"/>
              <a:t>‹#›</a:t>
            </a:fld>
            <a:endParaRPr lang="he-IL"/>
          </a:p>
        </p:txBody>
      </p:sp>
    </p:spTree>
    <p:extLst>
      <p:ext uri="{BB962C8B-B14F-4D97-AF65-F5344CB8AC3E}">
        <p14:creationId xmlns:p14="http://schemas.microsoft.com/office/powerpoint/2010/main" val="572591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0C2E093-E500-2C9F-D1A3-81EDC2FC4A7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4119D9F9-6EC5-97F7-957D-28BB4C5D1B33}"/>
              </a:ext>
            </a:extLst>
          </p:cNvPr>
          <p:cNvSpPr>
            <a:spLocks noGrp="1"/>
          </p:cNvSpPr>
          <p:nvPr>
            <p:ph type="dt" sz="half" idx="10"/>
          </p:nvPr>
        </p:nvSpPr>
        <p:spPr/>
        <p:txBody>
          <a:bodyPr/>
          <a:lstStyle/>
          <a:p>
            <a:fld id="{ACC6C796-5A30-4014-B67F-CE81FF0A8CAD}" type="datetimeFigureOut">
              <a:rPr lang="he-IL" smtClean="0"/>
              <a:t>י"ב/סיון/תשפ"ב</a:t>
            </a:fld>
            <a:endParaRPr lang="he-IL"/>
          </a:p>
        </p:txBody>
      </p:sp>
      <p:sp>
        <p:nvSpPr>
          <p:cNvPr id="4" name="מציין מיקום של כותרת תחתונה 3">
            <a:extLst>
              <a:ext uri="{FF2B5EF4-FFF2-40B4-BE49-F238E27FC236}">
                <a16:creationId xmlns:a16="http://schemas.microsoft.com/office/drawing/2014/main" id="{C1C9DC75-2F82-6693-C974-42A589392D8F}"/>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300EFE99-8F37-607C-346B-6D783D4FE8C3}"/>
              </a:ext>
            </a:extLst>
          </p:cNvPr>
          <p:cNvSpPr>
            <a:spLocks noGrp="1"/>
          </p:cNvSpPr>
          <p:nvPr>
            <p:ph type="sldNum" sz="quarter" idx="12"/>
          </p:nvPr>
        </p:nvSpPr>
        <p:spPr/>
        <p:txBody>
          <a:bodyPr/>
          <a:lstStyle/>
          <a:p>
            <a:fld id="{C947273E-957F-46BC-9B57-B6B439056637}" type="slidenum">
              <a:rPr lang="he-IL" smtClean="0"/>
              <a:t>‹#›</a:t>
            </a:fld>
            <a:endParaRPr lang="he-IL"/>
          </a:p>
        </p:txBody>
      </p:sp>
    </p:spTree>
    <p:extLst>
      <p:ext uri="{BB962C8B-B14F-4D97-AF65-F5344CB8AC3E}">
        <p14:creationId xmlns:p14="http://schemas.microsoft.com/office/powerpoint/2010/main" val="2310608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291DBBB5-52BD-EB99-BDE9-81B666A2C8D0}"/>
              </a:ext>
            </a:extLst>
          </p:cNvPr>
          <p:cNvSpPr>
            <a:spLocks noGrp="1"/>
          </p:cNvSpPr>
          <p:nvPr>
            <p:ph type="dt" sz="half" idx="10"/>
          </p:nvPr>
        </p:nvSpPr>
        <p:spPr/>
        <p:txBody>
          <a:bodyPr/>
          <a:lstStyle/>
          <a:p>
            <a:fld id="{ACC6C796-5A30-4014-B67F-CE81FF0A8CAD}" type="datetimeFigureOut">
              <a:rPr lang="he-IL" smtClean="0"/>
              <a:t>י"ב/סיון/תשפ"ב</a:t>
            </a:fld>
            <a:endParaRPr lang="he-IL"/>
          </a:p>
        </p:txBody>
      </p:sp>
      <p:sp>
        <p:nvSpPr>
          <p:cNvPr id="3" name="מציין מיקום של כותרת תחתונה 2">
            <a:extLst>
              <a:ext uri="{FF2B5EF4-FFF2-40B4-BE49-F238E27FC236}">
                <a16:creationId xmlns:a16="http://schemas.microsoft.com/office/drawing/2014/main" id="{74968A5A-AE3E-C8FD-388E-8F63051ED69F}"/>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ED50191D-DB49-2831-F460-B06ED3AACF41}"/>
              </a:ext>
            </a:extLst>
          </p:cNvPr>
          <p:cNvSpPr>
            <a:spLocks noGrp="1"/>
          </p:cNvSpPr>
          <p:nvPr>
            <p:ph type="sldNum" sz="quarter" idx="12"/>
          </p:nvPr>
        </p:nvSpPr>
        <p:spPr/>
        <p:txBody>
          <a:bodyPr/>
          <a:lstStyle/>
          <a:p>
            <a:fld id="{C947273E-957F-46BC-9B57-B6B439056637}" type="slidenum">
              <a:rPr lang="he-IL" smtClean="0"/>
              <a:t>‹#›</a:t>
            </a:fld>
            <a:endParaRPr lang="he-IL"/>
          </a:p>
        </p:txBody>
      </p:sp>
    </p:spTree>
    <p:extLst>
      <p:ext uri="{BB962C8B-B14F-4D97-AF65-F5344CB8AC3E}">
        <p14:creationId xmlns:p14="http://schemas.microsoft.com/office/powerpoint/2010/main" val="349349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F820CD-9B4C-4C57-AA4B-6B840780ACB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A8698B1-1F61-6DEE-ACEE-AB958C91EA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6453FEF7-A7EE-344B-E9FB-C3B3313EE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025AF35-B8E3-BEE7-19AE-EF94EB9B9A9A}"/>
              </a:ext>
            </a:extLst>
          </p:cNvPr>
          <p:cNvSpPr>
            <a:spLocks noGrp="1"/>
          </p:cNvSpPr>
          <p:nvPr>
            <p:ph type="dt" sz="half" idx="10"/>
          </p:nvPr>
        </p:nvSpPr>
        <p:spPr/>
        <p:txBody>
          <a:bodyPr/>
          <a:lstStyle/>
          <a:p>
            <a:fld id="{ACC6C796-5A30-4014-B67F-CE81FF0A8CAD}" type="datetimeFigureOut">
              <a:rPr lang="he-IL" smtClean="0"/>
              <a:t>י"ב/סיון/תשפ"ב</a:t>
            </a:fld>
            <a:endParaRPr lang="he-IL"/>
          </a:p>
        </p:txBody>
      </p:sp>
      <p:sp>
        <p:nvSpPr>
          <p:cNvPr id="6" name="מציין מיקום של כותרת תחתונה 5">
            <a:extLst>
              <a:ext uri="{FF2B5EF4-FFF2-40B4-BE49-F238E27FC236}">
                <a16:creationId xmlns:a16="http://schemas.microsoft.com/office/drawing/2014/main" id="{DB4C865C-6E04-686C-9979-993E0E3E2C4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7B12A9E-01FA-CC45-E5F9-9F020A0A147D}"/>
              </a:ext>
            </a:extLst>
          </p:cNvPr>
          <p:cNvSpPr>
            <a:spLocks noGrp="1"/>
          </p:cNvSpPr>
          <p:nvPr>
            <p:ph type="sldNum" sz="quarter" idx="12"/>
          </p:nvPr>
        </p:nvSpPr>
        <p:spPr/>
        <p:txBody>
          <a:bodyPr/>
          <a:lstStyle/>
          <a:p>
            <a:fld id="{C947273E-957F-46BC-9B57-B6B439056637}" type="slidenum">
              <a:rPr lang="he-IL" smtClean="0"/>
              <a:t>‹#›</a:t>
            </a:fld>
            <a:endParaRPr lang="he-IL"/>
          </a:p>
        </p:txBody>
      </p:sp>
    </p:spTree>
    <p:extLst>
      <p:ext uri="{BB962C8B-B14F-4D97-AF65-F5344CB8AC3E}">
        <p14:creationId xmlns:p14="http://schemas.microsoft.com/office/powerpoint/2010/main" val="2145000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1C642E-E5EA-4FCE-9632-C355025F04B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24F74DB7-452B-9D29-5DC1-A7A9A6A48A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2E24848-45A9-1177-895F-5B206F4B8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3850E4D-B533-77D5-9ACF-8FAA781BCCF0}"/>
              </a:ext>
            </a:extLst>
          </p:cNvPr>
          <p:cNvSpPr>
            <a:spLocks noGrp="1"/>
          </p:cNvSpPr>
          <p:nvPr>
            <p:ph type="dt" sz="half" idx="10"/>
          </p:nvPr>
        </p:nvSpPr>
        <p:spPr/>
        <p:txBody>
          <a:bodyPr/>
          <a:lstStyle/>
          <a:p>
            <a:fld id="{ACC6C796-5A30-4014-B67F-CE81FF0A8CAD}" type="datetimeFigureOut">
              <a:rPr lang="he-IL" smtClean="0"/>
              <a:t>י"ב/סיון/תשפ"ב</a:t>
            </a:fld>
            <a:endParaRPr lang="he-IL"/>
          </a:p>
        </p:txBody>
      </p:sp>
      <p:sp>
        <p:nvSpPr>
          <p:cNvPr id="6" name="מציין מיקום של כותרת תחתונה 5">
            <a:extLst>
              <a:ext uri="{FF2B5EF4-FFF2-40B4-BE49-F238E27FC236}">
                <a16:creationId xmlns:a16="http://schemas.microsoft.com/office/drawing/2014/main" id="{2653EFD5-FB46-AA8B-CD5A-09658ECBB32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1B44FCF-B492-A1B2-B6BE-136F4B9E6C03}"/>
              </a:ext>
            </a:extLst>
          </p:cNvPr>
          <p:cNvSpPr>
            <a:spLocks noGrp="1"/>
          </p:cNvSpPr>
          <p:nvPr>
            <p:ph type="sldNum" sz="quarter" idx="12"/>
          </p:nvPr>
        </p:nvSpPr>
        <p:spPr/>
        <p:txBody>
          <a:bodyPr/>
          <a:lstStyle/>
          <a:p>
            <a:fld id="{C947273E-957F-46BC-9B57-B6B439056637}" type="slidenum">
              <a:rPr lang="he-IL" smtClean="0"/>
              <a:t>‹#›</a:t>
            </a:fld>
            <a:endParaRPr lang="he-IL"/>
          </a:p>
        </p:txBody>
      </p:sp>
    </p:spTree>
    <p:extLst>
      <p:ext uri="{BB962C8B-B14F-4D97-AF65-F5344CB8AC3E}">
        <p14:creationId xmlns:p14="http://schemas.microsoft.com/office/powerpoint/2010/main" val="305937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498D7796-CB9B-F89D-6651-24711EF64E0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863589E-F90E-4AA8-B4BA-507F9ED6777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4E046EE-A8D4-41EF-652A-64E96BDF643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CC6C796-5A30-4014-B67F-CE81FF0A8CAD}" type="datetimeFigureOut">
              <a:rPr lang="he-IL" smtClean="0"/>
              <a:t>י"ב/סיון/תשפ"ב</a:t>
            </a:fld>
            <a:endParaRPr lang="he-IL"/>
          </a:p>
        </p:txBody>
      </p:sp>
      <p:sp>
        <p:nvSpPr>
          <p:cNvPr id="5" name="מציין מיקום של כותרת תחתונה 4">
            <a:extLst>
              <a:ext uri="{FF2B5EF4-FFF2-40B4-BE49-F238E27FC236}">
                <a16:creationId xmlns:a16="http://schemas.microsoft.com/office/drawing/2014/main" id="{8465AF17-24D4-E30B-11DF-F79941C8D3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E21D1522-44CF-2ACC-9EDB-2629FBB8D1F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947273E-957F-46BC-9B57-B6B439056637}" type="slidenum">
              <a:rPr lang="he-IL" smtClean="0"/>
              <a:t>‹#›</a:t>
            </a:fld>
            <a:endParaRPr lang="he-IL"/>
          </a:p>
        </p:txBody>
      </p:sp>
    </p:spTree>
    <p:extLst>
      <p:ext uri="{BB962C8B-B14F-4D97-AF65-F5344CB8AC3E}">
        <p14:creationId xmlns:p14="http://schemas.microsoft.com/office/powerpoint/2010/main" val="3293736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Freeform: Shape 17">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כותרת 1">
            <a:extLst>
              <a:ext uri="{FF2B5EF4-FFF2-40B4-BE49-F238E27FC236}">
                <a16:creationId xmlns:a16="http://schemas.microsoft.com/office/drawing/2014/main" id="{9AC75D4F-0336-5424-35A6-E7510C7F824B}"/>
              </a:ext>
            </a:extLst>
          </p:cNvPr>
          <p:cNvSpPr>
            <a:spLocks noGrp="1"/>
          </p:cNvSpPr>
          <p:nvPr>
            <p:ph type="ctrTitle"/>
          </p:nvPr>
        </p:nvSpPr>
        <p:spPr>
          <a:xfrm>
            <a:off x="1116701" y="2452526"/>
            <a:ext cx="4248318" cy="1952947"/>
          </a:xfrm>
          <a:noFill/>
        </p:spPr>
        <p:txBody>
          <a:bodyPr anchor="ctr">
            <a:normAutofit/>
          </a:bodyPr>
          <a:lstStyle/>
          <a:p>
            <a:r>
              <a:rPr lang="en-US" sz="3600">
                <a:solidFill>
                  <a:srgbClr val="080808"/>
                </a:solidFill>
              </a:rPr>
              <a:t>Load and stress system test </a:t>
            </a:r>
            <a:endParaRPr lang="he-IL" sz="3600">
              <a:solidFill>
                <a:srgbClr val="080808"/>
              </a:solidFill>
            </a:endParaRPr>
          </a:p>
        </p:txBody>
      </p:sp>
      <p:sp>
        <p:nvSpPr>
          <p:cNvPr id="3" name="כותרת משנה 2">
            <a:extLst>
              <a:ext uri="{FF2B5EF4-FFF2-40B4-BE49-F238E27FC236}">
                <a16:creationId xmlns:a16="http://schemas.microsoft.com/office/drawing/2014/main" id="{B4327C7E-E7E5-89EE-A66B-47E553701404}"/>
              </a:ext>
            </a:extLst>
          </p:cNvPr>
          <p:cNvSpPr>
            <a:spLocks noGrp="1"/>
          </p:cNvSpPr>
          <p:nvPr>
            <p:ph type="subTitle" idx="1"/>
          </p:nvPr>
        </p:nvSpPr>
        <p:spPr>
          <a:xfrm>
            <a:off x="1890694" y="4999277"/>
            <a:ext cx="2442690" cy="492493"/>
          </a:xfrm>
          <a:noFill/>
        </p:spPr>
        <p:txBody>
          <a:bodyPr>
            <a:normAutofit/>
          </a:bodyPr>
          <a:lstStyle/>
          <a:p>
            <a:r>
              <a:rPr lang="en-US" sz="2000" dirty="0">
                <a:solidFill>
                  <a:srgbClr val="080808"/>
                </a:solidFill>
              </a:rPr>
              <a:t>Liel Keren</a:t>
            </a:r>
            <a:endParaRPr lang="he-IL" sz="2000" dirty="0">
              <a:solidFill>
                <a:srgbClr val="080808"/>
              </a:solidFill>
            </a:endParaRPr>
          </a:p>
        </p:txBody>
      </p:sp>
      <p:sp>
        <p:nvSpPr>
          <p:cNvPr id="20" name="Isosceles Triangle 19">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Isosceles Triangle 27">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5695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מציין מיקום תוכן 2">
            <a:extLst>
              <a:ext uri="{FF2B5EF4-FFF2-40B4-BE49-F238E27FC236}">
                <a16:creationId xmlns:a16="http://schemas.microsoft.com/office/drawing/2014/main" id="{E09698F0-0B0E-D1B5-EEE3-288782DC3ABF}"/>
              </a:ext>
            </a:extLst>
          </p:cNvPr>
          <p:cNvSpPr>
            <a:spLocks noGrp="1"/>
          </p:cNvSpPr>
          <p:nvPr>
            <p:ph idx="1"/>
          </p:nvPr>
        </p:nvSpPr>
        <p:spPr>
          <a:xfrm>
            <a:off x="-80433" y="2592606"/>
            <a:ext cx="10905066" cy="4393982"/>
          </a:xfrm>
        </p:spPr>
        <p:txBody>
          <a:bodyPr>
            <a:normAutofit/>
          </a:bodyPr>
          <a:lstStyle/>
          <a:p>
            <a:pPr marL="0" indent="0">
              <a:buNone/>
            </a:pPr>
            <a:r>
              <a:rPr lang="en-US" sz="3200" dirty="0"/>
              <a:t>The problem load and stress in a system are when a lot of users use the system. most of the time the operation involves http requests and many other requests and calculations and sometimes computers on which the system sits do not handle the load and courses or the performance of employees is less good</a:t>
            </a:r>
            <a:endParaRPr lang="he-IL" sz="32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כותרת 1">
            <a:extLst>
              <a:ext uri="{FF2B5EF4-FFF2-40B4-BE49-F238E27FC236}">
                <a16:creationId xmlns:a16="http://schemas.microsoft.com/office/drawing/2014/main" id="{DAA062D8-2A1D-EBDB-5023-E51B203DD1A8}"/>
              </a:ext>
            </a:extLst>
          </p:cNvPr>
          <p:cNvSpPr>
            <a:spLocks noGrp="1"/>
          </p:cNvSpPr>
          <p:nvPr>
            <p:ph type="title"/>
          </p:nvPr>
        </p:nvSpPr>
        <p:spPr>
          <a:xfrm>
            <a:off x="838200" y="365125"/>
            <a:ext cx="10515600" cy="1325563"/>
          </a:xfrm>
        </p:spPr>
        <p:txBody>
          <a:bodyPr/>
          <a:lstStyle/>
          <a:p>
            <a:pPr algn="ctr"/>
            <a:r>
              <a:rPr lang="en-US" dirty="0"/>
              <a:t>The problem </a:t>
            </a:r>
            <a:endParaRPr lang="he-IL" dirty="0"/>
          </a:p>
        </p:txBody>
      </p:sp>
    </p:spTree>
    <p:extLst>
      <p:ext uri="{BB962C8B-B14F-4D97-AF65-F5344CB8AC3E}">
        <p14:creationId xmlns:p14="http://schemas.microsoft.com/office/powerpoint/2010/main" val="309262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כותרת 1">
            <a:extLst>
              <a:ext uri="{FF2B5EF4-FFF2-40B4-BE49-F238E27FC236}">
                <a16:creationId xmlns:a16="http://schemas.microsoft.com/office/drawing/2014/main" id="{DAA062D8-2A1D-EBDB-5023-E51B203DD1A8}"/>
              </a:ext>
            </a:extLst>
          </p:cNvPr>
          <p:cNvSpPr>
            <a:spLocks noGrp="1"/>
          </p:cNvSpPr>
          <p:nvPr>
            <p:ph type="title"/>
          </p:nvPr>
        </p:nvSpPr>
        <p:spPr>
          <a:xfrm>
            <a:off x="643467" y="1698171"/>
            <a:ext cx="3962061" cy="4516360"/>
          </a:xfrm>
        </p:spPr>
        <p:txBody>
          <a:bodyPr anchor="t">
            <a:normAutofit/>
          </a:bodyPr>
          <a:lstStyle/>
          <a:p>
            <a:r>
              <a:rPr lang="en-US" sz="3600"/>
              <a:t>The problem </a:t>
            </a:r>
            <a:endParaRPr lang="he-IL" sz="3600"/>
          </a:p>
        </p:txBody>
      </p:sp>
      <p:sp>
        <p:nvSpPr>
          <p:cNvPr id="16" name="Rectangle 15">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מציין מיקום תוכן 2">
            <a:extLst>
              <a:ext uri="{FF2B5EF4-FFF2-40B4-BE49-F238E27FC236}">
                <a16:creationId xmlns:a16="http://schemas.microsoft.com/office/drawing/2014/main" id="{E09698F0-0B0E-D1B5-EEE3-288782DC3ABF}"/>
              </a:ext>
            </a:extLst>
          </p:cNvPr>
          <p:cNvSpPr>
            <a:spLocks noGrp="1"/>
          </p:cNvSpPr>
          <p:nvPr>
            <p:ph idx="1"/>
          </p:nvPr>
        </p:nvSpPr>
        <p:spPr>
          <a:xfrm>
            <a:off x="5159507" y="2803070"/>
            <a:ext cx="6478513" cy="4516361"/>
          </a:xfrm>
        </p:spPr>
        <p:txBody>
          <a:bodyPr>
            <a:normAutofit/>
          </a:bodyPr>
          <a:lstStyle/>
          <a:p>
            <a:pPr marL="0" indent="0">
              <a:buNone/>
            </a:pPr>
            <a:r>
              <a:rPr lang="en-US" sz="2000" dirty="0"/>
              <a:t>The problem load and stress in a system are when a lot of users use the system. most of the time the operation involves http requests and many other requests and calculations and sometimes computers on which the system sits do not handle the load and courses or the performance of employees is less good</a:t>
            </a:r>
            <a:endParaRPr lang="he-IL" sz="2000" dirty="0"/>
          </a:p>
        </p:txBody>
      </p:sp>
      <p:sp>
        <p:nvSpPr>
          <p:cNvPr id="24" name="Isosceles Triangle 23">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Isosceles Triangle 25">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8513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86D65516-8EED-E83D-975F-AEB45209775B}"/>
              </a:ext>
            </a:extLst>
          </p:cNvPr>
          <p:cNvSpPr>
            <a:spLocks noGrp="1"/>
          </p:cNvSpPr>
          <p:nvPr>
            <p:ph type="title"/>
          </p:nvPr>
        </p:nvSpPr>
        <p:spPr>
          <a:xfrm>
            <a:off x="643468" y="621792"/>
            <a:ext cx="4989890" cy="5413248"/>
          </a:xfrm>
        </p:spPr>
        <p:txBody>
          <a:bodyPr>
            <a:normAutofit/>
          </a:bodyPr>
          <a:lstStyle/>
          <a:p>
            <a:r>
              <a:rPr lang="en-US" sz="3600"/>
              <a:t>way unit tests and acceptance tests is not  enough ? </a:t>
            </a:r>
            <a:endParaRPr lang="he-IL" sz="3600"/>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מציין מיקום תוכן 2">
            <a:extLst>
              <a:ext uri="{FF2B5EF4-FFF2-40B4-BE49-F238E27FC236}">
                <a16:creationId xmlns:a16="http://schemas.microsoft.com/office/drawing/2014/main" id="{B482E022-7016-143A-F9FE-C7C65D2A5DF8}"/>
              </a:ext>
            </a:extLst>
          </p:cNvPr>
          <p:cNvSpPr>
            <a:spLocks noGrp="1"/>
          </p:cNvSpPr>
          <p:nvPr>
            <p:ph idx="1"/>
          </p:nvPr>
        </p:nvSpPr>
        <p:spPr>
          <a:xfrm>
            <a:off x="6096000" y="643466"/>
            <a:ext cx="5452532" cy="5571065"/>
          </a:xfrm>
          <a:noFill/>
        </p:spPr>
        <p:txBody>
          <a:bodyPr anchor="ctr">
            <a:normAutofit/>
          </a:bodyPr>
          <a:lstStyle/>
          <a:p>
            <a:r>
              <a:rPr lang="en-US" sz="2000" dirty="0"/>
              <a:t>Unit tests and acceptance tests do not cover these cases of stress and load tests because they test single or limited use of the system to check the logical correctness of the system and not to check load or a large amount of users doing the same operation in parallel</a:t>
            </a:r>
            <a:endParaRPr lang="he-IL" sz="2000" dirty="0"/>
          </a:p>
        </p:txBody>
      </p:sp>
    </p:spTree>
    <p:extLst>
      <p:ext uri="{BB962C8B-B14F-4D97-AF65-F5344CB8AC3E}">
        <p14:creationId xmlns:p14="http://schemas.microsoft.com/office/powerpoint/2010/main" val="857549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9">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6EAC50E-912E-F3BD-F94D-D369666C6ADB}"/>
              </a:ext>
            </a:extLst>
          </p:cNvPr>
          <p:cNvSpPr>
            <a:spLocks noGrp="1"/>
          </p:cNvSpPr>
          <p:nvPr>
            <p:ph type="title"/>
          </p:nvPr>
        </p:nvSpPr>
        <p:spPr>
          <a:xfrm>
            <a:off x="645065" y="1463040"/>
            <a:ext cx="3796306" cy="2690949"/>
          </a:xfrm>
        </p:spPr>
        <p:txBody>
          <a:bodyPr anchor="t">
            <a:normAutofit/>
          </a:bodyPr>
          <a:lstStyle/>
          <a:p>
            <a:r>
              <a:rPr lang="en-US" sz="3400"/>
              <a:t>A possible tool that allows the definition and execution of system stress and load tests</a:t>
            </a:r>
            <a:endParaRPr lang="he-IL" sz="3400"/>
          </a:p>
        </p:txBody>
      </p:sp>
      <p:grpSp>
        <p:nvGrpSpPr>
          <p:cNvPr id="33" name="Group 11">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34"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13">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6DEFA538-3E17-30F0-BB44-54BAA414ADDB}"/>
              </a:ext>
            </a:extLst>
          </p:cNvPr>
          <p:cNvSpPr>
            <a:spLocks noGrp="1"/>
          </p:cNvSpPr>
          <p:nvPr>
            <p:ph idx="1"/>
          </p:nvPr>
        </p:nvSpPr>
        <p:spPr>
          <a:xfrm>
            <a:off x="5656218" y="1463039"/>
            <a:ext cx="5542387" cy="4300447"/>
          </a:xfrm>
        </p:spPr>
        <p:txBody>
          <a:bodyPr anchor="t">
            <a:normAutofit/>
          </a:bodyPr>
          <a:lstStyle/>
          <a:p>
            <a:pPr marL="0" indent="0" algn="l" rtl="0">
              <a:buNone/>
            </a:pPr>
            <a:endParaRPr lang="en-US" sz="1500" b="0" i="0" dirty="0">
              <a:effectLst/>
              <a:latin typeface="DejaVu Sans"/>
            </a:endParaRPr>
          </a:p>
          <a:p>
            <a:pPr algn="l" rtl="0"/>
            <a:r>
              <a:rPr lang="en-US" sz="1500" b="1" i="0" dirty="0">
                <a:effectLst/>
                <a:latin typeface="Merriweather" panose="020B0604020202020204" pitchFamily="2" charset="0"/>
              </a:rPr>
              <a:t>Apache JMeter™</a:t>
            </a:r>
            <a:endParaRPr lang="en-US" sz="1500" b="0" i="0" dirty="0">
              <a:effectLst/>
              <a:latin typeface="DejaVu Sans"/>
            </a:endParaRPr>
          </a:p>
          <a:p>
            <a:pPr algn="l" rtl="0"/>
            <a:r>
              <a:rPr lang="en-US" sz="1500" b="0" i="0" dirty="0">
                <a:effectLst/>
                <a:latin typeface="DejaVu Sans"/>
              </a:rPr>
              <a:t>The </a:t>
            </a:r>
            <a:r>
              <a:rPr lang="en-US" sz="1500" b="1" i="0" dirty="0">
                <a:effectLst/>
                <a:latin typeface="DejaVu Sans"/>
              </a:rPr>
              <a:t>Apache JMeter™</a:t>
            </a:r>
            <a:r>
              <a:rPr lang="en-US" sz="1500" b="0" i="0" dirty="0">
                <a:effectLst/>
                <a:latin typeface="DejaVu Sans"/>
              </a:rPr>
              <a:t> application is open source software, a 100% pure Java application designed to load test functional behavior and measure performance. It was originally designed for testing Web Applications but has since expanded to other test functions</a:t>
            </a:r>
          </a:p>
          <a:p>
            <a:pPr algn="l" rtl="0"/>
            <a:r>
              <a:rPr lang="en-US" sz="1500" b="1" i="0" dirty="0">
                <a:effectLst/>
                <a:latin typeface="Merriweather" panose="00000500000000000000" pitchFamily="2" charset="0"/>
              </a:rPr>
              <a:t>What can I do with it?</a:t>
            </a:r>
          </a:p>
          <a:p>
            <a:pPr algn="l" rtl="0"/>
            <a:r>
              <a:rPr lang="en-US" sz="1500" b="0" i="0" dirty="0">
                <a:effectLst/>
                <a:latin typeface="DejaVu Sans"/>
              </a:rPr>
              <a:t>Apache JMeter may be used to test performance both on static and dynamic resources, Web dynamic applications.</a:t>
            </a:r>
            <a:br>
              <a:rPr lang="en-US" sz="1500" b="0" i="0" dirty="0">
                <a:effectLst/>
                <a:latin typeface="DejaVu Sans"/>
              </a:rPr>
            </a:br>
            <a:r>
              <a:rPr lang="en-US" sz="1500" b="0" i="0" dirty="0">
                <a:effectLst/>
                <a:latin typeface="DejaVu Sans"/>
              </a:rPr>
              <a:t>It can be used to simulate a heavy load on a server, group of servers, network or object to test its strength or to analyze overall performance under different load types</a:t>
            </a:r>
          </a:p>
          <a:p>
            <a:pPr algn="l" rtl="0"/>
            <a:endParaRPr lang="en-US" sz="1500" b="0" i="0" dirty="0">
              <a:effectLst/>
              <a:latin typeface="DejaVu Sans"/>
            </a:endParaRPr>
          </a:p>
        </p:txBody>
      </p:sp>
      <p:sp>
        <p:nvSpPr>
          <p:cNvPr id="5" name="כותרת 1">
            <a:extLst>
              <a:ext uri="{FF2B5EF4-FFF2-40B4-BE49-F238E27FC236}">
                <a16:creationId xmlns:a16="http://schemas.microsoft.com/office/drawing/2014/main" id="{4F777FAE-C791-1885-157F-DFC388118C75}"/>
              </a:ext>
            </a:extLst>
          </p:cNvPr>
          <p:cNvSpPr txBox="1">
            <a:spLocks/>
          </p:cNvSpPr>
          <p:nvPr/>
        </p:nvSpPr>
        <p:spPr>
          <a:xfrm>
            <a:off x="5086350" y="1784350"/>
            <a:ext cx="3381375"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endParaRPr lang="en-US" b="1" i="0" dirty="0">
              <a:solidFill>
                <a:srgbClr val="030303"/>
              </a:solidFill>
              <a:effectLst/>
              <a:latin typeface="YouTube Sans"/>
            </a:endParaRPr>
          </a:p>
        </p:txBody>
      </p:sp>
    </p:spTree>
    <p:extLst>
      <p:ext uri="{BB962C8B-B14F-4D97-AF65-F5344CB8AC3E}">
        <p14:creationId xmlns:p14="http://schemas.microsoft.com/office/powerpoint/2010/main" val="236987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מציין מיקום תוכן 2">
            <a:extLst>
              <a:ext uri="{FF2B5EF4-FFF2-40B4-BE49-F238E27FC236}">
                <a16:creationId xmlns:a16="http://schemas.microsoft.com/office/drawing/2014/main" id="{727FA74A-E614-34AC-60C0-E04851DD891A}"/>
              </a:ext>
            </a:extLst>
          </p:cNvPr>
          <p:cNvSpPr>
            <a:spLocks noGrp="1"/>
          </p:cNvSpPr>
          <p:nvPr>
            <p:ph idx="1"/>
          </p:nvPr>
        </p:nvSpPr>
        <p:spPr>
          <a:xfrm>
            <a:off x="1776060" y="2146003"/>
            <a:ext cx="7904141" cy="3871764"/>
          </a:xfrm>
        </p:spPr>
        <p:txBody>
          <a:bodyPr>
            <a:normAutofit/>
          </a:bodyPr>
          <a:lstStyle/>
          <a:p>
            <a:pPr marL="0" indent="0">
              <a:buNone/>
            </a:pPr>
            <a:r>
              <a:rPr lang="en-US" sz="2000" dirty="0"/>
              <a:t>This tool can be used to study the bottlenecks in the system by creating many users with the help of threads and performing by-loop operations in the system (for example, sent login request with multiply users simultaneously and opening a store/ buying products, etc.)</a:t>
            </a:r>
            <a:endParaRPr lang="he-IL" sz="2000" dirty="0"/>
          </a:p>
        </p:txBody>
      </p:sp>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7646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5" name="Straight Connector 1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Rectangle 1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1B86B91-4CBC-740F-AE5A-0F7B4B3A4DFC}"/>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rtl="0"/>
            <a:r>
              <a:rPr lang="en-US" sz="5200"/>
              <a:t>Uses example </a:t>
            </a:r>
          </a:p>
        </p:txBody>
      </p:sp>
      <p:pic>
        <p:nvPicPr>
          <p:cNvPr id="7" name="תמונה 6" descr="תמונה שמכילה טקסט&#10;&#10;התיאור נוצר באופן אוטומטי">
            <a:extLst>
              <a:ext uri="{FF2B5EF4-FFF2-40B4-BE49-F238E27FC236}">
                <a16:creationId xmlns:a16="http://schemas.microsoft.com/office/drawing/2014/main" id="{4C539A5E-04B9-51E3-DCBD-3673F9B22A5B}"/>
              </a:ext>
            </a:extLst>
          </p:cNvPr>
          <p:cNvPicPr>
            <a:picLocks noChangeAspect="1"/>
          </p:cNvPicPr>
          <p:nvPr/>
        </p:nvPicPr>
        <p:blipFill>
          <a:blip r:embed="rId2"/>
          <a:stretch>
            <a:fillRect/>
          </a:stretch>
        </p:blipFill>
        <p:spPr>
          <a:xfrm>
            <a:off x="933152" y="671201"/>
            <a:ext cx="4998720" cy="2999232"/>
          </a:xfrm>
          <a:prstGeom prst="rect">
            <a:avLst/>
          </a:prstGeom>
        </p:spPr>
      </p:pic>
      <p:pic>
        <p:nvPicPr>
          <p:cNvPr id="5" name="מציין מיקום תוכן 4" descr="תמונה שמכילה טקסט&#10;&#10;התיאור נוצר באופן אוטומטי">
            <a:extLst>
              <a:ext uri="{FF2B5EF4-FFF2-40B4-BE49-F238E27FC236}">
                <a16:creationId xmlns:a16="http://schemas.microsoft.com/office/drawing/2014/main" id="{F68B1C73-FF71-30CE-D7AC-325E9D966950}"/>
              </a:ext>
            </a:extLst>
          </p:cNvPr>
          <p:cNvPicPr>
            <a:picLocks noGrp="1" noChangeAspect="1"/>
          </p:cNvPicPr>
          <p:nvPr>
            <p:ph idx="1"/>
          </p:nvPr>
        </p:nvPicPr>
        <p:blipFill>
          <a:blip r:embed="rId3"/>
          <a:stretch>
            <a:fillRect/>
          </a:stretch>
        </p:blipFill>
        <p:spPr>
          <a:xfrm>
            <a:off x="6272405" y="671201"/>
            <a:ext cx="4977979" cy="2999232"/>
          </a:xfrm>
          <a:prstGeom prst="rect">
            <a:avLst/>
          </a:prstGeom>
        </p:spPr>
      </p:pic>
    </p:spTree>
    <p:extLst>
      <p:ext uri="{BB962C8B-B14F-4D97-AF65-F5344CB8AC3E}">
        <p14:creationId xmlns:p14="http://schemas.microsoft.com/office/powerpoint/2010/main" val="338117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784C8F-3F35-8D33-079F-B1C0B953E9A6}"/>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E08975D7-3DEC-2C97-488D-6A584935571F}"/>
              </a:ext>
            </a:extLst>
          </p:cNvPr>
          <p:cNvSpPr>
            <a:spLocks noGrp="1"/>
          </p:cNvSpPr>
          <p:nvPr>
            <p:ph idx="1"/>
          </p:nvPr>
        </p:nvSpPr>
        <p:spPr/>
        <p:txBody>
          <a:bodyPr/>
          <a:lstStyle/>
          <a:p>
            <a:r>
              <a:rPr lang="en-US" dirty="0"/>
              <a:t>,</a:t>
            </a:r>
            <a:endParaRPr lang="he-IL" dirty="0"/>
          </a:p>
        </p:txBody>
      </p:sp>
    </p:spTree>
    <p:extLst>
      <p:ext uri="{BB962C8B-B14F-4D97-AF65-F5344CB8AC3E}">
        <p14:creationId xmlns:p14="http://schemas.microsoft.com/office/powerpoint/2010/main" val="160161858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355</Words>
  <Application>Microsoft Office PowerPoint</Application>
  <PresentationFormat>מסך רחב</PresentationFormat>
  <Paragraphs>17</Paragraphs>
  <Slides>8</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8</vt:i4>
      </vt:variant>
    </vt:vector>
  </HeadingPairs>
  <TitlesOfParts>
    <vt:vector size="15" baseType="lpstr">
      <vt:lpstr>Arial</vt:lpstr>
      <vt:lpstr>Calibri</vt:lpstr>
      <vt:lpstr>Calibri Light</vt:lpstr>
      <vt:lpstr>DejaVu Sans</vt:lpstr>
      <vt:lpstr>Merriweather</vt:lpstr>
      <vt:lpstr>YouTube Sans</vt:lpstr>
      <vt:lpstr>ערכת נושא Office</vt:lpstr>
      <vt:lpstr>Load and stress system test </vt:lpstr>
      <vt:lpstr>The problem </vt:lpstr>
      <vt:lpstr>The problem </vt:lpstr>
      <vt:lpstr>way unit tests and acceptance tests is not  enough ? </vt:lpstr>
      <vt:lpstr>A possible tool that allows the definition and execution of system stress and load tests</vt:lpstr>
      <vt:lpstr>מצגת של PowerPoint‏</vt:lpstr>
      <vt:lpstr>Uses example </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and stress system test </dc:title>
  <dc:creator>liel keren</dc:creator>
  <cp:lastModifiedBy>liel keren</cp:lastModifiedBy>
  <cp:revision>1</cp:revision>
  <dcterms:created xsi:type="dcterms:W3CDTF">2022-06-11T08:48:13Z</dcterms:created>
  <dcterms:modified xsi:type="dcterms:W3CDTF">2022-06-11T09:59:51Z</dcterms:modified>
</cp:coreProperties>
</file>