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Lst>
  <p:sldSz cx="132588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3" d="100"/>
          <a:sy n="73" d="100"/>
        </p:scale>
        <p:origin x="-354" y="-192"/>
      </p:cViewPr>
      <p:guideLst>
        <p:guide orient="horz" pos="2160"/>
        <p:guide pos="417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94410" y="2130427"/>
            <a:ext cx="1126998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988820" y="3886200"/>
            <a:ext cx="928116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612630" y="274640"/>
            <a:ext cx="298323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62940" y="274640"/>
            <a:ext cx="872871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47354" y="4406902"/>
            <a:ext cx="1126998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047354" y="2906713"/>
            <a:ext cx="1126998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62940" y="1600202"/>
            <a:ext cx="585597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739890" y="1600202"/>
            <a:ext cx="585597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62940" y="1535113"/>
            <a:ext cx="585827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62940" y="2174875"/>
            <a:ext cx="585827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735287" y="1535113"/>
            <a:ext cx="586057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735287" y="2174875"/>
            <a:ext cx="586057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1" y="273050"/>
            <a:ext cx="436205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5183823" y="273052"/>
            <a:ext cx="7412038"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62941" y="1435102"/>
            <a:ext cx="436205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98818" y="4800600"/>
            <a:ext cx="795528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598818" y="612775"/>
            <a:ext cx="795528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598818" y="5367338"/>
            <a:ext cx="795528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2940" y="274638"/>
            <a:ext cx="1193292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62940" y="1600202"/>
            <a:ext cx="1193292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62940" y="6356352"/>
            <a:ext cx="309372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11/11/2024</a:t>
            </a:fld>
            <a:endParaRPr lang="en-US"/>
          </a:p>
        </p:txBody>
      </p:sp>
      <p:sp>
        <p:nvSpPr>
          <p:cNvPr id="5" name="Footer Placeholder 4"/>
          <p:cNvSpPr>
            <a:spLocks noGrp="1"/>
          </p:cNvSpPr>
          <p:nvPr>
            <p:ph type="ftr" sz="quarter" idx="3"/>
          </p:nvPr>
        </p:nvSpPr>
        <p:spPr>
          <a:xfrm>
            <a:off x="4530090" y="6356352"/>
            <a:ext cx="419862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502140" y="6356352"/>
            <a:ext cx="309372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3258800" cy="6858000"/>
          </a:xfrm>
          <a:prstGeom prst="rect">
            <a:avLst/>
          </a:prstGeom>
          <a:solidFill>
            <a:schemeClr val="bg2">
              <a:lumMod val="90000"/>
              <a:alpha val="5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0" y="0"/>
            <a:ext cx="7543800" cy="68580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1"/>
          <p:cNvSpPr>
            <a:spLocks noChangeArrowheads="1"/>
          </p:cNvSpPr>
          <p:nvPr/>
        </p:nvSpPr>
        <p:spPr bwMode="auto">
          <a:xfrm>
            <a:off x="0" y="0"/>
            <a:ext cx="132588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sp>
        <p:nvSpPr>
          <p:cNvPr id="9" name="Rectangle 2"/>
          <p:cNvSpPr>
            <a:spLocks noChangeArrowheads="1"/>
          </p:cNvSpPr>
          <p:nvPr/>
        </p:nvSpPr>
        <p:spPr bwMode="auto">
          <a:xfrm>
            <a:off x="152400" y="152400"/>
            <a:ext cx="132588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sp>
        <p:nvSpPr>
          <p:cNvPr id="10" name="TextBox 9"/>
          <p:cNvSpPr txBox="1"/>
          <p:nvPr/>
        </p:nvSpPr>
        <p:spPr>
          <a:xfrm>
            <a:off x="1168400" y="261590"/>
            <a:ext cx="11811000" cy="3154710"/>
          </a:xfrm>
          <a:prstGeom prst="rect">
            <a:avLst/>
          </a:prstGeom>
          <a:noFill/>
        </p:spPr>
        <p:txBody>
          <a:bodyPr wrap="square" rtlCol="0">
            <a:spAutoFit/>
          </a:bodyPr>
          <a:lstStyle/>
          <a:p>
            <a:r>
              <a:rPr lang="en-US" sz="19900" b="1" dirty="0" smtClean="0"/>
              <a:t>MONITOR</a:t>
            </a:r>
            <a:endParaRPr lang="en-US" sz="19900" b="1" dirty="0"/>
          </a:p>
        </p:txBody>
      </p:sp>
      <p:sp>
        <p:nvSpPr>
          <p:cNvPr id="11" name="TextBox 10"/>
          <p:cNvSpPr txBox="1"/>
          <p:nvPr/>
        </p:nvSpPr>
        <p:spPr>
          <a:xfrm>
            <a:off x="1143000" y="3200400"/>
            <a:ext cx="6248400" cy="707886"/>
          </a:xfrm>
          <a:prstGeom prst="rect">
            <a:avLst/>
          </a:prstGeom>
          <a:noFill/>
        </p:spPr>
        <p:txBody>
          <a:bodyPr wrap="square" rtlCol="0">
            <a:spAutoFit/>
          </a:bodyPr>
          <a:lstStyle/>
          <a:p>
            <a:r>
              <a:rPr lang="en-US" sz="4000" b="1" dirty="0" smtClean="0"/>
              <a:t>LED  LCD  OLED  QLED  WLED</a:t>
            </a:r>
            <a:endParaRPr lang="en-US" sz="4000" b="1" dirty="0"/>
          </a:p>
        </p:txBody>
      </p:sp>
      <p:sp>
        <p:nvSpPr>
          <p:cNvPr id="12" name="TextBox 11"/>
          <p:cNvSpPr txBox="1"/>
          <p:nvPr/>
        </p:nvSpPr>
        <p:spPr>
          <a:xfrm>
            <a:off x="748937" y="4058581"/>
            <a:ext cx="5130800" cy="461665"/>
          </a:xfrm>
          <a:prstGeom prst="rect">
            <a:avLst/>
          </a:prstGeom>
          <a:noFill/>
          <a:ln w="19050">
            <a:noFill/>
          </a:ln>
        </p:spPr>
        <p:txBody>
          <a:bodyPr wrap="square" rtlCol="0">
            <a:spAutoFit/>
          </a:bodyPr>
          <a:lstStyle/>
          <a:p>
            <a:r>
              <a:rPr lang="en-US" sz="2400" b="1" dirty="0" smtClean="0"/>
              <a:t>SUMITTED BY</a:t>
            </a:r>
            <a:endParaRPr lang="en-US" sz="2400" dirty="0"/>
          </a:p>
        </p:txBody>
      </p:sp>
      <p:sp>
        <p:nvSpPr>
          <p:cNvPr id="14" name="TextBox 13"/>
          <p:cNvSpPr txBox="1"/>
          <p:nvPr/>
        </p:nvSpPr>
        <p:spPr>
          <a:xfrm>
            <a:off x="762000" y="4581801"/>
            <a:ext cx="4724400" cy="1138773"/>
          </a:xfrm>
          <a:prstGeom prst="rect">
            <a:avLst/>
          </a:prstGeom>
          <a:noFill/>
          <a:ln w="28575">
            <a:solidFill>
              <a:schemeClr val="tx1"/>
            </a:solidFill>
          </a:ln>
        </p:spPr>
        <p:txBody>
          <a:bodyPr wrap="square" rtlCol="0">
            <a:spAutoFit/>
          </a:bodyPr>
          <a:lstStyle/>
          <a:p>
            <a:r>
              <a:rPr lang="en-US" sz="3200" dirty="0" smtClean="0"/>
              <a:t>Lamia </a:t>
            </a:r>
            <a:r>
              <a:rPr lang="en-US" sz="3200" dirty="0" err="1" smtClean="0"/>
              <a:t>Khanom</a:t>
            </a:r>
            <a:endParaRPr lang="en-US" sz="3200" dirty="0" smtClean="0"/>
          </a:p>
          <a:p>
            <a:r>
              <a:rPr lang="en-US" sz="3200" b="1" dirty="0" smtClean="0"/>
              <a:t>Merit Position</a:t>
            </a:r>
            <a:r>
              <a:rPr lang="en-US" sz="3200" dirty="0" smtClean="0"/>
              <a:t>: </a:t>
            </a:r>
            <a:r>
              <a:rPr lang="en-US" sz="3600" dirty="0" smtClean="0"/>
              <a:t>4966</a:t>
            </a:r>
            <a:endParaRPr lang="en-US" sz="3200" dirty="0"/>
          </a:p>
        </p:txBody>
      </p:sp>
      <p:sp>
        <p:nvSpPr>
          <p:cNvPr id="6" name="TextBox 5"/>
          <p:cNvSpPr txBox="1"/>
          <p:nvPr/>
        </p:nvSpPr>
        <p:spPr>
          <a:xfrm>
            <a:off x="8534400" y="3723620"/>
            <a:ext cx="3429000" cy="461665"/>
          </a:xfrm>
          <a:prstGeom prst="rect">
            <a:avLst/>
          </a:prstGeom>
          <a:noFill/>
        </p:spPr>
        <p:txBody>
          <a:bodyPr wrap="square" rtlCol="0">
            <a:spAutoFit/>
          </a:bodyPr>
          <a:lstStyle/>
          <a:p>
            <a:r>
              <a:rPr lang="en-US" sz="2400" b="1" dirty="0" smtClean="0"/>
              <a:t>SUBMITTED TO</a:t>
            </a:r>
            <a:endParaRPr lang="en-US" sz="2400" b="1" dirty="0"/>
          </a:p>
        </p:txBody>
      </p:sp>
      <p:sp>
        <p:nvSpPr>
          <p:cNvPr id="7" name="TextBox 6"/>
          <p:cNvSpPr txBox="1"/>
          <p:nvPr/>
        </p:nvSpPr>
        <p:spPr>
          <a:xfrm>
            <a:off x="8229600" y="4431268"/>
            <a:ext cx="3733800" cy="369332"/>
          </a:xfrm>
          <a:prstGeom prst="rect">
            <a:avLst/>
          </a:prstGeom>
          <a:noFill/>
        </p:spPr>
        <p:txBody>
          <a:bodyPr wrap="square" rtlCol="0">
            <a:spAutoFit/>
          </a:bodyPr>
          <a:lstStyle/>
          <a:p>
            <a:endParaRPr lang="en-US" dirty="0"/>
          </a:p>
        </p:txBody>
      </p:sp>
      <p:sp>
        <p:nvSpPr>
          <p:cNvPr id="13" name="TextBox 12"/>
          <p:cNvSpPr txBox="1"/>
          <p:nvPr/>
        </p:nvSpPr>
        <p:spPr>
          <a:xfrm>
            <a:off x="8574514" y="4335580"/>
            <a:ext cx="4404886" cy="1631216"/>
          </a:xfrm>
          <a:prstGeom prst="rect">
            <a:avLst/>
          </a:prstGeom>
          <a:noFill/>
          <a:ln w="28575">
            <a:solidFill>
              <a:schemeClr val="tx1"/>
            </a:solidFill>
          </a:ln>
        </p:spPr>
        <p:txBody>
          <a:bodyPr wrap="square" rtlCol="0">
            <a:spAutoFit/>
          </a:bodyPr>
          <a:lstStyle/>
          <a:p>
            <a:r>
              <a:rPr lang="en-US" sz="2000" dirty="0" err="1" smtClean="0"/>
              <a:t>Md</a:t>
            </a:r>
            <a:r>
              <a:rPr lang="en-US" sz="2000" dirty="0" smtClean="0"/>
              <a:t> </a:t>
            </a:r>
            <a:r>
              <a:rPr lang="en-US" sz="2000" dirty="0" err="1" smtClean="0"/>
              <a:t>Mahbub</a:t>
            </a:r>
            <a:r>
              <a:rPr lang="en-US" sz="2000" dirty="0" smtClean="0"/>
              <a:t> E Noor</a:t>
            </a:r>
          </a:p>
          <a:p>
            <a:r>
              <a:rPr lang="en-US" sz="2000" dirty="0" smtClean="0"/>
              <a:t>Assistant Professor</a:t>
            </a:r>
            <a:endParaRPr lang="en-US" sz="2000" dirty="0" smtClean="0"/>
          </a:p>
          <a:p>
            <a:r>
              <a:rPr lang="en-US" sz="2000" dirty="0" smtClean="0"/>
              <a:t>Dept. of Computer Science &amp; Engineering</a:t>
            </a:r>
          </a:p>
          <a:p>
            <a:r>
              <a:rPr lang="en-US" sz="2000" dirty="0" smtClean="0"/>
              <a:t>University of </a:t>
            </a:r>
            <a:r>
              <a:rPr lang="en-US" sz="2000" dirty="0" err="1" smtClean="0"/>
              <a:t>Barishal</a:t>
            </a:r>
            <a:endParaRPr lang="en-US" sz="2000" dirty="0"/>
          </a:p>
        </p:txBody>
      </p:sp>
    </p:spTree>
    <p:extLst>
      <p:ext uri="{BB962C8B-B14F-4D97-AF65-F5344CB8AC3E}">
        <p14:creationId xmlns:p14="http://schemas.microsoft.com/office/powerpoint/2010/main" val="2494226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3258800" cy="68580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219200" y="609600"/>
            <a:ext cx="2286000" cy="461665"/>
          </a:xfrm>
          <a:prstGeom prst="rect">
            <a:avLst/>
          </a:prstGeom>
          <a:noFill/>
        </p:spPr>
        <p:txBody>
          <a:bodyPr wrap="square" rtlCol="0">
            <a:spAutoFit/>
          </a:bodyPr>
          <a:lstStyle/>
          <a:p>
            <a:r>
              <a:rPr lang="en-US" sz="2400" b="1" dirty="0" smtClean="0"/>
              <a:t>INTRODUCTION</a:t>
            </a:r>
            <a:endParaRPr lang="en-US" sz="2400" b="1" dirty="0"/>
          </a:p>
        </p:txBody>
      </p:sp>
      <p:sp>
        <p:nvSpPr>
          <p:cNvPr id="4" name="TextBox 3"/>
          <p:cNvSpPr txBox="1"/>
          <p:nvPr/>
        </p:nvSpPr>
        <p:spPr>
          <a:xfrm>
            <a:off x="2133600" y="1295400"/>
            <a:ext cx="9144000" cy="1631216"/>
          </a:xfrm>
          <a:prstGeom prst="rect">
            <a:avLst/>
          </a:prstGeom>
          <a:noFill/>
          <a:ln w="12700">
            <a:solidFill>
              <a:schemeClr val="tx1"/>
            </a:solidFill>
          </a:ln>
        </p:spPr>
        <p:txBody>
          <a:bodyPr wrap="square" rtlCol="0">
            <a:spAutoFit/>
          </a:bodyPr>
          <a:lstStyle/>
          <a:p>
            <a:r>
              <a:rPr lang="en-US" sz="2000" dirty="0"/>
              <a:t>Modern monitors come in a variety of display technologies, each with distinct features and advantages. Understanding the differences between LED, LCD, OLED, QLED, and WLED monitors is essential when choosing the right display for your needs. In this presentation, we will explore each of these technologies, their pros and cons, and how they impact the performance and visual quality of monitors.</a:t>
            </a:r>
          </a:p>
        </p:txBody>
      </p:sp>
      <p:sp>
        <p:nvSpPr>
          <p:cNvPr id="5" name="TextBox 4"/>
          <p:cNvSpPr txBox="1"/>
          <p:nvPr/>
        </p:nvSpPr>
        <p:spPr>
          <a:xfrm>
            <a:off x="685800" y="3287067"/>
            <a:ext cx="4724400" cy="461665"/>
          </a:xfrm>
          <a:prstGeom prst="rect">
            <a:avLst/>
          </a:prstGeom>
          <a:noFill/>
        </p:spPr>
        <p:txBody>
          <a:bodyPr wrap="square" rtlCol="0">
            <a:spAutoFit/>
          </a:bodyPr>
          <a:lstStyle/>
          <a:p>
            <a:r>
              <a:rPr lang="en-US" sz="2400" b="1" dirty="0"/>
              <a:t>LED (Light Emitting Diode)</a:t>
            </a:r>
          </a:p>
        </p:txBody>
      </p:sp>
      <p:sp>
        <p:nvSpPr>
          <p:cNvPr id="8" name="TextBox 7"/>
          <p:cNvSpPr txBox="1"/>
          <p:nvPr/>
        </p:nvSpPr>
        <p:spPr>
          <a:xfrm>
            <a:off x="1235365" y="4134366"/>
            <a:ext cx="4191000" cy="2246769"/>
          </a:xfrm>
          <a:prstGeom prst="rect">
            <a:avLst/>
          </a:prstGeom>
          <a:noFill/>
          <a:ln w="12700">
            <a:solidFill>
              <a:schemeClr val="tx1"/>
            </a:solidFill>
          </a:ln>
        </p:spPr>
        <p:txBody>
          <a:bodyPr wrap="square" rtlCol="0">
            <a:spAutoFit/>
          </a:bodyPr>
          <a:lstStyle/>
          <a:p>
            <a:r>
              <a:rPr lang="en-US" sz="2000" b="1" dirty="0"/>
              <a:t>Overview</a:t>
            </a:r>
            <a:r>
              <a:rPr lang="en-US" sz="2000" dirty="0" smtClean="0"/>
              <a:t>:</a:t>
            </a:r>
          </a:p>
          <a:p>
            <a:r>
              <a:rPr lang="en-US" sz="2000" b="1" dirty="0" smtClean="0"/>
              <a:t>LED</a:t>
            </a:r>
            <a:r>
              <a:rPr lang="en-US" sz="2000" dirty="0" smtClean="0"/>
              <a:t> </a:t>
            </a:r>
            <a:r>
              <a:rPr lang="en-US" sz="2000" dirty="0"/>
              <a:t>monitors are actually a type of </a:t>
            </a:r>
            <a:r>
              <a:rPr lang="en-US" sz="2000" b="1" dirty="0"/>
              <a:t>LCD</a:t>
            </a:r>
            <a:r>
              <a:rPr lang="en-US" sz="2000" dirty="0"/>
              <a:t> display. The term LED refers to the backlighting technology used in these monitors. Unlike traditional CCFL backlighting, LED </a:t>
            </a:r>
            <a:r>
              <a:rPr lang="en-US" sz="2000" b="1" dirty="0"/>
              <a:t>backlights</a:t>
            </a:r>
            <a:r>
              <a:rPr lang="en-US" sz="2000" dirty="0"/>
              <a:t> use LEDs to illuminate the liquid crystals.</a:t>
            </a:r>
          </a:p>
        </p:txBody>
      </p:sp>
      <p:sp>
        <p:nvSpPr>
          <p:cNvPr id="9" name="TextBox 8"/>
          <p:cNvSpPr txBox="1"/>
          <p:nvPr/>
        </p:nvSpPr>
        <p:spPr>
          <a:xfrm>
            <a:off x="7391400" y="4134365"/>
            <a:ext cx="4267200" cy="2246769"/>
          </a:xfrm>
          <a:prstGeom prst="rect">
            <a:avLst/>
          </a:prstGeom>
          <a:noFill/>
          <a:ln w="12700">
            <a:solidFill>
              <a:schemeClr val="tx1"/>
            </a:solidFill>
          </a:ln>
        </p:spPr>
        <p:txBody>
          <a:bodyPr wrap="square" rtlCol="0">
            <a:spAutoFit/>
          </a:bodyPr>
          <a:lstStyle/>
          <a:p>
            <a:r>
              <a:rPr lang="en-US" sz="2000" b="1" dirty="0"/>
              <a:t>Key Features</a:t>
            </a:r>
            <a:r>
              <a:rPr lang="en-US" sz="2000" dirty="0" smtClean="0"/>
              <a:t>:</a:t>
            </a:r>
          </a:p>
          <a:p>
            <a:r>
              <a:rPr lang="en-US" sz="2000" b="1" dirty="0" smtClean="0"/>
              <a:t>LED </a:t>
            </a:r>
            <a:r>
              <a:rPr lang="en-US" sz="2000" b="1" dirty="0"/>
              <a:t>Backlighting</a:t>
            </a:r>
            <a:r>
              <a:rPr lang="en-US" sz="2000" dirty="0"/>
              <a:t>: Uses LEDs to provide the light source behind the LCD panel</a:t>
            </a:r>
            <a:r>
              <a:rPr lang="en-US" sz="2000" dirty="0" smtClean="0"/>
              <a:t>.</a:t>
            </a:r>
          </a:p>
          <a:p>
            <a:r>
              <a:rPr lang="en-US" sz="2000" b="1" dirty="0" smtClean="0"/>
              <a:t>Edge-lit </a:t>
            </a:r>
            <a:r>
              <a:rPr lang="en-US" sz="2000" b="1" dirty="0" err="1"/>
              <a:t>vs</a:t>
            </a:r>
            <a:r>
              <a:rPr lang="en-US" sz="2000" b="1" dirty="0"/>
              <a:t> Full-array: </a:t>
            </a:r>
            <a:r>
              <a:rPr lang="en-US" sz="2000" dirty="0"/>
              <a:t>LED monitors can either be edge-lit (LEDs around the edges) or full-array (LEDs across the entire panel).</a:t>
            </a:r>
          </a:p>
        </p:txBody>
      </p:sp>
    </p:spTree>
    <p:extLst>
      <p:ext uri="{BB962C8B-B14F-4D97-AF65-F5344CB8AC3E}">
        <p14:creationId xmlns:p14="http://schemas.microsoft.com/office/powerpoint/2010/main" val="3377392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3258800" cy="68580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39200" y="-313933"/>
            <a:ext cx="3048000" cy="3603575"/>
          </a:xfrm>
          <a:prstGeom prst="rect">
            <a:avLst/>
          </a:prstGeom>
        </p:spPr>
      </p:pic>
      <p:sp>
        <p:nvSpPr>
          <p:cNvPr id="4" name="TextBox 3"/>
          <p:cNvSpPr txBox="1"/>
          <p:nvPr/>
        </p:nvSpPr>
        <p:spPr>
          <a:xfrm>
            <a:off x="9677400" y="3059668"/>
            <a:ext cx="2209800" cy="369332"/>
          </a:xfrm>
          <a:prstGeom prst="rect">
            <a:avLst/>
          </a:prstGeom>
          <a:noFill/>
        </p:spPr>
        <p:txBody>
          <a:bodyPr wrap="square" rtlCol="0">
            <a:spAutoFit/>
          </a:bodyPr>
          <a:lstStyle/>
          <a:p>
            <a:r>
              <a:rPr lang="en-US" i="1" dirty="0" smtClean="0"/>
              <a:t>LED Monitor</a:t>
            </a:r>
            <a:endParaRPr lang="en-US" i="1" dirty="0"/>
          </a:p>
        </p:txBody>
      </p:sp>
      <p:sp>
        <p:nvSpPr>
          <p:cNvPr id="5" name="Rectangle 4"/>
          <p:cNvSpPr/>
          <p:nvPr/>
        </p:nvSpPr>
        <p:spPr>
          <a:xfrm>
            <a:off x="0" y="0"/>
            <a:ext cx="8153400" cy="68580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57200" y="348734"/>
            <a:ext cx="3505200" cy="2308324"/>
          </a:xfrm>
          <a:prstGeom prst="rect">
            <a:avLst/>
          </a:prstGeom>
          <a:noFill/>
          <a:ln w="19050">
            <a:solidFill>
              <a:schemeClr val="tx1"/>
            </a:solidFill>
          </a:ln>
        </p:spPr>
        <p:txBody>
          <a:bodyPr wrap="square" rtlCol="0">
            <a:spAutoFit/>
          </a:bodyPr>
          <a:lstStyle/>
          <a:p>
            <a:r>
              <a:rPr lang="en-US" b="1" dirty="0"/>
              <a:t>Pros</a:t>
            </a:r>
            <a:r>
              <a:rPr lang="en-US" dirty="0" smtClean="0"/>
              <a:t>:</a:t>
            </a:r>
          </a:p>
          <a:p>
            <a:r>
              <a:rPr lang="en-US" dirty="0"/>
              <a:t>•Thinner and more energy-efficient than CCFL-backlit LCDs</a:t>
            </a:r>
            <a:r>
              <a:rPr lang="en-US" dirty="0" smtClean="0"/>
              <a:t>.</a:t>
            </a:r>
          </a:p>
          <a:p>
            <a:r>
              <a:rPr lang="en-US" dirty="0"/>
              <a:t>•Can achieve better brightness and contrast ratios than traditional LCDs</a:t>
            </a:r>
            <a:r>
              <a:rPr lang="en-US" dirty="0" smtClean="0"/>
              <a:t>.</a:t>
            </a:r>
          </a:p>
          <a:p>
            <a:r>
              <a:rPr lang="en-US" dirty="0"/>
              <a:t>•</a:t>
            </a:r>
            <a:r>
              <a:rPr lang="en-US" dirty="0" smtClean="0"/>
              <a:t>Available </a:t>
            </a:r>
            <a:r>
              <a:rPr lang="en-US" dirty="0"/>
              <a:t>in both edge-lit and full-array configurations.</a:t>
            </a:r>
          </a:p>
        </p:txBody>
      </p:sp>
      <p:sp>
        <p:nvSpPr>
          <p:cNvPr id="7" name="TextBox 6"/>
          <p:cNvSpPr txBox="1"/>
          <p:nvPr/>
        </p:nvSpPr>
        <p:spPr>
          <a:xfrm>
            <a:off x="4572000" y="336034"/>
            <a:ext cx="2895600" cy="1754326"/>
          </a:xfrm>
          <a:prstGeom prst="rect">
            <a:avLst/>
          </a:prstGeom>
          <a:noFill/>
          <a:ln w="19050">
            <a:solidFill>
              <a:schemeClr val="tx1"/>
            </a:solidFill>
          </a:ln>
        </p:spPr>
        <p:txBody>
          <a:bodyPr wrap="square" rtlCol="0">
            <a:spAutoFit/>
          </a:bodyPr>
          <a:lstStyle/>
          <a:p>
            <a:r>
              <a:rPr lang="en-US" b="1" dirty="0"/>
              <a:t>Cons</a:t>
            </a:r>
            <a:r>
              <a:rPr lang="en-US" dirty="0" smtClean="0"/>
              <a:t>:</a:t>
            </a:r>
          </a:p>
          <a:p>
            <a:r>
              <a:rPr lang="en-US" dirty="0"/>
              <a:t>•Still relies on liquid crystals, so black levels may not be as deep as OLED</a:t>
            </a:r>
            <a:r>
              <a:rPr lang="en-US" dirty="0" smtClean="0"/>
              <a:t>.</a:t>
            </a:r>
          </a:p>
          <a:p>
            <a:r>
              <a:rPr lang="en-US" dirty="0"/>
              <a:t>•Edge-lit models may have uneven lighting.</a:t>
            </a:r>
          </a:p>
        </p:txBody>
      </p:sp>
      <p:sp>
        <p:nvSpPr>
          <p:cNvPr id="8" name="TextBox 7"/>
          <p:cNvSpPr txBox="1"/>
          <p:nvPr/>
        </p:nvSpPr>
        <p:spPr>
          <a:xfrm>
            <a:off x="457200" y="3104976"/>
            <a:ext cx="3733800" cy="400110"/>
          </a:xfrm>
          <a:prstGeom prst="rect">
            <a:avLst/>
          </a:prstGeom>
          <a:noFill/>
        </p:spPr>
        <p:txBody>
          <a:bodyPr wrap="square" rtlCol="0">
            <a:spAutoFit/>
          </a:bodyPr>
          <a:lstStyle/>
          <a:p>
            <a:r>
              <a:rPr lang="en-US" dirty="0"/>
              <a:t> </a:t>
            </a:r>
            <a:r>
              <a:rPr lang="en-US" sz="2000" b="1" dirty="0"/>
              <a:t>LCD (Liquid Crystal Display)</a:t>
            </a:r>
            <a:endParaRPr lang="en-US" b="1" dirty="0"/>
          </a:p>
        </p:txBody>
      </p:sp>
      <p:sp>
        <p:nvSpPr>
          <p:cNvPr id="9" name="TextBox 8"/>
          <p:cNvSpPr txBox="1"/>
          <p:nvPr/>
        </p:nvSpPr>
        <p:spPr>
          <a:xfrm>
            <a:off x="457200" y="3716526"/>
            <a:ext cx="2819400" cy="2308324"/>
          </a:xfrm>
          <a:prstGeom prst="rect">
            <a:avLst/>
          </a:prstGeom>
          <a:noFill/>
          <a:ln w="19050">
            <a:solidFill>
              <a:schemeClr val="tx1"/>
            </a:solidFill>
          </a:ln>
        </p:spPr>
        <p:txBody>
          <a:bodyPr wrap="square" rtlCol="0">
            <a:spAutoFit/>
          </a:bodyPr>
          <a:lstStyle/>
          <a:p>
            <a:r>
              <a:rPr lang="en-US" b="1" dirty="0"/>
              <a:t>Overview</a:t>
            </a:r>
            <a:r>
              <a:rPr lang="en-US" b="1" dirty="0" smtClean="0"/>
              <a:t>:</a:t>
            </a:r>
          </a:p>
          <a:p>
            <a:r>
              <a:rPr lang="en-US" dirty="0"/>
              <a:t>•LCD is a type of display technology that uses liquid crystals to create an image. These liquid crystals don't emit light by themselves but instead modulate light from a backlight.</a:t>
            </a:r>
          </a:p>
        </p:txBody>
      </p:sp>
      <p:sp>
        <p:nvSpPr>
          <p:cNvPr id="10" name="TextBox 9"/>
          <p:cNvSpPr txBox="1"/>
          <p:nvPr/>
        </p:nvSpPr>
        <p:spPr>
          <a:xfrm>
            <a:off x="3860800" y="3505086"/>
            <a:ext cx="4064000" cy="2862322"/>
          </a:xfrm>
          <a:prstGeom prst="rect">
            <a:avLst/>
          </a:prstGeom>
          <a:noFill/>
          <a:ln w="19050">
            <a:solidFill>
              <a:schemeClr val="tx1"/>
            </a:solidFill>
          </a:ln>
        </p:spPr>
        <p:txBody>
          <a:bodyPr wrap="square" rtlCol="0">
            <a:spAutoFit/>
          </a:bodyPr>
          <a:lstStyle/>
          <a:p>
            <a:r>
              <a:rPr lang="en-US" b="1" dirty="0"/>
              <a:t>Key Features</a:t>
            </a:r>
            <a:r>
              <a:rPr lang="en-US" b="1" dirty="0" smtClean="0"/>
              <a:t>:</a:t>
            </a:r>
          </a:p>
          <a:p>
            <a:r>
              <a:rPr lang="en-US" b="1" dirty="0"/>
              <a:t>•Backlight: </a:t>
            </a:r>
            <a:r>
              <a:rPr lang="en-US" dirty="0"/>
              <a:t>Typically uses cold cathode fluorescent lamps (CCFL) or LED as backlight</a:t>
            </a:r>
            <a:r>
              <a:rPr lang="en-US" dirty="0" smtClean="0"/>
              <a:t>.</a:t>
            </a:r>
          </a:p>
          <a:p>
            <a:r>
              <a:rPr lang="en-US" b="1" dirty="0"/>
              <a:t>•Resolution &amp; Colors</a:t>
            </a:r>
            <a:r>
              <a:rPr lang="en-US" dirty="0"/>
              <a:t>: Offers good color accuracy but can struggle with deep blacks and contrast ratios</a:t>
            </a:r>
            <a:r>
              <a:rPr lang="en-US" dirty="0" smtClean="0"/>
              <a:t>.</a:t>
            </a:r>
          </a:p>
          <a:p>
            <a:r>
              <a:rPr lang="en-US" b="1" dirty="0"/>
              <a:t>•Energy Efficient: </a:t>
            </a:r>
            <a:r>
              <a:rPr lang="en-US" dirty="0"/>
              <a:t>More energy-efficient than CRTs, but less efficient than newer technologies like OLED.</a:t>
            </a: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67800" y="3244334"/>
            <a:ext cx="3200400" cy="3276600"/>
          </a:xfrm>
          <a:prstGeom prst="rect">
            <a:avLst/>
          </a:prstGeom>
        </p:spPr>
      </p:pic>
      <p:sp>
        <p:nvSpPr>
          <p:cNvPr id="12" name="TextBox 11"/>
          <p:cNvSpPr txBox="1"/>
          <p:nvPr/>
        </p:nvSpPr>
        <p:spPr>
          <a:xfrm>
            <a:off x="9829800" y="6229861"/>
            <a:ext cx="2286000" cy="369332"/>
          </a:xfrm>
          <a:prstGeom prst="rect">
            <a:avLst/>
          </a:prstGeom>
          <a:noFill/>
        </p:spPr>
        <p:txBody>
          <a:bodyPr wrap="square" rtlCol="0">
            <a:spAutoFit/>
          </a:bodyPr>
          <a:lstStyle/>
          <a:p>
            <a:r>
              <a:rPr lang="en-US" i="1" dirty="0" smtClean="0"/>
              <a:t>LCD Monitor</a:t>
            </a:r>
            <a:endParaRPr lang="en-US" i="1" dirty="0"/>
          </a:p>
        </p:txBody>
      </p:sp>
    </p:spTree>
    <p:extLst>
      <p:ext uri="{BB962C8B-B14F-4D97-AF65-F5344CB8AC3E}">
        <p14:creationId xmlns:p14="http://schemas.microsoft.com/office/powerpoint/2010/main" val="3457029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3258800" cy="68580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85800" y="533400"/>
            <a:ext cx="3124200" cy="2031325"/>
          </a:xfrm>
          <a:prstGeom prst="rect">
            <a:avLst/>
          </a:prstGeom>
          <a:noFill/>
          <a:ln w="19050">
            <a:solidFill>
              <a:schemeClr val="tx1"/>
            </a:solidFill>
          </a:ln>
        </p:spPr>
        <p:txBody>
          <a:bodyPr wrap="square" rtlCol="0">
            <a:spAutoFit/>
          </a:bodyPr>
          <a:lstStyle/>
          <a:p>
            <a:r>
              <a:rPr lang="en-US" b="1" dirty="0"/>
              <a:t>Pros</a:t>
            </a:r>
            <a:r>
              <a:rPr lang="en-US" b="1" dirty="0" smtClean="0"/>
              <a:t>:</a:t>
            </a:r>
          </a:p>
          <a:p>
            <a:r>
              <a:rPr lang="en-US" dirty="0"/>
              <a:t>•Inexpensive to manufacture</a:t>
            </a:r>
            <a:r>
              <a:rPr lang="en-US" dirty="0" smtClean="0"/>
              <a:t>.</a:t>
            </a:r>
          </a:p>
          <a:p>
            <a:r>
              <a:rPr lang="en-US" dirty="0"/>
              <a:t>•Wide range of sizes and resolutions</a:t>
            </a:r>
            <a:r>
              <a:rPr lang="en-US" dirty="0" smtClean="0"/>
              <a:t>.</a:t>
            </a:r>
          </a:p>
          <a:p>
            <a:r>
              <a:rPr lang="en-US" dirty="0"/>
              <a:t>•Low power consumption compared to older CRT monitors.</a:t>
            </a:r>
          </a:p>
        </p:txBody>
      </p:sp>
      <p:sp>
        <p:nvSpPr>
          <p:cNvPr id="4" name="TextBox 3"/>
          <p:cNvSpPr txBox="1"/>
          <p:nvPr/>
        </p:nvSpPr>
        <p:spPr>
          <a:xfrm>
            <a:off x="8382000" y="319216"/>
            <a:ext cx="3530943" cy="1754326"/>
          </a:xfrm>
          <a:prstGeom prst="rect">
            <a:avLst/>
          </a:prstGeom>
          <a:noFill/>
          <a:ln w="19050">
            <a:solidFill>
              <a:schemeClr val="tx1"/>
            </a:solidFill>
          </a:ln>
        </p:spPr>
        <p:txBody>
          <a:bodyPr wrap="square" rtlCol="0">
            <a:spAutoFit/>
          </a:bodyPr>
          <a:lstStyle/>
          <a:p>
            <a:r>
              <a:rPr lang="en-US" b="1" dirty="0"/>
              <a:t>Cons</a:t>
            </a:r>
            <a:r>
              <a:rPr lang="en-US" b="1" dirty="0" smtClean="0"/>
              <a:t>:</a:t>
            </a:r>
          </a:p>
          <a:p>
            <a:r>
              <a:rPr lang="en-US" dirty="0"/>
              <a:t>•Limited contrast ratios</a:t>
            </a:r>
            <a:r>
              <a:rPr lang="en-US" dirty="0" smtClean="0"/>
              <a:t>.</a:t>
            </a:r>
          </a:p>
          <a:p>
            <a:r>
              <a:rPr lang="en-US" dirty="0"/>
              <a:t>•Less vibrant colors compared to OLED</a:t>
            </a:r>
            <a:r>
              <a:rPr lang="en-US" dirty="0" smtClean="0"/>
              <a:t>.</a:t>
            </a:r>
          </a:p>
          <a:p>
            <a:r>
              <a:rPr lang="en-US" dirty="0"/>
              <a:t>•Poor black levels (blacks appear gray due to backlight bleed).</a:t>
            </a:r>
          </a:p>
        </p:txBody>
      </p:sp>
      <p:sp>
        <p:nvSpPr>
          <p:cNvPr id="5" name="TextBox 4"/>
          <p:cNvSpPr txBox="1"/>
          <p:nvPr/>
        </p:nvSpPr>
        <p:spPr>
          <a:xfrm>
            <a:off x="622300" y="3059668"/>
            <a:ext cx="4648200" cy="400110"/>
          </a:xfrm>
          <a:prstGeom prst="rect">
            <a:avLst/>
          </a:prstGeom>
          <a:noFill/>
        </p:spPr>
        <p:txBody>
          <a:bodyPr wrap="square" rtlCol="0">
            <a:spAutoFit/>
          </a:bodyPr>
          <a:lstStyle/>
          <a:p>
            <a:r>
              <a:rPr lang="en-US" sz="2000" b="1" dirty="0"/>
              <a:t> OLED (Organic Light Emitting Diode)</a:t>
            </a:r>
          </a:p>
        </p:txBody>
      </p:sp>
      <p:sp>
        <p:nvSpPr>
          <p:cNvPr id="6" name="TextBox 5"/>
          <p:cNvSpPr txBox="1"/>
          <p:nvPr/>
        </p:nvSpPr>
        <p:spPr>
          <a:xfrm>
            <a:off x="685800" y="3657600"/>
            <a:ext cx="3124200" cy="2031325"/>
          </a:xfrm>
          <a:prstGeom prst="rect">
            <a:avLst/>
          </a:prstGeom>
          <a:noFill/>
          <a:ln w="19050">
            <a:solidFill>
              <a:schemeClr val="tx1"/>
            </a:solidFill>
          </a:ln>
        </p:spPr>
        <p:txBody>
          <a:bodyPr wrap="square" rtlCol="0">
            <a:spAutoFit/>
          </a:bodyPr>
          <a:lstStyle/>
          <a:p>
            <a:r>
              <a:rPr lang="en-US" b="1" dirty="0"/>
              <a:t>Overview</a:t>
            </a:r>
            <a:r>
              <a:rPr lang="en-US" b="1" dirty="0" smtClean="0"/>
              <a:t>:</a:t>
            </a:r>
          </a:p>
          <a:p>
            <a:r>
              <a:rPr lang="en-US" dirty="0" smtClean="0"/>
              <a:t>OLED </a:t>
            </a:r>
            <a:r>
              <a:rPr lang="en-US" dirty="0"/>
              <a:t>is a display technology where each individual pixel emits its own light, unlike LCDs, which require a backlight. This allows for true blacks and exceptional contrast.</a:t>
            </a:r>
          </a:p>
        </p:txBody>
      </p:sp>
      <p:sp>
        <p:nvSpPr>
          <p:cNvPr id="7" name="TextBox 6"/>
          <p:cNvSpPr txBox="1"/>
          <p:nvPr/>
        </p:nvSpPr>
        <p:spPr>
          <a:xfrm>
            <a:off x="8382000" y="3676135"/>
            <a:ext cx="3733800" cy="2308324"/>
          </a:xfrm>
          <a:prstGeom prst="rect">
            <a:avLst/>
          </a:prstGeom>
          <a:noFill/>
          <a:ln w="19050">
            <a:solidFill>
              <a:schemeClr val="tx1"/>
            </a:solidFill>
          </a:ln>
        </p:spPr>
        <p:txBody>
          <a:bodyPr wrap="square" rtlCol="0">
            <a:spAutoFit/>
          </a:bodyPr>
          <a:lstStyle/>
          <a:p>
            <a:r>
              <a:rPr lang="en-US" b="1" dirty="0"/>
              <a:t>Key Features</a:t>
            </a:r>
            <a:r>
              <a:rPr lang="en-US" b="1" dirty="0" smtClean="0"/>
              <a:t>:</a:t>
            </a:r>
          </a:p>
          <a:p>
            <a:r>
              <a:rPr lang="en-US" b="1" dirty="0"/>
              <a:t>•Self-Emitting Pixels</a:t>
            </a:r>
            <a:r>
              <a:rPr lang="en-US" dirty="0"/>
              <a:t>: Each pixel can turn on or off independently, offering true black levels and infinite contrast</a:t>
            </a:r>
            <a:r>
              <a:rPr lang="en-US" dirty="0" smtClean="0"/>
              <a:t>.</a:t>
            </a:r>
          </a:p>
          <a:p>
            <a:r>
              <a:rPr lang="en-US" b="1" dirty="0"/>
              <a:t>•Vibrant Colors: </a:t>
            </a:r>
            <a:r>
              <a:rPr lang="en-US" dirty="0"/>
              <a:t>OLED displays can reproduce a wide color gamut and more vibrant colors compared to traditional LED/LCD displays.</a:t>
            </a:r>
          </a:p>
        </p:txBody>
      </p:sp>
    </p:spTree>
    <p:extLst>
      <p:ext uri="{BB962C8B-B14F-4D97-AF65-F5344CB8AC3E}">
        <p14:creationId xmlns:p14="http://schemas.microsoft.com/office/powerpoint/2010/main" val="1743369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0134600" cy="68580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10134600" y="0"/>
            <a:ext cx="3124200" cy="68580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extBox 3"/>
          <p:cNvSpPr txBox="1"/>
          <p:nvPr/>
        </p:nvSpPr>
        <p:spPr>
          <a:xfrm>
            <a:off x="609600" y="457200"/>
            <a:ext cx="3124200" cy="2031325"/>
          </a:xfrm>
          <a:prstGeom prst="rect">
            <a:avLst/>
          </a:prstGeom>
          <a:noFill/>
          <a:ln w="19050">
            <a:solidFill>
              <a:schemeClr val="tx1"/>
            </a:solidFill>
          </a:ln>
        </p:spPr>
        <p:txBody>
          <a:bodyPr wrap="square" rtlCol="0">
            <a:spAutoFit/>
          </a:bodyPr>
          <a:lstStyle/>
          <a:p>
            <a:r>
              <a:rPr lang="en-US" b="1" dirty="0"/>
              <a:t>Pros</a:t>
            </a:r>
            <a:r>
              <a:rPr lang="en-US" b="1" dirty="0" smtClean="0"/>
              <a:t>:</a:t>
            </a:r>
          </a:p>
          <a:p>
            <a:r>
              <a:rPr lang="en-US" dirty="0"/>
              <a:t>•Excellent contrast ratios and true blacks</a:t>
            </a:r>
            <a:r>
              <a:rPr lang="en-US" dirty="0" smtClean="0"/>
              <a:t>.</a:t>
            </a:r>
          </a:p>
          <a:p>
            <a:r>
              <a:rPr lang="en-US" dirty="0"/>
              <a:t>•Faster response times, making them ideal for gaming</a:t>
            </a:r>
            <a:r>
              <a:rPr lang="en-US" dirty="0" smtClean="0"/>
              <a:t>.</a:t>
            </a:r>
          </a:p>
          <a:p>
            <a:r>
              <a:rPr lang="en-US" dirty="0"/>
              <a:t>•Wider viewing angles without color distortion.</a:t>
            </a:r>
          </a:p>
        </p:txBody>
      </p:sp>
      <p:sp>
        <p:nvSpPr>
          <p:cNvPr id="5" name="TextBox 4"/>
          <p:cNvSpPr txBox="1"/>
          <p:nvPr/>
        </p:nvSpPr>
        <p:spPr>
          <a:xfrm>
            <a:off x="5562600" y="457200"/>
            <a:ext cx="3657600" cy="2308324"/>
          </a:xfrm>
          <a:prstGeom prst="rect">
            <a:avLst/>
          </a:prstGeom>
          <a:noFill/>
          <a:ln w="19050">
            <a:solidFill>
              <a:schemeClr val="tx1"/>
            </a:solidFill>
          </a:ln>
        </p:spPr>
        <p:txBody>
          <a:bodyPr wrap="square" rtlCol="0">
            <a:spAutoFit/>
          </a:bodyPr>
          <a:lstStyle/>
          <a:p>
            <a:r>
              <a:rPr lang="en-US" b="1" dirty="0"/>
              <a:t>Cons</a:t>
            </a:r>
            <a:r>
              <a:rPr lang="en-US" b="1" dirty="0" smtClean="0"/>
              <a:t>:</a:t>
            </a:r>
          </a:p>
          <a:p>
            <a:r>
              <a:rPr lang="en-US" dirty="0"/>
              <a:t>•Can be more expensive than LED/LCD monitors</a:t>
            </a:r>
            <a:r>
              <a:rPr lang="en-US" dirty="0" smtClean="0"/>
              <a:t>.</a:t>
            </a:r>
          </a:p>
          <a:p>
            <a:r>
              <a:rPr lang="en-US" dirty="0"/>
              <a:t>•Prone to burn-in (permanent image retention) if static images are displayed for long periods</a:t>
            </a:r>
            <a:r>
              <a:rPr lang="en-US" dirty="0" smtClean="0"/>
              <a:t>.</a:t>
            </a:r>
          </a:p>
          <a:p>
            <a:r>
              <a:rPr lang="en-US" dirty="0"/>
              <a:t>•Shorter lifespan compared to LED displays, especially in blue OLEDs.</a:t>
            </a:r>
          </a:p>
        </p:txBody>
      </p:sp>
      <p:sp>
        <p:nvSpPr>
          <p:cNvPr id="6" name="TextBox 5"/>
          <p:cNvSpPr txBox="1"/>
          <p:nvPr/>
        </p:nvSpPr>
        <p:spPr>
          <a:xfrm>
            <a:off x="838200" y="3059668"/>
            <a:ext cx="4038600" cy="400110"/>
          </a:xfrm>
          <a:prstGeom prst="rect">
            <a:avLst/>
          </a:prstGeom>
          <a:noFill/>
        </p:spPr>
        <p:txBody>
          <a:bodyPr wrap="square" rtlCol="0">
            <a:spAutoFit/>
          </a:bodyPr>
          <a:lstStyle/>
          <a:p>
            <a:r>
              <a:rPr lang="en-US" sz="2000" b="1" dirty="0"/>
              <a:t>QLED (Quantum Dot LED)</a:t>
            </a:r>
          </a:p>
        </p:txBody>
      </p:sp>
      <p:sp>
        <p:nvSpPr>
          <p:cNvPr id="8" name="TextBox 7"/>
          <p:cNvSpPr txBox="1"/>
          <p:nvPr/>
        </p:nvSpPr>
        <p:spPr>
          <a:xfrm>
            <a:off x="656934" y="3624659"/>
            <a:ext cx="3991266" cy="2031325"/>
          </a:xfrm>
          <a:prstGeom prst="rect">
            <a:avLst/>
          </a:prstGeom>
          <a:noFill/>
          <a:ln w="19050">
            <a:solidFill>
              <a:schemeClr val="tx1"/>
            </a:solidFill>
          </a:ln>
        </p:spPr>
        <p:txBody>
          <a:bodyPr wrap="square" rtlCol="0">
            <a:spAutoFit/>
          </a:bodyPr>
          <a:lstStyle/>
          <a:p>
            <a:r>
              <a:rPr lang="en-US" b="1" dirty="0"/>
              <a:t>Overview</a:t>
            </a:r>
            <a:r>
              <a:rPr lang="en-US" b="1" dirty="0" smtClean="0"/>
              <a:t>:</a:t>
            </a:r>
          </a:p>
          <a:p>
            <a:r>
              <a:rPr lang="en-US" b="1" dirty="0" smtClean="0"/>
              <a:t>QLED</a:t>
            </a:r>
            <a:r>
              <a:rPr lang="en-US" dirty="0" smtClean="0"/>
              <a:t> </a:t>
            </a:r>
            <a:r>
              <a:rPr lang="en-US" dirty="0"/>
              <a:t>is a term coined by Samsung, referring to Quantum Dot LED technology. It's a variation of LED/LCD technology that uses a layer of quantum dots between the LED backlight and the LCD panel.</a:t>
            </a:r>
          </a:p>
        </p:txBody>
      </p:sp>
      <p:sp>
        <p:nvSpPr>
          <p:cNvPr id="9" name="TextBox 8"/>
          <p:cNvSpPr txBox="1"/>
          <p:nvPr/>
        </p:nvSpPr>
        <p:spPr>
          <a:xfrm>
            <a:off x="5410200" y="3962400"/>
            <a:ext cx="3962400" cy="2585323"/>
          </a:xfrm>
          <a:prstGeom prst="rect">
            <a:avLst/>
          </a:prstGeom>
          <a:noFill/>
          <a:ln w="19050">
            <a:solidFill>
              <a:schemeClr val="tx1"/>
            </a:solidFill>
          </a:ln>
        </p:spPr>
        <p:txBody>
          <a:bodyPr wrap="square" rtlCol="0">
            <a:spAutoFit/>
          </a:bodyPr>
          <a:lstStyle/>
          <a:p>
            <a:r>
              <a:rPr lang="en-US" b="1" dirty="0"/>
              <a:t>Key Features</a:t>
            </a:r>
            <a:r>
              <a:rPr lang="en-US" b="1" dirty="0" smtClean="0"/>
              <a:t>:</a:t>
            </a:r>
          </a:p>
          <a:p>
            <a:r>
              <a:rPr lang="en-US" dirty="0"/>
              <a:t>•Quantum Dots: These nanometer-sized particles improve brightness, color accuracy, and overall image </a:t>
            </a:r>
            <a:r>
              <a:rPr lang="en-US" dirty="0" err="1"/>
              <a:t>quality.Full</a:t>
            </a:r>
            <a:r>
              <a:rPr lang="en-US" dirty="0"/>
              <a:t> •Array Local Dimming (FALD): Many QLED displays feature this technology, allowing for enhanced contrast by dimming or brightening specific areas of the screen.</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3199" y="3683058"/>
            <a:ext cx="2390775" cy="1914525"/>
          </a:xfrm>
          <a:prstGeom prst="rect">
            <a:avLst/>
          </a:prstGeom>
        </p:spPr>
      </p:pic>
      <p:sp>
        <p:nvSpPr>
          <p:cNvPr id="11" name="TextBox 10"/>
          <p:cNvSpPr txBox="1"/>
          <p:nvPr/>
        </p:nvSpPr>
        <p:spPr>
          <a:xfrm>
            <a:off x="10744200" y="5791200"/>
            <a:ext cx="1828800" cy="369332"/>
          </a:xfrm>
          <a:prstGeom prst="rect">
            <a:avLst/>
          </a:prstGeom>
          <a:noFill/>
        </p:spPr>
        <p:txBody>
          <a:bodyPr wrap="square" rtlCol="0">
            <a:spAutoFit/>
          </a:bodyPr>
          <a:lstStyle/>
          <a:p>
            <a:r>
              <a:rPr lang="en-US" i="1" dirty="0" smtClean="0"/>
              <a:t>QLED Monitor</a:t>
            </a:r>
            <a:endParaRPr lang="en-US" i="1"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76441" y="523280"/>
            <a:ext cx="3030537" cy="151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flipH="1">
            <a:off x="10657033" y="2303859"/>
            <a:ext cx="2003134" cy="369332"/>
          </a:xfrm>
          <a:prstGeom prst="rect">
            <a:avLst/>
          </a:prstGeom>
          <a:noFill/>
        </p:spPr>
        <p:txBody>
          <a:bodyPr wrap="square" rtlCol="0">
            <a:spAutoFit/>
          </a:bodyPr>
          <a:lstStyle/>
          <a:p>
            <a:r>
              <a:rPr lang="en-US" i="1" dirty="0" smtClean="0"/>
              <a:t>OLED Monitor</a:t>
            </a:r>
            <a:endParaRPr lang="en-US" i="1" dirty="0"/>
          </a:p>
        </p:txBody>
      </p:sp>
    </p:spTree>
    <p:extLst>
      <p:ext uri="{BB962C8B-B14F-4D97-AF65-F5344CB8AC3E}">
        <p14:creationId xmlns:p14="http://schemas.microsoft.com/office/powerpoint/2010/main" val="1990969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3258800" cy="68580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p:cNvSpPr txBox="1"/>
          <p:nvPr/>
        </p:nvSpPr>
        <p:spPr>
          <a:xfrm>
            <a:off x="685800" y="685800"/>
            <a:ext cx="4800600" cy="2031325"/>
          </a:xfrm>
          <a:prstGeom prst="rect">
            <a:avLst/>
          </a:prstGeom>
          <a:noFill/>
          <a:ln w="19050">
            <a:solidFill>
              <a:schemeClr val="tx1"/>
            </a:solidFill>
          </a:ln>
        </p:spPr>
        <p:txBody>
          <a:bodyPr wrap="square" rtlCol="0">
            <a:spAutoFit/>
          </a:bodyPr>
          <a:lstStyle/>
          <a:p>
            <a:r>
              <a:rPr lang="en-US" b="1" dirty="0"/>
              <a:t>Pros</a:t>
            </a:r>
            <a:r>
              <a:rPr lang="en-US" b="1" dirty="0" smtClean="0"/>
              <a:t>:</a:t>
            </a:r>
          </a:p>
          <a:p>
            <a:r>
              <a:rPr lang="en-US" dirty="0"/>
              <a:t>•Offers a wider color gamut and better color accuracy than standard LED displays</a:t>
            </a:r>
            <a:r>
              <a:rPr lang="en-US" dirty="0" smtClean="0"/>
              <a:t>.</a:t>
            </a:r>
          </a:p>
          <a:p>
            <a:r>
              <a:rPr lang="en-US" dirty="0"/>
              <a:t>•Can reach higher brightness levels than OLED, making them better suited for bright rooms</a:t>
            </a:r>
            <a:r>
              <a:rPr lang="en-US" dirty="0" smtClean="0"/>
              <a:t>.</a:t>
            </a:r>
          </a:p>
          <a:p>
            <a:r>
              <a:rPr lang="en-US" dirty="0"/>
              <a:t>•Improved contrast ratios and deeper blacks with local dimming.</a:t>
            </a:r>
          </a:p>
        </p:txBody>
      </p:sp>
      <p:sp>
        <p:nvSpPr>
          <p:cNvPr id="4" name="TextBox 3"/>
          <p:cNvSpPr txBox="1"/>
          <p:nvPr/>
        </p:nvSpPr>
        <p:spPr>
          <a:xfrm>
            <a:off x="6356732" y="685800"/>
            <a:ext cx="5306607" cy="1200329"/>
          </a:xfrm>
          <a:prstGeom prst="rect">
            <a:avLst/>
          </a:prstGeom>
          <a:noFill/>
          <a:ln w="19050">
            <a:solidFill>
              <a:schemeClr val="tx1"/>
            </a:solidFill>
          </a:ln>
        </p:spPr>
        <p:txBody>
          <a:bodyPr wrap="square" rtlCol="0">
            <a:spAutoFit/>
          </a:bodyPr>
          <a:lstStyle/>
          <a:p>
            <a:r>
              <a:rPr lang="en-US" b="1" dirty="0"/>
              <a:t>Cons</a:t>
            </a:r>
            <a:r>
              <a:rPr lang="en-US" b="1" dirty="0" smtClean="0"/>
              <a:t>:</a:t>
            </a:r>
          </a:p>
          <a:p>
            <a:r>
              <a:rPr lang="en-US" dirty="0"/>
              <a:t>•Still uses a backlight, so blacks aren’t as deep as OLED</a:t>
            </a:r>
            <a:r>
              <a:rPr lang="en-US" dirty="0" smtClean="0"/>
              <a:t>.</a:t>
            </a:r>
          </a:p>
          <a:p>
            <a:r>
              <a:rPr lang="en-US" dirty="0"/>
              <a:t>•Expensive compared to standard LED displays.</a:t>
            </a:r>
          </a:p>
        </p:txBody>
      </p:sp>
      <p:sp>
        <p:nvSpPr>
          <p:cNvPr id="5" name="TextBox 4"/>
          <p:cNvSpPr txBox="1"/>
          <p:nvPr/>
        </p:nvSpPr>
        <p:spPr>
          <a:xfrm>
            <a:off x="887627" y="3078718"/>
            <a:ext cx="2895600" cy="461665"/>
          </a:xfrm>
          <a:prstGeom prst="rect">
            <a:avLst/>
          </a:prstGeom>
          <a:noFill/>
        </p:spPr>
        <p:txBody>
          <a:bodyPr wrap="square" rtlCol="0">
            <a:spAutoFit/>
          </a:bodyPr>
          <a:lstStyle/>
          <a:p>
            <a:r>
              <a:rPr lang="en-US" sz="2400" b="1" dirty="0"/>
              <a:t>WLED (White LED)</a:t>
            </a:r>
          </a:p>
        </p:txBody>
      </p:sp>
      <p:sp>
        <p:nvSpPr>
          <p:cNvPr id="6" name="TextBox 5"/>
          <p:cNvSpPr txBox="1"/>
          <p:nvPr/>
        </p:nvSpPr>
        <p:spPr>
          <a:xfrm>
            <a:off x="533400" y="4163201"/>
            <a:ext cx="4835235" cy="1200329"/>
          </a:xfrm>
          <a:prstGeom prst="rect">
            <a:avLst/>
          </a:prstGeom>
          <a:noFill/>
          <a:ln w="19050">
            <a:solidFill>
              <a:schemeClr val="tx1"/>
            </a:solidFill>
          </a:ln>
        </p:spPr>
        <p:txBody>
          <a:bodyPr wrap="square" rtlCol="0">
            <a:spAutoFit/>
          </a:bodyPr>
          <a:lstStyle/>
          <a:p>
            <a:r>
              <a:rPr lang="en-US" b="1" dirty="0"/>
              <a:t>Overview</a:t>
            </a:r>
            <a:r>
              <a:rPr lang="en-US" b="1" dirty="0" smtClean="0"/>
              <a:t>:</a:t>
            </a:r>
          </a:p>
          <a:p>
            <a:r>
              <a:rPr lang="en-US" b="1" dirty="0" smtClean="0"/>
              <a:t>WLED</a:t>
            </a:r>
            <a:r>
              <a:rPr lang="en-US" dirty="0" smtClean="0"/>
              <a:t> </a:t>
            </a:r>
            <a:r>
              <a:rPr lang="en-US" dirty="0"/>
              <a:t>stands for White LED. This is a type of LED backlighting used in LCD displays where the backlight is provided by white LEDs.</a:t>
            </a:r>
          </a:p>
        </p:txBody>
      </p:sp>
      <p:sp>
        <p:nvSpPr>
          <p:cNvPr id="7" name="TextBox 6"/>
          <p:cNvSpPr txBox="1"/>
          <p:nvPr/>
        </p:nvSpPr>
        <p:spPr>
          <a:xfrm>
            <a:off x="6343669" y="3580454"/>
            <a:ext cx="5105400" cy="1477328"/>
          </a:xfrm>
          <a:prstGeom prst="rect">
            <a:avLst/>
          </a:prstGeom>
          <a:noFill/>
          <a:ln w="19050">
            <a:solidFill>
              <a:schemeClr val="tx1"/>
            </a:solidFill>
          </a:ln>
        </p:spPr>
        <p:txBody>
          <a:bodyPr wrap="square" rtlCol="0">
            <a:spAutoFit/>
          </a:bodyPr>
          <a:lstStyle/>
          <a:p>
            <a:r>
              <a:rPr lang="en-US" b="1" dirty="0"/>
              <a:t>Key Features</a:t>
            </a:r>
            <a:r>
              <a:rPr lang="en-US" dirty="0" smtClean="0"/>
              <a:t>:</a:t>
            </a:r>
          </a:p>
          <a:p>
            <a:r>
              <a:rPr lang="en-US" b="1" dirty="0" smtClean="0"/>
              <a:t>Backlighting </a:t>
            </a:r>
            <a:r>
              <a:rPr lang="en-US" b="1" dirty="0"/>
              <a:t>Technology: </a:t>
            </a:r>
            <a:r>
              <a:rPr lang="en-US" dirty="0"/>
              <a:t>WLED uses a white LED light source to illuminate the liquid crystal </a:t>
            </a:r>
            <a:r>
              <a:rPr lang="en-US" dirty="0" err="1"/>
              <a:t>panel.No</a:t>
            </a:r>
            <a:r>
              <a:rPr lang="en-US" dirty="0"/>
              <a:t> </a:t>
            </a:r>
            <a:r>
              <a:rPr lang="en-US" b="1" dirty="0"/>
              <a:t>Color Filter: </a:t>
            </a:r>
            <a:r>
              <a:rPr lang="en-US" dirty="0"/>
              <a:t>Some WLED displays use a phosphor coating on the LEDs to improve color quality.</a:t>
            </a:r>
          </a:p>
        </p:txBody>
      </p:sp>
    </p:spTree>
    <p:extLst>
      <p:ext uri="{BB962C8B-B14F-4D97-AF65-F5344CB8AC3E}">
        <p14:creationId xmlns:p14="http://schemas.microsoft.com/office/powerpoint/2010/main" val="1799563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3258800" cy="68580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p:cNvSpPr txBox="1"/>
          <p:nvPr/>
        </p:nvSpPr>
        <p:spPr>
          <a:xfrm flipH="1">
            <a:off x="380999" y="152400"/>
            <a:ext cx="6096000" cy="1477328"/>
          </a:xfrm>
          <a:prstGeom prst="rect">
            <a:avLst/>
          </a:prstGeom>
          <a:noFill/>
          <a:ln w="19050">
            <a:solidFill>
              <a:schemeClr val="tx1"/>
            </a:solidFill>
          </a:ln>
        </p:spPr>
        <p:txBody>
          <a:bodyPr wrap="square" rtlCol="0">
            <a:spAutoFit/>
          </a:bodyPr>
          <a:lstStyle/>
          <a:p>
            <a:r>
              <a:rPr lang="en-US" b="1" dirty="0"/>
              <a:t>Pros</a:t>
            </a:r>
            <a:r>
              <a:rPr lang="en-US" b="1" dirty="0" smtClean="0"/>
              <a:t>:</a:t>
            </a:r>
          </a:p>
          <a:p>
            <a:r>
              <a:rPr lang="en-US" dirty="0"/>
              <a:t>•More energy-efficient than traditional CCFL backlights</a:t>
            </a:r>
            <a:r>
              <a:rPr lang="en-US" dirty="0" smtClean="0"/>
              <a:t>.</a:t>
            </a:r>
          </a:p>
          <a:p>
            <a:r>
              <a:rPr lang="en-US" dirty="0"/>
              <a:t>•Can achieve bright and uniform screen </a:t>
            </a:r>
            <a:r>
              <a:rPr lang="en-US" dirty="0" smtClean="0"/>
              <a:t>lighting.</a:t>
            </a:r>
          </a:p>
          <a:p>
            <a:r>
              <a:rPr lang="en-US" b="1" dirty="0" smtClean="0"/>
              <a:t>Cons</a:t>
            </a:r>
            <a:r>
              <a:rPr lang="en-US" dirty="0"/>
              <a:t>:•Not as color-accurate or vibrant as QLED or OLED</a:t>
            </a:r>
            <a:r>
              <a:rPr lang="en-US" dirty="0" smtClean="0"/>
              <a:t>.</a:t>
            </a:r>
          </a:p>
          <a:p>
            <a:r>
              <a:rPr lang="en-US" dirty="0"/>
              <a:t>•Limited contrast compared to OLED or QLED.</a:t>
            </a:r>
          </a:p>
        </p:txBody>
      </p:sp>
      <p:sp>
        <p:nvSpPr>
          <p:cNvPr id="4" name="TextBox 3"/>
          <p:cNvSpPr txBox="1"/>
          <p:nvPr/>
        </p:nvSpPr>
        <p:spPr>
          <a:xfrm>
            <a:off x="228600" y="2590800"/>
            <a:ext cx="6248399" cy="3693319"/>
          </a:xfrm>
          <a:prstGeom prst="rect">
            <a:avLst/>
          </a:prstGeom>
          <a:noFill/>
          <a:ln w="19050">
            <a:solidFill>
              <a:schemeClr val="tx1"/>
            </a:solidFill>
          </a:ln>
        </p:spPr>
        <p:txBody>
          <a:bodyPr wrap="square" rtlCol="0">
            <a:spAutoFit/>
          </a:bodyPr>
          <a:lstStyle/>
          <a:p>
            <a:r>
              <a:rPr lang="en-US" b="1" dirty="0"/>
              <a:t>For Budget-Conscious Users</a:t>
            </a:r>
            <a:r>
              <a:rPr lang="en-US" b="1" dirty="0" smtClean="0"/>
              <a:t>: LCD </a:t>
            </a:r>
            <a:r>
              <a:rPr lang="en-US" dirty="0"/>
              <a:t>or WLED monitors are affordable and offer decent performance for basic tasks like office work or web </a:t>
            </a:r>
            <a:r>
              <a:rPr lang="en-US" dirty="0" err="1"/>
              <a:t>browsing.For</a:t>
            </a:r>
            <a:r>
              <a:rPr lang="en-US" dirty="0"/>
              <a:t> Gaming or Multimedia </a:t>
            </a:r>
            <a:r>
              <a:rPr lang="en-US" b="1" dirty="0"/>
              <a:t>Enthusiasts</a:t>
            </a:r>
            <a:r>
              <a:rPr lang="en-US" dirty="0" smtClean="0"/>
              <a:t>: OLED </a:t>
            </a:r>
            <a:r>
              <a:rPr lang="en-US" dirty="0"/>
              <a:t>offers unbeatable contrast, fast response times, and superior color accuracy, making it a top choice for gamers and those who enjoy high-quality video content. Be mindful of burn-in </a:t>
            </a:r>
            <a:r>
              <a:rPr lang="en-US" dirty="0" err="1"/>
              <a:t>risk.For</a:t>
            </a:r>
            <a:r>
              <a:rPr lang="en-US" dirty="0"/>
              <a:t> Bright Rooms and Color </a:t>
            </a:r>
            <a:r>
              <a:rPr lang="en-US" b="1" dirty="0" err="1" smtClean="0"/>
              <a:t>Accuracy:</a:t>
            </a:r>
            <a:r>
              <a:rPr lang="en-US" dirty="0" err="1" smtClean="0"/>
              <a:t>QLED</a:t>
            </a:r>
            <a:r>
              <a:rPr lang="en-US" dirty="0" smtClean="0"/>
              <a:t> </a:t>
            </a:r>
            <a:r>
              <a:rPr lang="en-US" dirty="0"/>
              <a:t>excels in bright environments and can deliver better overall brightness and color volume than OLED. It’s perfect for vibrant media consumption or HDR </a:t>
            </a:r>
            <a:r>
              <a:rPr lang="en-US" dirty="0" err="1"/>
              <a:t>content.For</a:t>
            </a:r>
            <a:r>
              <a:rPr lang="en-US" dirty="0"/>
              <a:t> Standard Use and Energy </a:t>
            </a:r>
            <a:r>
              <a:rPr lang="en-US" dirty="0" err="1"/>
              <a:t>Efficiency:LED</a:t>
            </a:r>
            <a:r>
              <a:rPr lang="en-US" dirty="0"/>
              <a:t> or WLED displays are still a solid choice for most everyday tasks, offering good energy efficiency and visual quality at a reasonable price.</a:t>
            </a:r>
          </a:p>
        </p:txBody>
      </p:sp>
      <p:sp>
        <p:nvSpPr>
          <p:cNvPr id="5" name="TextBox 4"/>
          <p:cNvSpPr txBox="1"/>
          <p:nvPr/>
        </p:nvSpPr>
        <p:spPr>
          <a:xfrm>
            <a:off x="584200" y="1992868"/>
            <a:ext cx="5181600" cy="400110"/>
          </a:xfrm>
          <a:prstGeom prst="rect">
            <a:avLst/>
          </a:prstGeom>
          <a:noFill/>
        </p:spPr>
        <p:txBody>
          <a:bodyPr wrap="square" rtlCol="0">
            <a:spAutoFit/>
          </a:bodyPr>
          <a:lstStyle/>
          <a:p>
            <a:r>
              <a:rPr lang="en-US" sz="2000" b="1" dirty="0"/>
              <a:t>Choosing the Right Monitor for Your Needs</a:t>
            </a:r>
          </a:p>
        </p:txBody>
      </p:sp>
      <p:sp>
        <p:nvSpPr>
          <p:cNvPr id="7" name="Rounded Rectangle 6"/>
          <p:cNvSpPr/>
          <p:nvPr/>
        </p:nvSpPr>
        <p:spPr>
          <a:xfrm>
            <a:off x="6934200" y="457200"/>
            <a:ext cx="6096000" cy="5715000"/>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Each </a:t>
            </a:r>
            <a:r>
              <a:rPr lang="en-US" sz="2000" dirty="0">
                <a:solidFill>
                  <a:schemeClr val="tx1"/>
                </a:solidFill>
              </a:rPr>
              <a:t>display technology — LCD, LED, OLED, QLED, and WLED — has its own strengths and weaknesses. Your choice depends on factors such as budget, intended use, and personal preferences for color accuracy, brightness, and contrast. Whether you're a gamer, a content creator, or simply looking for a quality monitor for daily use, understanding these technologies will help you make an informed decision.</a:t>
            </a:r>
          </a:p>
        </p:txBody>
      </p:sp>
      <p:sp>
        <p:nvSpPr>
          <p:cNvPr id="8" name="TextBox 7"/>
          <p:cNvSpPr txBox="1"/>
          <p:nvPr/>
        </p:nvSpPr>
        <p:spPr>
          <a:xfrm>
            <a:off x="8915400" y="1236891"/>
            <a:ext cx="3048000" cy="461665"/>
          </a:xfrm>
          <a:prstGeom prst="rect">
            <a:avLst/>
          </a:prstGeom>
          <a:noFill/>
        </p:spPr>
        <p:txBody>
          <a:bodyPr wrap="square" rtlCol="0">
            <a:spAutoFit/>
          </a:bodyPr>
          <a:lstStyle/>
          <a:p>
            <a:r>
              <a:rPr lang="en-US" sz="2400" b="1" dirty="0" smtClean="0"/>
              <a:t>CONCLUSION</a:t>
            </a:r>
            <a:endParaRPr lang="en-US" sz="2400" b="1" dirty="0"/>
          </a:p>
        </p:txBody>
      </p:sp>
    </p:spTree>
    <p:extLst>
      <p:ext uri="{BB962C8B-B14F-4D97-AF65-F5344CB8AC3E}">
        <p14:creationId xmlns:p14="http://schemas.microsoft.com/office/powerpoint/2010/main" val="26346901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175</TotalTime>
  <Words>1051</Words>
  <Application>Microsoft Office PowerPoint</Application>
  <PresentationFormat>Custom</PresentationFormat>
  <Paragraphs>84</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18</cp:revision>
  <dcterms:created xsi:type="dcterms:W3CDTF">2006-08-16T00:00:00Z</dcterms:created>
  <dcterms:modified xsi:type="dcterms:W3CDTF">2024-11-11T17:00:52Z</dcterms:modified>
</cp:coreProperties>
</file>