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2" r:id="rId4"/>
    <p:sldId id="258" r:id="rId5"/>
    <p:sldId id="259" r:id="rId6"/>
    <p:sldId id="260" r:id="rId7"/>
    <p:sldId id="261" r:id="rId8"/>
    <p:sldId id="283" r:id="rId9"/>
    <p:sldId id="284" r:id="rId10"/>
    <p:sldId id="285" r:id="rId11"/>
    <p:sldId id="286" r:id="rId12"/>
    <p:sldId id="287" r:id="rId13"/>
    <p:sldId id="270" r:id="rId14"/>
    <p:sldId id="271" r:id="rId15"/>
    <p:sldId id="272" r:id="rId16"/>
    <p:sldId id="273" r:id="rId17"/>
    <p:sldId id="274" r:id="rId18"/>
    <p:sldId id="264" r:id="rId19"/>
    <p:sldId id="275" r:id="rId20"/>
    <p:sldId id="276" r:id="rId21"/>
    <p:sldId id="277" r:id="rId22"/>
    <p:sldId id="278" r:id="rId23"/>
    <p:sldId id="279" r:id="rId24"/>
    <p:sldId id="280" r:id="rId25"/>
    <p:sldId id="281" r:id="rId26"/>
    <p:sldId id="282" r:id="rId27"/>
    <p:sldId id="256" r:id="rId28"/>
    <p:sldId id="288" r:id="rId29"/>
    <p:sldId id="289" r:id="rId30"/>
    <p:sldId id="290" r:id="rId31"/>
    <p:sldId id="291" r:id="rId32"/>
    <p:sldId id="292" r:id="rId33"/>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78" y="114"/>
      </p:cViewPr>
      <p:guideLst>
        <p:guide orient="horz" pos="216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8"/>
            <a:ext cx="10881360" cy="1470025"/>
          </a:xfrm>
        </p:spPr>
        <p:txBody>
          <a:bodyPr/>
          <a:lstStyle/>
          <a:p>
            <a:r>
              <a:rPr lang="en-US"/>
              <a:t>Click to edit Master title style</a:t>
            </a:r>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167135-FD6C-4085-9480-EE34617C425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22130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167135-FD6C-4085-9480-EE34617C425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317565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41"/>
            <a:ext cx="288036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74641"/>
            <a:ext cx="842772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167135-FD6C-4085-9480-EE34617C425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289858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167135-FD6C-4085-9480-EE34617C425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197498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4406903"/>
            <a:ext cx="1088136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11239"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67135-FD6C-4085-9480-EE34617C425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318743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167135-FD6C-4085-9480-EE34617C425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340342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1" y="1535113"/>
            <a:ext cx="56562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0081" y="2174875"/>
            <a:ext cx="5656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6" y="1535113"/>
            <a:ext cx="565848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03036" y="2174875"/>
            <a:ext cx="5658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167135-FD6C-4085-9480-EE34617C425D}"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145097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67135-FD6C-4085-9480-EE34617C425D}"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252421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67135-FD6C-4085-9480-EE34617C425D}"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347310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05070" y="273053"/>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1" y="1435103"/>
            <a:ext cx="42116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67135-FD6C-4085-9480-EE34617C425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366928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4800600"/>
            <a:ext cx="768096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09203"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3"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67135-FD6C-4085-9480-EE34617C425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91312-B785-4E41-8762-4D44EC08D46E}" type="slidenum">
              <a:rPr lang="en-US" smtClean="0"/>
              <a:t>‹#›</a:t>
            </a:fld>
            <a:endParaRPr lang="en-US"/>
          </a:p>
        </p:txBody>
      </p:sp>
    </p:spTree>
    <p:extLst>
      <p:ext uri="{BB962C8B-B14F-4D97-AF65-F5344CB8AC3E}">
        <p14:creationId xmlns:p14="http://schemas.microsoft.com/office/powerpoint/2010/main" val="414738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0080" y="1600203"/>
            <a:ext cx="1152144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6356353"/>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67135-FD6C-4085-9480-EE34617C425D}" type="datetimeFigureOut">
              <a:rPr lang="en-US" smtClean="0"/>
              <a:t>11/12/2024</a:t>
            </a:fld>
            <a:endParaRPr lang="en-US"/>
          </a:p>
        </p:txBody>
      </p:sp>
      <p:sp>
        <p:nvSpPr>
          <p:cNvPr id="5" name="Footer Placeholder 4"/>
          <p:cNvSpPr>
            <a:spLocks noGrp="1"/>
          </p:cNvSpPr>
          <p:nvPr>
            <p:ph type="ftr" sz="quarter" idx="3"/>
          </p:nvPr>
        </p:nvSpPr>
        <p:spPr>
          <a:xfrm>
            <a:off x="4373880" y="6356353"/>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356353"/>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91312-B785-4E41-8762-4D44EC08D46E}" type="slidenum">
              <a:rPr lang="en-US" smtClean="0"/>
              <a:t>‹#›</a:t>
            </a:fld>
            <a:endParaRPr lang="en-US"/>
          </a:p>
        </p:txBody>
      </p:sp>
    </p:spTree>
    <p:extLst>
      <p:ext uri="{BB962C8B-B14F-4D97-AF65-F5344CB8AC3E}">
        <p14:creationId xmlns:p14="http://schemas.microsoft.com/office/powerpoint/2010/main" val="385196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audio" Target="../media/media4.m4a"/><Relationship Id="rId7" Type="http://schemas.openxmlformats.org/officeDocument/2006/relationships/image" Target="../media/image10.png"/><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9"/>
            <a:ext cx="12801599" cy="6877917"/>
          </a:xfrm>
          <a:prstGeom prst="rect">
            <a:avLst/>
          </a:prstGeom>
        </p:spPr>
      </p:pic>
    </p:spTree>
    <p:extLst>
      <p:ext uri="{BB962C8B-B14F-4D97-AF65-F5344CB8AC3E}">
        <p14:creationId xmlns:p14="http://schemas.microsoft.com/office/powerpoint/2010/main" val="137931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195" y="1477031"/>
            <a:ext cx="5281950" cy="43329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sp>
        <p:nvSpPr>
          <p:cNvPr id="9" name="Horizontal Scroll 8"/>
          <p:cNvSpPr/>
          <p:nvPr/>
        </p:nvSpPr>
        <p:spPr>
          <a:xfrm>
            <a:off x="1077686" y="239650"/>
            <a:ext cx="10646228" cy="1221378"/>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latin typeface="Lucida Calligraphy" panose="03010101010101010101" pitchFamily="66" charset="0"/>
              </a:rPr>
              <a:t>Overview of Typewriter Keyboard</a:t>
            </a:r>
          </a:p>
          <a:p>
            <a:pPr algn="ctr"/>
            <a:r>
              <a:rPr lang="en-US" sz="1600" b="1" dirty="0">
                <a:solidFill>
                  <a:schemeClr val="tx1">
                    <a:lumMod val="95000"/>
                    <a:lumOff val="5000"/>
                  </a:schemeClr>
                </a:solidFill>
                <a:latin typeface="Lucida Calligraphy" panose="03010101010101010101" pitchFamily="66" charset="0"/>
              </a:rPr>
              <a:t>The beginnings of typing: The first-ever keyboards designed for writing</a:t>
            </a:r>
          </a:p>
        </p:txBody>
      </p:sp>
      <p:sp>
        <p:nvSpPr>
          <p:cNvPr id="2" name="TextBox 1"/>
          <p:cNvSpPr txBox="1"/>
          <p:nvPr/>
        </p:nvSpPr>
        <p:spPr>
          <a:xfrm>
            <a:off x="1415146" y="1692136"/>
            <a:ext cx="6675120" cy="400110"/>
          </a:xfrm>
          <a:prstGeom prst="rect">
            <a:avLst/>
          </a:prstGeom>
          <a:noFill/>
        </p:spPr>
        <p:txBody>
          <a:bodyPr wrap="square" rtlCol="0">
            <a:spAutoFit/>
          </a:bodyPr>
          <a:lstStyle/>
          <a:p>
            <a:r>
              <a:rPr lang="en-US" sz="2000" b="1" dirty="0"/>
              <a:t>What is a Typewriter Keyboard?</a:t>
            </a:r>
          </a:p>
        </p:txBody>
      </p:sp>
      <p:sp>
        <p:nvSpPr>
          <p:cNvPr id="7" name="TextBox 6"/>
          <p:cNvSpPr txBox="1"/>
          <p:nvPr/>
        </p:nvSpPr>
        <p:spPr>
          <a:xfrm>
            <a:off x="1415146" y="2087509"/>
            <a:ext cx="6270168"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i="1" dirty="0"/>
              <a:t>A typewriter keyboard is a layout of keys designed for typing letters, numbers, and symbols on a typewriter, an early mechanical device used to print text on paper.</a:t>
            </a:r>
          </a:p>
        </p:txBody>
      </p:sp>
      <p:sp>
        <p:nvSpPr>
          <p:cNvPr id="8" name="TextBox 7"/>
          <p:cNvSpPr txBox="1"/>
          <p:nvPr/>
        </p:nvSpPr>
        <p:spPr>
          <a:xfrm>
            <a:off x="1410790" y="3020194"/>
            <a:ext cx="6675120" cy="400110"/>
          </a:xfrm>
          <a:prstGeom prst="rect">
            <a:avLst/>
          </a:prstGeom>
          <a:noFill/>
        </p:spPr>
        <p:txBody>
          <a:bodyPr wrap="square" rtlCol="0">
            <a:spAutoFit/>
          </a:bodyPr>
          <a:lstStyle/>
          <a:p>
            <a:r>
              <a:rPr lang="en-US" sz="2000" b="1" dirty="0"/>
              <a:t>Key Features of Typewriter Keyboards:</a:t>
            </a:r>
          </a:p>
        </p:txBody>
      </p:sp>
      <p:sp>
        <p:nvSpPr>
          <p:cNvPr id="10" name="TextBox 9"/>
          <p:cNvSpPr txBox="1"/>
          <p:nvPr/>
        </p:nvSpPr>
        <p:spPr>
          <a:xfrm>
            <a:off x="1410790" y="3415568"/>
            <a:ext cx="3439884"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No Need for Electricity</a:t>
            </a:r>
          </a:p>
          <a:p>
            <a:pPr marL="285750" indent="-285750">
              <a:buFont typeface="Wingdings" panose="05000000000000000000" pitchFamily="2" charset="2"/>
              <a:buChar char="q"/>
            </a:pPr>
            <a:r>
              <a:rPr lang="en-US" i="1" dirty="0"/>
              <a:t>Unique Typing Sound</a:t>
            </a:r>
          </a:p>
          <a:p>
            <a:pPr marL="285750" indent="-285750">
              <a:buFont typeface="Wingdings" panose="05000000000000000000" pitchFamily="2" charset="2"/>
              <a:buChar char="q"/>
            </a:pPr>
            <a:r>
              <a:rPr lang="en-US" i="1" dirty="0"/>
              <a:t>Ink Ribbon System</a:t>
            </a:r>
          </a:p>
          <a:p>
            <a:pPr marL="285750" indent="-285750">
              <a:buFont typeface="Wingdings" panose="05000000000000000000" pitchFamily="2" charset="2"/>
              <a:buChar char="q"/>
            </a:pPr>
            <a:r>
              <a:rPr lang="en-US" i="1" dirty="0"/>
              <a:t>Click-clack Sound</a:t>
            </a:r>
          </a:p>
        </p:txBody>
      </p:sp>
      <p:sp>
        <p:nvSpPr>
          <p:cNvPr id="11" name="TextBox 10"/>
          <p:cNvSpPr txBox="1"/>
          <p:nvPr/>
        </p:nvSpPr>
        <p:spPr>
          <a:xfrm>
            <a:off x="1406434" y="4632620"/>
            <a:ext cx="6675120" cy="400110"/>
          </a:xfrm>
          <a:prstGeom prst="rect">
            <a:avLst/>
          </a:prstGeom>
          <a:noFill/>
        </p:spPr>
        <p:txBody>
          <a:bodyPr wrap="square" rtlCol="0">
            <a:spAutoFit/>
          </a:bodyPr>
          <a:lstStyle/>
          <a:p>
            <a:r>
              <a:rPr lang="en-US" sz="2000" b="1" dirty="0"/>
              <a:t>Why Choose a Typewriter Keyboard?</a:t>
            </a:r>
          </a:p>
        </p:txBody>
      </p:sp>
      <p:sp>
        <p:nvSpPr>
          <p:cNvPr id="12" name="TextBox 11"/>
          <p:cNvSpPr txBox="1"/>
          <p:nvPr/>
        </p:nvSpPr>
        <p:spPr>
          <a:xfrm>
            <a:off x="1406434" y="5027993"/>
            <a:ext cx="6278880"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i="1" dirty="0"/>
              <a:t>A typewriter keyboard is ideal for those who enjoy the simplicity of analogue tools. Its distinct design encourages focused, distraction-free writing without digital interruptions. Plus, it doesn’t require electricity, making it reliable and portable. For writers and collectors, it’s also a unique and charming alternative to modern keyboards.</a:t>
            </a:r>
          </a:p>
        </p:txBody>
      </p:sp>
      <p:sp>
        <p:nvSpPr>
          <p:cNvPr id="15" name="TextBox 14"/>
          <p:cNvSpPr txBox="1"/>
          <p:nvPr/>
        </p:nvSpPr>
        <p:spPr>
          <a:xfrm>
            <a:off x="4229022" y="3411212"/>
            <a:ext cx="3439884"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Manual Tab Key </a:t>
            </a:r>
          </a:p>
          <a:p>
            <a:pPr marL="285750" indent="-285750">
              <a:buFont typeface="Wingdings" panose="05000000000000000000" pitchFamily="2" charset="2"/>
              <a:buChar char="q"/>
            </a:pPr>
            <a:r>
              <a:rPr lang="en-US" i="1" dirty="0"/>
              <a:t>Fixed Line Spacing Options</a:t>
            </a:r>
          </a:p>
          <a:p>
            <a:pPr marL="285750" indent="-285750">
              <a:buFont typeface="Wingdings" panose="05000000000000000000" pitchFamily="2" charset="2"/>
              <a:buChar char="q"/>
            </a:pPr>
            <a:r>
              <a:rPr lang="en-US" i="1" dirty="0"/>
              <a:t>Shift Key for Capitals</a:t>
            </a:r>
          </a:p>
          <a:p>
            <a:pPr marL="285750" indent="-285750">
              <a:buFont typeface="Wingdings" panose="05000000000000000000" pitchFamily="2" charset="2"/>
              <a:buChar char="q"/>
            </a:pPr>
            <a:r>
              <a:rPr lang="en-US" i="1" dirty="0"/>
              <a:t>Mechanical Keys</a:t>
            </a:r>
          </a:p>
        </p:txBody>
      </p:sp>
      <p:pic>
        <p:nvPicPr>
          <p:cNvPr id="13" name="Audio 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734800" y="6096000"/>
            <a:ext cx="609600" cy="609600"/>
          </a:xfrm>
          <a:prstGeom prst="rect">
            <a:avLst/>
          </a:prstGeom>
        </p:spPr>
      </p:pic>
    </p:spTree>
    <p:custDataLst>
      <p:tags r:id="rId1"/>
    </p:custDataLst>
    <p:extLst>
      <p:ext uri="{BB962C8B-B14F-4D97-AF65-F5344CB8AC3E}">
        <p14:creationId xmlns:p14="http://schemas.microsoft.com/office/powerpoint/2010/main" val="1255361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13"/>
                </p:tgtEl>
              </p:cMediaNode>
            </p:audio>
          </p:childTnLst>
        </p:cTn>
      </p:par>
    </p:tnLst>
    <p:bldLst>
      <p:bldP spid="2" grpId="0"/>
      <p:bldP spid="7" grpId="0"/>
      <p:bldP spid="8" grpId="0"/>
      <p:bldP spid="10" grpId="0"/>
      <p:bldP spid="11"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2117" y="-584028"/>
            <a:ext cx="5090694" cy="43754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928" y="-444626"/>
            <a:ext cx="4861386" cy="3987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2114" y="-182880"/>
            <a:ext cx="2286000" cy="4728754"/>
          </a:xfrm>
          <a:prstGeom prst="rect">
            <a:avLst/>
          </a:prstGeom>
        </p:spPr>
      </p:pic>
      <p:sp>
        <p:nvSpPr>
          <p:cNvPr id="14" name="TextBox 13"/>
          <p:cNvSpPr txBox="1"/>
          <p:nvPr/>
        </p:nvSpPr>
        <p:spPr>
          <a:xfrm>
            <a:off x="1410790" y="3851676"/>
            <a:ext cx="3439884" cy="2031325"/>
          </a:xfrm>
          <a:prstGeom prst="rect">
            <a:avLst/>
          </a:prstGeom>
          <a:noFill/>
        </p:spPr>
        <p:txBody>
          <a:bodyPr wrap="square" rtlCol="0">
            <a:spAutoFit/>
          </a:bodyPr>
          <a:lstStyle/>
          <a:p>
            <a:pPr marL="400050" indent="-400050">
              <a:buFont typeface="+mj-lt"/>
              <a:buAutoNum type="romanUcPeriod"/>
            </a:pPr>
            <a:r>
              <a:rPr lang="en-US" i="1" dirty="0"/>
              <a:t>No Need for Electricity</a:t>
            </a:r>
          </a:p>
          <a:p>
            <a:pPr marL="400050" indent="-400050">
              <a:buFont typeface="+mj-lt"/>
              <a:buAutoNum type="romanUcPeriod"/>
            </a:pPr>
            <a:r>
              <a:rPr lang="en-US" i="1" dirty="0"/>
              <a:t>Ink Ribbon System</a:t>
            </a:r>
          </a:p>
          <a:p>
            <a:pPr marL="400050" indent="-400050">
              <a:buFont typeface="+mj-lt"/>
              <a:buAutoNum type="romanUcPeriod"/>
            </a:pPr>
            <a:r>
              <a:rPr lang="en-US" i="1" dirty="0"/>
              <a:t>Click-clack Sound</a:t>
            </a:r>
          </a:p>
          <a:p>
            <a:pPr marL="400050" indent="-400050">
              <a:buFont typeface="+mj-lt"/>
              <a:buAutoNum type="romanUcPeriod"/>
            </a:pPr>
            <a:r>
              <a:rPr lang="en-US" i="1" dirty="0"/>
              <a:t>No Gaming Functions </a:t>
            </a:r>
          </a:p>
          <a:p>
            <a:pPr marL="400050" indent="-400050">
              <a:buFont typeface="+mj-lt"/>
              <a:buAutoNum type="romanUcPeriod"/>
            </a:pPr>
            <a:r>
              <a:rPr lang="en-US" i="1" dirty="0"/>
              <a:t>Fixed Line Spacing Options</a:t>
            </a:r>
          </a:p>
          <a:p>
            <a:pPr marL="400050" indent="-400050">
              <a:buFont typeface="+mj-lt"/>
              <a:buAutoNum type="romanUcPeriod"/>
            </a:pPr>
            <a:r>
              <a:rPr lang="en-US" i="1" dirty="0"/>
              <a:t>Durable &amp; Reliable</a:t>
            </a:r>
          </a:p>
          <a:p>
            <a:pPr marL="400050" indent="-400050">
              <a:buFont typeface="+mj-lt"/>
              <a:buAutoNum type="romanUcPeriod"/>
            </a:pPr>
            <a:r>
              <a:rPr lang="en-US" i="1" dirty="0"/>
              <a:t>Unique &amp; Analogue</a:t>
            </a:r>
          </a:p>
        </p:txBody>
      </p:sp>
      <p:sp>
        <p:nvSpPr>
          <p:cNvPr id="17" name="TextBox 16"/>
          <p:cNvSpPr txBox="1"/>
          <p:nvPr/>
        </p:nvSpPr>
        <p:spPr>
          <a:xfrm>
            <a:off x="7330943" y="3849332"/>
            <a:ext cx="3439884" cy="2031325"/>
          </a:xfrm>
          <a:prstGeom prst="rect">
            <a:avLst/>
          </a:prstGeom>
          <a:noFill/>
        </p:spPr>
        <p:txBody>
          <a:bodyPr wrap="square" rtlCol="0">
            <a:spAutoFit/>
          </a:bodyPr>
          <a:lstStyle/>
          <a:p>
            <a:pPr marL="400050" indent="-400050">
              <a:buFont typeface="+mj-lt"/>
              <a:buAutoNum type="romanUcPeriod"/>
            </a:pPr>
            <a:r>
              <a:rPr lang="en-US" i="1" dirty="0"/>
              <a:t>Need for Electricity</a:t>
            </a:r>
          </a:p>
          <a:p>
            <a:pPr marL="400050" indent="-400050">
              <a:buFont typeface="+mj-lt"/>
              <a:buAutoNum type="romanUcPeriod"/>
            </a:pPr>
            <a:r>
              <a:rPr lang="en-US" i="1" dirty="0"/>
              <a:t>No Ink Ribbon System</a:t>
            </a:r>
          </a:p>
          <a:p>
            <a:pPr marL="400050" indent="-400050">
              <a:buFont typeface="+mj-lt"/>
              <a:buAutoNum type="romanUcPeriod"/>
            </a:pPr>
            <a:r>
              <a:rPr lang="en-US" i="1" dirty="0"/>
              <a:t>Virtual Sound</a:t>
            </a:r>
          </a:p>
          <a:p>
            <a:pPr marL="400050" indent="-400050">
              <a:buFont typeface="+mj-lt"/>
              <a:buAutoNum type="romanUcPeriod"/>
            </a:pPr>
            <a:r>
              <a:rPr lang="en-US" i="1" dirty="0"/>
              <a:t>Best for Gaming</a:t>
            </a:r>
          </a:p>
          <a:p>
            <a:pPr marL="400050" indent="-400050">
              <a:buFont typeface="+mj-lt"/>
              <a:buAutoNum type="romanUcPeriod"/>
            </a:pPr>
            <a:r>
              <a:rPr lang="en-US" i="1" dirty="0"/>
              <a:t>Customizable Options</a:t>
            </a:r>
          </a:p>
          <a:p>
            <a:pPr marL="400050" indent="-400050">
              <a:buFont typeface="+mj-lt"/>
              <a:buAutoNum type="romanUcPeriod"/>
            </a:pPr>
            <a:r>
              <a:rPr lang="en-US" i="1" dirty="0"/>
              <a:t>Highly durable</a:t>
            </a:r>
          </a:p>
          <a:p>
            <a:pPr marL="400050" indent="-400050">
              <a:buFont typeface="+mj-lt"/>
              <a:buAutoNum type="romanUcPeriod"/>
            </a:pPr>
            <a:r>
              <a:rPr lang="en-US" i="1" dirty="0"/>
              <a:t>Modern keyboard</a:t>
            </a:r>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734800" y="6096000"/>
            <a:ext cx="609600" cy="609600"/>
          </a:xfrm>
          <a:prstGeom prst="rect">
            <a:avLst/>
          </a:prstGeom>
        </p:spPr>
      </p:pic>
    </p:spTree>
    <p:custDataLst>
      <p:tags r:id="rId1"/>
    </p:custDataLst>
    <p:extLst>
      <p:ext uri="{BB962C8B-B14F-4D97-AF65-F5344CB8AC3E}">
        <p14:creationId xmlns:p14="http://schemas.microsoft.com/office/powerpoint/2010/main" val="3690474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par>
                                <p:cTn id="15" presetID="3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0" fill="hold" display="0">
                  <p:stCondLst>
                    <p:cond delay="indefinite"/>
                  </p:stCondLst>
                  <p:endCondLst>
                    <p:cond evt="onStopAudio" delay="0">
                      <p:tgtEl>
                        <p:sldTgt/>
                      </p:tgtEl>
                    </p:cond>
                  </p:endCondLst>
                </p:cTn>
                <p:tgtEl>
                  <p:spTgt spid="5"/>
                </p:tgtEl>
              </p:cMediaNode>
            </p:audio>
          </p:childTnLst>
        </p:cTn>
      </p:par>
    </p:tnLst>
    <p:bldLst>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34800" y="6096000"/>
            <a:ext cx="609600" cy="609600"/>
          </a:xfrm>
          <a:prstGeom prst="rect">
            <a:avLst/>
          </a:prstGeom>
        </p:spPr>
      </p:pic>
      <p:sp>
        <p:nvSpPr>
          <p:cNvPr id="3" name="TextBox 2">
            <a:extLst>
              <a:ext uri="{FF2B5EF4-FFF2-40B4-BE49-F238E27FC236}">
                <a16:creationId xmlns:a16="http://schemas.microsoft.com/office/drawing/2014/main" id="{87DAD694-6864-50FA-D3BA-B7BB4C75B808}"/>
              </a:ext>
            </a:extLst>
          </p:cNvPr>
          <p:cNvSpPr txBox="1"/>
          <p:nvPr/>
        </p:nvSpPr>
        <p:spPr>
          <a:xfrm>
            <a:off x="477329" y="2028617"/>
            <a:ext cx="11628408" cy="2800767"/>
          </a:xfrm>
          <a:prstGeom prst="rect">
            <a:avLst/>
          </a:prstGeom>
          <a:noFill/>
        </p:spPr>
        <p:txBody>
          <a:bodyPr wrap="square" rtlCol="0" anchor="ctr">
            <a:spAutoFit/>
          </a:bodyPr>
          <a:lstStyle/>
          <a:p>
            <a:pPr algn="ctr"/>
            <a:r>
              <a:rPr lang="en-US" sz="8800" b="1" dirty="0"/>
              <a:t>Thank you for watching my presentation </a:t>
            </a:r>
          </a:p>
        </p:txBody>
      </p:sp>
    </p:spTree>
    <p:extLst>
      <p:ext uri="{BB962C8B-B14F-4D97-AF65-F5344CB8AC3E}">
        <p14:creationId xmlns:p14="http://schemas.microsoft.com/office/powerpoint/2010/main" val="509226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Connector 16">
            <a:extLst>
              <a:ext uri="{FF2B5EF4-FFF2-40B4-BE49-F238E27FC236}">
                <a16:creationId xmlns:a16="http://schemas.microsoft.com/office/drawing/2014/main" id="{4EE976B8-15A5-AA73-4543-C364293BF6B4}"/>
              </a:ext>
            </a:extLst>
          </p:cNvPr>
          <p:cNvSpPr/>
          <p:nvPr/>
        </p:nvSpPr>
        <p:spPr>
          <a:xfrm>
            <a:off x="2851844" y="7021820"/>
            <a:ext cx="140608" cy="142308"/>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25"/>
          </a:p>
        </p:txBody>
      </p:sp>
      <p:sp>
        <p:nvSpPr>
          <p:cNvPr id="18" name="TextBox 30">
            <a:extLst>
              <a:ext uri="{FF2B5EF4-FFF2-40B4-BE49-F238E27FC236}">
                <a16:creationId xmlns:a16="http://schemas.microsoft.com/office/drawing/2014/main" id="{2542234A-878C-8B74-924C-33284C06C5FA}"/>
              </a:ext>
            </a:extLst>
          </p:cNvPr>
          <p:cNvSpPr txBox="1"/>
          <p:nvPr/>
        </p:nvSpPr>
        <p:spPr>
          <a:xfrm>
            <a:off x="3119559" y="6949297"/>
            <a:ext cx="3281127" cy="288541"/>
          </a:xfrm>
          <a:prstGeom prst="rect">
            <a:avLst/>
          </a:prstGeom>
          <a:noFill/>
        </p:spPr>
        <p:txBody>
          <a:bodyPr rot="0" spcFirstLastPara="0" vert="horz" wrap="square" lIns="57150" tIns="28575" rIns="57150" bIns="28575"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a:solidFill>
                  <a:schemeClr val="bg1"/>
                </a:solidFill>
                <a:latin typeface="Poppins Light"/>
                <a:cs typeface="Calibri"/>
              </a:rPr>
              <a:t>Merit Position - 4784</a:t>
            </a:r>
            <a:endParaRPr lang="en-US">
              <a:solidFill>
                <a:schemeClr val="bg1"/>
              </a:solidFill>
              <a:latin typeface="Poppins Light"/>
            </a:endParaRPr>
          </a:p>
        </p:txBody>
      </p:sp>
      <p:pic>
        <p:nvPicPr>
          <p:cNvPr id="2" name="Image 0">
            <a:extLst>
              <a:ext uri="{FF2B5EF4-FFF2-40B4-BE49-F238E27FC236}">
                <a16:creationId xmlns:a16="http://schemas.microsoft.com/office/drawing/2014/main" id="{A6CD432A-1EEB-DBA8-36F0-BAAD9A1D03B4}"/>
              </a:ext>
            </a:extLst>
          </p:cNvPr>
          <p:cNvPicPr>
            <a:picLocks noChangeAspect="1"/>
          </p:cNvPicPr>
          <p:nvPr/>
        </p:nvPicPr>
        <p:blipFill>
          <a:blip r:embed="rId2"/>
          <a:stretch>
            <a:fillRect/>
          </a:stretch>
        </p:blipFill>
        <p:spPr>
          <a:xfrm>
            <a:off x="9528460" y="-2"/>
            <a:ext cx="3273139" cy="6858000"/>
          </a:xfrm>
          <a:prstGeom prst="rect">
            <a:avLst/>
          </a:prstGeom>
        </p:spPr>
      </p:pic>
      <p:sp>
        <p:nvSpPr>
          <p:cNvPr id="3" name="Text 0">
            <a:extLst>
              <a:ext uri="{FF2B5EF4-FFF2-40B4-BE49-F238E27FC236}">
                <a16:creationId xmlns:a16="http://schemas.microsoft.com/office/drawing/2014/main" id="{D441F9F2-2EBC-CEBB-2CA1-9CC8965E5DBF}"/>
              </a:ext>
            </a:extLst>
          </p:cNvPr>
          <p:cNvSpPr/>
          <p:nvPr/>
        </p:nvSpPr>
        <p:spPr>
          <a:xfrm>
            <a:off x="1241171" y="196739"/>
            <a:ext cx="7880995" cy="178560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lnSpc>
                <a:spcPts val="6416"/>
              </a:lnSpc>
            </a:pPr>
            <a:r>
              <a:rPr lang="en-US" sz="5100">
                <a:latin typeface="Poppins Light"/>
                <a:cs typeface="Poppins Light"/>
              </a:rPr>
              <a:t> NEW MONITORS AND OLD MONITORS....</a:t>
            </a:r>
            <a:endParaRPr lang="en-US" sz="1250">
              <a:solidFill>
                <a:srgbClr val="789DBC"/>
              </a:solidFill>
            </a:endParaRPr>
          </a:p>
        </p:txBody>
      </p:sp>
      <p:sp>
        <p:nvSpPr>
          <p:cNvPr id="25" name="Flowchart: Connector 24">
            <a:extLst>
              <a:ext uri="{FF2B5EF4-FFF2-40B4-BE49-F238E27FC236}">
                <a16:creationId xmlns:a16="http://schemas.microsoft.com/office/drawing/2014/main" id="{0EE8EE7A-6BA2-7B58-B802-3ECD8A839396}"/>
              </a:ext>
            </a:extLst>
          </p:cNvPr>
          <p:cNvSpPr/>
          <p:nvPr/>
        </p:nvSpPr>
        <p:spPr>
          <a:xfrm>
            <a:off x="633639" y="4154102"/>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6" name="Flowchart: Connector 25">
            <a:extLst>
              <a:ext uri="{FF2B5EF4-FFF2-40B4-BE49-F238E27FC236}">
                <a16:creationId xmlns:a16="http://schemas.microsoft.com/office/drawing/2014/main" id="{010833A5-C152-5E68-D0D7-27E75C8C1253}"/>
              </a:ext>
            </a:extLst>
          </p:cNvPr>
          <p:cNvSpPr/>
          <p:nvPr/>
        </p:nvSpPr>
        <p:spPr>
          <a:xfrm>
            <a:off x="633638" y="4805588"/>
            <a:ext cx="187477" cy="21393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8" name="TextBox 3">
            <a:extLst>
              <a:ext uri="{FF2B5EF4-FFF2-40B4-BE49-F238E27FC236}">
                <a16:creationId xmlns:a16="http://schemas.microsoft.com/office/drawing/2014/main" id="{3EA9105C-CD22-2B6F-94DF-316165C1FBB6}"/>
              </a:ext>
            </a:extLst>
          </p:cNvPr>
          <p:cNvSpPr txBox="1"/>
          <p:nvPr/>
        </p:nvSpPr>
        <p:spPr>
          <a:xfrm>
            <a:off x="943868" y="4044150"/>
            <a:ext cx="4372516" cy="692497"/>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Calibri"/>
              </a:rPr>
              <a:t>Mahafuzur Rahman </a:t>
            </a:r>
            <a:r>
              <a:rPr lang="en-US" sz="2000">
                <a:solidFill>
                  <a:srgbClr val="000000"/>
                </a:solidFill>
                <a:latin typeface="Poppins Light"/>
                <a:cs typeface="Calibri"/>
              </a:rPr>
              <a:t>Talha(4784)</a:t>
            </a:r>
            <a:r>
              <a:rPr lang="en-US" sz="2000">
                <a:solidFill>
                  <a:schemeClr val="bg1"/>
                </a:solidFill>
                <a:latin typeface="Poppins Light"/>
                <a:cs typeface="Calibri"/>
              </a:rPr>
              <a:t>n Talha</a:t>
            </a:r>
            <a:endParaRPr lang="en-US" sz="2000">
              <a:solidFill>
                <a:schemeClr val="bg1"/>
              </a:solidFill>
              <a:latin typeface="Poppins Light"/>
            </a:endParaRPr>
          </a:p>
        </p:txBody>
      </p:sp>
      <p:sp>
        <p:nvSpPr>
          <p:cNvPr id="29" name="TextBox 5">
            <a:extLst>
              <a:ext uri="{FF2B5EF4-FFF2-40B4-BE49-F238E27FC236}">
                <a16:creationId xmlns:a16="http://schemas.microsoft.com/office/drawing/2014/main" id="{E6B70AC7-6A0D-0406-55B0-FD19852E8B39}"/>
              </a:ext>
            </a:extLst>
          </p:cNvPr>
          <p:cNvSpPr txBox="1"/>
          <p:nvPr/>
        </p:nvSpPr>
        <p:spPr>
          <a:xfrm>
            <a:off x="942211" y="4733082"/>
            <a:ext cx="4374836" cy="384721"/>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Calibri"/>
              </a:rPr>
              <a:t>University of Barisal – 13th batch</a:t>
            </a:r>
            <a:endParaRPr lang="en-US" sz="2000">
              <a:latin typeface="Poppins Light"/>
            </a:endParaRPr>
          </a:p>
        </p:txBody>
      </p:sp>
      <p:sp>
        <p:nvSpPr>
          <p:cNvPr id="30" name="Flowchart: Connector 29">
            <a:extLst>
              <a:ext uri="{FF2B5EF4-FFF2-40B4-BE49-F238E27FC236}">
                <a16:creationId xmlns:a16="http://schemas.microsoft.com/office/drawing/2014/main" id="{1DB9E676-6807-A614-9274-34DF3E35FEBA}"/>
              </a:ext>
            </a:extLst>
          </p:cNvPr>
          <p:cNvSpPr/>
          <p:nvPr/>
        </p:nvSpPr>
        <p:spPr>
          <a:xfrm>
            <a:off x="595696" y="5549528"/>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31" name="TextBox 9">
            <a:extLst>
              <a:ext uri="{FF2B5EF4-FFF2-40B4-BE49-F238E27FC236}">
                <a16:creationId xmlns:a16="http://schemas.microsoft.com/office/drawing/2014/main" id="{4B80FA2A-2669-DF9F-643D-684A6BAF2D9C}"/>
              </a:ext>
            </a:extLst>
          </p:cNvPr>
          <p:cNvSpPr txBox="1"/>
          <p:nvPr/>
        </p:nvSpPr>
        <p:spPr>
          <a:xfrm>
            <a:off x="952650" y="5380259"/>
            <a:ext cx="4374836" cy="384721"/>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Calibri"/>
              </a:rPr>
              <a:t>Department of CSE – 11th batch</a:t>
            </a:r>
            <a:endParaRPr lang="en-US" sz="2000">
              <a:latin typeface="Poppins Light"/>
            </a:endParaRPr>
          </a:p>
        </p:txBody>
      </p:sp>
      <p:sp>
        <p:nvSpPr>
          <p:cNvPr id="32" name="Flowchart: Connector 31">
            <a:extLst>
              <a:ext uri="{FF2B5EF4-FFF2-40B4-BE49-F238E27FC236}">
                <a16:creationId xmlns:a16="http://schemas.microsoft.com/office/drawing/2014/main" id="{EC29E218-807E-5259-678D-6A8D7E313D14}"/>
              </a:ext>
            </a:extLst>
          </p:cNvPr>
          <p:cNvSpPr/>
          <p:nvPr/>
        </p:nvSpPr>
        <p:spPr>
          <a:xfrm>
            <a:off x="5513819" y="4138196"/>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33" name="TextBox 28">
            <a:extLst>
              <a:ext uri="{FF2B5EF4-FFF2-40B4-BE49-F238E27FC236}">
                <a16:creationId xmlns:a16="http://schemas.microsoft.com/office/drawing/2014/main" id="{AF49712B-E75D-88EC-D20D-E0FF1A361832}"/>
              </a:ext>
            </a:extLst>
          </p:cNvPr>
          <p:cNvSpPr txBox="1"/>
          <p:nvPr/>
        </p:nvSpPr>
        <p:spPr>
          <a:xfrm>
            <a:off x="5882371" y="4045309"/>
            <a:ext cx="3299686" cy="384721"/>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Calibri"/>
              </a:rPr>
              <a:t>Prof. Md Mahbub E Noor</a:t>
            </a:r>
          </a:p>
        </p:txBody>
      </p:sp>
      <p:sp>
        <p:nvSpPr>
          <p:cNvPr id="34" name="Flowchart: Connector 33">
            <a:extLst>
              <a:ext uri="{FF2B5EF4-FFF2-40B4-BE49-F238E27FC236}">
                <a16:creationId xmlns:a16="http://schemas.microsoft.com/office/drawing/2014/main" id="{D3D70911-72A9-57D5-DE10-97E3D4DC4958}"/>
              </a:ext>
            </a:extLst>
          </p:cNvPr>
          <p:cNvSpPr/>
          <p:nvPr/>
        </p:nvSpPr>
        <p:spPr>
          <a:xfrm>
            <a:off x="5492942" y="5539586"/>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36" name="Flowchart: Connector 35">
            <a:extLst>
              <a:ext uri="{FF2B5EF4-FFF2-40B4-BE49-F238E27FC236}">
                <a16:creationId xmlns:a16="http://schemas.microsoft.com/office/drawing/2014/main" id="{0B57DB7D-6186-D0D3-084D-8A0C63A70384}"/>
              </a:ext>
            </a:extLst>
          </p:cNvPr>
          <p:cNvSpPr/>
          <p:nvPr/>
        </p:nvSpPr>
        <p:spPr>
          <a:xfrm rot="-180000">
            <a:off x="5501724" y="6280710"/>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38" name="Minus Sign 37">
            <a:extLst>
              <a:ext uri="{FF2B5EF4-FFF2-40B4-BE49-F238E27FC236}">
                <a16:creationId xmlns:a16="http://schemas.microsoft.com/office/drawing/2014/main" id="{BF1D425B-8BB9-CED2-FDC6-5C55523039CD}"/>
              </a:ext>
            </a:extLst>
          </p:cNvPr>
          <p:cNvSpPr/>
          <p:nvPr/>
        </p:nvSpPr>
        <p:spPr>
          <a:xfrm>
            <a:off x="783936" y="-4021916"/>
            <a:ext cx="370729" cy="10222367"/>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76200" tIns="38100" rIns="76200" bIns="38100" numCol="1" spcCol="0" rtlCol="0" fromWordArt="0" anchor="ctr" anchorCtr="0" forceAA="0" compatLnSpc="1">
            <a:prstTxWarp prst="textNoShape">
              <a:avLst/>
            </a:prstTxWarp>
            <a:no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6" name="TextBox 5">
            <a:extLst>
              <a:ext uri="{FF2B5EF4-FFF2-40B4-BE49-F238E27FC236}">
                <a16:creationId xmlns:a16="http://schemas.microsoft.com/office/drawing/2014/main" id="{308173A2-6802-0CA5-4F2D-539A4E8F71DF}"/>
              </a:ext>
            </a:extLst>
          </p:cNvPr>
          <p:cNvSpPr txBox="1"/>
          <p:nvPr/>
        </p:nvSpPr>
        <p:spPr>
          <a:xfrm>
            <a:off x="978362" y="2882221"/>
            <a:ext cx="2913548" cy="538609"/>
          </a:xfrm>
          <a:prstGeom prst="rect">
            <a:avLst/>
          </a:prstGeom>
          <a:no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3000" b="1">
                <a:latin typeface="Poppins Light"/>
                <a:cs typeface="Poppins Light"/>
              </a:rPr>
              <a:t>SUBMITTED BY</a:t>
            </a:r>
            <a:endParaRPr lang="en-US" sz="1250" b="1"/>
          </a:p>
        </p:txBody>
      </p:sp>
      <p:sp>
        <p:nvSpPr>
          <p:cNvPr id="7" name="TextBox 6">
            <a:extLst>
              <a:ext uri="{FF2B5EF4-FFF2-40B4-BE49-F238E27FC236}">
                <a16:creationId xmlns:a16="http://schemas.microsoft.com/office/drawing/2014/main" id="{08443302-6BCB-0192-BD66-54D9317136C1}"/>
              </a:ext>
            </a:extLst>
          </p:cNvPr>
          <p:cNvSpPr txBox="1"/>
          <p:nvPr/>
        </p:nvSpPr>
        <p:spPr>
          <a:xfrm>
            <a:off x="5696499" y="2882221"/>
            <a:ext cx="2913548" cy="538609"/>
          </a:xfrm>
          <a:prstGeom prst="rect">
            <a:avLst/>
          </a:prstGeom>
          <a:no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3000" b="1">
                <a:latin typeface="Poppins Light"/>
                <a:cs typeface="Poppins Light"/>
              </a:rPr>
              <a:t>SUBMITTED TO</a:t>
            </a:r>
            <a:endParaRPr lang="en-US" sz="1250" b="1"/>
          </a:p>
        </p:txBody>
      </p:sp>
      <p:sp>
        <p:nvSpPr>
          <p:cNvPr id="9" name="TextBox 28">
            <a:extLst>
              <a:ext uri="{FF2B5EF4-FFF2-40B4-BE49-F238E27FC236}">
                <a16:creationId xmlns:a16="http://schemas.microsoft.com/office/drawing/2014/main" id="{4884BC13-859F-3468-06BC-47B34B771896}"/>
              </a:ext>
            </a:extLst>
          </p:cNvPr>
          <p:cNvSpPr txBox="1"/>
          <p:nvPr/>
        </p:nvSpPr>
        <p:spPr>
          <a:xfrm>
            <a:off x="5931745" y="5359382"/>
            <a:ext cx="3299686" cy="692497"/>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Poppins Light"/>
              </a:rPr>
              <a:t>Dept. of Computer science and Engineering</a:t>
            </a:r>
            <a:endParaRPr lang="en-US" sz="2000">
              <a:latin typeface="Poppins Light"/>
            </a:endParaRPr>
          </a:p>
        </p:txBody>
      </p:sp>
      <p:sp>
        <p:nvSpPr>
          <p:cNvPr id="10" name="TextBox 28">
            <a:extLst>
              <a:ext uri="{FF2B5EF4-FFF2-40B4-BE49-F238E27FC236}">
                <a16:creationId xmlns:a16="http://schemas.microsoft.com/office/drawing/2014/main" id="{C3827339-227F-A4EF-ADD6-F0B5FC0E0064}"/>
              </a:ext>
            </a:extLst>
          </p:cNvPr>
          <p:cNvSpPr txBox="1"/>
          <p:nvPr/>
        </p:nvSpPr>
        <p:spPr>
          <a:xfrm>
            <a:off x="5931744" y="6085095"/>
            <a:ext cx="3299686" cy="384721"/>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Poppins Light"/>
              </a:rPr>
              <a:t>University of Barisal</a:t>
            </a:r>
            <a:endParaRPr lang="en-US" sz="2000">
              <a:latin typeface="Poppins Light"/>
            </a:endParaRPr>
          </a:p>
        </p:txBody>
      </p:sp>
      <p:sp>
        <p:nvSpPr>
          <p:cNvPr id="11" name="Flowchart: Connector 10">
            <a:extLst>
              <a:ext uri="{FF2B5EF4-FFF2-40B4-BE49-F238E27FC236}">
                <a16:creationId xmlns:a16="http://schemas.microsoft.com/office/drawing/2014/main" id="{87B6C29A-9E0D-21E6-915B-790FD31B927B}"/>
              </a:ext>
            </a:extLst>
          </p:cNvPr>
          <p:cNvSpPr/>
          <p:nvPr/>
        </p:nvSpPr>
        <p:spPr>
          <a:xfrm>
            <a:off x="5513818" y="4827127"/>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2" name="TextBox 11">
            <a:extLst>
              <a:ext uri="{FF2B5EF4-FFF2-40B4-BE49-F238E27FC236}">
                <a16:creationId xmlns:a16="http://schemas.microsoft.com/office/drawing/2014/main" id="{3272167A-02DE-9EB1-C743-F8E43046F02D}"/>
              </a:ext>
            </a:extLst>
          </p:cNvPr>
          <p:cNvSpPr txBox="1"/>
          <p:nvPr/>
        </p:nvSpPr>
        <p:spPr>
          <a:xfrm>
            <a:off x="6037910" y="4720174"/>
            <a:ext cx="30907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Poppins Light"/>
                <a:cs typeface="Poppins Light"/>
              </a:rPr>
              <a:t>Assistant Professor</a:t>
            </a:r>
          </a:p>
        </p:txBody>
      </p:sp>
      <p:sp>
        <p:nvSpPr>
          <p:cNvPr id="4" name="Flowchart: Connector 3">
            <a:extLst>
              <a:ext uri="{FF2B5EF4-FFF2-40B4-BE49-F238E27FC236}">
                <a16:creationId xmlns:a16="http://schemas.microsoft.com/office/drawing/2014/main" id="{FF722154-0293-D520-E628-3CFEE868CCD0}"/>
              </a:ext>
            </a:extLst>
          </p:cNvPr>
          <p:cNvSpPr/>
          <p:nvPr/>
        </p:nvSpPr>
        <p:spPr>
          <a:xfrm>
            <a:off x="644076" y="6275241"/>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5" name="TextBox 9">
            <a:extLst>
              <a:ext uri="{FF2B5EF4-FFF2-40B4-BE49-F238E27FC236}">
                <a16:creationId xmlns:a16="http://schemas.microsoft.com/office/drawing/2014/main" id="{160C6D64-BCDB-8CC1-31E2-FA4DCB9329E2}"/>
              </a:ext>
            </a:extLst>
          </p:cNvPr>
          <p:cNvSpPr txBox="1"/>
          <p:nvPr/>
        </p:nvSpPr>
        <p:spPr>
          <a:xfrm>
            <a:off x="1001030" y="6105972"/>
            <a:ext cx="4374836" cy="384721"/>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000">
                <a:latin typeface="Poppins Light"/>
                <a:cs typeface="Calibri"/>
              </a:rPr>
              <a:t>Merit Position - 4784</a:t>
            </a:r>
            <a:endParaRPr lang="en-US" sz="2000">
              <a:latin typeface="Poppins Light"/>
            </a:endParaRPr>
          </a:p>
        </p:txBody>
      </p:sp>
    </p:spTree>
    <p:extLst>
      <p:ext uri="{BB962C8B-B14F-4D97-AF65-F5344CB8AC3E}">
        <p14:creationId xmlns:p14="http://schemas.microsoft.com/office/powerpoint/2010/main" val="23975036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CBD92EDB-41E2-8F79-5F96-FB2BA965EDF6}"/>
              </a:ext>
            </a:extLst>
          </p:cNvPr>
          <p:cNvSpPr txBox="1"/>
          <p:nvPr/>
        </p:nvSpPr>
        <p:spPr>
          <a:xfrm>
            <a:off x="1987779" y="2126535"/>
            <a:ext cx="3512232" cy="487313"/>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b="1">
                <a:latin typeface="Poppins Light"/>
                <a:cs typeface="Calibri"/>
              </a:rPr>
              <a:t>What is a monitor?</a:t>
            </a:r>
            <a:endParaRPr lang="en-US" sz="2650">
              <a:latin typeface="Poppins Light"/>
              <a:cs typeface="Calibri" panose="020F0502020204030204"/>
            </a:endParaRPr>
          </a:p>
        </p:txBody>
      </p:sp>
      <p:sp>
        <p:nvSpPr>
          <p:cNvPr id="7" name="TextBox 7">
            <a:extLst>
              <a:ext uri="{FF2B5EF4-FFF2-40B4-BE49-F238E27FC236}">
                <a16:creationId xmlns:a16="http://schemas.microsoft.com/office/drawing/2014/main" id="{3D3BA092-AF3D-95B5-13E3-259369A28508}"/>
              </a:ext>
            </a:extLst>
          </p:cNvPr>
          <p:cNvSpPr txBox="1"/>
          <p:nvPr/>
        </p:nvSpPr>
        <p:spPr>
          <a:xfrm>
            <a:off x="1988300" y="3058585"/>
            <a:ext cx="4821566" cy="487313"/>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b="1">
                <a:latin typeface="Poppins Light"/>
                <a:cs typeface="Calibri"/>
              </a:rPr>
              <a:t>Evolution of monitors.</a:t>
            </a:r>
            <a:endParaRPr lang="en-US" sz="2650">
              <a:latin typeface="Poppins Light"/>
            </a:endParaRPr>
          </a:p>
        </p:txBody>
      </p:sp>
      <p:sp>
        <p:nvSpPr>
          <p:cNvPr id="9" name="TextBox 10">
            <a:extLst>
              <a:ext uri="{FF2B5EF4-FFF2-40B4-BE49-F238E27FC236}">
                <a16:creationId xmlns:a16="http://schemas.microsoft.com/office/drawing/2014/main" id="{F523D031-678E-0728-C2D9-F093B8B73B49}"/>
              </a:ext>
            </a:extLst>
          </p:cNvPr>
          <p:cNvSpPr txBox="1"/>
          <p:nvPr/>
        </p:nvSpPr>
        <p:spPr>
          <a:xfrm>
            <a:off x="1988299" y="3984945"/>
            <a:ext cx="5958518" cy="897682"/>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b="1">
                <a:latin typeface="Poppins Light"/>
                <a:cs typeface="Calibri"/>
              </a:rPr>
              <a:t>More about old monitors(CRT monitors).</a:t>
            </a:r>
          </a:p>
        </p:txBody>
      </p:sp>
      <p:sp>
        <p:nvSpPr>
          <p:cNvPr id="11" name="TextBox 12">
            <a:extLst>
              <a:ext uri="{FF2B5EF4-FFF2-40B4-BE49-F238E27FC236}">
                <a16:creationId xmlns:a16="http://schemas.microsoft.com/office/drawing/2014/main" id="{A41D432F-D70F-CA3C-61DF-D3307C3F83B1}"/>
              </a:ext>
            </a:extLst>
          </p:cNvPr>
          <p:cNvSpPr txBox="1"/>
          <p:nvPr/>
        </p:nvSpPr>
        <p:spPr>
          <a:xfrm>
            <a:off x="1988300" y="5170280"/>
            <a:ext cx="7180136" cy="897682"/>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b="1">
                <a:latin typeface="Poppins Light"/>
                <a:cs typeface="Calibri"/>
              </a:rPr>
              <a:t>Difference between old monitors and new monitors.</a:t>
            </a:r>
            <a:endParaRPr lang="en-US" sz="2650" b="1">
              <a:latin typeface="Poppins Light"/>
            </a:endParaRPr>
          </a:p>
        </p:txBody>
      </p:sp>
      <p:sp>
        <p:nvSpPr>
          <p:cNvPr id="12" name="TextBox 13">
            <a:extLst>
              <a:ext uri="{FF2B5EF4-FFF2-40B4-BE49-F238E27FC236}">
                <a16:creationId xmlns:a16="http://schemas.microsoft.com/office/drawing/2014/main" id="{3A4C2E6F-0D66-F81E-F8A7-9E0332F95509}"/>
              </a:ext>
            </a:extLst>
          </p:cNvPr>
          <p:cNvSpPr txBox="1"/>
          <p:nvPr/>
        </p:nvSpPr>
        <p:spPr>
          <a:xfrm>
            <a:off x="1078209" y="199827"/>
            <a:ext cx="6941069" cy="692498"/>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4000" b="1">
                <a:latin typeface="Poppins Light"/>
                <a:cs typeface="Calibri"/>
              </a:rPr>
              <a:t>CONTENTS-</a:t>
            </a:r>
          </a:p>
        </p:txBody>
      </p:sp>
      <p:pic>
        <p:nvPicPr>
          <p:cNvPr id="13" name="Image 0">
            <a:extLst>
              <a:ext uri="{FF2B5EF4-FFF2-40B4-BE49-F238E27FC236}">
                <a16:creationId xmlns:a16="http://schemas.microsoft.com/office/drawing/2014/main" id="{74F23A93-5BF6-796D-795C-8F8F0A259760}"/>
              </a:ext>
            </a:extLst>
          </p:cNvPr>
          <p:cNvPicPr>
            <a:picLocks noChangeAspect="1"/>
          </p:cNvPicPr>
          <p:nvPr/>
        </p:nvPicPr>
        <p:blipFill>
          <a:blip r:embed="rId2"/>
          <a:stretch>
            <a:fillRect/>
          </a:stretch>
        </p:blipFill>
        <p:spPr>
          <a:xfrm>
            <a:off x="9267372" y="0"/>
            <a:ext cx="3512232" cy="6858000"/>
          </a:xfrm>
          <a:prstGeom prst="rect">
            <a:avLst/>
          </a:prstGeom>
        </p:spPr>
      </p:pic>
      <p:sp>
        <p:nvSpPr>
          <p:cNvPr id="17" name="Minus Sign 16">
            <a:extLst>
              <a:ext uri="{FF2B5EF4-FFF2-40B4-BE49-F238E27FC236}">
                <a16:creationId xmlns:a16="http://schemas.microsoft.com/office/drawing/2014/main" id="{080F4995-E09F-F240-3834-BC8D13282ECF}"/>
              </a:ext>
            </a:extLst>
          </p:cNvPr>
          <p:cNvSpPr/>
          <p:nvPr/>
        </p:nvSpPr>
        <p:spPr>
          <a:xfrm>
            <a:off x="783936" y="-3416491"/>
            <a:ext cx="297661" cy="7560587"/>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76200" tIns="38100" rIns="76200" bIns="38100" numCol="1" spcCol="0" rtlCol="0" fromWordArt="0" anchor="ctr" anchorCtr="0" forceAA="0" compatLnSpc="1">
            <a:prstTxWarp prst="textNoShape">
              <a:avLst/>
            </a:prstTxWarp>
            <a:no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Tree>
    <p:extLst>
      <p:ext uri="{BB962C8B-B14F-4D97-AF65-F5344CB8AC3E}">
        <p14:creationId xmlns:p14="http://schemas.microsoft.com/office/powerpoint/2010/main" val="366817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DF2094B4-D86D-BB8A-4790-E51F98AEA97B}"/>
              </a:ext>
            </a:extLst>
          </p:cNvPr>
          <p:cNvSpPr/>
          <p:nvPr/>
        </p:nvSpPr>
        <p:spPr>
          <a:xfrm>
            <a:off x="1122868" y="96993"/>
            <a:ext cx="6171758" cy="848477"/>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416"/>
              </a:lnSpc>
            </a:pPr>
            <a:r>
              <a:rPr lang="en-US" sz="4000">
                <a:latin typeface="Poppins Light"/>
                <a:cs typeface="Poppins Light"/>
              </a:rPr>
              <a:t>What is a monitor?</a:t>
            </a:r>
          </a:p>
        </p:txBody>
      </p:sp>
      <p:sp>
        <p:nvSpPr>
          <p:cNvPr id="5" name="TextBox 8">
            <a:extLst>
              <a:ext uri="{FF2B5EF4-FFF2-40B4-BE49-F238E27FC236}">
                <a16:creationId xmlns:a16="http://schemas.microsoft.com/office/drawing/2014/main" id="{2292D581-DE29-BC99-4006-EE176F48FF37}"/>
              </a:ext>
            </a:extLst>
          </p:cNvPr>
          <p:cNvSpPr txBox="1"/>
          <p:nvPr/>
        </p:nvSpPr>
        <p:spPr>
          <a:xfrm>
            <a:off x="1093211" y="1588011"/>
            <a:ext cx="6213154" cy="1308050"/>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a:cs typeface="Calibri"/>
              </a:rPr>
              <a:t>A monitor is an output device that displays images, videos and other types of information to the user.</a:t>
            </a:r>
          </a:p>
        </p:txBody>
      </p:sp>
      <p:sp>
        <p:nvSpPr>
          <p:cNvPr id="6" name="Flowchart: Connector 5">
            <a:extLst>
              <a:ext uri="{FF2B5EF4-FFF2-40B4-BE49-F238E27FC236}">
                <a16:creationId xmlns:a16="http://schemas.microsoft.com/office/drawing/2014/main" id="{ADEBF20E-6529-923A-C85D-85B34574F68B}"/>
              </a:ext>
            </a:extLst>
          </p:cNvPr>
          <p:cNvSpPr/>
          <p:nvPr/>
        </p:nvSpPr>
        <p:spPr>
          <a:xfrm>
            <a:off x="586783" y="2026341"/>
            <a:ext cx="203662" cy="18277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7" name="Flowchart: Connector 6">
            <a:extLst>
              <a:ext uri="{FF2B5EF4-FFF2-40B4-BE49-F238E27FC236}">
                <a16:creationId xmlns:a16="http://schemas.microsoft.com/office/drawing/2014/main" id="{50FD8FA5-1054-1910-7AC5-1444FB702951}"/>
              </a:ext>
            </a:extLst>
          </p:cNvPr>
          <p:cNvSpPr/>
          <p:nvPr/>
        </p:nvSpPr>
        <p:spPr>
          <a:xfrm>
            <a:off x="586783" y="3873929"/>
            <a:ext cx="203662" cy="18277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8" name="TextBox 12">
            <a:extLst>
              <a:ext uri="{FF2B5EF4-FFF2-40B4-BE49-F238E27FC236}">
                <a16:creationId xmlns:a16="http://schemas.microsoft.com/office/drawing/2014/main" id="{5FAD6EA7-C5B2-A57C-0D81-5F8E2AD73DA8}"/>
              </a:ext>
            </a:extLst>
          </p:cNvPr>
          <p:cNvSpPr txBox="1"/>
          <p:nvPr/>
        </p:nvSpPr>
        <p:spPr>
          <a:xfrm>
            <a:off x="1061896" y="3640440"/>
            <a:ext cx="6213154" cy="897682"/>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a:cs typeface="Calibri"/>
              </a:rPr>
              <a:t>Monitors can vary from each other in sizes, resolutions and refresh rates.</a:t>
            </a:r>
          </a:p>
        </p:txBody>
      </p:sp>
      <p:sp>
        <p:nvSpPr>
          <p:cNvPr id="9" name="Flowchart: Connector 8">
            <a:extLst>
              <a:ext uri="{FF2B5EF4-FFF2-40B4-BE49-F238E27FC236}">
                <a16:creationId xmlns:a16="http://schemas.microsoft.com/office/drawing/2014/main" id="{8B07FB16-0656-97C4-7211-5ED726045A78}"/>
              </a:ext>
            </a:extLst>
          </p:cNvPr>
          <p:cNvSpPr/>
          <p:nvPr/>
        </p:nvSpPr>
        <p:spPr>
          <a:xfrm>
            <a:off x="513715" y="5596257"/>
            <a:ext cx="203662" cy="18277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0" name="TextBox 14">
            <a:extLst>
              <a:ext uri="{FF2B5EF4-FFF2-40B4-BE49-F238E27FC236}">
                <a16:creationId xmlns:a16="http://schemas.microsoft.com/office/drawing/2014/main" id="{7E3A754B-776F-67E6-8032-919944C0B2F6}"/>
              </a:ext>
            </a:extLst>
          </p:cNvPr>
          <p:cNvSpPr txBox="1"/>
          <p:nvPr/>
        </p:nvSpPr>
        <p:spPr>
          <a:xfrm>
            <a:off x="1020142" y="5258385"/>
            <a:ext cx="6213154" cy="897682"/>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a:cs typeface="Calibri"/>
              </a:rPr>
              <a:t>So, its quality is often measured by screen size, resolution and refresh rate</a:t>
            </a:r>
            <a:r>
              <a:rPr lang="en-US" sz="2650">
                <a:solidFill>
                  <a:schemeClr val="bg1"/>
                </a:solidFill>
                <a:cs typeface="Calibri"/>
              </a:rPr>
              <a:t>.</a:t>
            </a:r>
          </a:p>
        </p:txBody>
      </p:sp>
      <p:pic>
        <p:nvPicPr>
          <p:cNvPr id="11" name="Picture 10">
            <a:extLst>
              <a:ext uri="{FF2B5EF4-FFF2-40B4-BE49-F238E27FC236}">
                <a16:creationId xmlns:a16="http://schemas.microsoft.com/office/drawing/2014/main" id="{DA56E82B-F61E-B68F-6B5E-69BCE97D90D5}"/>
              </a:ext>
            </a:extLst>
          </p:cNvPr>
          <p:cNvPicPr>
            <a:picLocks noChangeAspect="1"/>
          </p:cNvPicPr>
          <p:nvPr/>
        </p:nvPicPr>
        <p:blipFill>
          <a:blip r:embed="rId2"/>
          <a:stretch>
            <a:fillRect/>
          </a:stretch>
        </p:blipFill>
        <p:spPr>
          <a:xfrm>
            <a:off x="7580120" y="5553"/>
            <a:ext cx="5209356" cy="6852447"/>
          </a:xfrm>
          <a:prstGeom prst="rect">
            <a:avLst/>
          </a:prstGeom>
        </p:spPr>
      </p:pic>
      <p:sp>
        <p:nvSpPr>
          <p:cNvPr id="12" name="Minus Sign 11">
            <a:extLst>
              <a:ext uri="{FF2B5EF4-FFF2-40B4-BE49-F238E27FC236}">
                <a16:creationId xmlns:a16="http://schemas.microsoft.com/office/drawing/2014/main" id="{A5CCF336-D5F6-62AB-3860-FD7817B45111}"/>
              </a:ext>
            </a:extLst>
          </p:cNvPr>
          <p:cNvSpPr/>
          <p:nvPr/>
        </p:nvSpPr>
        <p:spPr>
          <a:xfrm>
            <a:off x="581544" y="-1842040"/>
            <a:ext cx="214087" cy="4630823"/>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Tree>
    <p:extLst>
      <p:ext uri="{BB962C8B-B14F-4D97-AF65-F5344CB8AC3E}">
        <p14:creationId xmlns:p14="http://schemas.microsoft.com/office/powerpoint/2010/main" val="3978046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0">
            <a:extLst>
              <a:ext uri="{FF2B5EF4-FFF2-40B4-BE49-F238E27FC236}">
                <a16:creationId xmlns:a16="http://schemas.microsoft.com/office/drawing/2014/main" id="{1201BACE-135A-0455-F63D-072BA4313CD2}"/>
              </a:ext>
            </a:extLst>
          </p:cNvPr>
          <p:cNvPicPr>
            <a:picLocks noChangeAspect="1"/>
          </p:cNvPicPr>
          <p:nvPr/>
        </p:nvPicPr>
        <p:blipFill>
          <a:blip r:embed="rId2"/>
          <a:stretch>
            <a:fillRect/>
          </a:stretch>
        </p:blipFill>
        <p:spPr>
          <a:xfrm>
            <a:off x="8728552" y="1"/>
            <a:ext cx="4149247" cy="6816247"/>
          </a:xfrm>
          <a:prstGeom prst="rect">
            <a:avLst/>
          </a:prstGeom>
        </p:spPr>
      </p:pic>
      <p:sp>
        <p:nvSpPr>
          <p:cNvPr id="14" name="Text 5">
            <a:extLst>
              <a:ext uri="{FF2B5EF4-FFF2-40B4-BE49-F238E27FC236}">
                <a16:creationId xmlns:a16="http://schemas.microsoft.com/office/drawing/2014/main" id="{F4B69187-E149-64BD-FACA-04A80AC23E5A}"/>
              </a:ext>
            </a:extLst>
          </p:cNvPr>
          <p:cNvSpPr/>
          <p:nvPr/>
        </p:nvSpPr>
        <p:spPr>
          <a:xfrm>
            <a:off x="1591775" y="1825472"/>
            <a:ext cx="2154757" cy="192283"/>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42"/>
              </a:lnSpc>
            </a:pPr>
            <a:r>
              <a:rPr lang="en-US" sz="2300" b="1">
                <a:latin typeface="Poppins Light"/>
                <a:ea typeface="Poppins Light" pitchFamily="34" charset="-122"/>
                <a:cs typeface="Poppins Light"/>
              </a:rPr>
              <a:t>CRT Monitors</a:t>
            </a:r>
            <a:endParaRPr lang="en-US" sz="2300" b="1">
              <a:latin typeface="Poppins Light"/>
              <a:cs typeface="Poppins Light"/>
            </a:endParaRPr>
          </a:p>
        </p:txBody>
      </p:sp>
      <p:sp>
        <p:nvSpPr>
          <p:cNvPr id="15" name="Text 6">
            <a:extLst>
              <a:ext uri="{FF2B5EF4-FFF2-40B4-BE49-F238E27FC236}">
                <a16:creationId xmlns:a16="http://schemas.microsoft.com/office/drawing/2014/main" id="{3C730A53-EA38-DD94-042F-0060A1FD41C8}"/>
              </a:ext>
            </a:extLst>
          </p:cNvPr>
          <p:cNvSpPr/>
          <p:nvPr/>
        </p:nvSpPr>
        <p:spPr>
          <a:xfrm>
            <a:off x="1602709" y="2397017"/>
            <a:ext cx="6936548" cy="1106086"/>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83"/>
              </a:lnSpc>
            </a:pPr>
            <a:r>
              <a:rPr lang="en-US" sz="2300">
                <a:latin typeface="Roboto Light"/>
                <a:ea typeface="Roboto Light"/>
                <a:cs typeface="Roboto Light"/>
              </a:rPr>
              <a:t>CRT (</a:t>
            </a:r>
            <a:r>
              <a:rPr lang="en-US" sz="2300" b="1">
                <a:latin typeface="Roboto Light"/>
                <a:ea typeface="Roboto Light"/>
                <a:cs typeface="Roboto Light"/>
              </a:rPr>
              <a:t>cathode ray tube</a:t>
            </a:r>
            <a:r>
              <a:rPr lang="en-US" sz="2300">
                <a:latin typeface="Roboto Light"/>
                <a:ea typeface="Roboto Light"/>
                <a:cs typeface="Roboto Light"/>
              </a:rPr>
              <a:t>) monitors, which uses an electron beam to create images on a phosphor-coated screen. It was invented in 1897, making it one of oldest types of monitors.</a:t>
            </a:r>
          </a:p>
        </p:txBody>
      </p:sp>
      <p:sp>
        <p:nvSpPr>
          <p:cNvPr id="16" name="Text 10">
            <a:extLst>
              <a:ext uri="{FF2B5EF4-FFF2-40B4-BE49-F238E27FC236}">
                <a16:creationId xmlns:a16="http://schemas.microsoft.com/office/drawing/2014/main" id="{CC1CB9B1-5EA3-E771-D07D-29CDE799F756}"/>
              </a:ext>
            </a:extLst>
          </p:cNvPr>
          <p:cNvSpPr/>
          <p:nvPr/>
        </p:nvSpPr>
        <p:spPr>
          <a:xfrm>
            <a:off x="1559300" y="3817890"/>
            <a:ext cx="2937633" cy="251103"/>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42"/>
              </a:lnSpc>
            </a:pPr>
            <a:r>
              <a:rPr lang="en-US" sz="2300" b="1">
                <a:latin typeface="Poppins Light"/>
                <a:ea typeface="Poppins Light" pitchFamily="34" charset="-122"/>
                <a:cs typeface="Poppins Light"/>
              </a:rPr>
              <a:t>LCD Monitors</a:t>
            </a:r>
            <a:endParaRPr lang="en-US" sz="2300" b="1">
              <a:latin typeface="Poppins Light"/>
              <a:cs typeface="Poppins Light"/>
            </a:endParaRPr>
          </a:p>
        </p:txBody>
      </p:sp>
      <p:sp>
        <p:nvSpPr>
          <p:cNvPr id="17" name="Text 15">
            <a:extLst>
              <a:ext uri="{FF2B5EF4-FFF2-40B4-BE49-F238E27FC236}">
                <a16:creationId xmlns:a16="http://schemas.microsoft.com/office/drawing/2014/main" id="{AB747135-5D04-CA70-85E7-84C4E10BF346}"/>
              </a:ext>
            </a:extLst>
          </p:cNvPr>
          <p:cNvSpPr/>
          <p:nvPr/>
        </p:nvSpPr>
        <p:spPr>
          <a:xfrm>
            <a:off x="1555490" y="5589447"/>
            <a:ext cx="3522181" cy="146719"/>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42"/>
              </a:lnSpc>
            </a:pPr>
            <a:r>
              <a:rPr lang="en-US" sz="2300" b="1">
                <a:latin typeface="Poppins Light"/>
                <a:ea typeface="Poppins Light" pitchFamily="34" charset="-122"/>
                <a:cs typeface="Poppins Light"/>
              </a:rPr>
              <a:t>OLED Monitors</a:t>
            </a:r>
            <a:endParaRPr lang="en-US" sz="2300" b="1">
              <a:latin typeface="Poppins Light"/>
              <a:cs typeface="Poppins Light"/>
            </a:endParaRPr>
          </a:p>
        </p:txBody>
      </p:sp>
      <p:sp>
        <p:nvSpPr>
          <p:cNvPr id="18" name="Text 16">
            <a:extLst>
              <a:ext uri="{FF2B5EF4-FFF2-40B4-BE49-F238E27FC236}">
                <a16:creationId xmlns:a16="http://schemas.microsoft.com/office/drawing/2014/main" id="{6DC7DF55-3052-9967-E4D1-B31AEC24A634}"/>
              </a:ext>
            </a:extLst>
          </p:cNvPr>
          <p:cNvSpPr/>
          <p:nvPr/>
        </p:nvSpPr>
        <p:spPr>
          <a:xfrm>
            <a:off x="1555490" y="6021150"/>
            <a:ext cx="6800849" cy="792936"/>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83"/>
              </a:lnSpc>
            </a:pPr>
            <a:r>
              <a:rPr lang="en-US" sz="2300">
                <a:latin typeface="Roboto Light"/>
                <a:ea typeface="Roboto Light"/>
                <a:cs typeface="Roboto Light"/>
              </a:rPr>
              <a:t>OLED stands for </a:t>
            </a:r>
            <a:r>
              <a:rPr lang="en" sz="2300" b="1">
                <a:latin typeface="Roboto Light"/>
                <a:ea typeface="+mn-lt"/>
                <a:cs typeface="+mn-lt"/>
              </a:rPr>
              <a:t>Organic Light Emitting Diode.</a:t>
            </a:r>
            <a:r>
              <a:rPr lang="en" sz="2300">
                <a:latin typeface="Roboto Light"/>
                <a:ea typeface="+mn-lt"/>
                <a:cs typeface="+mn-lt"/>
              </a:rPr>
              <a:t> Which is the latest technology. And it has faster response time </a:t>
            </a:r>
            <a:endParaRPr lang="en-US" sz="2333">
              <a:latin typeface="Roboto Light"/>
              <a:ea typeface="Roboto Light"/>
              <a:cs typeface="Calibri"/>
            </a:endParaRPr>
          </a:p>
        </p:txBody>
      </p:sp>
      <p:sp>
        <p:nvSpPr>
          <p:cNvPr id="19" name="Arrow: Down 18">
            <a:extLst>
              <a:ext uri="{FF2B5EF4-FFF2-40B4-BE49-F238E27FC236}">
                <a16:creationId xmlns:a16="http://schemas.microsoft.com/office/drawing/2014/main" id="{28512CBC-B392-5073-F81A-3AC452AF2B7E}"/>
              </a:ext>
            </a:extLst>
          </p:cNvPr>
          <p:cNvSpPr/>
          <p:nvPr/>
        </p:nvSpPr>
        <p:spPr>
          <a:xfrm>
            <a:off x="694915" y="2663886"/>
            <a:ext cx="339463" cy="814035"/>
          </a:xfrm>
          <a:prstGeom prst="downArrow">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0" name="Arrow: Down 19">
            <a:extLst>
              <a:ext uri="{FF2B5EF4-FFF2-40B4-BE49-F238E27FC236}">
                <a16:creationId xmlns:a16="http://schemas.microsoft.com/office/drawing/2014/main" id="{7C65901E-C7B8-BE27-223F-99E3CF809B3D}"/>
              </a:ext>
            </a:extLst>
          </p:cNvPr>
          <p:cNvSpPr/>
          <p:nvPr/>
        </p:nvSpPr>
        <p:spPr>
          <a:xfrm>
            <a:off x="715791" y="4407091"/>
            <a:ext cx="339463" cy="814035"/>
          </a:xfrm>
          <a:prstGeom prst="downArrow">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1" name="Text 6">
            <a:extLst>
              <a:ext uri="{FF2B5EF4-FFF2-40B4-BE49-F238E27FC236}">
                <a16:creationId xmlns:a16="http://schemas.microsoft.com/office/drawing/2014/main" id="{882097FA-AF75-66C4-EE9E-75DBC998CAD7}"/>
              </a:ext>
            </a:extLst>
          </p:cNvPr>
          <p:cNvSpPr/>
          <p:nvPr/>
        </p:nvSpPr>
        <p:spPr>
          <a:xfrm>
            <a:off x="1552177" y="4403500"/>
            <a:ext cx="6988739" cy="824251"/>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083"/>
              </a:lnSpc>
            </a:pPr>
            <a:r>
              <a:rPr lang="en-US" sz="2300">
                <a:latin typeface="Roboto Light"/>
                <a:ea typeface="Roboto Light"/>
                <a:cs typeface="Roboto Light"/>
              </a:rPr>
              <a:t>LCD is short for </a:t>
            </a:r>
            <a:r>
              <a:rPr lang="en-US" sz="2300" b="1">
                <a:latin typeface="Roboto Light"/>
                <a:ea typeface="Roboto Light"/>
                <a:cs typeface="Roboto Light"/>
              </a:rPr>
              <a:t>Liquid Crystal Display</a:t>
            </a:r>
            <a:r>
              <a:rPr lang="en-US" sz="2300">
                <a:latin typeface="Roboto Light"/>
                <a:ea typeface="Roboto Light"/>
                <a:cs typeface="Roboto Light"/>
              </a:rPr>
              <a:t>. It was invented in 1968. And it is still quit popular as it is still being used in various sectors.</a:t>
            </a:r>
            <a:endParaRPr lang="en-US" sz="2300" b="1">
              <a:latin typeface="Roboto Light"/>
              <a:ea typeface="Roboto Light"/>
              <a:cs typeface="Roboto Light"/>
            </a:endParaRPr>
          </a:p>
        </p:txBody>
      </p:sp>
      <p:sp>
        <p:nvSpPr>
          <p:cNvPr id="22" name="Text 0">
            <a:extLst>
              <a:ext uri="{FF2B5EF4-FFF2-40B4-BE49-F238E27FC236}">
                <a16:creationId xmlns:a16="http://schemas.microsoft.com/office/drawing/2014/main" id="{5533EC0D-0B0F-AC4D-7CC0-02FD99F55E8E}"/>
              </a:ext>
            </a:extLst>
          </p:cNvPr>
          <p:cNvSpPr/>
          <p:nvPr/>
        </p:nvSpPr>
        <p:spPr>
          <a:xfrm>
            <a:off x="1248128" y="159624"/>
            <a:ext cx="6505784" cy="1109435"/>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416"/>
              </a:lnSpc>
            </a:pPr>
            <a:r>
              <a:rPr lang="en-US" sz="4000">
                <a:latin typeface="Poppins Light"/>
                <a:cs typeface="Poppins Light"/>
              </a:rPr>
              <a:t>EVOLUTION OF MONITOR</a:t>
            </a:r>
            <a:r>
              <a:rPr lang="en-US" sz="4000">
                <a:solidFill>
                  <a:srgbClr val="F2F2F3"/>
                </a:solidFill>
                <a:latin typeface="Poppins Light"/>
                <a:cs typeface="Poppins Light"/>
              </a:rPr>
              <a:t>S</a:t>
            </a:r>
          </a:p>
        </p:txBody>
      </p:sp>
      <p:sp>
        <p:nvSpPr>
          <p:cNvPr id="24" name="Flowchart: Connector 23">
            <a:extLst>
              <a:ext uri="{FF2B5EF4-FFF2-40B4-BE49-F238E27FC236}">
                <a16:creationId xmlns:a16="http://schemas.microsoft.com/office/drawing/2014/main" id="{BDFA95C1-0AF8-AE9F-253E-039FFD0828AF}"/>
              </a:ext>
            </a:extLst>
          </p:cNvPr>
          <p:cNvSpPr/>
          <p:nvPr/>
        </p:nvSpPr>
        <p:spPr>
          <a:xfrm>
            <a:off x="709294" y="1841839"/>
            <a:ext cx="333311" cy="361071"/>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5" name="Flowchart: Connector 24">
            <a:extLst>
              <a:ext uri="{FF2B5EF4-FFF2-40B4-BE49-F238E27FC236}">
                <a16:creationId xmlns:a16="http://schemas.microsoft.com/office/drawing/2014/main" id="{DCDB932A-2A5C-C6F2-ADC8-5F5944B68621}"/>
              </a:ext>
            </a:extLst>
          </p:cNvPr>
          <p:cNvSpPr/>
          <p:nvPr/>
        </p:nvSpPr>
        <p:spPr>
          <a:xfrm>
            <a:off x="721388" y="3752886"/>
            <a:ext cx="333311" cy="361071"/>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6" name="Flowchart: Connector 25">
            <a:extLst>
              <a:ext uri="{FF2B5EF4-FFF2-40B4-BE49-F238E27FC236}">
                <a16:creationId xmlns:a16="http://schemas.microsoft.com/office/drawing/2014/main" id="{A3A175D0-57A9-1530-1BF5-2B9283E47352}"/>
              </a:ext>
            </a:extLst>
          </p:cNvPr>
          <p:cNvSpPr/>
          <p:nvPr/>
        </p:nvSpPr>
        <p:spPr>
          <a:xfrm>
            <a:off x="721389" y="5555076"/>
            <a:ext cx="333311" cy="361071"/>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3" name="Minus Sign 22">
            <a:extLst>
              <a:ext uri="{FF2B5EF4-FFF2-40B4-BE49-F238E27FC236}">
                <a16:creationId xmlns:a16="http://schemas.microsoft.com/office/drawing/2014/main" id="{29887B30-0F62-ECE6-73DE-3F4C0892A536}"/>
              </a:ext>
            </a:extLst>
          </p:cNvPr>
          <p:cNvSpPr/>
          <p:nvPr/>
        </p:nvSpPr>
        <p:spPr>
          <a:xfrm>
            <a:off x="800750" y="-2332643"/>
            <a:ext cx="172333" cy="5591153"/>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Tree>
    <p:extLst>
      <p:ext uri="{BB962C8B-B14F-4D97-AF65-F5344CB8AC3E}">
        <p14:creationId xmlns:p14="http://schemas.microsoft.com/office/powerpoint/2010/main" val="292151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01F285-B08B-56BD-5A1E-48641EEE608E}"/>
              </a:ext>
            </a:extLst>
          </p:cNvPr>
          <p:cNvPicPr>
            <a:picLocks noChangeAspect="1"/>
          </p:cNvPicPr>
          <p:nvPr/>
        </p:nvPicPr>
        <p:blipFill>
          <a:blip r:embed="rId2"/>
          <a:stretch>
            <a:fillRect/>
          </a:stretch>
        </p:blipFill>
        <p:spPr>
          <a:xfrm>
            <a:off x="9227614" y="-51509"/>
            <a:ext cx="3930784" cy="6884388"/>
          </a:xfrm>
          <a:prstGeom prst="rect">
            <a:avLst/>
          </a:prstGeom>
        </p:spPr>
      </p:pic>
      <p:sp>
        <p:nvSpPr>
          <p:cNvPr id="3" name="Text 0">
            <a:extLst>
              <a:ext uri="{FF2B5EF4-FFF2-40B4-BE49-F238E27FC236}">
                <a16:creationId xmlns:a16="http://schemas.microsoft.com/office/drawing/2014/main" id="{85711A19-DC5C-3CF0-984D-049CB9012124}"/>
              </a:ext>
            </a:extLst>
          </p:cNvPr>
          <p:cNvSpPr/>
          <p:nvPr/>
        </p:nvSpPr>
        <p:spPr>
          <a:xfrm>
            <a:off x="1717852" y="347514"/>
            <a:ext cx="6297018" cy="994613"/>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416"/>
              </a:lnSpc>
            </a:pPr>
            <a:r>
              <a:rPr lang="en-US" sz="4000">
                <a:latin typeface="Poppins Light"/>
                <a:cs typeface="Poppins Light"/>
              </a:rPr>
              <a:t>CRT monitors...</a:t>
            </a:r>
          </a:p>
        </p:txBody>
      </p:sp>
      <p:sp>
        <p:nvSpPr>
          <p:cNvPr id="5" name="TextBox 3">
            <a:extLst>
              <a:ext uri="{FF2B5EF4-FFF2-40B4-BE49-F238E27FC236}">
                <a16:creationId xmlns:a16="http://schemas.microsoft.com/office/drawing/2014/main" id="{C988ED2B-C0EB-A88A-B859-B0219A9D1997}"/>
              </a:ext>
            </a:extLst>
          </p:cNvPr>
          <p:cNvSpPr txBox="1"/>
          <p:nvPr/>
        </p:nvSpPr>
        <p:spPr>
          <a:xfrm>
            <a:off x="1709074" y="2329134"/>
            <a:ext cx="7486633" cy="1708160"/>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a:cs typeface="Calibri"/>
              </a:rPr>
              <a:t>CRT, Cathode Ray Tube monitors</a:t>
            </a:r>
            <a:r>
              <a:rPr lang="en-US" sz="2650">
                <a:ea typeface="+mn-lt"/>
                <a:cs typeface="+mn-lt"/>
              </a:rPr>
              <a:t> use electron beams and phosphorescent screens to create images. They were popular as It was being used in computers and other devices through 1950s to 2000s.</a:t>
            </a:r>
            <a:endParaRPr lang="en-US" sz="2650">
              <a:cs typeface="Calibri"/>
            </a:endParaRPr>
          </a:p>
        </p:txBody>
      </p:sp>
      <p:sp>
        <p:nvSpPr>
          <p:cNvPr id="6" name="Flowchart: Connector 5">
            <a:extLst>
              <a:ext uri="{FF2B5EF4-FFF2-40B4-BE49-F238E27FC236}">
                <a16:creationId xmlns:a16="http://schemas.microsoft.com/office/drawing/2014/main" id="{F51005D0-8CD3-882E-0360-01E47A188F91}"/>
              </a:ext>
            </a:extLst>
          </p:cNvPr>
          <p:cNvSpPr/>
          <p:nvPr/>
        </p:nvSpPr>
        <p:spPr>
          <a:xfrm>
            <a:off x="1296592" y="3174561"/>
            <a:ext cx="203662" cy="21408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7" name="Rectangle: Rounded Corners 6">
            <a:extLst>
              <a:ext uri="{FF2B5EF4-FFF2-40B4-BE49-F238E27FC236}">
                <a16:creationId xmlns:a16="http://schemas.microsoft.com/office/drawing/2014/main" id="{8C133F11-158C-A65E-97A6-57ED31FB0336}"/>
              </a:ext>
            </a:extLst>
          </p:cNvPr>
          <p:cNvSpPr/>
          <p:nvPr/>
        </p:nvSpPr>
        <p:spPr>
          <a:xfrm>
            <a:off x="750018" y="4631188"/>
            <a:ext cx="323763" cy="271558"/>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8" name="Rectangle: Rounded Corners 7">
            <a:extLst>
              <a:ext uri="{FF2B5EF4-FFF2-40B4-BE49-F238E27FC236}">
                <a16:creationId xmlns:a16="http://schemas.microsoft.com/office/drawing/2014/main" id="{F8CE1745-CF44-2CEA-FBE6-A556CDC71BC0}"/>
              </a:ext>
            </a:extLst>
          </p:cNvPr>
          <p:cNvSpPr/>
          <p:nvPr/>
        </p:nvSpPr>
        <p:spPr>
          <a:xfrm>
            <a:off x="812648" y="1833709"/>
            <a:ext cx="323763" cy="271558"/>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9" name="TextBox 13">
            <a:extLst>
              <a:ext uri="{FF2B5EF4-FFF2-40B4-BE49-F238E27FC236}">
                <a16:creationId xmlns:a16="http://schemas.microsoft.com/office/drawing/2014/main" id="{B7DC8516-7D2F-A77D-A461-84E32443FF2E}"/>
              </a:ext>
            </a:extLst>
          </p:cNvPr>
          <p:cNvSpPr txBox="1"/>
          <p:nvPr/>
        </p:nvSpPr>
        <p:spPr>
          <a:xfrm>
            <a:off x="1293014" y="1754328"/>
            <a:ext cx="5064412" cy="436017"/>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b="1">
                <a:latin typeface="Poppins Light"/>
                <a:cs typeface="Calibri"/>
              </a:rPr>
              <a:t>DEFINATION</a:t>
            </a:r>
            <a:endParaRPr lang="en-US" sz="2300" b="1" err="1">
              <a:latin typeface="Poppins Light"/>
              <a:cs typeface="Calibri" panose="020F0502020204030204"/>
            </a:endParaRPr>
          </a:p>
        </p:txBody>
      </p:sp>
      <p:sp>
        <p:nvSpPr>
          <p:cNvPr id="10" name="TextBox 14">
            <a:extLst>
              <a:ext uri="{FF2B5EF4-FFF2-40B4-BE49-F238E27FC236}">
                <a16:creationId xmlns:a16="http://schemas.microsoft.com/office/drawing/2014/main" id="{6B61D9B4-8F2A-EF83-02A5-2A6C9FB7081D}"/>
              </a:ext>
            </a:extLst>
          </p:cNvPr>
          <p:cNvSpPr txBox="1"/>
          <p:nvPr/>
        </p:nvSpPr>
        <p:spPr>
          <a:xfrm>
            <a:off x="1230384" y="4551807"/>
            <a:ext cx="5064412" cy="436017"/>
          </a:xfrm>
          <a:prstGeom prst="rect">
            <a:avLst/>
          </a:prstGeom>
          <a:noFill/>
          <a:ln>
            <a:noFill/>
          </a:ln>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b="1">
                <a:latin typeface="Poppins Light"/>
                <a:cs typeface="Calibri"/>
              </a:rPr>
              <a:t>HOW IT WORKS...</a:t>
            </a:r>
            <a:endParaRPr lang="en-US" sz="2300" b="1" err="1">
              <a:latin typeface="Poppins Light"/>
              <a:cs typeface="Calibri" panose="020F0502020204030204"/>
            </a:endParaRPr>
          </a:p>
        </p:txBody>
      </p:sp>
      <p:sp>
        <p:nvSpPr>
          <p:cNvPr id="11" name="TextBox 17">
            <a:extLst>
              <a:ext uri="{FF2B5EF4-FFF2-40B4-BE49-F238E27FC236}">
                <a16:creationId xmlns:a16="http://schemas.microsoft.com/office/drawing/2014/main" id="{8DAA1D70-972E-D9B0-AB1F-15A2309E8C8A}"/>
              </a:ext>
            </a:extLst>
          </p:cNvPr>
          <p:cNvSpPr txBox="1"/>
          <p:nvPr/>
        </p:nvSpPr>
        <p:spPr>
          <a:xfrm>
            <a:off x="1855211" y="5137051"/>
            <a:ext cx="7340497" cy="1308050"/>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650" dirty="0">
                <a:cs typeface="Calibri"/>
              </a:rPr>
              <a:t> Electrons are shot onto an </a:t>
            </a:r>
            <a:r>
              <a:rPr lang="en-US" sz="2650" dirty="0">
                <a:ea typeface="+mn-lt"/>
                <a:cs typeface="+mn-lt"/>
              </a:rPr>
              <a:t>phosphor-coated screen. </a:t>
            </a:r>
            <a:r>
              <a:rPr lang="en-US" sz="2650">
                <a:ea typeface="+mn-lt"/>
                <a:cs typeface="+mn-lt"/>
              </a:rPr>
              <a:t>And it uses an analog display which displays the image as continuous signals.</a:t>
            </a:r>
            <a:endParaRPr lang="en-US" sz="2650">
              <a:cs typeface="Calibri"/>
            </a:endParaRPr>
          </a:p>
        </p:txBody>
      </p:sp>
      <p:sp>
        <p:nvSpPr>
          <p:cNvPr id="12" name="Flowchart: Connector 11">
            <a:extLst>
              <a:ext uri="{FF2B5EF4-FFF2-40B4-BE49-F238E27FC236}">
                <a16:creationId xmlns:a16="http://schemas.microsoft.com/office/drawing/2014/main" id="{874ED5FB-1A16-0796-21B4-4DAA68D6DEF0}"/>
              </a:ext>
            </a:extLst>
          </p:cNvPr>
          <p:cNvSpPr/>
          <p:nvPr/>
        </p:nvSpPr>
        <p:spPr>
          <a:xfrm>
            <a:off x="1369659" y="5888533"/>
            <a:ext cx="203662" cy="21408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4" name="Rectangle 13">
            <a:extLst>
              <a:ext uri="{FF2B5EF4-FFF2-40B4-BE49-F238E27FC236}">
                <a16:creationId xmlns:a16="http://schemas.microsoft.com/office/drawing/2014/main" id="{48285D14-94A9-438C-14B2-4570F3AE703B}"/>
              </a:ext>
            </a:extLst>
          </p:cNvPr>
          <p:cNvSpPr/>
          <p:nvPr/>
        </p:nvSpPr>
        <p:spPr>
          <a:xfrm>
            <a:off x="-384480" y="-51509"/>
            <a:ext cx="13486908" cy="626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4" name="Minus Sign 3">
            <a:extLst>
              <a:ext uri="{FF2B5EF4-FFF2-40B4-BE49-F238E27FC236}">
                <a16:creationId xmlns:a16="http://schemas.microsoft.com/office/drawing/2014/main" id="{D1C2406E-B291-0E58-9936-96ECB0CA623A}"/>
              </a:ext>
            </a:extLst>
          </p:cNvPr>
          <p:cNvSpPr/>
          <p:nvPr/>
        </p:nvSpPr>
        <p:spPr>
          <a:xfrm>
            <a:off x="1001230" y="-2201915"/>
            <a:ext cx="336696" cy="5758166"/>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3" name="Flowchart: Connector 12">
            <a:extLst>
              <a:ext uri="{FF2B5EF4-FFF2-40B4-BE49-F238E27FC236}">
                <a16:creationId xmlns:a16="http://schemas.microsoft.com/office/drawing/2014/main" id="{DC241421-3F19-5512-B498-73A05937376B}"/>
              </a:ext>
            </a:extLst>
          </p:cNvPr>
          <p:cNvSpPr/>
          <p:nvPr/>
        </p:nvSpPr>
        <p:spPr>
          <a:xfrm>
            <a:off x="805988" y="4656807"/>
            <a:ext cx="203662" cy="21408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Tree>
    <p:extLst>
      <p:ext uri="{BB962C8B-B14F-4D97-AF65-F5344CB8AC3E}">
        <p14:creationId xmlns:p14="http://schemas.microsoft.com/office/powerpoint/2010/main" val="3149659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D4489A-1F6D-62C1-D984-5AF7759516B4}"/>
              </a:ext>
            </a:extLst>
          </p:cNvPr>
          <p:cNvSpPr/>
          <p:nvPr/>
        </p:nvSpPr>
        <p:spPr>
          <a:xfrm>
            <a:off x="-342727" y="684"/>
            <a:ext cx="13486908" cy="626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5" name="Minus Sign 4">
            <a:extLst>
              <a:ext uri="{FF2B5EF4-FFF2-40B4-BE49-F238E27FC236}">
                <a16:creationId xmlns:a16="http://schemas.microsoft.com/office/drawing/2014/main" id="{436BC329-9B8D-D121-601C-7461AD9E383B}"/>
              </a:ext>
            </a:extLst>
          </p:cNvPr>
          <p:cNvSpPr/>
          <p:nvPr/>
        </p:nvSpPr>
        <p:spPr>
          <a:xfrm>
            <a:off x="844656" y="-2181038"/>
            <a:ext cx="336696" cy="5758166"/>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8" name="Text 0">
            <a:extLst>
              <a:ext uri="{FF2B5EF4-FFF2-40B4-BE49-F238E27FC236}">
                <a16:creationId xmlns:a16="http://schemas.microsoft.com/office/drawing/2014/main" id="{EC3E125A-67D1-CECA-6982-B22D712F7424}"/>
              </a:ext>
            </a:extLst>
          </p:cNvPr>
          <p:cNvSpPr/>
          <p:nvPr/>
        </p:nvSpPr>
        <p:spPr>
          <a:xfrm>
            <a:off x="1696976" y="326637"/>
            <a:ext cx="6297018" cy="994613"/>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416"/>
              </a:lnSpc>
            </a:pPr>
            <a:r>
              <a:rPr lang="en-US" sz="4000">
                <a:latin typeface="Poppins Light"/>
                <a:cs typeface="Poppins Light"/>
              </a:rPr>
              <a:t>CRT monitors...</a:t>
            </a:r>
          </a:p>
        </p:txBody>
      </p:sp>
      <p:sp>
        <p:nvSpPr>
          <p:cNvPr id="9" name="Minus Sign 8">
            <a:extLst>
              <a:ext uri="{FF2B5EF4-FFF2-40B4-BE49-F238E27FC236}">
                <a16:creationId xmlns:a16="http://schemas.microsoft.com/office/drawing/2014/main" id="{D44B54B7-5517-B895-7913-C7E90C5811EA}"/>
              </a:ext>
            </a:extLst>
          </p:cNvPr>
          <p:cNvSpPr/>
          <p:nvPr/>
        </p:nvSpPr>
        <p:spPr>
          <a:xfrm rot="5400000" flipH="1">
            <a:off x="2838537" y="4024836"/>
            <a:ext cx="6461327" cy="853334"/>
          </a:xfrm>
          <a:prstGeom prst="mathMinus">
            <a:avLst/>
          </a:prstGeom>
          <a:solidFill>
            <a:srgbClr val="FEF9F2"/>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1" name="Rectangle 10">
            <a:extLst>
              <a:ext uri="{FF2B5EF4-FFF2-40B4-BE49-F238E27FC236}">
                <a16:creationId xmlns:a16="http://schemas.microsoft.com/office/drawing/2014/main" id="{CBA62E40-8A2D-EB67-D705-30C4B59CC1AE}"/>
              </a:ext>
            </a:extLst>
          </p:cNvPr>
          <p:cNvSpPr/>
          <p:nvPr/>
        </p:nvSpPr>
        <p:spPr>
          <a:xfrm>
            <a:off x="3348902" y="2069622"/>
            <a:ext cx="5393709" cy="83614"/>
          </a:xfrm>
          <a:prstGeom prst="rect">
            <a:avLst/>
          </a:prstGeom>
          <a:solidFill>
            <a:srgbClr val="FEF9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2" name="TextBox 11">
            <a:extLst>
              <a:ext uri="{FF2B5EF4-FFF2-40B4-BE49-F238E27FC236}">
                <a16:creationId xmlns:a16="http://schemas.microsoft.com/office/drawing/2014/main" id="{5DB58335-297B-2595-20D1-08DC861DE667}"/>
              </a:ext>
            </a:extLst>
          </p:cNvPr>
          <p:cNvSpPr txBox="1"/>
          <p:nvPr/>
        </p:nvSpPr>
        <p:spPr>
          <a:xfrm>
            <a:off x="1343572" y="2072799"/>
            <a:ext cx="3649767" cy="487313"/>
          </a:xfrm>
          <a:prstGeom prst="rect">
            <a:avLst/>
          </a:prstGeom>
          <a:no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650" b="1">
                <a:latin typeface="Poppins Light"/>
                <a:cs typeface="Poppins Light"/>
              </a:rPr>
              <a:t>ADVANTAGES</a:t>
            </a:r>
            <a:endParaRPr lang="en-US" sz="2650">
              <a:solidFill>
                <a:srgbClr val="FF0000"/>
              </a:solidFill>
            </a:endParaRPr>
          </a:p>
        </p:txBody>
      </p:sp>
      <p:sp>
        <p:nvSpPr>
          <p:cNvPr id="14" name="TextBox 13">
            <a:extLst>
              <a:ext uri="{FF2B5EF4-FFF2-40B4-BE49-F238E27FC236}">
                <a16:creationId xmlns:a16="http://schemas.microsoft.com/office/drawing/2014/main" id="{33603D76-5ECB-1BD4-0705-27DD09028DFC}"/>
              </a:ext>
            </a:extLst>
          </p:cNvPr>
          <p:cNvSpPr txBox="1"/>
          <p:nvPr/>
        </p:nvSpPr>
        <p:spPr>
          <a:xfrm>
            <a:off x="7742284" y="2104114"/>
            <a:ext cx="3701958" cy="487313"/>
          </a:xfrm>
          <a:prstGeom prst="rect">
            <a:avLst/>
          </a:prstGeom>
          <a:no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650" b="1">
                <a:latin typeface="Poppins Light"/>
                <a:cs typeface="Poppins Light"/>
              </a:rPr>
              <a:t>DISADVANTAGES</a:t>
            </a:r>
            <a:endParaRPr lang="en-US" sz="2650"/>
          </a:p>
        </p:txBody>
      </p:sp>
      <p:sp>
        <p:nvSpPr>
          <p:cNvPr id="4" name="Flowchart: Connector 3">
            <a:extLst>
              <a:ext uri="{FF2B5EF4-FFF2-40B4-BE49-F238E27FC236}">
                <a16:creationId xmlns:a16="http://schemas.microsoft.com/office/drawing/2014/main" id="{9BC588EA-DBC9-EE22-7CC3-E16530FA9416}"/>
              </a:ext>
            </a:extLst>
          </p:cNvPr>
          <p:cNvSpPr/>
          <p:nvPr/>
        </p:nvSpPr>
        <p:spPr>
          <a:xfrm>
            <a:off x="548476" y="3337095"/>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7" name="TextBox 3">
            <a:extLst>
              <a:ext uri="{FF2B5EF4-FFF2-40B4-BE49-F238E27FC236}">
                <a16:creationId xmlns:a16="http://schemas.microsoft.com/office/drawing/2014/main" id="{C3BFF2A6-3BA9-248F-5776-2C855F05F09B}"/>
              </a:ext>
            </a:extLst>
          </p:cNvPr>
          <p:cNvSpPr txBox="1"/>
          <p:nvPr/>
        </p:nvSpPr>
        <p:spPr>
          <a:xfrm>
            <a:off x="842799" y="3039252"/>
            <a:ext cx="4740178" cy="795089"/>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It has better color accuracy compared to early LCDs</a:t>
            </a:r>
            <a:endParaRPr lang="en-US" sz="2300"/>
          </a:p>
        </p:txBody>
      </p:sp>
      <p:sp>
        <p:nvSpPr>
          <p:cNvPr id="13" name="Flowchart: Connector 12">
            <a:extLst>
              <a:ext uri="{FF2B5EF4-FFF2-40B4-BE49-F238E27FC236}">
                <a16:creationId xmlns:a16="http://schemas.microsoft.com/office/drawing/2014/main" id="{E44091A7-B445-4234-9525-10A77822CD9E}"/>
              </a:ext>
            </a:extLst>
          </p:cNvPr>
          <p:cNvSpPr/>
          <p:nvPr/>
        </p:nvSpPr>
        <p:spPr>
          <a:xfrm>
            <a:off x="590229" y="4412245"/>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5" name="TextBox 3">
            <a:extLst>
              <a:ext uri="{FF2B5EF4-FFF2-40B4-BE49-F238E27FC236}">
                <a16:creationId xmlns:a16="http://schemas.microsoft.com/office/drawing/2014/main" id="{E2D3F731-3F29-7A09-A87C-0EFEF5AC1F68}"/>
              </a:ext>
            </a:extLst>
          </p:cNvPr>
          <p:cNvSpPr txBox="1"/>
          <p:nvPr/>
        </p:nvSpPr>
        <p:spPr>
          <a:xfrm>
            <a:off x="884552" y="4103963"/>
            <a:ext cx="4740178" cy="795089"/>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It's refresh rates provided smooth motion for gaming.</a:t>
            </a:r>
            <a:endParaRPr lang="en-US" sz="2300"/>
          </a:p>
        </p:txBody>
      </p:sp>
      <p:sp>
        <p:nvSpPr>
          <p:cNvPr id="16" name="Flowchart: Connector 15">
            <a:extLst>
              <a:ext uri="{FF2B5EF4-FFF2-40B4-BE49-F238E27FC236}">
                <a16:creationId xmlns:a16="http://schemas.microsoft.com/office/drawing/2014/main" id="{DF121176-EC37-A2C7-45CC-C7BC69663918}"/>
              </a:ext>
            </a:extLst>
          </p:cNvPr>
          <p:cNvSpPr/>
          <p:nvPr/>
        </p:nvSpPr>
        <p:spPr>
          <a:xfrm>
            <a:off x="611106" y="5529149"/>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7" name="TextBox 3">
            <a:extLst>
              <a:ext uri="{FF2B5EF4-FFF2-40B4-BE49-F238E27FC236}">
                <a16:creationId xmlns:a16="http://schemas.microsoft.com/office/drawing/2014/main" id="{A383FFB7-94FC-926C-DE8C-70A3D6DFE4F3}"/>
              </a:ext>
            </a:extLst>
          </p:cNvPr>
          <p:cNvSpPr txBox="1"/>
          <p:nvPr/>
        </p:nvSpPr>
        <p:spPr>
          <a:xfrm>
            <a:off x="905429" y="5220867"/>
            <a:ext cx="4740178" cy="795089"/>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It had larger screen size. typically larger than early LCDs.</a:t>
            </a:r>
            <a:endParaRPr lang="en-US" sz="2300"/>
          </a:p>
        </p:txBody>
      </p:sp>
      <p:sp>
        <p:nvSpPr>
          <p:cNvPr id="18" name="Flowchart: Connector 17">
            <a:extLst>
              <a:ext uri="{FF2B5EF4-FFF2-40B4-BE49-F238E27FC236}">
                <a16:creationId xmlns:a16="http://schemas.microsoft.com/office/drawing/2014/main" id="{DAF75BA8-4D9F-0407-6FAA-568B917A7C84}"/>
              </a:ext>
            </a:extLst>
          </p:cNvPr>
          <p:cNvSpPr/>
          <p:nvPr/>
        </p:nvSpPr>
        <p:spPr>
          <a:xfrm>
            <a:off x="6915873" y="3305779"/>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19" name="TextBox 3">
            <a:extLst>
              <a:ext uri="{FF2B5EF4-FFF2-40B4-BE49-F238E27FC236}">
                <a16:creationId xmlns:a16="http://schemas.microsoft.com/office/drawing/2014/main" id="{85CFCFFD-DBCD-9BFA-3CE1-BFE942152E8C}"/>
              </a:ext>
            </a:extLst>
          </p:cNvPr>
          <p:cNvSpPr txBox="1"/>
          <p:nvPr/>
        </p:nvSpPr>
        <p:spPr>
          <a:xfrm>
            <a:off x="7210195" y="3007936"/>
            <a:ext cx="4740178" cy="795089"/>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Large  compared to modern flat-screen display</a:t>
            </a:r>
            <a:r>
              <a:rPr lang="en-US" sz="2300">
                <a:solidFill>
                  <a:schemeClr val="bg1"/>
                </a:solidFill>
                <a:ea typeface="+mn-lt"/>
                <a:cs typeface="+mn-lt"/>
              </a:rPr>
              <a:t>s</a:t>
            </a:r>
            <a:endParaRPr lang="en-US" sz="2300">
              <a:solidFill>
                <a:schemeClr val="bg1"/>
              </a:solidFill>
            </a:endParaRPr>
          </a:p>
        </p:txBody>
      </p:sp>
      <p:sp>
        <p:nvSpPr>
          <p:cNvPr id="20" name="Flowchart: Connector 19">
            <a:extLst>
              <a:ext uri="{FF2B5EF4-FFF2-40B4-BE49-F238E27FC236}">
                <a16:creationId xmlns:a16="http://schemas.microsoft.com/office/drawing/2014/main" id="{02D377AD-AC07-A22F-398A-C5D94C77F0A3}"/>
              </a:ext>
            </a:extLst>
          </p:cNvPr>
          <p:cNvSpPr/>
          <p:nvPr/>
        </p:nvSpPr>
        <p:spPr>
          <a:xfrm>
            <a:off x="6999379" y="4401806"/>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1" name="TextBox 3">
            <a:extLst>
              <a:ext uri="{FF2B5EF4-FFF2-40B4-BE49-F238E27FC236}">
                <a16:creationId xmlns:a16="http://schemas.microsoft.com/office/drawing/2014/main" id="{9DD60879-3E1C-4704-75AD-48098CCB2A41}"/>
              </a:ext>
            </a:extLst>
          </p:cNvPr>
          <p:cNvSpPr txBox="1"/>
          <p:nvPr/>
        </p:nvSpPr>
        <p:spPr>
          <a:xfrm>
            <a:off x="7293702" y="4114402"/>
            <a:ext cx="4740178" cy="795089"/>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Higher power usage than newer technologies.</a:t>
            </a:r>
            <a:endParaRPr lang="en-US" sz="2300"/>
          </a:p>
        </p:txBody>
      </p:sp>
      <p:sp>
        <p:nvSpPr>
          <p:cNvPr id="22" name="Flowchart: Connector 21">
            <a:extLst>
              <a:ext uri="{FF2B5EF4-FFF2-40B4-BE49-F238E27FC236}">
                <a16:creationId xmlns:a16="http://schemas.microsoft.com/office/drawing/2014/main" id="{3C638BD4-A008-5338-2AF5-3A8498F19002}"/>
              </a:ext>
            </a:extLst>
          </p:cNvPr>
          <p:cNvSpPr/>
          <p:nvPr/>
        </p:nvSpPr>
        <p:spPr>
          <a:xfrm>
            <a:off x="7009818" y="5550025"/>
            <a:ext cx="187477" cy="189743"/>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23" name="TextBox 3">
            <a:extLst>
              <a:ext uri="{FF2B5EF4-FFF2-40B4-BE49-F238E27FC236}">
                <a16:creationId xmlns:a16="http://schemas.microsoft.com/office/drawing/2014/main" id="{38F45DA1-74F5-E712-97D3-868EFA766740}"/>
              </a:ext>
            </a:extLst>
          </p:cNvPr>
          <p:cNvSpPr txBox="1"/>
          <p:nvPr/>
        </p:nvSpPr>
        <p:spPr>
          <a:xfrm>
            <a:off x="7293703" y="5231304"/>
            <a:ext cx="5230781" cy="784830"/>
          </a:xfrm>
          <a:prstGeom prst="rect">
            <a:avLst/>
          </a:prstGeom>
          <a:noFill/>
        </p:spPr>
        <p:txBody>
          <a:bodyPr rot="0" spcFirstLastPara="0"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300">
                <a:ea typeface="+mn-lt"/>
                <a:cs typeface="+mn-lt"/>
              </a:rPr>
              <a:t>LCD, LED, and OLED monitors eventually replaced CRTs due to better efficiency.</a:t>
            </a:r>
          </a:p>
        </p:txBody>
      </p:sp>
      <p:sp>
        <p:nvSpPr>
          <p:cNvPr id="2" name="Rectangle 1">
            <a:extLst>
              <a:ext uri="{FF2B5EF4-FFF2-40B4-BE49-F238E27FC236}">
                <a16:creationId xmlns:a16="http://schemas.microsoft.com/office/drawing/2014/main" id="{B45A6D5F-E504-6647-9293-A2139F75512D}"/>
              </a:ext>
            </a:extLst>
          </p:cNvPr>
          <p:cNvSpPr/>
          <p:nvPr/>
        </p:nvSpPr>
        <p:spPr>
          <a:xfrm>
            <a:off x="3161012" y="6777321"/>
            <a:ext cx="5393709" cy="83614"/>
          </a:xfrm>
          <a:prstGeom prst="rect">
            <a:avLst/>
          </a:prstGeom>
          <a:solidFill>
            <a:srgbClr val="FEF9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Tree>
    <p:extLst>
      <p:ext uri="{BB962C8B-B14F-4D97-AF65-F5344CB8AC3E}">
        <p14:creationId xmlns:p14="http://schemas.microsoft.com/office/powerpoint/2010/main" val="159753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0">
            <a:extLst>
              <a:ext uri="{FF2B5EF4-FFF2-40B4-BE49-F238E27FC236}">
                <a16:creationId xmlns:a16="http://schemas.microsoft.com/office/drawing/2014/main" id="{C2C07F36-CF5C-9E14-E8C4-990331DF15E6}"/>
              </a:ext>
            </a:extLst>
          </p:cNvPr>
          <p:cNvSpPr/>
          <p:nvPr/>
        </p:nvSpPr>
        <p:spPr>
          <a:xfrm>
            <a:off x="1206705" y="101799"/>
            <a:ext cx="10844827" cy="994613"/>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416"/>
              </a:lnSpc>
            </a:pPr>
            <a:r>
              <a:rPr lang="en-US" sz="4000">
                <a:latin typeface="Poppins Light"/>
                <a:cs typeface="Poppins Light"/>
              </a:rPr>
              <a:t>Difference between old and new monitors</a:t>
            </a:r>
          </a:p>
        </p:txBody>
      </p:sp>
      <p:sp>
        <p:nvSpPr>
          <p:cNvPr id="35" name="Text 12">
            <a:extLst>
              <a:ext uri="{FF2B5EF4-FFF2-40B4-BE49-F238E27FC236}">
                <a16:creationId xmlns:a16="http://schemas.microsoft.com/office/drawing/2014/main" id="{52B915BF-14BC-2E91-946D-25E55CD6C0AE}"/>
              </a:ext>
            </a:extLst>
          </p:cNvPr>
          <p:cNvSpPr/>
          <p:nvPr/>
        </p:nvSpPr>
        <p:spPr>
          <a:xfrm>
            <a:off x="5369540" y="2440277"/>
            <a:ext cx="293634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Large and bulky</a:t>
            </a:r>
          </a:p>
        </p:txBody>
      </p:sp>
      <p:sp>
        <p:nvSpPr>
          <p:cNvPr id="36" name="Text 13">
            <a:extLst>
              <a:ext uri="{FF2B5EF4-FFF2-40B4-BE49-F238E27FC236}">
                <a16:creationId xmlns:a16="http://schemas.microsoft.com/office/drawing/2014/main" id="{ABE76F62-9637-CEEA-DF05-01953F3D74B9}"/>
              </a:ext>
            </a:extLst>
          </p:cNvPr>
          <p:cNvSpPr/>
          <p:nvPr/>
        </p:nvSpPr>
        <p:spPr>
          <a:xfrm>
            <a:off x="8659115" y="2440276"/>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Thin and lightweight</a:t>
            </a:r>
          </a:p>
        </p:txBody>
      </p:sp>
      <p:sp>
        <p:nvSpPr>
          <p:cNvPr id="37" name="Text 15">
            <a:extLst>
              <a:ext uri="{FF2B5EF4-FFF2-40B4-BE49-F238E27FC236}">
                <a16:creationId xmlns:a16="http://schemas.microsoft.com/office/drawing/2014/main" id="{D4B7EB27-8398-9B8E-E78B-74192C8850DC}"/>
              </a:ext>
            </a:extLst>
          </p:cNvPr>
          <p:cNvSpPr/>
          <p:nvPr/>
        </p:nvSpPr>
        <p:spPr>
          <a:xfrm>
            <a:off x="2064695" y="3064475"/>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Resolution</a:t>
            </a:r>
          </a:p>
        </p:txBody>
      </p:sp>
      <p:sp>
        <p:nvSpPr>
          <p:cNvPr id="38" name="Text 16">
            <a:extLst>
              <a:ext uri="{FF2B5EF4-FFF2-40B4-BE49-F238E27FC236}">
                <a16:creationId xmlns:a16="http://schemas.microsoft.com/office/drawing/2014/main" id="{F0DAA892-ADE2-B07C-47A0-16F981F88751}"/>
              </a:ext>
            </a:extLst>
          </p:cNvPr>
          <p:cNvSpPr/>
          <p:nvPr/>
        </p:nvSpPr>
        <p:spPr>
          <a:xfrm>
            <a:off x="5369540" y="3028190"/>
            <a:ext cx="293634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Lower</a:t>
            </a:r>
          </a:p>
        </p:txBody>
      </p:sp>
      <p:sp>
        <p:nvSpPr>
          <p:cNvPr id="39" name="Text 17">
            <a:extLst>
              <a:ext uri="{FF2B5EF4-FFF2-40B4-BE49-F238E27FC236}">
                <a16:creationId xmlns:a16="http://schemas.microsoft.com/office/drawing/2014/main" id="{0AB3217B-E972-B528-C13C-E832D6691AB9}"/>
              </a:ext>
            </a:extLst>
          </p:cNvPr>
          <p:cNvSpPr/>
          <p:nvPr/>
        </p:nvSpPr>
        <p:spPr>
          <a:xfrm>
            <a:off x="8659115" y="3064475"/>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Higher</a:t>
            </a:r>
          </a:p>
        </p:txBody>
      </p:sp>
      <p:sp>
        <p:nvSpPr>
          <p:cNvPr id="40" name="Text 19">
            <a:extLst>
              <a:ext uri="{FF2B5EF4-FFF2-40B4-BE49-F238E27FC236}">
                <a16:creationId xmlns:a16="http://schemas.microsoft.com/office/drawing/2014/main" id="{483363F9-4DBD-7DE4-76D2-1BE97A6E3F81}"/>
              </a:ext>
            </a:extLst>
          </p:cNvPr>
          <p:cNvSpPr/>
          <p:nvPr/>
        </p:nvSpPr>
        <p:spPr>
          <a:xfrm>
            <a:off x="2064695" y="3579818"/>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Refresh Rate</a:t>
            </a:r>
          </a:p>
        </p:txBody>
      </p:sp>
      <p:sp>
        <p:nvSpPr>
          <p:cNvPr id="41" name="Text 20">
            <a:extLst>
              <a:ext uri="{FF2B5EF4-FFF2-40B4-BE49-F238E27FC236}">
                <a16:creationId xmlns:a16="http://schemas.microsoft.com/office/drawing/2014/main" id="{84F21AB5-FCEA-621C-E7BE-6E1F1CF5497B}"/>
              </a:ext>
            </a:extLst>
          </p:cNvPr>
          <p:cNvSpPr/>
          <p:nvPr/>
        </p:nvSpPr>
        <p:spPr>
          <a:xfrm>
            <a:off x="5369540" y="3563827"/>
            <a:ext cx="293634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Lower</a:t>
            </a:r>
          </a:p>
        </p:txBody>
      </p:sp>
      <p:sp>
        <p:nvSpPr>
          <p:cNvPr id="42" name="Text 21">
            <a:extLst>
              <a:ext uri="{FF2B5EF4-FFF2-40B4-BE49-F238E27FC236}">
                <a16:creationId xmlns:a16="http://schemas.microsoft.com/office/drawing/2014/main" id="{FAA61FCA-C6A2-976E-A6D4-FCD3C9E244E9}"/>
              </a:ext>
            </a:extLst>
          </p:cNvPr>
          <p:cNvSpPr/>
          <p:nvPr/>
        </p:nvSpPr>
        <p:spPr>
          <a:xfrm>
            <a:off x="8659115" y="3579818"/>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Higher</a:t>
            </a:r>
          </a:p>
        </p:txBody>
      </p:sp>
      <p:sp>
        <p:nvSpPr>
          <p:cNvPr id="43" name="Text 23">
            <a:extLst>
              <a:ext uri="{FF2B5EF4-FFF2-40B4-BE49-F238E27FC236}">
                <a16:creationId xmlns:a16="http://schemas.microsoft.com/office/drawing/2014/main" id="{10235E79-A5D0-7BD0-4BDC-295B9E8C30EC}"/>
              </a:ext>
            </a:extLst>
          </p:cNvPr>
          <p:cNvSpPr/>
          <p:nvPr/>
        </p:nvSpPr>
        <p:spPr>
          <a:xfrm>
            <a:off x="2064695" y="4095160"/>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Response Time</a:t>
            </a:r>
          </a:p>
        </p:txBody>
      </p:sp>
      <p:sp>
        <p:nvSpPr>
          <p:cNvPr id="44" name="Text 24">
            <a:extLst>
              <a:ext uri="{FF2B5EF4-FFF2-40B4-BE49-F238E27FC236}">
                <a16:creationId xmlns:a16="http://schemas.microsoft.com/office/drawing/2014/main" id="{1896AB4D-AABB-CAD2-C924-8A42F3302C1B}"/>
              </a:ext>
            </a:extLst>
          </p:cNvPr>
          <p:cNvSpPr/>
          <p:nvPr/>
        </p:nvSpPr>
        <p:spPr>
          <a:xfrm>
            <a:off x="5369540" y="4058874"/>
            <a:ext cx="293634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Slower</a:t>
            </a:r>
          </a:p>
        </p:txBody>
      </p:sp>
      <p:sp>
        <p:nvSpPr>
          <p:cNvPr id="45" name="Text 25">
            <a:extLst>
              <a:ext uri="{FF2B5EF4-FFF2-40B4-BE49-F238E27FC236}">
                <a16:creationId xmlns:a16="http://schemas.microsoft.com/office/drawing/2014/main" id="{B6A3AF3B-42D6-1BFE-52A8-717515E4DD16}"/>
              </a:ext>
            </a:extLst>
          </p:cNvPr>
          <p:cNvSpPr/>
          <p:nvPr/>
        </p:nvSpPr>
        <p:spPr>
          <a:xfrm>
            <a:off x="8659115" y="4095160"/>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Faster</a:t>
            </a:r>
          </a:p>
        </p:txBody>
      </p:sp>
      <p:sp>
        <p:nvSpPr>
          <p:cNvPr id="46" name="Text 27">
            <a:extLst>
              <a:ext uri="{FF2B5EF4-FFF2-40B4-BE49-F238E27FC236}">
                <a16:creationId xmlns:a16="http://schemas.microsoft.com/office/drawing/2014/main" id="{DF6BE029-2E4A-FAD5-21C1-25F917F402E0}"/>
              </a:ext>
            </a:extLst>
          </p:cNvPr>
          <p:cNvSpPr/>
          <p:nvPr/>
        </p:nvSpPr>
        <p:spPr>
          <a:xfrm>
            <a:off x="2064695" y="4610502"/>
            <a:ext cx="295161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050">
                <a:latin typeface="Roboto Light"/>
                <a:ea typeface="Roboto Light"/>
                <a:cs typeface="Roboto Light"/>
              </a:rPr>
              <a:t>Power Consumptio</a:t>
            </a:r>
            <a:r>
              <a:rPr lang="en-US" sz="2050">
                <a:solidFill>
                  <a:schemeClr val="bg1"/>
                </a:solidFill>
                <a:latin typeface="Roboto Light"/>
                <a:ea typeface="Roboto Light"/>
                <a:cs typeface="Roboto Light"/>
              </a:rPr>
              <a:t>n</a:t>
            </a:r>
          </a:p>
        </p:txBody>
      </p:sp>
      <p:sp>
        <p:nvSpPr>
          <p:cNvPr id="47" name="Text 28">
            <a:extLst>
              <a:ext uri="{FF2B5EF4-FFF2-40B4-BE49-F238E27FC236}">
                <a16:creationId xmlns:a16="http://schemas.microsoft.com/office/drawing/2014/main" id="{AE6FE1CF-8AE0-111E-7094-42571D81E264}"/>
              </a:ext>
            </a:extLst>
          </p:cNvPr>
          <p:cNvSpPr/>
          <p:nvPr/>
        </p:nvSpPr>
        <p:spPr>
          <a:xfrm>
            <a:off x="5369540" y="4586311"/>
            <a:ext cx="2936346" cy="287338"/>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050">
                <a:latin typeface="Roboto Light"/>
                <a:ea typeface="Roboto Light"/>
                <a:cs typeface="Roboto Light"/>
              </a:rPr>
              <a:t>Higher</a:t>
            </a:r>
          </a:p>
        </p:txBody>
      </p:sp>
      <p:sp>
        <p:nvSpPr>
          <p:cNvPr id="48" name="Text 29">
            <a:extLst>
              <a:ext uri="{FF2B5EF4-FFF2-40B4-BE49-F238E27FC236}">
                <a16:creationId xmlns:a16="http://schemas.microsoft.com/office/drawing/2014/main" id="{8DA6AC5F-F8AC-441B-20DB-D7C07253C164}"/>
              </a:ext>
            </a:extLst>
          </p:cNvPr>
          <p:cNvSpPr/>
          <p:nvPr/>
        </p:nvSpPr>
        <p:spPr>
          <a:xfrm>
            <a:off x="8659115" y="4610502"/>
            <a:ext cx="2951616" cy="287338"/>
          </a:xfrm>
          <a:prstGeom prst="rect">
            <a:avLst/>
          </a:prstGeom>
          <a:noFill/>
          <a:ln>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Lower</a:t>
            </a:r>
          </a:p>
        </p:txBody>
      </p:sp>
      <p:sp>
        <p:nvSpPr>
          <p:cNvPr id="2" name="TextBox 1">
            <a:extLst>
              <a:ext uri="{FF2B5EF4-FFF2-40B4-BE49-F238E27FC236}">
                <a16:creationId xmlns:a16="http://schemas.microsoft.com/office/drawing/2014/main" id="{70BC41EC-2B9B-49B6-34B7-F023C1777D1C}"/>
              </a:ext>
            </a:extLst>
          </p:cNvPr>
          <p:cNvSpPr txBox="1"/>
          <p:nvPr/>
        </p:nvSpPr>
        <p:spPr>
          <a:xfrm>
            <a:off x="2061575" y="1635861"/>
            <a:ext cx="2459083" cy="487313"/>
          </a:xfrm>
          <a:prstGeom prst="rect">
            <a:avLst/>
          </a:prstGeom>
          <a:solidFill>
            <a:schemeClr val="accent1"/>
          </a:solid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650">
                <a:solidFill>
                  <a:schemeClr val="bg1"/>
                </a:solidFill>
                <a:latin typeface="Poppins Light"/>
                <a:ea typeface="Calibri"/>
                <a:cs typeface="Calibri"/>
              </a:rPr>
              <a:t>FEATURE</a:t>
            </a:r>
          </a:p>
        </p:txBody>
      </p:sp>
      <p:sp>
        <p:nvSpPr>
          <p:cNvPr id="3" name="TextBox 2">
            <a:extLst>
              <a:ext uri="{FF2B5EF4-FFF2-40B4-BE49-F238E27FC236}">
                <a16:creationId xmlns:a16="http://schemas.microsoft.com/office/drawing/2014/main" id="{D931A628-E36A-E423-0729-70610BCC6DC4}"/>
              </a:ext>
            </a:extLst>
          </p:cNvPr>
          <p:cNvSpPr txBox="1"/>
          <p:nvPr/>
        </p:nvSpPr>
        <p:spPr>
          <a:xfrm>
            <a:off x="5374011" y="1635861"/>
            <a:ext cx="2500836" cy="487313"/>
          </a:xfrm>
          <a:prstGeom prst="rect">
            <a:avLst/>
          </a:prstGeom>
          <a:solidFill>
            <a:schemeClr val="accent1"/>
          </a:solid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650">
                <a:solidFill>
                  <a:schemeClr val="bg1"/>
                </a:solidFill>
                <a:latin typeface="Poppins Light"/>
                <a:ea typeface="Calibri"/>
                <a:cs typeface="Calibri"/>
              </a:rPr>
              <a:t>OLD MONITOR</a:t>
            </a:r>
          </a:p>
        </p:txBody>
      </p:sp>
      <p:sp>
        <p:nvSpPr>
          <p:cNvPr id="4" name="TextBox 3">
            <a:extLst>
              <a:ext uri="{FF2B5EF4-FFF2-40B4-BE49-F238E27FC236}">
                <a16:creationId xmlns:a16="http://schemas.microsoft.com/office/drawing/2014/main" id="{BAC7FE8E-22DA-0BB1-ED6D-F89D9FB56829}"/>
              </a:ext>
            </a:extLst>
          </p:cNvPr>
          <p:cNvSpPr txBox="1"/>
          <p:nvPr/>
        </p:nvSpPr>
        <p:spPr>
          <a:xfrm>
            <a:off x="8653479" y="1635860"/>
            <a:ext cx="2772233" cy="484748"/>
          </a:xfrm>
          <a:prstGeom prst="rect">
            <a:avLst/>
          </a:prstGeom>
          <a:solidFill>
            <a:schemeClr val="accent1"/>
          </a:solidFill>
          <a:ln>
            <a:noFill/>
          </a:ln>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650">
                <a:solidFill>
                  <a:schemeClr val="bg1"/>
                </a:solidFill>
                <a:latin typeface="Poppins Light"/>
                <a:ea typeface="Calibri"/>
                <a:cs typeface="Calibri"/>
              </a:rPr>
              <a:t>NEW MONITOR</a:t>
            </a:r>
          </a:p>
        </p:txBody>
      </p:sp>
      <p:sp>
        <p:nvSpPr>
          <p:cNvPr id="6" name="Text 12">
            <a:extLst>
              <a:ext uri="{FF2B5EF4-FFF2-40B4-BE49-F238E27FC236}">
                <a16:creationId xmlns:a16="http://schemas.microsoft.com/office/drawing/2014/main" id="{B840B6FE-D437-F80D-1AA7-9F01F921D713}"/>
              </a:ext>
            </a:extLst>
          </p:cNvPr>
          <p:cNvSpPr/>
          <p:nvPr/>
        </p:nvSpPr>
        <p:spPr>
          <a:xfrm>
            <a:off x="2055444" y="2512848"/>
            <a:ext cx="2464632" cy="299433"/>
          </a:xfrm>
          <a:prstGeom prst="rect">
            <a:avLst/>
          </a:prstGeom>
          <a:noFill/>
          <a:ln>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250"/>
              </a:lnSpc>
            </a:pPr>
            <a:r>
              <a:rPr lang="en-US" sz="2300">
                <a:latin typeface="Roboto Light"/>
                <a:ea typeface="Roboto Light"/>
                <a:cs typeface="Roboto Light"/>
              </a:rPr>
              <a:t> Size</a:t>
            </a:r>
          </a:p>
        </p:txBody>
      </p:sp>
      <p:sp>
        <p:nvSpPr>
          <p:cNvPr id="8" name="Rectangle 7">
            <a:extLst>
              <a:ext uri="{FF2B5EF4-FFF2-40B4-BE49-F238E27FC236}">
                <a16:creationId xmlns:a16="http://schemas.microsoft.com/office/drawing/2014/main" id="{ADE3B267-6C46-DDA9-998E-32B13B4E7F35}"/>
              </a:ext>
            </a:extLst>
          </p:cNvPr>
          <p:cNvSpPr/>
          <p:nvPr/>
        </p:nvSpPr>
        <p:spPr>
          <a:xfrm>
            <a:off x="-342727" y="684"/>
            <a:ext cx="13486908" cy="626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49" name="Minus Sign 48">
            <a:extLst>
              <a:ext uri="{FF2B5EF4-FFF2-40B4-BE49-F238E27FC236}">
                <a16:creationId xmlns:a16="http://schemas.microsoft.com/office/drawing/2014/main" id="{3A8E967F-A671-F72E-E813-F15450DB0173}"/>
              </a:ext>
            </a:extLst>
          </p:cNvPr>
          <p:cNvSpPr/>
          <p:nvPr/>
        </p:nvSpPr>
        <p:spPr>
          <a:xfrm>
            <a:off x="738260" y="-2621620"/>
            <a:ext cx="342468" cy="6266814"/>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250"/>
          </a:p>
        </p:txBody>
      </p:sp>
      <p:sp>
        <p:nvSpPr>
          <p:cNvPr id="5" name="TextBox 4">
            <a:extLst>
              <a:ext uri="{FF2B5EF4-FFF2-40B4-BE49-F238E27FC236}">
                <a16:creationId xmlns:a16="http://schemas.microsoft.com/office/drawing/2014/main" id="{7CD1D3E5-8BA3-4DB9-6D5C-CAA9B744A588}"/>
              </a:ext>
            </a:extLst>
          </p:cNvPr>
          <p:cNvSpPr txBox="1"/>
          <p:nvPr/>
        </p:nvSpPr>
        <p:spPr>
          <a:xfrm>
            <a:off x="2142634" y="5419960"/>
            <a:ext cx="8505680" cy="101566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Poppins Light"/>
                <a:cs typeface="Poppins Light"/>
              </a:rPr>
              <a:t>CONCLUSION :</a:t>
            </a:r>
            <a:r>
              <a:rPr lang="en-US" sz="2000">
                <a:latin typeface="Poppins Light"/>
                <a:cs typeface="Poppins Light"/>
              </a:rPr>
              <a:t> AFTER LEARNING THE DIFFERENCE BETWEEN OLD AND NEW MONITORS WE CAN SAY THAT THE PERFORMANCE OF NEW MONITOR IS WAY BETTER THAN THAT OF NEW MONITORS..</a:t>
            </a:r>
          </a:p>
        </p:txBody>
      </p:sp>
    </p:spTree>
    <p:extLst>
      <p:ext uri="{BB962C8B-B14F-4D97-AF65-F5344CB8AC3E}">
        <p14:creationId xmlns:p14="http://schemas.microsoft.com/office/powerpoint/2010/main" val="191402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5626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914400" y="418505"/>
            <a:ext cx="3733800" cy="4001095"/>
          </a:xfrm>
          <a:prstGeom prst="rect">
            <a:avLst/>
          </a:prstGeom>
          <a:noFill/>
        </p:spPr>
        <p:txBody>
          <a:bodyPr wrap="square" rtlCol="0">
            <a:spAutoFit/>
          </a:bodyPr>
          <a:lstStyle/>
          <a:p>
            <a:r>
              <a:rPr lang="en-US" sz="16600" dirty="0"/>
              <a:t>KEY</a:t>
            </a:r>
          </a:p>
          <a:p>
            <a:r>
              <a:rPr lang="en-US" sz="8800" dirty="0"/>
              <a:t>BOARD</a:t>
            </a:r>
            <a:endParaRPr lang="en-US" sz="11500" dirty="0"/>
          </a:p>
        </p:txBody>
      </p:sp>
      <p:sp>
        <p:nvSpPr>
          <p:cNvPr id="10" name="TextBox 9"/>
          <p:cNvSpPr txBox="1"/>
          <p:nvPr/>
        </p:nvSpPr>
        <p:spPr>
          <a:xfrm>
            <a:off x="419100" y="4419600"/>
            <a:ext cx="4724400" cy="1969770"/>
          </a:xfrm>
          <a:prstGeom prst="rect">
            <a:avLst/>
          </a:prstGeom>
          <a:noFill/>
        </p:spPr>
        <p:txBody>
          <a:bodyPr wrap="square" rtlCol="0">
            <a:spAutoFit/>
          </a:bodyPr>
          <a:lstStyle/>
          <a:p>
            <a:r>
              <a:rPr lang="en-US" sz="3200" dirty="0"/>
              <a:t>A</a:t>
            </a:r>
            <a:r>
              <a:rPr lang="en-US" dirty="0"/>
              <a:t> keyboard is an </a:t>
            </a:r>
            <a:r>
              <a:rPr lang="en-US" sz="2000" b="1" dirty="0"/>
              <a:t>input</a:t>
            </a:r>
            <a:r>
              <a:rPr lang="en-US" dirty="0"/>
              <a:t> device used to type text and commands into a computer or other devices. It consists of keys for letters, numbers, and functions, allowing users to interact with software, control devices, and enter data efficiently.</a:t>
            </a:r>
          </a:p>
        </p:txBody>
      </p:sp>
      <p:sp>
        <p:nvSpPr>
          <p:cNvPr id="11" name="Rectangle 10"/>
          <p:cNvSpPr/>
          <p:nvPr/>
        </p:nvSpPr>
        <p:spPr>
          <a:xfrm>
            <a:off x="5562600" y="0"/>
            <a:ext cx="7239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418505"/>
            <a:ext cx="3581400" cy="584775"/>
          </a:xfrm>
          <a:prstGeom prst="rect">
            <a:avLst/>
          </a:prstGeom>
          <a:noFill/>
        </p:spPr>
        <p:txBody>
          <a:bodyPr wrap="square" rtlCol="0">
            <a:spAutoFit/>
          </a:bodyPr>
          <a:lstStyle/>
          <a:p>
            <a:r>
              <a:rPr lang="en-US" sz="3200" b="1" dirty="0"/>
              <a:t>N   O   R   M   A   L</a:t>
            </a:r>
            <a:endParaRPr lang="en-US" sz="2800" b="1" dirty="0"/>
          </a:p>
        </p:txBody>
      </p:sp>
      <p:sp>
        <p:nvSpPr>
          <p:cNvPr id="2" name="TextBox 1"/>
          <p:cNvSpPr txBox="1"/>
          <p:nvPr/>
        </p:nvSpPr>
        <p:spPr>
          <a:xfrm>
            <a:off x="6236425" y="710892"/>
            <a:ext cx="3886200" cy="1477328"/>
          </a:xfrm>
          <a:prstGeom prst="rect">
            <a:avLst/>
          </a:prstGeom>
          <a:noFill/>
          <a:ln w="28575">
            <a:solidFill>
              <a:schemeClr val="tx1"/>
            </a:solidFill>
          </a:ln>
        </p:spPr>
        <p:txBody>
          <a:bodyPr wrap="square" rtlCol="0">
            <a:spAutoFit/>
          </a:bodyPr>
          <a:lstStyle/>
          <a:p>
            <a:r>
              <a:rPr lang="en-US" sz="2400" b="1" dirty="0"/>
              <a:t>PRESENTING BY</a:t>
            </a:r>
          </a:p>
          <a:p>
            <a:endParaRPr lang="en-US" dirty="0"/>
          </a:p>
          <a:p>
            <a:r>
              <a:rPr lang="en-US" sz="2400" dirty="0" err="1"/>
              <a:t>Md.Shahriar</a:t>
            </a:r>
            <a:r>
              <a:rPr lang="en-US" sz="2400" dirty="0"/>
              <a:t> </a:t>
            </a:r>
            <a:r>
              <a:rPr lang="en-US" sz="2400" dirty="0" err="1"/>
              <a:t>Hossain</a:t>
            </a:r>
            <a:r>
              <a:rPr lang="en-US" sz="2400" dirty="0"/>
              <a:t> </a:t>
            </a:r>
            <a:r>
              <a:rPr lang="en-US" sz="2400" dirty="0" err="1"/>
              <a:t>Zisan</a:t>
            </a:r>
            <a:endParaRPr lang="en-US" sz="2400" dirty="0"/>
          </a:p>
          <a:p>
            <a:r>
              <a:rPr lang="en-US" sz="2400" dirty="0"/>
              <a:t>Merit Position:4218</a:t>
            </a:r>
          </a:p>
        </p:txBody>
      </p:sp>
      <p:sp>
        <p:nvSpPr>
          <p:cNvPr id="3" name="TextBox 2"/>
          <p:cNvSpPr txBox="1"/>
          <p:nvPr/>
        </p:nvSpPr>
        <p:spPr>
          <a:xfrm>
            <a:off x="8153400" y="3276600"/>
            <a:ext cx="3968931" cy="2431435"/>
          </a:xfrm>
          <a:prstGeom prst="rect">
            <a:avLst/>
          </a:prstGeom>
          <a:noFill/>
          <a:ln w="28575">
            <a:solidFill>
              <a:schemeClr val="tx1"/>
            </a:solidFill>
          </a:ln>
        </p:spPr>
        <p:txBody>
          <a:bodyPr wrap="square" rtlCol="0">
            <a:spAutoFit/>
          </a:bodyPr>
          <a:lstStyle/>
          <a:p>
            <a:r>
              <a:rPr lang="en-US" sz="2400" b="1" dirty="0"/>
              <a:t>PRESENTING TO</a:t>
            </a:r>
          </a:p>
          <a:p>
            <a:endParaRPr lang="en-US" sz="2000" b="1" dirty="0"/>
          </a:p>
          <a:p>
            <a:r>
              <a:rPr lang="en-US" sz="2400" b="1" dirty="0"/>
              <a:t>MD </a:t>
            </a:r>
            <a:r>
              <a:rPr lang="en-US" sz="2400" b="1" dirty="0" err="1"/>
              <a:t>Mahbub</a:t>
            </a:r>
            <a:r>
              <a:rPr lang="en-US" sz="2400" b="1" dirty="0"/>
              <a:t> E Noor</a:t>
            </a:r>
          </a:p>
          <a:p>
            <a:r>
              <a:rPr lang="en-US" sz="2400" dirty="0"/>
              <a:t>Assistant professor</a:t>
            </a:r>
          </a:p>
          <a:p>
            <a:r>
              <a:rPr lang="en-US" sz="2000" b="1" dirty="0" err="1"/>
              <a:t>Dept.of</a:t>
            </a:r>
            <a:r>
              <a:rPr lang="en-US" sz="2000" b="1" dirty="0"/>
              <a:t> Computer Science </a:t>
            </a:r>
            <a:r>
              <a:rPr lang="en-US" b="1" dirty="0"/>
              <a:t>and </a:t>
            </a:r>
            <a:r>
              <a:rPr lang="en-US" sz="2000" b="1" dirty="0"/>
              <a:t>Engineering</a:t>
            </a:r>
          </a:p>
          <a:p>
            <a:r>
              <a:rPr lang="en-US" sz="2000" b="1" dirty="0"/>
              <a:t>University of </a:t>
            </a:r>
            <a:r>
              <a:rPr lang="en-US" sz="2000" b="1" dirty="0" err="1"/>
              <a:t>Barishal</a:t>
            </a:r>
            <a:endParaRPr lang="en-US" sz="2000" b="1" dirty="0"/>
          </a:p>
        </p:txBody>
      </p:sp>
    </p:spTree>
    <p:extLst>
      <p:ext uri="{BB962C8B-B14F-4D97-AF65-F5344CB8AC3E}">
        <p14:creationId xmlns:p14="http://schemas.microsoft.com/office/powerpoint/2010/main" val="3158373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bg2">
              <a:lumMod val="9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p>
        </p:txBody>
      </p:sp>
      <p:sp>
        <p:nvSpPr>
          <p:cNvPr id="3" name="Rectangle 2"/>
          <p:cNvSpPr/>
          <p:nvPr/>
        </p:nvSpPr>
        <p:spPr>
          <a:xfrm>
            <a:off x="0" y="118242"/>
            <a:ext cx="7283669" cy="66215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p>
        </p:txBody>
      </p:sp>
      <p:sp>
        <p:nvSpPr>
          <p:cNvPr id="8" name="Rectangle 1"/>
          <p:cNvSpPr>
            <a:spLocks noChangeArrowheads="1"/>
          </p:cNvSpPr>
          <p:nvPr/>
        </p:nvSpPr>
        <p:spPr bwMode="auto">
          <a:xfrm>
            <a:off x="0" y="-60056"/>
            <a:ext cx="178363" cy="35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287" tIns="44143" rIns="88287" bIns="44143" numCol="1" anchor="ctr" anchorCtr="0" compatLnSpc="1">
            <a:prstTxWarp prst="textNoShape">
              <a:avLst/>
            </a:prstTxWarp>
            <a:spAutoFit/>
          </a:bodyPr>
          <a:lstStyle/>
          <a:p>
            <a:pPr defTabSz="882853" fontAlgn="base">
              <a:spcBef>
                <a:spcPct val="0"/>
              </a:spcBef>
              <a:spcAft>
                <a:spcPct val="0"/>
              </a:spcAft>
            </a:pPr>
            <a:endParaRPr lang="en-US" sz="1738">
              <a:latin typeface="Arial" charset="0"/>
              <a:cs typeface="Arial" charset="0"/>
            </a:endParaRPr>
          </a:p>
        </p:txBody>
      </p:sp>
      <p:sp>
        <p:nvSpPr>
          <p:cNvPr id="9" name="Rectangle 2"/>
          <p:cNvSpPr>
            <a:spLocks noChangeArrowheads="1"/>
          </p:cNvSpPr>
          <p:nvPr/>
        </p:nvSpPr>
        <p:spPr bwMode="auto">
          <a:xfrm>
            <a:off x="147145" y="87089"/>
            <a:ext cx="178363" cy="35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287" tIns="44143" rIns="88287" bIns="44143" numCol="1" anchor="ctr" anchorCtr="0" compatLnSpc="1">
            <a:prstTxWarp prst="textNoShape">
              <a:avLst/>
            </a:prstTxWarp>
            <a:spAutoFit/>
          </a:bodyPr>
          <a:lstStyle/>
          <a:p>
            <a:pPr defTabSz="882853" fontAlgn="base">
              <a:spcBef>
                <a:spcPct val="0"/>
              </a:spcBef>
              <a:spcAft>
                <a:spcPct val="0"/>
              </a:spcAft>
            </a:pPr>
            <a:endParaRPr lang="en-US" sz="1738">
              <a:latin typeface="Arial" charset="0"/>
              <a:cs typeface="Arial" charset="0"/>
            </a:endParaRPr>
          </a:p>
        </p:txBody>
      </p:sp>
      <p:sp>
        <p:nvSpPr>
          <p:cNvPr id="10" name="TextBox 9"/>
          <p:cNvSpPr txBox="1"/>
          <p:nvPr/>
        </p:nvSpPr>
        <p:spPr>
          <a:xfrm>
            <a:off x="1128110" y="370811"/>
            <a:ext cx="11403724" cy="3045927"/>
          </a:xfrm>
          <a:prstGeom prst="rect">
            <a:avLst/>
          </a:prstGeom>
          <a:noFill/>
        </p:spPr>
        <p:txBody>
          <a:bodyPr wrap="square" rtlCol="0">
            <a:spAutoFit/>
          </a:bodyPr>
          <a:lstStyle/>
          <a:p>
            <a:r>
              <a:rPr lang="en-US" sz="19213" b="1" dirty="0"/>
              <a:t>MONITOR</a:t>
            </a:r>
          </a:p>
        </p:txBody>
      </p:sp>
      <p:sp>
        <p:nvSpPr>
          <p:cNvPr id="11" name="TextBox 10"/>
          <p:cNvSpPr txBox="1"/>
          <p:nvPr/>
        </p:nvSpPr>
        <p:spPr>
          <a:xfrm>
            <a:off x="1103586" y="3208283"/>
            <a:ext cx="6032938" cy="683476"/>
          </a:xfrm>
          <a:prstGeom prst="rect">
            <a:avLst/>
          </a:prstGeom>
          <a:noFill/>
        </p:spPr>
        <p:txBody>
          <a:bodyPr wrap="square" rtlCol="0">
            <a:spAutoFit/>
          </a:bodyPr>
          <a:lstStyle/>
          <a:p>
            <a:r>
              <a:rPr lang="en-US" sz="3862" b="1" dirty="0"/>
              <a:t>LED  LCD  OLED  QLED  WLED</a:t>
            </a:r>
          </a:p>
        </p:txBody>
      </p:sp>
      <p:sp>
        <p:nvSpPr>
          <p:cNvPr id="12" name="TextBox 11"/>
          <p:cNvSpPr txBox="1"/>
          <p:nvPr/>
        </p:nvSpPr>
        <p:spPr>
          <a:xfrm>
            <a:off x="723112" y="4036872"/>
            <a:ext cx="4953876" cy="445746"/>
          </a:xfrm>
          <a:prstGeom prst="rect">
            <a:avLst/>
          </a:prstGeom>
          <a:noFill/>
          <a:ln w="19050">
            <a:noFill/>
          </a:ln>
        </p:spPr>
        <p:txBody>
          <a:bodyPr wrap="square" rtlCol="0">
            <a:spAutoFit/>
          </a:bodyPr>
          <a:lstStyle/>
          <a:p>
            <a:r>
              <a:rPr lang="en-US" sz="2317" b="1" dirty="0"/>
              <a:t>SUMITTED BY</a:t>
            </a:r>
            <a:endParaRPr lang="en-US" sz="2317" dirty="0"/>
          </a:p>
        </p:txBody>
      </p:sp>
      <p:sp>
        <p:nvSpPr>
          <p:cNvPr id="14" name="TextBox 13"/>
          <p:cNvSpPr txBox="1"/>
          <p:nvPr/>
        </p:nvSpPr>
        <p:spPr>
          <a:xfrm>
            <a:off x="735724" y="4542050"/>
            <a:ext cx="4561490" cy="1099505"/>
          </a:xfrm>
          <a:prstGeom prst="rect">
            <a:avLst/>
          </a:prstGeom>
          <a:noFill/>
          <a:ln w="28575">
            <a:solidFill>
              <a:schemeClr val="tx1"/>
            </a:solidFill>
          </a:ln>
        </p:spPr>
        <p:txBody>
          <a:bodyPr wrap="square" rtlCol="0">
            <a:spAutoFit/>
          </a:bodyPr>
          <a:lstStyle/>
          <a:p>
            <a:r>
              <a:rPr lang="en-US" sz="3090" dirty="0"/>
              <a:t>Lamia </a:t>
            </a:r>
            <a:r>
              <a:rPr lang="en-US" sz="3090" dirty="0" err="1"/>
              <a:t>Khanom</a:t>
            </a:r>
            <a:endParaRPr lang="en-US" sz="3090" dirty="0"/>
          </a:p>
          <a:p>
            <a:r>
              <a:rPr lang="en-US" sz="3090" b="1" dirty="0"/>
              <a:t>Merit Position</a:t>
            </a:r>
            <a:r>
              <a:rPr lang="en-US" sz="3090" dirty="0"/>
              <a:t>: </a:t>
            </a:r>
            <a:r>
              <a:rPr lang="en-US" sz="3476" dirty="0"/>
              <a:t>4966</a:t>
            </a:r>
            <a:endParaRPr lang="en-US" sz="3090" dirty="0"/>
          </a:p>
        </p:txBody>
      </p:sp>
      <p:sp>
        <p:nvSpPr>
          <p:cNvPr id="6" name="TextBox 5"/>
          <p:cNvSpPr txBox="1"/>
          <p:nvPr/>
        </p:nvSpPr>
        <p:spPr>
          <a:xfrm>
            <a:off x="8240110" y="3713461"/>
            <a:ext cx="3310759" cy="445746"/>
          </a:xfrm>
          <a:prstGeom prst="rect">
            <a:avLst/>
          </a:prstGeom>
          <a:noFill/>
        </p:spPr>
        <p:txBody>
          <a:bodyPr wrap="square" rtlCol="0">
            <a:spAutoFit/>
          </a:bodyPr>
          <a:lstStyle/>
          <a:p>
            <a:r>
              <a:rPr lang="en-US" sz="2317" b="1" dirty="0"/>
              <a:t>SUBMITTED TO</a:t>
            </a:r>
          </a:p>
        </p:txBody>
      </p:sp>
      <p:sp>
        <p:nvSpPr>
          <p:cNvPr id="7" name="TextBox 6"/>
          <p:cNvSpPr txBox="1"/>
          <p:nvPr/>
        </p:nvSpPr>
        <p:spPr>
          <a:xfrm>
            <a:off x="7945821" y="4396707"/>
            <a:ext cx="3605048" cy="356596"/>
          </a:xfrm>
          <a:prstGeom prst="rect">
            <a:avLst/>
          </a:prstGeom>
          <a:noFill/>
        </p:spPr>
        <p:txBody>
          <a:bodyPr wrap="square" rtlCol="0">
            <a:spAutoFit/>
          </a:bodyPr>
          <a:lstStyle/>
          <a:p>
            <a:endParaRPr lang="en-US" sz="1738" dirty="0"/>
          </a:p>
        </p:txBody>
      </p:sp>
      <p:sp>
        <p:nvSpPr>
          <p:cNvPr id="13" name="TextBox 12"/>
          <p:cNvSpPr txBox="1"/>
          <p:nvPr/>
        </p:nvSpPr>
        <p:spPr>
          <a:xfrm>
            <a:off x="8278841" y="4304319"/>
            <a:ext cx="4252993" cy="1577996"/>
          </a:xfrm>
          <a:prstGeom prst="rect">
            <a:avLst/>
          </a:prstGeom>
          <a:noFill/>
          <a:ln w="28575">
            <a:solidFill>
              <a:schemeClr val="tx1"/>
            </a:solidFill>
          </a:ln>
        </p:spPr>
        <p:txBody>
          <a:bodyPr wrap="square" rtlCol="0">
            <a:spAutoFit/>
          </a:bodyPr>
          <a:lstStyle/>
          <a:p>
            <a:r>
              <a:rPr lang="en-US" sz="1931" dirty="0" err="1"/>
              <a:t>Md</a:t>
            </a:r>
            <a:r>
              <a:rPr lang="en-US" sz="1931" dirty="0"/>
              <a:t> </a:t>
            </a:r>
            <a:r>
              <a:rPr lang="en-US" sz="1931" dirty="0" err="1"/>
              <a:t>Mahbub</a:t>
            </a:r>
            <a:r>
              <a:rPr lang="en-US" sz="1931" dirty="0"/>
              <a:t> E Noor</a:t>
            </a:r>
          </a:p>
          <a:p>
            <a:r>
              <a:rPr lang="en-US" sz="1931" dirty="0"/>
              <a:t>Assistant Professor</a:t>
            </a:r>
          </a:p>
          <a:p>
            <a:r>
              <a:rPr lang="en-US" sz="1931" dirty="0"/>
              <a:t>Dept. of Computer Science &amp; Engineering</a:t>
            </a:r>
          </a:p>
          <a:p>
            <a:r>
              <a:rPr lang="en-US" sz="1931" dirty="0"/>
              <a:t>University of </a:t>
            </a:r>
            <a:r>
              <a:rPr lang="en-US" sz="1931" dirty="0" err="1"/>
              <a:t>Barishal</a:t>
            </a:r>
            <a:endParaRPr lang="en-US" sz="1931" dirty="0"/>
          </a:p>
        </p:txBody>
      </p:sp>
    </p:spTree>
    <p:extLst>
      <p:ext uri="{BB962C8B-B14F-4D97-AF65-F5344CB8AC3E}">
        <p14:creationId xmlns:p14="http://schemas.microsoft.com/office/powerpoint/2010/main" val="249422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a:p>
        </p:txBody>
      </p:sp>
      <p:sp>
        <p:nvSpPr>
          <p:cNvPr id="3" name="TextBox 2"/>
          <p:cNvSpPr txBox="1"/>
          <p:nvPr/>
        </p:nvSpPr>
        <p:spPr>
          <a:xfrm>
            <a:off x="1177159" y="706821"/>
            <a:ext cx="2207172" cy="445746"/>
          </a:xfrm>
          <a:prstGeom prst="rect">
            <a:avLst/>
          </a:prstGeom>
          <a:noFill/>
        </p:spPr>
        <p:txBody>
          <a:bodyPr wrap="square" rtlCol="0">
            <a:spAutoFit/>
          </a:bodyPr>
          <a:lstStyle/>
          <a:p>
            <a:r>
              <a:rPr lang="en-US" sz="2317" b="1" dirty="0"/>
              <a:t>INTRODUCTION</a:t>
            </a:r>
          </a:p>
        </p:txBody>
      </p:sp>
      <p:sp>
        <p:nvSpPr>
          <p:cNvPr id="4" name="TextBox 3"/>
          <p:cNvSpPr txBox="1"/>
          <p:nvPr/>
        </p:nvSpPr>
        <p:spPr>
          <a:xfrm>
            <a:off x="2060027" y="1368973"/>
            <a:ext cx="8828690" cy="1574967"/>
          </a:xfrm>
          <a:prstGeom prst="rect">
            <a:avLst/>
          </a:prstGeom>
          <a:noFill/>
          <a:ln w="12700">
            <a:solidFill>
              <a:schemeClr val="tx1"/>
            </a:solidFill>
          </a:ln>
        </p:spPr>
        <p:txBody>
          <a:bodyPr wrap="square" rtlCol="0">
            <a:spAutoFit/>
          </a:bodyPr>
          <a:lstStyle/>
          <a:p>
            <a:r>
              <a:rPr lang="en-US" sz="1931" dirty="0"/>
              <a:t>Modern monitors come in a variety of display technologies, each with distinct features and advantages. Understanding the differences between LED, LCD, OLED, QLED, and WLED monitors is essential when choosing the right display for your needs. In this presentation, we will explore each of these technologies, their pros and cons, and how they impact the performance and visual quality of monitors.</a:t>
            </a:r>
          </a:p>
        </p:txBody>
      </p:sp>
      <p:sp>
        <p:nvSpPr>
          <p:cNvPr id="5" name="TextBox 4"/>
          <p:cNvSpPr txBox="1"/>
          <p:nvPr/>
        </p:nvSpPr>
        <p:spPr>
          <a:xfrm>
            <a:off x="662152" y="3291961"/>
            <a:ext cx="4561490" cy="445746"/>
          </a:xfrm>
          <a:prstGeom prst="rect">
            <a:avLst/>
          </a:prstGeom>
          <a:noFill/>
        </p:spPr>
        <p:txBody>
          <a:bodyPr wrap="square" rtlCol="0">
            <a:spAutoFit/>
          </a:bodyPr>
          <a:lstStyle/>
          <a:p>
            <a:r>
              <a:rPr lang="en-US" sz="2317" b="1" dirty="0"/>
              <a:t>LED (Light Emitting Diode)</a:t>
            </a:r>
          </a:p>
        </p:txBody>
      </p:sp>
      <p:sp>
        <p:nvSpPr>
          <p:cNvPr id="8" name="TextBox 7"/>
          <p:cNvSpPr txBox="1"/>
          <p:nvPr/>
        </p:nvSpPr>
        <p:spPr>
          <a:xfrm>
            <a:off x="1192766" y="4110044"/>
            <a:ext cx="4046483" cy="2169294"/>
          </a:xfrm>
          <a:prstGeom prst="rect">
            <a:avLst/>
          </a:prstGeom>
          <a:noFill/>
          <a:ln w="12700">
            <a:solidFill>
              <a:schemeClr val="tx1"/>
            </a:solidFill>
          </a:ln>
        </p:spPr>
        <p:txBody>
          <a:bodyPr wrap="square" rtlCol="0">
            <a:spAutoFit/>
          </a:bodyPr>
          <a:lstStyle/>
          <a:p>
            <a:r>
              <a:rPr lang="en-US" sz="1931" b="1" dirty="0"/>
              <a:t>Overview</a:t>
            </a:r>
            <a:r>
              <a:rPr lang="en-US" sz="1931" dirty="0"/>
              <a:t>:</a:t>
            </a:r>
          </a:p>
          <a:p>
            <a:r>
              <a:rPr lang="en-US" sz="1931" b="1" dirty="0"/>
              <a:t>LED</a:t>
            </a:r>
            <a:r>
              <a:rPr lang="en-US" sz="1931" dirty="0"/>
              <a:t> monitors are actually a type of </a:t>
            </a:r>
            <a:r>
              <a:rPr lang="en-US" sz="1931" b="1" dirty="0"/>
              <a:t>LCD</a:t>
            </a:r>
            <a:r>
              <a:rPr lang="en-US" sz="1931" dirty="0"/>
              <a:t> display. The term LED refers to the backlighting technology used in these monitors. Unlike traditional CCFL backlighting, LED </a:t>
            </a:r>
            <a:r>
              <a:rPr lang="en-US" sz="1931" b="1" dirty="0"/>
              <a:t>backlights</a:t>
            </a:r>
            <a:r>
              <a:rPr lang="en-US" sz="1931" dirty="0"/>
              <a:t> use LEDs to illuminate the liquid crystals.</a:t>
            </a:r>
          </a:p>
        </p:txBody>
      </p:sp>
      <p:sp>
        <p:nvSpPr>
          <p:cNvPr id="9" name="TextBox 8"/>
          <p:cNvSpPr txBox="1"/>
          <p:nvPr/>
        </p:nvSpPr>
        <p:spPr>
          <a:xfrm>
            <a:off x="7136524" y="4110043"/>
            <a:ext cx="4120055" cy="2169294"/>
          </a:xfrm>
          <a:prstGeom prst="rect">
            <a:avLst/>
          </a:prstGeom>
          <a:noFill/>
          <a:ln w="12700">
            <a:solidFill>
              <a:schemeClr val="tx1"/>
            </a:solidFill>
          </a:ln>
        </p:spPr>
        <p:txBody>
          <a:bodyPr wrap="square" rtlCol="0">
            <a:spAutoFit/>
          </a:bodyPr>
          <a:lstStyle/>
          <a:p>
            <a:r>
              <a:rPr lang="en-US" sz="1931" b="1" dirty="0"/>
              <a:t>Key Features</a:t>
            </a:r>
            <a:r>
              <a:rPr lang="en-US" sz="1931" dirty="0"/>
              <a:t>:</a:t>
            </a:r>
          </a:p>
          <a:p>
            <a:r>
              <a:rPr lang="en-US" sz="1931" b="1" dirty="0"/>
              <a:t>LED Backlighting</a:t>
            </a:r>
            <a:r>
              <a:rPr lang="en-US" sz="1931" dirty="0"/>
              <a:t>: Uses LEDs to provide the light source behind the LCD panel.</a:t>
            </a:r>
          </a:p>
          <a:p>
            <a:r>
              <a:rPr lang="en-US" sz="1931" b="1" dirty="0"/>
              <a:t>Edge-lit </a:t>
            </a:r>
            <a:r>
              <a:rPr lang="en-US" sz="1931" b="1" dirty="0" err="1"/>
              <a:t>vs</a:t>
            </a:r>
            <a:r>
              <a:rPr lang="en-US" sz="1931" b="1" dirty="0"/>
              <a:t> Full-array: </a:t>
            </a:r>
            <a:r>
              <a:rPr lang="en-US" sz="1931" dirty="0"/>
              <a:t>LED monitors can either be edge-lit (LEDs around the edges) or full-array (LEDs across the entire panel).</a:t>
            </a:r>
          </a:p>
        </p:txBody>
      </p:sp>
    </p:spTree>
    <p:extLst>
      <p:ext uri="{BB962C8B-B14F-4D97-AF65-F5344CB8AC3E}">
        <p14:creationId xmlns:p14="http://schemas.microsoft.com/office/powerpoint/2010/main" val="337739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184866"/>
            <a:ext cx="2942897" cy="3479314"/>
          </a:xfrm>
          <a:prstGeom prst="rect">
            <a:avLst/>
          </a:prstGeom>
        </p:spPr>
      </p:pic>
      <p:sp>
        <p:nvSpPr>
          <p:cNvPr id="4" name="TextBox 3"/>
          <p:cNvSpPr txBox="1"/>
          <p:nvPr/>
        </p:nvSpPr>
        <p:spPr>
          <a:xfrm>
            <a:off x="9343697" y="3072404"/>
            <a:ext cx="2133600" cy="356596"/>
          </a:xfrm>
          <a:prstGeom prst="rect">
            <a:avLst/>
          </a:prstGeom>
          <a:noFill/>
        </p:spPr>
        <p:txBody>
          <a:bodyPr wrap="square" rtlCol="0">
            <a:spAutoFit/>
          </a:bodyPr>
          <a:lstStyle/>
          <a:p>
            <a:r>
              <a:rPr lang="en-US" sz="1738" i="1" dirty="0"/>
              <a:t>LED Monitor</a:t>
            </a:r>
          </a:p>
        </p:txBody>
      </p:sp>
      <p:sp>
        <p:nvSpPr>
          <p:cNvPr id="5" name="Rectangle 4"/>
          <p:cNvSpPr/>
          <p:nvPr/>
        </p:nvSpPr>
        <p:spPr>
          <a:xfrm>
            <a:off x="0" y="118242"/>
            <a:ext cx="7872248"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a:p>
        </p:txBody>
      </p:sp>
      <p:sp>
        <p:nvSpPr>
          <p:cNvPr id="6" name="TextBox 5"/>
          <p:cNvSpPr txBox="1"/>
          <p:nvPr/>
        </p:nvSpPr>
        <p:spPr>
          <a:xfrm>
            <a:off x="441435" y="454951"/>
            <a:ext cx="3384331" cy="2231893"/>
          </a:xfrm>
          <a:prstGeom prst="rect">
            <a:avLst/>
          </a:prstGeom>
          <a:noFill/>
          <a:ln w="19050">
            <a:solidFill>
              <a:schemeClr val="tx1"/>
            </a:solidFill>
          </a:ln>
        </p:spPr>
        <p:txBody>
          <a:bodyPr wrap="square" rtlCol="0">
            <a:spAutoFit/>
          </a:bodyPr>
          <a:lstStyle/>
          <a:p>
            <a:r>
              <a:rPr lang="en-US" sz="1738" b="1" dirty="0"/>
              <a:t>Pros</a:t>
            </a:r>
            <a:r>
              <a:rPr lang="en-US" sz="1738" dirty="0"/>
              <a:t>:</a:t>
            </a:r>
          </a:p>
          <a:p>
            <a:r>
              <a:rPr lang="en-US" sz="1738" dirty="0"/>
              <a:t>•Thinner and more energy-efficient than CCFL-backlit LCDs.</a:t>
            </a:r>
          </a:p>
          <a:p>
            <a:r>
              <a:rPr lang="en-US" sz="1738" dirty="0"/>
              <a:t>•Can achieve better brightness and contrast ratios than traditional LCDs.</a:t>
            </a:r>
          </a:p>
          <a:p>
            <a:r>
              <a:rPr lang="en-US" sz="1738" dirty="0"/>
              <a:t>•Available in both edge-lit and full-array configurations.</a:t>
            </a:r>
          </a:p>
        </p:txBody>
      </p:sp>
      <p:sp>
        <p:nvSpPr>
          <p:cNvPr id="7" name="TextBox 6"/>
          <p:cNvSpPr txBox="1"/>
          <p:nvPr/>
        </p:nvSpPr>
        <p:spPr>
          <a:xfrm>
            <a:off x="4414345" y="442688"/>
            <a:ext cx="2795752" cy="1693832"/>
          </a:xfrm>
          <a:prstGeom prst="rect">
            <a:avLst/>
          </a:prstGeom>
          <a:noFill/>
          <a:ln w="19050">
            <a:solidFill>
              <a:schemeClr val="tx1"/>
            </a:solidFill>
          </a:ln>
        </p:spPr>
        <p:txBody>
          <a:bodyPr wrap="square" rtlCol="0">
            <a:spAutoFit/>
          </a:bodyPr>
          <a:lstStyle/>
          <a:p>
            <a:r>
              <a:rPr lang="en-US" sz="1738" b="1" dirty="0"/>
              <a:t>Cons</a:t>
            </a:r>
            <a:r>
              <a:rPr lang="en-US" sz="1738" dirty="0"/>
              <a:t>:</a:t>
            </a:r>
          </a:p>
          <a:p>
            <a:r>
              <a:rPr lang="en-US" sz="1738" dirty="0"/>
              <a:t>•Still relies on liquid crystals, so black levels may not be as deep as OLED.</a:t>
            </a:r>
          </a:p>
          <a:p>
            <a:r>
              <a:rPr lang="en-US" sz="1738" dirty="0"/>
              <a:t>•Edge-lit models may have uneven lighting.</a:t>
            </a:r>
          </a:p>
        </p:txBody>
      </p:sp>
      <p:sp>
        <p:nvSpPr>
          <p:cNvPr id="8" name="TextBox 7"/>
          <p:cNvSpPr txBox="1"/>
          <p:nvPr/>
        </p:nvSpPr>
        <p:spPr>
          <a:xfrm>
            <a:off x="441435" y="3116149"/>
            <a:ext cx="3605048" cy="386313"/>
          </a:xfrm>
          <a:prstGeom prst="rect">
            <a:avLst/>
          </a:prstGeom>
          <a:noFill/>
        </p:spPr>
        <p:txBody>
          <a:bodyPr wrap="square" rtlCol="0">
            <a:spAutoFit/>
          </a:bodyPr>
          <a:lstStyle/>
          <a:p>
            <a:r>
              <a:rPr lang="en-US" sz="1738" dirty="0"/>
              <a:t> </a:t>
            </a:r>
            <a:r>
              <a:rPr lang="en-US" sz="1931" b="1" dirty="0"/>
              <a:t>LCD (Liquid Crystal Display)</a:t>
            </a:r>
            <a:endParaRPr lang="en-US" sz="1738" b="1" dirty="0"/>
          </a:p>
        </p:txBody>
      </p:sp>
      <p:sp>
        <p:nvSpPr>
          <p:cNvPr id="9" name="TextBox 8"/>
          <p:cNvSpPr txBox="1"/>
          <p:nvPr/>
        </p:nvSpPr>
        <p:spPr>
          <a:xfrm>
            <a:off x="441435" y="3706611"/>
            <a:ext cx="2722179" cy="2228727"/>
          </a:xfrm>
          <a:prstGeom prst="rect">
            <a:avLst/>
          </a:prstGeom>
          <a:noFill/>
          <a:ln w="19050">
            <a:solidFill>
              <a:schemeClr val="tx1"/>
            </a:solidFill>
          </a:ln>
        </p:spPr>
        <p:txBody>
          <a:bodyPr wrap="square" rtlCol="0">
            <a:spAutoFit/>
          </a:bodyPr>
          <a:lstStyle/>
          <a:p>
            <a:r>
              <a:rPr lang="en-US" sz="1738" b="1" dirty="0"/>
              <a:t>Overview:</a:t>
            </a:r>
          </a:p>
          <a:p>
            <a:r>
              <a:rPr lang="en-US" sz="1738" dirty="0"/>
              <a:t>•LCD is a type of display technology that uses liquid crystals to create an image. These liquid crystals don't emit light by themselves but instead modulate light from a backlight.</a:t>
            </a:r>
          </a:p>
        </p:txBody>
      </p:sp>
      <p:sp>
        <p:nvSpPr>
          <p:cNvPr id="10" name="TextBox 9"/>
          <p:cNvSpPr txBox="1"/>
          <p:nvPr/>
        </p:nvSpPr>
        <p:spPr>
          <a:xfrm>
            <a:off x="3727669" y="3502462"/>
            <a:ext cx="3923862" cy="2763621"/>
          </a:xfrm>
          <a:prstGeom prst="rect">
            <a:avLst/>
          </a:prstGeom>
          <a:noFill/>
          <a:ln w="19050">
            <a:solidFill>
              <a:schemeClr val="tx1"/>
            </a:solidFill>
          </a:ln>
        </p:spPr>
        <p:txBody>
          <a:bodyPr wrap="square" rtlCol="0">
            <a:spAutoFit/>
          </a:bodyPr>
          <a:lstStyle/>
          <a:p>
            <a:r>
              <a:rPr lang="en-US" sz="1738" b="1" dirty="0"/>
              <a:t>Key Features:</a:t>
            </a:r>
          </a:p>
          <a:p>
            <a:r>
              <a:rPr lang="en-US" sz="1738" b="1" dirty="0"/>
              <a:t>•Backlight: </a:t>
            </a:r>
            <a:r>
              <a:rPr lang="en-US" sz="1738" dirty="0"/>
              <a:t>Typically uses cold cathode fluorescent lamps (CCFL) or LED as backlight.</a:t>
            </a:r>
          </a:p>
          <a:p>
            <a:r>
              <a:rPr lang="en-US" sz="1738" b="1" dirty="0"/>
              <a:t>•Resolution &amp; Colors</a:t>
            </a:r>
            <a:r>
              <a:rPr lang="en-US" sz="1738" dirty="0"/>
              <a:t>: Offers good color accuracy but can struggle with deep blacks and contrast ratios.</a:t>
            </a:r>
          </a:p>
          <a:p>
            <a:r>
              <a:rPr lang="en-US" sz="1738" b="1" dirty="0"/>
              <a:t>•Energy Efficient: </a:t>
            </a:r>
            <a:r>
              <a:rPr lang="en-US" sz="1738" dirty="0"/>
              <a:t>More energy-efficient than CRTs, but less efficient than newer technologies like OLED.</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117" y="3250702"/>
            <a:ext cx="3090041" cy="3163614"/>
          </a:xfrm>
          <a:prstGeom prst="rect">
            <a:avLst/>
          </a:prstGeom>
        </p:spPr>
      </p:pic>
      <p:sp>
        <p:nvSpPr>
          <p:cNvPr id="12" name="TextBox 11"/>
          <p:cNvSpPr txBox="1"/>
          <p:nvPr/>
        </p:nvSpPr>
        <p:spPr>
          <a:xfrm>
            <a:off x="9490842" y="6133280"/>
            <a:ext cx="2207172" cy="356596"/>
          </a:xfrm>
          <a:prstGeom prst="rect">
            <a:avLst/>
          </a:prstGeom>
          <a:noFill/>
        </p:spPr>
        <p:txBody>
          <a:bodyPr wrap="square" rtlCol="0">
            <a:spAutoFit/>
          </a:bodyPr>
          <a:lstStyle/>
          <a:p>
            <a:r>
              <a:rPr lang="en-US" sz="1738" i="1" dirty="0"/>
              <a:t>LCD Monitor</a:t>
            </a:r>
          </a:p>
        </p:txBody>
      </p:sp>
    </p:spTree>
    <p:extLst>
      <p:ext uri="{BB962C8B-B14F-4D97-AF65-F5344CB8AC3E}">
        <p14:creationId xmlns:p14="http://schemas.microsoft.com/office/powerpoint/2010/main" val="345702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a:p>
        </p:txBody>
      </p:sp>
      <p:sp>
        <p:nvSpPr>
          <p:cNvPr id="3" name="TextBox 2"/>
          <p:cNvSpPr txBox="1"/>
          <p:nvPr/>
        </p:nvSpPr>
        <p:spPr>
          <a:xfrm>
            <a:off x="662152" y="633249"/>
            <a:ext cx="3016469" cy="1961279"/>
          </a:xfrm>
          <a:prstGeom prst="rect">
            <a:avLst/>
          </a:prstGeom>
          <a:noFill/>
          <a:ln w="19050">
            <a:solidFill>
              <a:schemeClr val="tx1"/>
            </a:solidFill>
          </a:ln>
        </p:spPr>
        <p:txBody>
          <a:bodyPr wrap="square" rtlCol="0">
            <a:spAutoFit/>
          </a:bodyPr>
          <a:lstStyle/>
          <a:p>
            <a:r>
              <a:rPr lang="en-US" sz="1738" b="1" dirty="0"/>
              <a:t>Pros:</a:t>
            </a:r>
          </a:p>
          <a:p>
            <a:r>
              <a:rPr lang="en-US" sz="1738" dirty="0"/>
              <a:t>•Inexpensive to manufacture.</a:t>
            </a:r>
          </a:p>
          <a:p>
            <a:r>
              <a:rPr lang="en-US" sz="1738" dirty="0"/>
              <a:t>•Wide range of sizes and resolutions.</a:t>
            </a:r>
          </a:p>
          <a:p>
            <a:r>
              <a:rPr lang="en-US" sz="1738" dirty="0"/>
              <a:t>•Low power consumption compared to older CRT monitors.</a:t>
            </a:r>
          </a:p>
        </p:txBody>
      </p:sp>
      <p:sp>
        <p:nvSpPr>
          <p:cNvPr id="4" name="TextBox 3"/>
          <p:cNvSpPr txBox="1"/>
          <p:nvPr/>
        </p:nvSpPr>
        <p:spPr>
          <a:xfrm>
            <a:off x="8092966" y="426450"/>
            <a:ext cx="3409186" cy="1693832"/>
          </a:xfrm>
          <a:prstGeom prst="rect">
            <a:avLst/>
          </a:prstGeom>
          <a:noFill/>
          <a:ln w="19050">
            <a:solidFill>
              <a:schemeClr val="tx1"/>
            </a:solidFill>
          </a:ln>
        </p:spPr>
        <p:txBody>
          <a:bodyPr wrap="square" rtlCol="0">
            <a:spAutoFit/>
          </a:bodyPr>
          <a:lstStyle/>
          <a:p>
            <a:r>
              <a:rPr lang="en-US" sz="1738" b="1" dirty="0"/>
              <a:t>Cons:</a:t>
            </a:r>
          </a:p>
          <a:p>
            <a:r>
              <a:rPr lang="en-US" sz="1738" dirty="0"/>
              <a:t>•Limited contrast ratios.</a:t>
            </a:r>
          </a:p>
          <a:p>
            <a:r>
              <a:rPr lang="en-US" sz="1738" dirty="0"/>
              <a:t>•Less vibrant colors compared to OLED.</a:t>
            </a:r>
          </a:p>
          <a:p>
            <a:r>
              <a:rPr lang="en-US" sz="1738" dirty="0"/>
              <a:t>•Poor black levels (blacks appear gray due to backlight bleed).</a:t>
            </a:r>
          </a:p>
        </p:txBody>
      </p:sp>
      <p:sp>
        <p:nvSpPr>
          <p:cNvPr id="5" name="TextBox 4"/>
          <p:cNvSpPr txBox="1"/>
          <p:nvPr/>
        </p:nvSpPr>
        <p:spPr>
          <a:xfrm>
            <a:off x="600842" y="3072404"/>
            <a:ext cx="4487917" cy="386313"/>
          </a:xfrm>
          <a:prstGeom prst="rect">
            <a:avLst/>
          </a:prstGeom>
          <a:noFill/>
        </p:spPr>
        <p:txBody>
          <a:bodyPr wrap="square" rtlCol="0">
            <a:spAutoFit/>
          </a:bodyPr>
          <a:lstStyle/>
          <a:p>
            <a:r>
              <a:rPr lang="en-US" sz="1931" b="1" dirty="0"/>
              <a:t> OLED (Organic Light Emitting Diode)</a:t>
            </a:r>
          </a:p>
        </p:txBody>
      </p:sp>
      <p:sp>
        <p:nvSpPr>
          <p:cNvPr id="6" name="TextBox 5"/>
          <p:cNvSpPr txBox="1"/>
          <p:nvPr/>
        </p:nvSpPr>
        <p:spPr>
          <a:xfrm>
            <a:off x="662152" y="3649718"/>
            <a:ext cx="3016469" cy="1961279"/>
          </a:xfrm>
          <a:prstGeom prst="rect">
            <a:avLst/>
          </a:prstGeom>
          <a:noFill/>
          <a:ln w="19050">
            <a:solidFill>
              <a:schemeClr val="tx1"/>
            </a:solidFill>
          </a:ln>
        </p:spPr>
        <p:txBody>
          <a:bodyPr wrap="square" rtlCol="0">
            <a:spAutoFit/>
          </a:bodyPr>
          <a:lstStyle/>
          <a:p>
            <a:r>
              <a:rPr lang="en-US" sz="1738" b="1" dirty="0"/>
              <a:t>Overview:</a:t>
            </a:r>
          </a:p>
          <a:p>
            <a:r>
              <a:rPr lang="en-US" sz="1738" dirty="0"/>
              <a:t>OLED is a display technology where each individual pixel emits its own light, unlike LCDs, which require a backlight. This allows for true blacks and exceptional contrast.</a:t>
            </a:r>
          </a:p>
        </p:txBody>
      </p:sp>
      <p:sp>
        <p:nvSpPr>
          <p:cNvPr id="7" name="TextBox 6"/>
          <p:cNvSpPr txBox="1"/>
          <p:nvPr/>
        </p:nvSpPr>
        <p:spPr>
          <a:xfrm>
            <a:off x="8092966" y="3667613"/>
            <a:ext cx="3605048" cy="2228727"/>
          </a:xfrm>
          <a:prstGeom prst="rect">
            <a:avLst/>
          </a:prstGeom>
          <a:noFill/>
          <a:ln w="19050">
            <a:solidFill>
              <a:schemeClr val="tx1"/>
            </a:solidFill>
          </a:ln>
        </p:spPr>
        <p:txBody>
          <a:bodyPr wrap="square" rtlCol="0">
            <a:spAutoFit/>
          </a:bodyPr>
          <a:lstStyle/>
          <a:p>
            <a:r>
              <a:rPr lang="en-US" sz="1738" b="1" dirty="0"/>
              <a:t>Key Features:</a:t>
            </a:r>
          </a:p>
          <a:p>
            <a:r>
              <a:rPr lang="en-US" sz="1738" b="1" dirty="0"/>
              <a:t>•Self-Emitting Pixels</a:t>
            </a:r>
            <a:r>
              <a:rPr lang="en-US" sz="1738" dirty="0"/>
              <a:t>: Each pixel can turn on or off independently, offering true black levels and infinite contrast.</a:t>
            </a:r>
          </a:p>
          <a:p>
            <a:r>
              <a:rPr lang="en-US" sz="1738" b="1" dirty="0"/>
              <a:t>•Vibrant Colors: </a:t>
            </a:r>
            <a:r>
              <a:rPr lang="en-US" sz="1738" dirty="0"/>
              <a:t>OLED displays can reproduce a wide color gamut and more vibrant colors compared to traditional LED/LCD displays.</a:t>
            </a:r>
          </a:p>
        </p:txBody>
      </p:sp>
    </p:spTree>
    <p:extLst>
      <p:ext uri="{BB962C8B-B14F-4D97-AF65-F5344CB8AC3E}">
        <p14:creationId xmlns:p14="http://schemas.microsoft.com/office/powerpoint/2010/main" val="174336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9785131"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p>
        </p:txBody>
      </p:sp>
      <p:sp>
        <p:nvSpPr>
          <p:cNvPr id="3" name="Rectangle 2"/>
          <p:cNvSpPr/>
          <p:nvPr/>
        </p:nvSpPr>
        <p:spPr>
          <a:xfrm>
            <a:off x="9785131" y="118242"/>
            <a:ext cx="3016469" cy="662151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solidFill>
                <a:schemeClr val="tx1"/>
              </a:solidFill>
            </a:endParaRPr>
          </a:p>
        </p:txBody>
      </p:sp>
      <p:sp>
        <p:nvSpPr>
          <p:cNvPr id="4" name="TextBox 3"/>
          <p:cNvSpPr txBox="1"/>
          <p:nvPr/>
        </p:nvSpPr>
        <p:spPr>
          <a:xfrm>
            <a:off x="588579" y="559677"/>
            <a:ext cx="3016469" cy="1961279"/>
          </a:xfrm>
          <a:prstGeom prst="rect">
            <a:avLst/>
          </a:prstGeom>
          <a:noFill/>
          <a:ln w="19050">
            <a:solidFill>
              <a:schemeClr val="tx1"/>
            </a:solidFill>
          </a:ln>
        </p:spPr>
        <p:txBody>
          <a:bodyPr wrap="square" rtlCol="0">
            <a:spAutoFit/>
          </a:bodyPr>
          <a:lstStyle/>
          <a:p>
            <a:r>
              <a:rPr lang="en-US" sz="1738" b="1" dirty="0"/>
              <a:t>Pros:</a:t>
            </a:r>
          </a:p>
          <a:p>
            <a:r>
              <a:rPr lang="en-US" sz="1738" dirty="0"/>
              <a:t>•Excellent contrast ratios and true blacks.</a:t>
            </a:r>
          </a:p>
          <a:p>
            <a:r>
              <a:rPr lang="en-US" sz="1738" dirty="0"/>
              <a:t>•Faster response times, making them ideal for gaming.</a:t>
            </a:r>
          </a:p>
          <a:p>
            <a:r>
              <a:rPr lang="en-US" sz="1738" dirty="0"/>
              <a:t>•Wider viewing angles without color distortion.</a:t>
            </a:r>
          </a:p>
        </p:txBody>
      </p:sp>
      <p:sp>
        <p:nvSpPr>
          <p:cNvPr id="5" name="TextBox 4"/>
          <p:cNvSpPr txBox="1"/>
          <p:nvPr/>
        </p:nvSpPr>
        <p:spPr>
          <a:xfrm>
            <a:off x="5370786" y="559676"/>
            <a:ext cx="3531476" cy="2228727"/>
          </a:xfrm>
          <a:prstGeom prst="rect">
            <a:avLst/>
          </a:prstGeom>
          <a:noFill/>
          <a:ln w="19050">
            <a:solidFill>
              <a:schemeClr val="tx1"/>
            </a:solidFill>
          </a:ln>
        </p:spPr>
        <p:txBody>
          <a:bodyPr wrap="square" rtlCol="0">
            <a:spAutoFit/>
          </a:bodyPr>
          <a:lstStyle/>
          <a:p>
            <a:r>
              <a:rPr lang="en-US" sz="1738" b="1" dirty="0"/>
              <a:t>Cons:</a:t>
            </a:r>
          </a:p>
          <a:p>
            <a:r>
              <a:rPr lang="en-US" sz="1738" dirty="0"/>
              <a:t>•Can be more expensive than LED/LCD monitors.</a:t>
            </a:r>
          </a:p>
          <a:p>
            <a:r>
              <a:rPr lang="en-US" sz="1738" dirty="0"/>
              <a:t>•Prone to burn-in (permanent image retention) if static images are displayed for long periods.</a:t>
            </a:r>
          </a:p>
          <a:p>
            <a:r>
              <a:rPr lang="en-US" sz="1738" dirty="0"/>
              <a:t>•Shorter lifespan compared to LED displays, especially in blue OLEDs.</a:t>
            </a:r>
          </a:p>
        </p:txBody>
      </p:sp>
      <p:sp>
        <p:nvSpPr>
          <p:cNvPr id="6" name="TextBox 5"/>
          <p:cNvSpPr txBox="1"/>
          <p:nvPr/>
        </p:nvSpPr>
        <p:spPr>
          <a:xfrm>
            <a:off x="809297" y="3072404"/>
            <a:ext cx="3899338" cy="386313"/>
          </a:xfrm>
          <a:prstGeom prst="rect">
            <a:avLst/>
          </a:prstGeom>
          <a:noFill/>
        </p:spPr>
        <p:txBody>
          <a:bodyPr wrap="square" rtlCol="0">
            <a:spAutoFit/>
          </a:bodyPr>
          <a:lstStyle/>
          <a:p>
            <a:r>
              <a:rPr lang="en-US" sz="1931" b="1" dirty="0"/>
              <a:t>QLED (Quantum Dot LED)</a:t>
            </a:r>
          </a:p>
        </p:txBody>
      </p:sp>
      <p:sp>
        <p:nvSpPr>
          <p:cNvPr id="8" name="TextBox 7"/>
          <p:cNvSpPr txBox="1"/>
          <p:nvPr/>
        </p:nvSpPr>
        <p:spPr>
          <a:xfrm>
            <a:off x="634281" y="3617912"/>
            <a:ext cx="3853636" cy="1964449"/>
          </a:xfrm>
          <a:prstGeom prst="rect">
            <a:avLst/>
          </a:prstGeom>
          <a:noFill/>
          <a:ln w="19050">
            <a:solidFill>
              <a:schemeClr val="tx1"/>
            </a:solidFill>
          </a:ln>
        </p:spPr>
        <p:txBody>
          <a:bodyPr wrap="square" rtlCol="0">
            <a:spAutoFit/>
          </a:bodyPr>
          <a:lstStyle/>
          <a:p>
            <a:r>
              <a:rPr lang="en-US" sz="1738" b="1" dirty="0"/>
              <a:t>Overview:</a:t>
            </a:r>
          </a:p>
          <a:p>
            <a:r>
              <a:rPr lang="en-US" sz="1738" b="1" dirty="0"/>
              <a:t>QLED</a:t>
            </a:r>
            <a:r>
              <a:rPr lang="en-US" sz="1738" dirty="0"/>
              <a:t> is a term coined by Samsung, referring to Quantum Dot LED technology. It's a variation of LED/LCD technology that uses a layer of quantum dots between the LED backlight and the LCD panel.</a:t>
            </a:r>
          </a:p>
        </p:txBody>
      </p:sp>
      <p:sp>
        <p:nvSpPr>
          <p:cNvPr id="9" name="TextBox 8"/>
          <p:cNvSpPr txBox="1"/>
          <p:nvPr/>
        </p:nvSpPr>
        <p:spPr>
          <a:xfrm>
            <a:off x="5223641" y="3944007"/>
            <a:ext cx="3825766" cy="2499339"/>
          </a:xfrm>
          <a:prstGeom prst="rect">
            <a:avLst/>
          </a:prstGeom>
          <a:noFill/>
          <a:ln w="19050">
            <a:solidFill>
              <a:schemeClr val="tx1"/>
            </a:solidFill>
          </a:ln>
        </p:spPr>
        <p:txBody>
          <a:bodyPr wrap="square" rtlCol="0">
            <a:spAutoFit/>
          </a:bodyPr>
          <a:lstStyle/>
          <a:p>
            <a:r>
              <a:rPr lang="en-US" sz="1738" b="1" dirty="0"/>
              <a:t>Key Features:</a:t>
            </a:r>
          </a:p>
          <a:p>
            <a:r>
              <a:rPr lang="en-US" sz="1738" dirty="0"/>
              <a:t>•Quantum Dots: These nanometer-sized particles improve brightness, color accuracy, and overall image </a:t>
            </a:r>
            <a:r>
              <a:rPr lang="en-US" sz="1738" dirty="0" err="1"/>
              <a:t>quality.Full</a:t>
            </a:r>
            <a:r>
              <a:rPr lang="en-US" sz="1738" dirty="0"/>
              <a:t> •Array Local Dimming (FALD): Many QLED displays feature this technology, allowing for enhanced contrast by dimming or brightening specific areas of the screen.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5848" y="3674298"/>
            <a:ext cx="2308334" cy="1848507"/>
          </a:xfrm>
          <a:prstGeom prst="rect">
            <a:avLst/>
          </a:prstGeom>
        </p:spPr>
      </p:pic>
      <p:sp>
        <p:nvSpPr>
          <p:cNvPr id="11" name="TextBox 10"/>
          <p:cNvSpPr txBox="1"/>
          <p:nvPr/>
        </p:nvSpPr>
        <p:spPr>
          <a:xfrm>
            <a:off x="10373710" y="5709745"/>
            <a:ext cx="1765738" cy="356596"/>
          </a:xfrm>
          <a:prstGeom prst="rect">
            <a:avLst/>
          </a:prstGeom>
          <a:noFill/>
        </p:spPr>
        <p:txBody>
          <a:bodyPr wrap="square" rtlCol="0">
            <a:spAutoFit/>
          </a:bodyPr>
          <a:lstStyle/>
          <a:p>
            <a:r>
              <a:rPr lang="en-US" sz="1738" i="1" dirty="0"/>
              <a:t>QLED Monitor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8978" y="623477"/>
            <a:ext cx="2926036" cy="145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flipH="1">
            <a:off x="10289549" y="2342657"/>
            <a:ext cx="1934060" cy="356596"/>
          </a:xfrm>
          <a:prstGeom prst="rect">
            <a:avLst/>
          </a:prstGeom>
          <a:noFill/>
        </p:spPr>
        <p:txBody>
          <a:bodyPr wrap="square" rtlCol="0">
            <a:spAutoFit/>
          </a:bodyPr>
          <a:lstStyle/>
          <a:p>
            <a:r>
              <a:rPr lang="en-US" sz="1738" i="1" dirty="0"/>
              <a:t>OLED Monitor</a:t>
            </a:r>
          </a:p>
        </p:txBody>
      </p:sp>
    </p:spTree>
    <p:extLst>
      <p:ext uri="{BB962C8B-B14F-4D97-AF65-F5344CB8AC3E}">
        <p14:creationId xmlns:p14="http://schemas.microsoft.com/office/powerpoint/2010/main" val="199096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p>
        </p:txBody>
      </p:sp>
      <p:sp>
        <p:nvSpPr>
          <p:cNvPr id="3" name="TextBox 2"/>
          <p:cNvSpPr txBox="1"/>
          <p:nvPr/>
        </p:nvSpPr>
        <p:spPr>
          <a:xfrm>
            <a:off x="662152" y="780394"/>
            <a:ext cx="4635062" cy="1961279"/>
          </a:xfrm>
          <a:prstGeom prst="rect">
            <a:avLst/>
          </a:prstGeom>
          <a:noFill/>
          <a:ln w="19050">
            <a:solidFill>
              <a:schemeClr val="tx1"/>
            </a:solidFill>
          </a:ln>
        </p:spPr>
        <p:txBody>
          <a:bodyPr wrap="square" rtlCol="0">
            <a:spAutoFit/>
          </a:bodyPr>
          <a:lstStyle/>
          <a:p>
            <a:r>
              <a:rPr lang="en-US" sz="1738" b="1" dirty="0"/>
              <a:t>Pros:</a:t>
            </a:r>
          </a:p>
          <a:p>
            <a:r>
              <a:rPr lang="en-US" sz="1738" dirty="0"/>
              <a:t>•Offers a wider color gamut and better color accuracy than standard LED displays.</a:t>
            </a:r>
          </a:p>
          <a:p>
            <a:r>
              <a:rPr lang="en-US" sz="1738" dirty="0"/>
              <a:t>•Can reach higher brightness levels than OLED, making them better suited for bright rooms.</a:t>
            </a:r>
          </a:p>
          <a:p>
            <a:r>
              <a:rPr lang="en-US" sz="1738" dirty="0"/>
              <a:t>•Improved contrast ratios and deeper blacks with local dimming.</a:t>
            </a:r>
          </a:p>
        </p:txBody>
      </p:sp>
      <p:sp>
        <p:nvSpPr>
          <p:cNvPr id="4" name="TextBox 3"/>
          <p:cNvSpPr txBox="1"/>
          <p:nvPr/>
        </p:nvSpPr>
        <p:spPr>
          <a:xfrm>
            <a:off x="6137535" y="780394"/>
            <a:ext cx="5123621" cy="1162113"/>
          </a:xfrm>
          <a:prstGeom prst="rect">
            <a:avLst/>
          </a:prstGeom>
          <a:noFill/>
          <a:ln w="19050">
            <a:solidFill>
              <a:schemeClr val="tx1"/>
            </a:solidFill>
          </a:ln>
        </p:spPr>
        <p:txBody>
          <a:bodyPr wrap="square" rtlCol="0">
            <a:spAutoFit/>
          </a:bodyPr>
          <a:lstStyle/>
          <a:p>
            <a:r>
              <a:rPr lang="en-US" sz="1738" b="1" dirty="0"/>
              <a:t>Cons:</a:t>
            </a:r>
          </a:p>
          <a:p>
            <a:r>
              <a:rPr lang="en-US" sz="1738" dirty="0"/>
              <a:t>•Still uses a backlight, so blacks aren’t as deep as OLED.</a:t>
            </a:r>
          </a:p>
          <a:p>
            <a:r>
              <a:rPr lang="en-US" sz="1738" dirty="0"/>
              <a:t>•Expensive compared to standard LED displays.</a:t>
            </a:r>
          </a:p>
        </p:txBody>
      </p:sp>
      <p:sp>
        <p:nvSpPr>
          <p:cNvPr id="5" name="TextBox 4"/>
          <p:cNvSpPr txBox="1"/>
          <p:nvPr/>
        </p:nvSpPr>
        <p:spPr>
          <a:xfrm>
            <a:off x="857019" y="3090797"/>
            <a:ext cx="2795752" cy="445746"/>
          </a:xfrm>
          <a:prstGeom prst="rect">
            <a:avLst/>
          </a:prstGeom>
          <a:noFill/>
        </p:spPr>
        <p:txBody>
          <a:bodyPr wrap="square" rtlCol="0">
            <a:spAutoFit/>
          </a:bodyPr>
          <a:lstStyle/>
          <a:p>
            <a:r>
              <a:rPr lang="en-US" sz="2317" b="1" dirty="0"/>
              <a:t>WLED (White LED)</a:t>
            </a:r>
          </a:p>
        </p:txBody>
      </p:sp>
      <p:sp>
        <p:nvSpPr>
          <p:cNvPr id="6" name="TextBox 5"/>
          <p:cNvSpPr txBox="1"/>
          <p:nvPr/>
        </p:nvSpPr>
        <p:spPr>
          <a:xfrm>
            <a:off x="515007" y="4137884"/>
            <a:ext cx="4668503" cy="1158938"/>
          </a:xfrm>
          <a:prstGeom prst="rect">
            <a:avLst/>
          </a:prstGeom>
          <a:noFill/>
          <a:ln w="19050">
            <a:solidFill>
              <a:schemeClr val="tx1"/>
            </a:solidFill>
          </a:ln>
        </p:spPr>
        <p:txBody>
          <a:bodyPr wrap="square" rtlCol="0">
            <a:spAutoFit/>
          </a:bodyPr>
          <a:lstStyle/>
          <a:p>
            <a:r>
              <a:rPr lang="en-US" sz="1738" b="1" dirty="0"/>
              <a:t>Overview:</a:t>
            </a:r>
          </a:p>
          <a:p>
            <a:r>
              <a:rPr lang="en-US" sz="1738" b="1" dirty="0"/>
              <a:t>WLED</a:t>
            </a:r>
            <a:r>
              <a:rPr lang="en-US" sz="1738" dirty="0"/>
              <a:t> stands for White LED. This is a type of LED backlighting used in LCD displays where the backlight is provided by white LEDs.</a:t>
            </a:r>
          </a:p>
        </p:txBody>
      </p:sp>
      <p:sp>
        <p:nvSpPr>
          <p:cNvPr id="7" name="TextBox 6"/>
          <p:cNvSpPr txBox="1"/>
          <p:nvPr/>
        </p:nvSpPr>
        <p:spPr>
          <a:xfrm>
            <a:off x="6124922" y="3575231"/>
            <a:ext cx="4929352" cy="1426386"/>
          </a:xfrm>
          <a:prstGeom prst="rect">
            <a:avLst/>
          </a:prstGeom>
          <a:noFill/>
          <a:ln w="19050">
            <a:solidFill>
              <a:schemeClr val="tx1"/>
            </a:solidFill>
          </a:ln>
        </p:spPr>
        <p:txBody>
          <a:bodyPr wrap="square" rtlCol="0">
            <a:spAutoFit/>
          </a:bodyPr>
          <a:lstStyle/>
          <a:p>
            <a:r>
              <a:rPr lang="en-US" sz="1738" b="1" dirty="0"/>
              <a:t>Key Features</a:t>
            </a:r>
            <a:r>
              <a:rPr lang="en-US" sz="1738" dirty="0"/>
              <a:t>:</a:t>
            </a:r>
          </a:p>
          <a:p>
            <a:r>
              <a:rPr lang="en-US" sz="1738" b="1" dirty="0"/>
              <a:t>Backlighting Technology: </a:t>
            </a:r>
            <a:r>
              <a:rPr lang="en-US" sz="1738" dirty="0"/>
              <a:t>WLED uses a white LED light source to illuminate the liquid crystal </a:t>
            </a:r>
            <a:r>
              <a:rPr lang="en-US" sz="1738" dirty="0" err="1"/>
              <a:t>panel.No</a:t>
            </a:r>
            <a:r>
              <a:rPr lang="en-US" sz="1738" dirty="0"/>
              <a:t> </a:t>
            </a:r>
            <a:r>
              <a:rPr lang="en-US" sz="1738" b="1" dirty="0"/>
              <a:t>Color Filter: </a:t>
            </a:r>
            <a:r>
              <a:rPr lang="en-US" sz="1738" dirty="0"/>
              <a:t>Some WLED displays use a phosphor coating on the LEDs to improve color quality.</a:t>
            </a:r>
          </a:p>
        </p:txBody>
      </p:sp>
    </p:spTree>
    <p:extLst>
      <p:ext uri="{BB962C8B-B14F-4D97-AF65-F5344CB8AC3E}">
        <p14:creationId xmlns:p14="http://schemas.microsoft.com/office/powerpoint/2010/main" val="179956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242"/>
            <a:ext cx="12801600" cy="66215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8" dirty="0"/>
          </a:p>
        </p:txBody>
      </p:sp>
      <p:sp>
        <p:nvSpPr>
          <p:cNvPr id="3" name="TextBox 2"/>
          <p:cNvSpPr txBox="1"/>
          <p:nvPr/>
        </p:nvSpPr>
        <p:spPr>
          <a:xfrm flipH="1">
            <a:off x="367861" y="265386"/>
            <a:ext cx="5885793" cy="1426386"/>
          </a:xfrm>
          <a:prstGeom prst="rect">
            <a:avLst/>
          </a:prstGeom>
          <a:noFill/>
          <a:ln w="19050">
            <a:solidFill>
              <a:schemeClr val="tx1"/>
            </a:solidFill>
          </a:ln>
        </p:spPr>
        <p:txBody>
          <a:bodyPr wrap="square" rtlCol="0">
            <a:spAutoFit/>
          </a:bodyPr>
          <a:lstStyle/>
          <a:p>
            <a:r>
              <a:rPr lang="en-US" sz="1738" b="1" dirty="0"/>
              <a:t>Pros:</a:t>
            </a:r>
          </a:p>
          <a:p>
            <a:r>
              <a:rPr lang="en-US" sz="1738" dirty="0"/>
              <a:t>•More energy-efficient than traditional CCFL backlights.</a:t>
            </a:r>
          </a:p>
          <a:p>
            <a:r>
              <a:rPr lang="en-US" sz="1738" dirty="0"/>
              <a:t>•Can achieve bright and uniform screen lighting.</a:t>
            </a:r>
          </a:p>
          <a:p>
            <a:r>
              <a:rPr lang="en-US" sz="1738" b="1" dirty="0"/>
              <a:t>Cons</a:t>
            </a:r>
            <a:r>
              <a:rPr lang="en-US" sz="1738" dirty="0"/>
              <a:t>:•Not as color-accurate or vibrant as QLED or OLED.</a:t>
            </a:r>
          </a:p>
          <a:p>
            <a:r>
              <a:rPr lang="en-US" sz="1738" dirty="0"/>
              <a:t>•Limited contrast compared to OLED or QLED.</a:t>
            </a:r>
          </a:p>
        </p:txBody>
      </p:sp>
      <p:sp>
        <p:nvSpPr>
          <p:cNvPr id="4" name="TextBox 3"/>
          <p:cNvSpPr txBox="1"/>
          <p:nvPr/>
        </p:nvSpPr>
        <p:spPr>
          <a:xfrm>
            <a:off x="220718" y="2619704"/>
            <a:ext cx="6032937" cy="3569119"/>
          </a:xfrm>
          <a:prstGeom prst="rect">
            <a:avLst/>
          </a:prstGeom>
          <a:noFill/>
          <a:ln w="19050">
            <a:solidFill>
              <a:schemeClr val="tx1"/>
            </a:solidFill>
          </a:ln>
        </p:spPr>
        <p:txBody>
          <a:bodyPr wrap="square" rtlCol="0">
            <a:spAutoFit/>
          </a:bodyPr>
          <a:lstStyle/>
          <a:p>
            <a:r>
              <a:rPr lang="en-US" sz="1738" b="1" dirty="0"/>
              <a:t>For Budget-Conscious Users: LCD </a:t>
            </a:r>
            <a:r>
              <a:rPr lang="en-US" sz="1738" dirty="0"/>
              <a:t>or WLED monitors are affordable and offer decent performance for basic tasks like office work or web </a:t>
            </a:r>
            <a:r>
              <a:rPr lang="en-US" sz="1738" dirty="0" err="1"/>
              <a:t>browsing.For</a:t>
            </a:r>
            <a:r>
              <a:rPr lang="en-US" sz="1738" dirty="0"/>
              <a:t> Gaming or Multimedia </a:t>
            </a:r>
            <a:r>
              <a:rPr lang="en-US" sz="1738" b="1" dirty="0"/>
              <a:t>Enthusiasts</a:t>
            </a:r>
            <a:r>
              <a:rPr lang="en-US" sz="1738" dirty="0"/>
              <a:t>: OLED offers unbeatable contrast, fast response times, and superior color accuracy, making it a top choice for gamers and those who enjoy high-quality video content. Be mindful of burn-in </a:t>
            </a:r>
            <a:r>
              <a:rPr lang="en-US" sz="1738" dirty="0" err="1"/>
              <a:t>risk.For</a:t>
            </a:r>
            <a:r>
              <a:rPr lang="en-US" sz="1738" dirty="0"/>
              <a:t> Bright Rooms and Color </a:t>
            </a:r>
            <a:r>
              <a:rPr lang="en-US" sz="1738" b="1" dirty="0" err="1"/>
              <a:t>Accuracy:</a:t>
            </a:r>
            <a:r>
              <a:rPr lang="en-US" sz="1738" dirty="0" err="1"/>
              <a:t>QLED</a:t>
            </a:r>
            <a:r>
              <a:rPr lang="en-US" sz="1738" dirty="0"/>
              <a:t> excels in bright environments and can deliver better overall brightness and color volume than OLED. It’s perfect for vibrant media consumption or HDR </a:t>
            </a:r>
            <a:r>
              <a:rPr lang="en-US" sz="1738" dirty="0" err="1"/>
              <a:t>content.For</a:t>
            </a:r>
            <a:r>
              <a:rPr lang="en-US" sz="1738" dirty="0"/>
              <a:t> Standard Use and Energy </a:t>
            </a:r>
            <a:r>
              <a:rPr lang="en-US" sz="1738" dirty="0" err="1"/>
              <a:t>Efficiency:LED</a:t>
            </a:r>
            <a:r>
              <a:rPr lang="en-US" sz="1738" dirty="0"/>
              <a:t> or WLED displays are still a solid choice for most everyday tasks, offering good energy efficiency and visual quality at a reasonable price.</a:t>
            </a:r>
          </a:p>
        </p:txBody>
      </p:sp>
      <p:sp>
        <p:nvSpPr>
          <p:cNvPr id="5" name="TextBox 4"/>
          <p:cNvSpPr txBox="1"/>
          <p:nvPr/>
        </p:nvSpPr>
        <p:spPr>
          <a:xfrm>
            <a:off x="564055" y="2042390"/>
            <a:ext cx="5002924" cy="386313"/>
          </a:xfrm>
          <a:prstGeom prst="rect">
            <a:avLst/>
          </a:prstGeom>
          <a:noFill/>
        </p:spPr>
        <p:txBody>
          <a:bodyPr wrap="square" rtlCol="0">
            <a:spAutoFit/>
          </a:bodyPr>
          <a:lstStyle/>
          <a:p>
            <a:r>
              <a:rPr lang="en-US" sz="1931" b="1" dirty="0"/>
              <a:t>Choosing the Right Monitor for Your Needs</a:t>
            </a:r>
          </a:p>
        </p:txBody>
      </p:sp>
      <p:sp>
        <p:nvSpPr>
          <p:cNvPr id="7" name="Rounded Rectangle 6"/>
          <p:cNvSpPr/>
          <p:nvPr/>
        </p:nvSpPr>
        <p:spPr>
          <a:xfrm>
            <a:off x="6695090" y="559676"/>
            <a:ext cx="5885793" cy="551793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31" dirty="0">
                <a:solidFill>
                  <a:schemeClr val="tx1"/>
                </a:solidFill>
              </a:rPr>
              <a:t>Each display technology — LCD, LED, OLED, QLED, and WLED — has its own strengths and weaknesses. Your choice depends on factors such as budget, intended use, and personal preferences for color accuracy, brightness, and contrast. Whether you're a gamer, a content creator, or simply looking for a quality monitor for daily use, understanding these technologies will help you make an informed decision.</a:t>
            </a:r>
          </a:p>
        </p:txBody>
      </p:sp>
      <p:sp>
        <p:nvSpPr>
          <p:cNvPr id="8" name="TextBox 7"/>
          <p:cNvSpPr txBox="1"/>
          <p:nvPr/>
        </p:nvSpPr>
        <p:spPr>
          <a:xfrm>
            <a:off x="8607972" y="1312481"/>
            <a:ext cx="2942897" cy="445746"/>
          </a:xfrm>
          <a:prstGeom prst="rect">
            <a:avLst/>
          </a:prstGeom>
          <a:noFill/>
        </p:spPr>
        <p:txBody>
          <a:bodyPr wrap="square" rtlCol="0">
            <a:spAutoFit/>
          </a:bodyPr>
          <a:lstStyle/>
          <a:p>
            <a:r>
              <a:rPr lang="en-US" sz="2317" b="1" dirty="0"/>
              <a:t>CONCLUSION</a:t>
            </a:r>
          </a:p>
        </p:txBody>
      </p:sp>
    </p:spTree>
    <p:extLst>
      <p:ext uri="{BB962C8B-B14F-4D97-AF65-F5344CB8AC3E}">
        <p14:creationId xmlns:p14="http://schemas.microsoft.com/office/powerpoint/2010/main" val="263469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52400"/>
            <a:ext cx="7772400" cy="1447800"/>
          </a:xfrm>
        </p:spPr>
        <p:txBody>
          <a:bodyPr>
            <a:normAutofit/>
          </a:bodyPr>
          <a:lstStyle/>
          <a:p>
            <a:pPr algn="ctr"/>
            <a:r>
              <a:rPr lang="en-US" sz="6000" dirty="0"/>
              <a:t>University of </a:t>
            </a:r>
            <a:r>
              <a:rPr lang="en-US" sz="6000" dirty="0" err="1"/>
              <a:t>Barishal</a:t>
            </a:r>
            <a:br>
              <a:rPr lang="en-US" dirty="0"/>
            </a:br>
            <a:r>
              <a:rPr lang="en-US" sz="2800" dirty="0"/>
              <a:t>13</a:t>
            </a:r>
            <a:r>
              <a:rPr lang="en-US" sz="2800" baseline="30000" dirty="0"/>
              <a:t>th</a:t>
            </a:r>
            <a:r>
              <a:rPr lang="en-US" sz="2800" dirty="0"/>
              <a:t> Batch </a:t>
            </a:r>
          </a:p>
        </p:txBody>
      </p:sp>
      <p:sp>
        <p:nvSpPr>
          <p:cNvPr id="3" name="Subtitle 2"/>
          <p:cNvSpPr>
            <a:spLocks noGrp="1"/>
          </p:cNvSpPr>
          <p:nvPr>
            <p:ph type="subTitle" idx="1"/>
          </p:nvPr>
        </p:nvSpPr>
        <p:spPr>
          <a:xfrm>
            <a:off x="2514600" y="1981200"/>
            <a:ext cx="7772400" cy="4343400"/>
          </a:xfrm>
        </p:spPr>
        <p:txBody>
          <a:bodyPr>
            <a:normAutofit fontScale="92500" lnSpcReduction="20000"/>
          </a:bodyPr>
          <a:lstStyle/>
          <a:p>
            <a:pPr algn="l"/>
            <a:r>
              <a:rPr lang="en-US" dirty="0"/>
              <a:t>Presentation title: </a:t>
            </a:r>
            <a:r>
              <a:rPr lang="en-US" dirty="0" err="1"/>
              <a:t>Projctor</a:t>
            </a:r>
            <a:r>
              <a:rPr lang="en-US" dirty="0"/>
              <a:t> type monitor</a:t>
            </a:r>
          </a:p>
          <a:p>
            <a:pPr marL="342900" indent="-342900" algn="l">
              <a:buFont typeface="Wingdings" pitchFamily="2" charset="2"/>
              <a:buChar char="v"/>
            </a:pPr>
            <a:r>
              <a:rPr lang="en-US" dirty="0"/>
              <a:t>SUBMITTED BY</a:t>
            </a:r>
          </a:p>
          <a:p>
            <a:pPr marL="379476" indent="-342900" algn="l">
              <a:buFont typeface="Wingdings" pitchFamily="2" charset="2"/>
              <a:buChar char="q"/>
            </a:pPr>
            <a:r>
              <a:rPr lang="en-US" dirty="0" err="1"/>
              <a:t>Name:Rafia</a:t>
            </a:r>
            <a:r>
              <a:rPr lang="en-US" dirty="0"/>
              <a:t> </a:t>
            </a:r>
            <a:r>
              <a:rPr lang="en-US" dirty="0" err="1"/>
              <a:t>Aktar</a:t>
            </a:r>
            <a:endParaRPr lang="en-US" dirty="0"/>
          </a:p>
          <a:p>
            <a:pPr marL="379476" indent="-342900" algn="l">
              <a:buFont typeface="Wingdings" pitchFamily="2" charset="2"/>
              <a:buChar char="q"/>
            </a:pPr>
            <a:r>
              <a:rPr lang="en-US" dirty="0"/>
              <a:t>Department of CSE-11</a:t>
            </a:r>
            <a:r>
              <a:rPr lang="en-US" baseline="30000" dirty="0"/>
              <a:t>th</a:t>
            </a:r>
            <a:r>
              <a:rPr lang="en-US" dirty="0"/>
              <a:t> Batch</a:t>
            </a:r>
          </a:p>
          <a:p>
            <a:pPr marL="379476" indent="-342900" algn="l">
              <a:buFont typeface="Wingdings" pitchFamily="2" charset="2"/>
              <a:buChar char="q"/>
            </a:pPr>
            <a:endParaRPr lang="en-US" dirty="0"/>
          </a:p>
          <a:p>
            <a:pPr marL="342900" indent="-342900" algn="l">
              <a:buFont typeface="Wingdings" pitchFamily="2" charset="2"/>
              <a:buChar char="v"/>
            </a:pPr>
            <a:r>
              <a:rPr lang="en-US" dirty="0"/>
              <a:t>SUBMITTED TO</a:t>
            </a:r>
          </a:p>
          <a:p>
            <a:pPr marL="379476" indent="-342900" algn="l">
              <a:buFont typeface="Wingdings" pitchFamily="2" charset="2"/>
              <a:buChar char="q"/>
            </a:pPr>
            <a:r>
              <a:rPr lang="en-US" dirty="0" err="1"/>
              <a:t>Prof.Md</a:t>
            </a:r>
            <a:r>
              <a:rPr lang="en-US" dirty="0"/>
              <a:t> </a:t>
            </a:r>
            <a:r>
              <a:rPr lang="en-US" dirty="0" err="1"/>
              <a:t>Mahbub</a:t>
            </a:r>
            <a:r>
              <a:rPr lang="en-US" dirty="0"/>
              <a:t> E Noor </a:t>
            </a:r>
          </a:p>
          <a:p>
            <a:pPr marL="379476" indent="-342900" algn="l">
              <a:buFont typeface="Wingdings" pitchFamily="2" charset="2"/>
              <a:buChar char="q"/>
            </a:pPr>
            <a:r>
              <a:rPr lang="en-US" dirty="0"/>
              <a:t>Course code-CSE1101</a:t>
            </a:r>
          </a:p>
          <a:p>
            <a:pPr marL="379476" indent="-342900" algn="l">
              <a:buFont typeface="Wingdings" pitchFamily="2" charset="2"/>
              <a:buChar char="q"/>
            </a:pPr>
            <a:r>
              <a:rPr lang="en-US" dirty="0"/>
              <a:t>Course title-Introduction to computer system</a:t>
            </a:r>
          </a:p>
          <a:p>
            <a:pPr algn="l"/>
            <a:endParaRPr lang="en-US" dirty="0"/>
          </a:p>
        </p:txBody>
      </p:sp>
    </p:spTree>
    <p:extLst>
      <p:ext uri="{BB962C8B-B14F-4D97-AF65-F5344CB8AC3E}">
        <p14:creationId xmlns:p14="http://schemas.microsoft.com/office/powerpoint/2010/main" val="1372048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28602"/>
            <a:ext cx="7772400" cy="838199"/>
          </a:xfrm>
        </p:spPr>
        <p:txBody>
          <a:bodyPr/>
          <a:lstStyle/>
          <a:p>
            <a:pPr marL="457200" indent="-457200">
              <a:buFont typeface="Wingdings" pitchFamily="2" charset="2"/>
              <a:buChar char="Ø"/>
            </a:pPr>
            <a:r>
              <a:rPr lang="en-US" sz="3200" dirty="0"/>
              <a:t>PROJECTOR TYPE MONITOR</a:t>
            </a:r>
          </a:p>
        </p:txBody>
      </p:sp>
      <p:sp>
        <p:nvSpPr>
          <p:cNvPr id="3" name="Subtitle 2"/>
          <p:cNvSpPr>
            <a:spLocks noGrp="1"/>
          </p:cNvSpPr>
          <p:nvPr>
            <p:ph type="subTitle" idx="1"/>
          </p:nvPr>
        </p:nvSpPr>
        <p:spPr>
          <a:xfrm>
            <a:off x="1981200" y="1295400"/>
            <a:ext cx="8915400" cy="4953000"/>
          </a:xfrm>
        </p:spPr>
        <p:txBody>
          <a:bodyPr>
            <a:normAutofit fontScale="92500" lnSpcReduction="20000"/>
          </a:bodyPr>
          <a:lstStyle/>
          <a:p>
            <a:pPr algn="l"/>
            <a:r>
              <a:rPr lang="en-US" dirty="0"/>
              <a:t>A projector-type monitor typically </a:t>
            </a:r>
          </a:p>
          <a:p>
            <a:pPr algn="l"/>
            <a:r>
              <a:rPr lang="en-US" dirty="0"/>
              <a:t>refers to a display system that</a:t>
            </a:r>
          </a:p>
          <a:p>
            <a:pPr algn="l"/>
            <a:r>
              <a:rPr lang="en-US" dirty="0"/>
              <a:t> uses a projector to create an</a:t>
            </a:r>
          </a:p>
          <a:p>
            <a:pPr algn="l"/>
            <a:r>
              <a:rPr lang="en-US" dirty="0"/>
              <a:t> image on a surface (like a wall or</a:t>
            </a:r>
          </a:p>
          <a:p>
            <a:pPr algn="l"/>
            <a:r>
              <a:rPr lang="en-US" dirty="0"/>
              <a:t> screen), rather than using a</a:t>
            </a:r>
          </a:p>
          <a:p>
            <a:pPr algn="l"/>
            <a:r>
              <a:rPr lang="en-US" dirty="0"/>
              <a:t> traditional flat-panel monitor .</a:t>
            </a:r>
          </a:p>
          <a:p>
            <a:pPr algn="l"/>
            <a:r>
              <a:rPr lang="en-US" dirty="0"/>
              <a:t>In some contexts, projector type monitor also refer to devices that project interactive displays ,like interactive projectors or short-throw projectors that can be used for presentations , education  or even home entertainment.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600200"/>
            <a:ext cx="3194650" cy="2057400"/>
          </a:xfrm>
          <a:prstGeom prst="rect">
            <a:avLst/>
          </a:prstGeom>
        </p:spPr>
      </p:pic>
    </p:spTree>
    <p:extLst>
      <p:ext uri="{BB962C8B-B14F-4D97-AF65-F5344CB8AC3E}">
        <p14:creationId xmlns:p14="http://schemas.microsoft.com/office/powerpoint/2010/main" val="36178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534400" cy="1600200"/>
          </a:xfrm>
        </p:spPr>
        <p:txBody>
          <a:bodyPr/>
          <a:lstStyle/>
          <a:p>
            <a:pPr marL="685800" indent="-685800">
              <a:buFont typeface="Wingdings" pitchFamily="2" charset="2"/>
              <a:buChar char="Ø"/>
            </a:pPr>
            <a:r>
              <a:rPr lang="en-US" sz="3600" dirty="0"/>
              <a:t>There are several types of </a:t>
            </a:r>
            <a:r>
              <a:rPr lang="en-US" sz="3600" dirty="0" err="1"/>
              <a:t>projectors,including</a:t>
            </a:r>
            <a:endParaRPr lang="en-US" sz="3600" dirty="0"/>
          </a:p>
        </p:txBody>
      </p:sp>
      <p:sp>
        <p:nvSpPr>
          <p:cNvPr id="3" name="Text Placeholder 2"/>
          <p:cNvSpPr>
            <a:spLocks noGrp="1"/>
          </p:cNvSpPr>
          <p:nvPr>
            <p:ph type="body" idx="1"/>
          </p:nvPr>
        </p:nvSpPr>
        <p:spPr>
          <a:xfrm>
            <a:off x="1828800" y="1828800"/>
            <a:ext cx="8686800" cy="4953000"/>
          </a:xfrm>
        </p:spPr>
        <p:txBody>
          <a:bodyPr>
            <a:normAutofit/>
          </a:bodyPr>
          <a:lstStyle/>
          <a:p>
            <a:r>
              <a:rPr lang="en-US" sz="2400" b="1" dirty="0"/>
              <a:t>LCD projectors</a:t>
            </a:r>
            <a:r>
              <a:rPr lang="en-US" dirty="0"/>
              <a:t>:</a:t>
            </a:r>
          </a:p>
          <a:p>
            <a:r>
              <a:rPr lang="en-US" dirty="0"/>
              <a:t>These projectors are often used as a replacement for slide or overhead projectors. However ,they typically require filter maintenance and produce less contrast.</a:t>
            </a:r>
          </a:p>
          <a:p>
            <a:r>
              <a:rPr lang="en-US" sz="2400" b="1" dirty="0"/>
              <a:t>LED projectors</a:t>
            </a:r>
            <a:r>
              <a:rPr lang="en-US" dirty="0"/>
              <a:t>:</a:t>
            </a:r>
          </a:p>
          <a:p>
            <a:r>
              <a:rPr lang="en-US" dirty="0"/>
              <a:t>These projectors are use light emitting diodes to display an image on the </a:t>
            </a:r>
            <a:r>
              <a:rPr lang="en-US" dirty="0" err="1"/>
              <a:t>screen.they</a:t>
            </a:r>
            <a:r>
              <a:rPr lang="en-US" dirty="0"/>
              <a:t> are often </a:t>
            </a:r>
            <a:r>
              <a:rPr lang="en-US" dirty="0" err="1"/>
              <a:t>bright,high</a:t>
            </a:r>
            <a:r>
              <a:rPr lang="en-US" dirty="0"/>
              <a:t>-fidelity and smaller in size.</a:t>
            </a:r>
          </a:p>
          <a:p>
            <a:r>
              <a:rPr lang="en-US" sz="2400" b="1" dirty="0"/>
              <a:t>DLP projectors:</a:t>
            </a:r>
          </a:p>
          <a:p>
            <a:r>
              <a:rPr lang="en-US" dirty="0"/>
              <a:t>These projectors use tiny mirrors to reflect light. They are the most commonly used projector technology for all types of applications.</a:t>
            </a:r>
          </a:p>
          <a:p>
            <a:r>
              <a:rPr lang="en-US" sz="2400" b="1" dirty="0"/>
              <a:t>Laser projectors</a:t>
            </a:r>
            <a:r>
              <a:rPr lang="en-US" dirty="0"/>
              <a:t>:</a:t>
            </a:r>
          </a:p>
          <a:p>
            <a:r>
              <a:rPr lang="en-US" dirty="0"/>
              <a:t>These projectors use laser diodes as their light source and offer superior image </a:t>
            </a:r>
            <a:r>
              <a:rPr lang="en-US" dirty="0" err="1"/>
              <a:t>quality,high</a:t>
            </a:r>
            <a:r>
              <a:rPr lang="en-US" dirty="0"/>
              <a:t> contrast and exceptional color accuracy. They also have an impressive </a:t>
            </a:r>
            <a:r>
              <a:rPr lang="en-US" dirty="0" err="1"/>
              <a:t>lifespan,often</a:t>
            </a:r>
            <a:r>
              <a:rPr lang="en-US" dirty="0"/>
              <a:t> exceeding 20,000 hours.</a:t>
            </a:r>
          </a:p>
        </p:txBody>
      </p:sp>
    </p:spTree>
    <p:extLst>
      <p:ext uri="{BB962C8B-B14F-4D97-AF65-F5344CB8AC3E}">
        <p14:creationId xmlns:p14="http://schemas.microsoft.com/office/powerpoint/2010/main" val="133867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barn(inVertical)">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801600" cy="6858000"/>
          </a:xfrm>
          <a:prstGeom prst="rect">
            <a:avLst/>
          </a:prstGeom>
          <a:solidFill>
            <a:schemeClr val="accent6">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406434" y="1499562"/>
            <a:ext cx="7162800" cy="3477875"/>
          </a:xfrm>
          <a:prstGeom prst="rect">
            <a:avLst/>
          </a:prstGeom>
          <a:noFill/>
          <a:ln w="28575">
            <a:solidFill>
              <a:schemeClr val="tx1"/>
            </a:solidFill>
          </a:ln>
        </p:spPr>
        <p:txBody>
          <a:bodyPr wrap="square" rtlCol="0">
            <a:spAutoFit/>
          </a:bodyPr>
          <a:lstStyle/>
          <a:p>
            <a:r>
              <a:rPr lang="en-US" sz="2000" dirty="0"/>
              <a:t>The modern keyboard evolved from the 19th-century typewriter, invented by </a:t>
            </a:r>
            <a:r>
              <a:rPr lang="en-US" sz="2000" b="1" dirty="0"/>
              <a:t>Christopher Latham Sholes </a:t>
            </a:r>
            <a:r>
              <a:rPr lang="en-US" sz="2000" dirty="0"/>
              <a:t>in 1868. Sholes' QWERTY layout was designed to prevent mechanical jams, becoming the standard for typewriters and later, computer keyboards. In the 1960s, electronic keyboards began replacing mechanical ones with the advent of computers, and in 1984, IBM's Model M introduced the buckling spring mechanism. Personal computers in the 1980s and 1990s popularized the keyboard, while later innovations led to the development of membrane and wireless keyboards. Today, physical keyboards coexist with virtual and voice-based input methods, continuing to evolve with technology.</a:t>
            </a:r>
          </a:p>
        </p:txBody>
      </p:sp>
      <p:sp>
        <p:nvSpPr>
          <p:cNvPr id="4" name="TextBox 3"/>
          <p:cNvSpPr txBox="1"/>
          <p:nvPr/>
        </p:nvSpPr>
        <p:spPr>
          <a:xfrm>
            <a:off x="924197" y="344268"/>
            <a:ext cx="3429000" cy="461665"/>
          </a:xfrm>
          <a:prstGeom prst="rect">
            <a:avLst/>
          </a:prstGeom>
          <a:noFill/>
        </p:spPr>
        <p:txBody>
          <a:bodyPr wrap="square" rtlCol="0">
            <a:spAutoFit/>
          </a:bodyPr>
          <a:lstStyle/>
          <a:p>
            <a:r>
              <a:rPr lang="en-US" sz="2400" b="1" dirty="0"/>
              <a:t>Invention of Keyboard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1752600"/>
            <a:ext cx="3352800" cy="2971800"/>
          </a:xfrm>
          <a:prstGeom prst="rect">
            <a:avLst/>
          </a:prstGeom>
        </p:spPr>
      </p:pic>
    </p:spTree>
    <p:extLst>
      <p:ext uri="{BB962C8B-B14F-4D97-AF65-F5344CB8AC3E}">
        <p14:creationId xmlns:p14="http://schemas.microsoft.com/office/powerpoint/2010/main" val="410157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81000"/>
            <a:ext cx="7772400" cy="838200"/>
          </a:xfrm>
        </p:spPr>
        <p:txBody>
          <a:bodyPr/>
          <a:lstStyle/>
          <a:p>
            <a:pPr marL="1143000" indent="-1143000" algn="l">
              <a:buFont typeface="Wingdings" pitchFamily="2" charset="2"/>
              <a:buChar char="Ø"/>
            </a:pPr>
            <a:r>
              <a:rPr lang="en-US" sz="3600" dirty="0"/>
              <a:t>How does a projector works?</a:t>
            </a:r>
          </a:p>
        </p:txBody>
      </p:sp>
      <p:sp>
        <p:nvSpPr>
          <p:cNvPr id="3" name="Subtitle 2"/>
          <p:cNvSpPr>
            <a:spLocks noGrp="1"/>
          </p:cNvSpPr>
          <p:nvPr>
            <p:ph type="subTitle" idx="1"/>
          </p:nvPr>
        </p:nvSpPr>
        <p:spPr>
          <a:xfrm>
            <a:off x="1826964" y="1219200"/>
            <a:ext cx="9144000" cy="4572000"/>
          </a:xfrm>
        </p:spPr>
        <p:txBody>
          <a:bodyPr>
            <a:normAutofit fontScale="92500" lnSpcReduction="20000"/>
          </a:bodyPr>
          <a:lstStyle/>
          <a:p>
            <a:pPr algn="l"/>
            <a:r>
              <a:rPr lang="en-US" dirty="0"/>
              <a:t>When you connect a projector to a</a:t>
            </a:r>
          </a:p>
          <a:p>
            <a:pPr algn="l"/>
            <a:r>
              <a:rPr lang="en-US" dirty="0"/>
              <a:t> video source ,such as a computer </a:t>
            </a:r>
          </a:p>
          <a:p>
            <a:pPr algn="l"/>
            <a:r>
              <a:rPr lang="en-US" dirty="0"/>
              <a:t>or a media player ,it receives the</a:t>
            </a:r>
          </a:p>
          <a:p>
            <a:pPr algn="l"/>
            <a:r>
              <a:rPr lang="en-US" dirty="0"/>
              <a:t> video signal and processes it . The</a:t>
            </a:r>
          </a:p>
          <a:p>
            <a:pPr algn="l"/>
            <a:r>
              <a:rPr lang="en-US" dirty="0"/>
              <a:t> projector then uses lamp or light </a:t>
            </a:r>
          </a:p>
          <a:p>
            <a:pPr algn="l"/>
            <a:r>
              <a:rPr lang="en-US" dirty="0"/>
              <a:t>emitting diode(LED) light source to produce a bright beam of light. This light passes through a series of mirrors and lenses that help magnify and focus the image. The focused light is then projected onto a screen or wall, creating a larger image for the audience to see.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295400"/>
            <a:ext cx="3536687" cy="2057400"/>
          </a:xfrm>
          <a:prstGeom prst="rect">
            <a:avLst/>
          </a:prstGeom>
        </p:spPr>
      </p:pic>
    </p:spTree>
    <p:extLst>
      <p:ext uri="{BB962C8B-B14F-4D97-AF65-F5344CB8AC3E}">
        <p14:creationId xmlns:p14="http://schemas.microsoft.com/office/powerpoint/2010/main" val="42732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
            <a:ext cx="8458200" cy="609600"/>
          </a:xfrm>
        </p:spPr>
        <p:txBody>
          <a:bodyPr/>
          <a:lstStyle/>
          <a:p>
            <a:pPr marL="457200" indent="-457200" algn="l">
              <a:buFont typeface="Wingdings" pitchFamily="2" charset="2"/>
              <a:buChar char="Ø"/>
            </a:pPr>
            <a:r>
              <a:rPr lang="en-US" sz="2800" b="1" dirty="0"/>
              <a:t>Advantage of projector over monitor</a:t>
            </a:r>
          </a:p>
        </p:txBody>
      </p:sp>
      <p:sp>
        <p:nvSpPr>
          <p:cNvPr id="3" name="Subtitle 2"/>
          <p:cNvSpPr>
            <a:spLocks noGrp="1"/>
          </p:cNvSpPr>
          <p:nvPr>
            <p:ph type="subTitle" idx="1"/>
          </p:nvPr>
        </p:nvSpPr>
        <p:spPr>
          <a:xfrm>
            <a:off x="1851752" y="838200"/>
            <a:ext cx="9121048" cy="6248400"/>
          </a:xfrm>
        </p:spPr>
        <p:txBody>
          <a:bodyPr>
            <a:normAutofit fontScale="85000" lnSpcReduction="20000"/>
          </a:bodyPr>
          <a:lstStyle/>
          <a:p>
            <a:pPr marL="342900" indent="-342900" algn="l">
              <a:buFont typeface="Wingdings" pitchFamily="2" charset="2"/>
              <a:buChar char="§"/>
            </a:pPr>
            <a:r>
              <a:rPr lang="en-US" sz="2200" b="1" dirty="0"/>
              <a:t>Screen size</a:t>
            </a:r>
            <a:r>
              <a:rPr lang="en-US" sz="2200" dirty="0"/>
              <a:t>: Projectors can display much larger images than monitors</a:t>
            </a:r>
            <a:r>
              <a:rPr lang="en-US" dirty="0"/>
              <a:t>.</a:t>
            </a:r>
          </a:p>
          <a:p>
            <a:pPr marL="342900" indent="-342900" algn="l">
              <a:buFont typeface="Wingdings" pitchFamily="2" charset="2"/>
              <a:buChar char="§"/>
            </a:pPr>
            <a:r>
              <a:rPr lang="en-US" b="1" dirty="0"/>
              <a:t>Eye comfort </a:t>
            </a:r>
            <a:r>
              <a:rPr lang="en-US" dirty="0"/>
              <a:t>: Projectors use indirect lighting which reduces eye strain.</a:t>
            </a:r>
          </a:p>
          <a:p>
            <a:pPr marL="342900" indent="-342900" algn="l">
              <a:buFont typeface="Wingdings" pitchFamily="2" charset="2"/>
              <a:buChar char="§"/>
            </a:pPr>
            <a:r>
              <a:rPr lang="en-US" b="1" dirty="0"/>
              <a:t>Portability</a:t>
            </a:r>
            <a:r>
              <a:rPr lang="en-US" dirty="0"/>
              <a:t> :Projectors are lightweight and easy to move around.</a:t>
            </a:r>
          </a:p>
          <a:p>
            <a:pPr marL="342900" indent="-342900" algn="l">
              <a:buFont typeface="Wingdings" pitchFamily="2" charset="2"/>
              <a:buChar char="§"/>
            </a:pPr>
            <a:r>
              <a:rPr lang="en-US" b="1" dirty="0"/>
              <a:t>Cost: </a:t>
            </a:r>
            <a:r>
              <a:rPr lang="en-US" dirty="0"/>
              <a:t>Projectors are often cheaper than TVs of similar size.</a:t>
            </a:r>
          </a:p>
          <a:p>
            <a:pPr marL="342900" indent="-342900" algn="l">
              <a:buFont typeface="Wingdings" pitchFamily="2" charset="2"/>
              <a:buChar char="Ø"/>
            </a:pPr>
            <a:r>
              <a:rPr lang="en-US" sz="3000" b="1" dirty="0">
                <a:solidFill>
                  <a:schemeClr val="tx2"/>
                </a:solidFill>
                <a:latin typeface="Palatino Linotype" pitchFamily="18" charset="0"/>
              </a:rPr>
              <a:t>Disadvantage of projector over monitor</a:t>
            </a:r>
          </a:p>
          <a:p>
            <a:pPr marL="342900" indent="-342900" algn="l">
              <a:buFont typeface="Wingdings" pitchFamily="2" charset="2"/>
              <a:buChar char="§"/>
            </a:pPr>
            <a:r>
              <a:rPr lang="en-US" b="1" dirty="0"/>
              <a:t>Brightness</a:t>
            </a:r>
            <a:r>
              <a:rPr lang="en-US" dirty="0"/>
              <a:t>: Projectors are generally less bright than TVs, so ambient light can affect the image quality , especially during the day.</a:t>
            </a:r>
          </a:p>
          <a:p>
            <a:pPr marL="342900" indent="-342900" algn="l">
              <a:buFont typeface="Wingdings" pitchFamily="2" charset="2"/>
              <a:buChar char="§"/>
            </a:pPr>
            <a:r>
              <a:rPr lang="en-US" b="1" dirty="0"/>
              <a:t>Image quality</a:t>
            </a:r>
            <a:r>
              <a:rPr lang="en-US" dirty="0"/>
              <a:t>: When projecting a large image can be darker.</a:t>
            </a:r>
          </a:p>
          <a:p>
            <a:pPr marL="342900" indent="-342900" algn="l">
              <a:buFont typeface="Wingdings" pitchFamily="2" charset="2"/>
              <a:buChar char="§"/>
            </a:pPr>
            <a:r>
              <a:rPr lang="en-US" b="1" dirty="0"/>
              <a:t>Room requirements</a:t>
            </a:r>
            <a:r>
              <a:rPr lang="en-US" dirty="0"/>
              <a:t>: Projectors need a dark room to deliver their best image quality.</a:t>
            </a:r>
          </a:p>
          <a:p>
            <a:pPr marL="342900" indent="-342900" algn="l">
              <a:buFont typeface="Wingdings" pitchFamily="2" charset="2"/>
              <a:buChar char="§"/>
            </a:pPr>
            <a:r>
              <a:rPr lang="en-US" b="1" dirty="0"/>
              <a:t>Eye safety</a:t>
            </a:r>
            <a:r>
              <a:rPr lang="en-US" dirty="0"/>
              <a:t>: Looking directly at the projector lens while it’s on can damage your eyes.</a:t>
            </a:r>
          </a:p>
        </p:txBody>
      </p:sp>
    </p:spTree>
    <p:extLst>
      <p:ext uri="{BB962C8B-B14F-4D97-AF65-F5344CB8AC3E}">
        <p14:creationId xmlns:p14="http://schemas.microsoft.com/office/powerpoint/2010/main" val="7258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600200"/>
            <a:ext cx="8229600" cy="4800600"/>
          </a:xfrm>
        </p:spPr>
        <p:txBody>
          <a:bodyPr/>
          <a:lstStyle/>
          <a:p>
            <a:r>
              <a:rPr lang="en-US" dirty="0"/>
              <a:t>Thank you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76137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8016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 name="TextBox 2"/>
          <p:cNvSpPr txBox="1"/>
          <p:nvPr/>
        </p:nvSpPr>
        <p:spPr>
          <a:xfrm>
            <a:off x="692726" y="304800"/>
            <a:ext cx="4717474" cy="461665"/>
          </a:xfrm>
          <a:prstGeom prst="rect">
            <a:avLst/>
          </a:prstGeom>
          <a:noFill/>
        </p:spPr>
        <p:txBody>
          <a:bodyPr wrap="square" rtlCol="0">
            <a:spAutoFit/>
          </a:bodyPr>
          <a:lstStyle/>
          <a:p>
            <a:r>
              <a:rPr lang="en-US" sz="2400" b="1" dirty="0"/>
              <a:t>Introduction of a Normal Keyboard:</a:t>
            </a:r>
          </a:p>
        </p:txBody>
      </p:sp>
      <p:sp>
        <p:nvSpPr>
          <p:cNvPr id="4" name="TextBox 3"/>
          <p:cNvSpPr txBox="1"/>
          <p:nvPr/>
        </p:nvSpPr>
        <p:spPr>
          <a:xfrm>
            <a:off x="1752600" y="990600"/>
            <a:ext cx="10134600" cy="2246769"/>
          </a:xfrm>
          <a:prstGeom prst="rect">
            <a:avLst/>
          </a:prstGeom>
          <a:noFill/>
          <a:ln w="19050">
            <a:solidFill>
              <a:schemeClr val="tx1"/>
            </a:solidFill>
          </a:ln>
        </p:spPr>
        <p:txBody>
          <a:bodyPr wrap="square" rtlCol="0">
            <a:spAutoFit/>
          </a:bodyPr>
          <a:lstStyle/>
          <a:p>
            <a:r>
              <a:rPr lang="en-US" sz="3200" dirty="0"/>
              <a:t>A</a:t>
            </a:r>
            <a:r>
              <a:rPr lang="en-US" dirty="0"/>
              <a:t> normal keyboard, typically used with computers and laptops, is an input device consisting of a </a:t>
            </a:r>
            <a:r>
              <a:rPr lang="en-US" dirty="0">
                <a:solidFill>
                  <a:schemeClr val="accent6">
                    <a:lumMod val="75000"/>
                  </a:schemeClr>
                </a:solidFill>
              </a:rPr>
              <a:t>rectangular</a:t>
            </a:r>
            <a:r>
              <a:rPr lang="en-US" dirty="0"/>
              <a:t> layout of keys that includes alphabets, numbers, and function keys. It is primarily used for typing text, entering data, and issuing commands. Standard keyboards feature keys for letters (A-Z), numbers (0-9), punctuation, as well as special keys like </a:t>
            </a:r>
            <a:r>
              <a:rPr lang="en-US" dirty="0">
                <a:solidFill>
                  <a:srgbClr val="0070C0"/>
                </a:solidFill>
              </a:rPr>
              <a:t>Enter, Spacebar, Shift, Ctrl, and Esc</a:t>
            </a:r>
            <a:r>
              <a:rPr lang="en-US" dirty="0"/>
              <a:t>. They may also include navigation keys (like the arrow keys), function keys (F1 to F12), and a numeric keypad on the right side for easier number entry. Normal keyboards are often connected to devices via USB or wirelessly and are designed to provide efficient and comfortable typing experiences.</a:t>
            </a:r>
          </a:p>
        </p:txBody>
      </p:sp>
      <p:cxnSp>
        <p:nvCxnSpPr>
          <p:cNvPr id="17" name="Elbow Connector 16"/>
          <p:cNvCxnSpPr>
            <a:stCxn id="4" idx="1"/>
          </p:cNvCxnSpPr>
          <p:nvPr/>
        </p:nvCxnSpPr>
        <p:spPr>
          <a:xfrm rot="10800000" flipH="1" flipV="1">
            <a:off x="1752600" y="2113985"/>
            <a:ext cx="3657600" cy="2458014"/>
          </a:xfrm>
          <a:prstGeom prst="bentConnector3">
            <a:avLst>
              <a:gd name="adj1" fmla="val -625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794" y="3435531"/>
            <a:ext cx="6725312" cy="3116600"/>
          </a:xfrm>
          <a:prstGeom prst="rect">
            <a:avLst/>
          </a:prstGeom>
        </p:spPr>
      </p:pic>
    </p:spTree>
    <p:extLst>
      <p:ext uri="{BB962C8B-B14F-4D97-AF65-F5344CB8AC3E}">
        <p14:creationId xmlns:p14="http://schemas.microsoft.com/office/powerpoint/2010/main" val="42790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801600" cy="6858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928255" y="378767"/>
            <a:ext cx="2851726" cy="461665"/>
          </a:xfrm>
          <a:prstGeom prst="rect">
            <a:avLst/>
          </a:prstGeom>
          <a:noFill/>
        </p:spPr>
        <p:txBody>
          <a:bodyPr wrap="square" rtlCol="0">
            <a:spAutoFit/>
          </a:bodyPr>
          <a:lstStyle/>
          <a:p>
            <a:r>
              <a:rPr lang="en-US" sz="2400" b="1" dirty="0"/>
              <a:t>Types of Keyboards</a:t>
            </a:r>
          </a:p>
        </p:txBody>
      </p:sp>
      <p:sp>
        <p:nvSpPr>
          <p:cNvPr id="5" name="TextBox 4"/>
          <p:cNvSpPr txBox="1"/>
          <p:nvPr/>
        </p:nvSpPr>
        <p:spPr>
          <a:xfrm>
            <a:off x="1724891" y="840432"/>
            <a:ext cx="6019800" cy="1846659"/>
          </a:xfrm>
          <a:prstGeom prst="rect">
            <a:avLst/>
          </a:prstGeom>
          <a:noFill/>
        </p:spPr>
        <p:txBody>
          <a:bodyPr wrap="square" rtlCol="0">
            <a:spAutoFit/>
          </a:bodyPr>
          <a:lstStyle/>
          <a:p>
            <a:r>
              <a:rPr lang="en-US" sz="2000" b="1" dirty="0"/>
              <a:t>Mechanical Keyboards</a:t>
            </a:r>
          </a:p>
          <a:p>
            <a:r>
              <a:rPr lang="en-US" dirty="0"/>
              <a:t>        • Known for tactile feedback and </a:t>
            </a:r>
            <a:r>
              <a:rPr lang="en-US" b="1" dirty="0">
                <a:solidFill>
                  <a:schemeClr val="accent6">
                    <a:lumMod val="75000"/>
                  </a:schemeClr>
                </a:solidFill>
              </a:rPr>
              <a:t>durability</a:t>
            </a:r>
            <a:r>
              <a:rPr lang="en-US" dirty="0"/>
              <a:t>.</a:t>
            </a:r>
          </a:p>
          <a:p>
            <a:r>
              <a:rPr lang="en-US" sz="2000" b="1" dirty="0"/>
              <a:t>Membrane Keyboards</a:t>
            </a:r>
          </a:p>
          <a:p>
            <a:r>
              <a:rPr lang="en-US" dirty="0"/>
              <a:t>         •Quieter and more </a:t>
            </a:r>
            <a:r>
              <a:rPr lang="en-US" b="1" dirty="0">
                <a:solidFill>
                  <a:schemeClr val="accent6">
                    <a:lumMod val="75000"/>
                  </a:schemeClr>
                </a:solidFill>
              </a:rPr>
              <a:t>affordable</a:t>
            </a:r>
            <a:r>
              <a:rPr lang="en-US" dirty="0"/>
              <a:t> but less durable.</a:t>
            </a:r>
          </a:p>
          <a:p>
            <a:r>
              <a:rPr lang="en-US" sz="2000" b="1" dirty="0"/>
              <a:t>Ergonomic Keyboards</a:t>
            </a:r>
          </a:p>
          <a:p>
            <a:r>
              <a:rPr lang="en-US" dirty="0"/>
              <a:t>         •Designed to reduce strain on the hands and wrists.</a:t>
            </a:r>
          </a:p>
        </p:txBody>
      </p:sp>
      <p:sp>
        <p:nvSpPr>
          <p:cNvPr id="6" name="TextBox 5"/>
          <p:cNvSpPr txBox="1"/>
          <p:nvPr/>
        </p:nvSpPr>
        <p:spPr>
          <a:xfrm>
            <a:off x="845127" y="3124200"/>
            <a:ext cx="9947564" cy="2739211"/>
          </a:xfrm>
          <a:prstGeom prst="rect">
            <a:avLst/>
          </a:prstGeom>
          <a:noFill/>
        </p:spPr>
        <p:txBody>
          <a:bodyPr wrap="square" rtlCol="0">
            <a:spAutoFit/>
          </a:bodyPr>
          <a:lstStyle/>
          <a:p>
            <a:r>
              <a:rPr lang="en-US" sz="2400" b="1" dirty="0"/>
              <a:t>Keyboard Layouts</a:t>
            </a:r>
          </a:p>
          <a:p>
            <a:endParaRPr lang="en-US" dirty="0"/>
          </a:p>
          <a:p>
            <a:r>
              <a:rPr lang="en-US" sz="2000" b="1" dirty="0"/>
              <a:t>QWERTY Layout:</a:t>
            </a:r>
          </a:p>
          <a:p>
            <a:r>
              <a:rPr lang="en-US" dirty="0"/>
              <a:t>The most common keyboard layout used in English-speaking countries.</a:t>
            </a:r>
          </a:p>
          <a:p>
            <a:r>
              <a:rPr lang="en-US" sz="2000" b="1" dirty="0"/>
              <a:t>DVORAK Layout:</a:t>
            </a:r>
          </a:p>
          <a:p>
            <a:r>
              <a:rPr lang="en-US" dirty="0"/>
              <a:t>Alternative layout designed for faster typing speeds and reduced finger movement.</a:t>
            </a:r>
          </a:p>
          <a:p>
            <a:r>
              <a:rPr lang="en-US" b="1" dirty="0"/>
              <a:t>Other Layouts</a:t>
            </a:r>
          </a:p>
          <a:p>
            <a:r>
              <a:rPr lang="en-US" dirty="0"/>
              <a:t>AZERTY   (used in </a:t>
            </a:r>
            <a:r>
              <a:rPr lang="en-US" b="1" dirty="0"/>
              <a:t>France</a:t>
            </a:r>
            <a:r>
              <a:rPr lang="en-US" dirty="0"/>
              <a:t>)</a:t>
            </a:r>
          </a:p>
          <a:p>
            <a:r>
              <a:rPr lang="en-US" dirty="0"/>
              <a:t>QWERTZ   (used in </a:t>
            </a:r>
            <a:r>
              <a:rPr lang="en-US" b="1" dirty="0"/>
              <a:t>Germany</a:t>
            </a:r>
            <a:r>
              <a:rPr lang="en-US" dirty="0"/>
              <a:t> and </a:t>
            </a:r>
            <a:r>
              <a:rPr lang="en-US" b="1" dirty="0"/>
              <a:t>Central Europe</a:t>
            </a:r>
            <a:r>
              <a:rPr lang="en-US" dirty="0"/>
              <a:t>)</a:t>
            </a:r>
          </a:p>
        </p:txBody>
      </p:sp>
      <p:sp>
        <p:nvSpPr>
          <p:cNvPr id="8" name="TextBox 7"/>
          <p:cNvSpPr txBox="1"/>
          <p:nvPr/>
        </p:nvSpPr>
        <p:spPr>
          <a:xfrm>
            <a:off x="8991600" y="2072426"/>
            <a:ext cx="2667000" cy="369332"/>
          </a:xfrm>
          <a:prstGeom prst="rect">
            <a:avLst/>
          </a:prstGeom>
          <a:noFill/>
        </p:spPr>
        <p:txBody>
          <a:bodyPr wrap="square" rtlCol="0">
            <a:spAutoFit/>
          </a:bodyPr>
          <a:lstStyle/>
          <a:p>
            <a:r>
              <a:rPr lang="en-US" dirty="0"/>
              <a:t>        </a:t>
            </a:r>
            <a:r>
              <a:rPr lang="en-US" sz="1600" i="1" dirty="0"/>
              <a:t>QWERTY Layout</a:t>
            </a:r>
            <a:endParaRPr lang="en-US"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626379"/>
            <a:ext cx="3714750" cy="12287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5266" y="2714800"/>
            <a:ext cx="3581400" cy="1416136"/>
          </a:xfrm>
          <a:prstGeom prst="rect">
            <a:avLst/>
          </a:prstGeom>
        </p:spPr>
      </p:pic>
      <p:sp>
        <p:nvSpPr>
          <p:cNvPr id="11" name="TextBox 10"/>
          <p:cNvSpPr txBox="1"/>
          <p:nvPr/>
        </p:nvSpPr>
        <p:spPr>
          <a:xfrm>
            <a:off x="9525000" y="4309139"/>
            <a:ext cx="1981200" cy="338554"/>
          </a:xfrm>
          <a:prstGeom prst="rect">
            <a:avLst/>
          </a:prstGeom>
          <a:noFill/>
        </p:spPr>
        <p:txBody>
          <a:bodyPr wrap="square" rtlCol="0">
            <a:spAutoFit/>
          </a:bodyPr>
          <a:lstStyle/>
          <a:p>
            <a:r>
              <a:rPr lang="en-US" sz="1600" i="1" dirty="0"/>
              <a:t>DVORAK Layout</a:t>
            </a:r>
          </a:p>
        </p:txBody>
      </p:sp>
    </p:spTree>
    <p:extLst>
      <p:ext uri="{BB962C8B-B14F-4D97-AF65-F5344CB8AC3E}">
        <p14:creationId xmlns:p14="http://schemas.microsoft.com/office/powerpoint/2010/main" val="307434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8016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2000" y="457200"/>
            <a:ext cx="9862131" cy="2492990"/>
          </a:xfrm>
          <a:prstGeom prst="rect">
            <a:avLst/>
          </a:prstGeom>
          <a:noFill/>
        </p:spPr>
        <p:txBody>
          <a:bodyPr wrap="square" rtlCol="0">
            <a:spAutoFit/>
          </a:bodyPr>
          <a:lstStyle/>
          <a:p>
            <a:r>
              <a:rPr lang="en-US" sz="2400" b="1" dirty="0"/>
              <a:t>How Keyboards Work</a:t>
            </a:r>
          </a:p>
          <a:p>
            <a:endParaRPr lang="en-US" dirty="0"/>
          </a:p>
          <a:p>
            <a:r>
              <a:rPr lang="en-US" sz="2000" b="1" dirty="0"/>
              <a:t> •Mechanical Keyboards</a:t>
            </a:r>
            <a:r>
              <a:rPr lang="en-US" dirty="0"/>
              <a:t>: Each key press activates a physical switch that sends a signal to the computer.</a:t>
            </a:r>
          </a:p>
          <a:p>
            <a:r>
              <a:rPr lang="en-US" sz="2000" b="1" dirty="0"/>
              <a:t> •Membrane Keyboards: </a:t>
            </a:r>
            <a:r>
              <a:rPr lang="en-US" dirty="0"/>
              <a:t>Keys are pressed onto a soft, rubber membrane that completes an electrical circuit.</a:t>
            </a:r>
          </a:p>
          <a:p>
            <a:r>
              <a:rPr lang="en-US" sz="2000" b="1" dirty="0"/>
              <a:t> •Wireless Keyboards</a:t>
            </a:r>
            <a:r>
              <a:rPr lang="en-US" dirty="0"/>
              <a:t>: Connect to devices using Bluetooth or USB receivers, offering greater flexibility and mobility.</a:t>
            </a:r>
          </a:p>
        </p:txBody>
      </p:sp>
      <p:sp>
        <p:nvSpPr>
          <p:cNvPr id="4" name="TextBox 3"/>
          <p:cNvSpPr txBox="1"/>
          <p:nvPr/>
        </p:nvSpPr>
        <p:spPr>
          <a:xfrm>
            <a:off x="782782" y="3886200"/>
            <a:ext cx="9557331" cy="1754326"/>
          </a:xfrm>
          <a:prstGeom prst="rect">
            <a:avLst/>
          </a:prstGeom>
          <a:noFill/>
        </p:spPr>
        <p:txBody>
          <a:bodyPr wrap="square" rtlCol="0">
            <a:spAutoFit/>
          </a:bodyPr>
          <a:lstStyle/>
          <a:p>
            <a:r>
              <a:rPr lang="en-US" sz="2400" b="1" dirty="0"/>
              <a:t>Benefits of Keyboards</a:t>
            </a:r>
          </a:p>
          <a:p>
            <a:endParaRPr lang="en-US" sz="2400" b="1" dirty="0"/>
          </a:p>
          <a:p>
            <a:r>
              <a:rPr lang="en-US" sz="2000" b="1" dirty="0"/>
              <a:t>•Efficiency</a:t>
            </a:r>
            <a:r>
              <a:rPr lang="en-US" dirty="0"/>
              <a:t>: Allows fast data entry and control of devices.</a:t>
            </a:r>
          </a:p>
          <a:p>
            <a:r>
              <a:rPr lang="en-US" sz="2000" b="1" dirty="0"/>
              <a:t>•Versatility: </a:t>
            </a:r>
            <a:r>
              <a:rPr lang="en-US" dirty="0"/>
              <a:t>Used in a wide range of devices, including computers, tablets, and smartphones.</a:t>
            </a:r>
          </a:p>
          <a:p>
            <a:r>
              <a:rPr lang="en-US" sz="2000" b="1" dirty="0"/>
              <a:t>•Ergonomics:</a:t>
            </a:r>
            <a:r>
              <a:rPr lang="en-US" dirty="0"/>
              <a:t> Different designs cater to users' comfort and health needs, reducing strain.</a:t>
            </a:r>
          </a:p>
        </p:txBody>
      </p:sp>
    </p:spTree>
    <p:extLst>
      <p:ext uri="{BB962C8B-B14F-4D97-AF65-F5344CB8AC3E}">
        <p14:creationId xmlns:p14="http://schemas.microsoft.com/office/powerpoint/2010/main" val="427954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801600" cy="6858000"/>
          </a:xfrm>
          <a:prstGeom prst="rect">
            <a:avLst/>
          </a:prstGeom>
          <a:solidFill>
            <a:schemeClr val="accent6">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600200" y="1143000"/>
            <a:ext cx="9906000" cy="4343400"/>
          </a:xfrm>
          <a:prstGeom prst="roundRect">
            <a:avLst/>
          </a:prstGeom>
          <a:solidFill>
            <a:schemeClr val="accent6">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600" y="2209800"/>
            <a:ext cx="9601200" cy="1938992"/>
          </a:xfrm>
          <a:prstGeom prst="rect">
            <a:avLst/>
          </a:prstGeom>
          <a:noFill/>
        </p:spPr>
        <p:txBody>
          <a:bodyPr wrap="square" rtlCol="0">
            <a:spAutoFit/>
          </a:bodyPr>
          <a:lstStyle/>
          <a:p>
            <a:r>
              <a:rPr lang="en-US" sz="2800" b="1" dirty="0"/>
              <a:t>Conclusion</a:t>
            </a:r>
          </a:p>
          <a:p>
            <a:r>
              <a:rPr lang="en-US" sz="2800" b="1" dirty="0"/>
              <a:t>       </a:t>
            </a:r>
            <a:r>
              <a:rPr lang="en-US" sz="3200" dirty="0"/>
              <a:t>T</a:t>
            </a:r>
            <a:r>
              <a:rPr lang="en-US" sz="2000" dirty="0"/>
              <a:t>he keyboard remains one of the most crucial and versatile input devices in modern </a:t>
            </a:r>
            <a:r>
              <a:rPr lang="en-US" sz="2000" dirty="0" err="1"/>
              <a:t>technology.Advancements</a:t>
            </a:r>
            <a:r>
              <a:rPr lang="en-US" sz="2000" dirty="0"/>
              <a:t> continue to improve user experience, comfort, and </a:t>
            </a:r>
            <a:r>
              <a:rPr lang="en-US" sz="2000" dirty="0" err="1"/>
              <a:t>efficiency.Understanding</a:t>
            </a:r>
            <a:r>
              <a:rPr lang="en-US" sz="2000" dirty="0"/>
              <a:t> the basics of keyboards is essential for anyone using digital devices today</a:t>
            </a:r>
            <a:r>
              <a:rPr lang="en-US" dirty="0"/>
              <a:t>.</a:t>
            </a:r>
          </a:p>
        </p:txBody>
      </p:sp>
    </p:spTree>
    <p:extLst>
      <p:ext uri="{BB962C8B-B14F-4D97-AF65-F5344CB8AC3E}">
        <p14:creationId xmlns:p14="http://schemas.microsoft.com/office/powerpoint/2010/main" val="398318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896" y="1487155"/>
            <a:ext cx="9196252" cy="318934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Horizontal Scroll 8"/>
          <p:cNvSpPr/>
          <p:nvPr/>
        </p:nvSpPr>
        <p:spPr>
          <a:xfrm>
            <a:off x="1077686" y="265776"/>
            <a:ext cx="10646228" cy="1772030"/>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latin typeface="Lucida Calligraphy" panose="03010101010101010101" pitchFamily="66" charset="0"/>
              </a:rPr>
              <a:t>Mechanical and Typewriter Keyboards </a:t>
            </a:r>
          </a:p>
          <a:p>
            <a:pPr algn="ctr"/>
            <a:r>
              <a:rPr lang="en-US" sz="1600" b="1" dirty="0">
                <a:solidFill>
                  <a:schemeClr val="tx1">
                    <a:lumMod val="95000"/>
                    <a:lumOff val="5000"/>
                  </a:schemeClr>
                </a:solidFill>
                <a:latin typeface="Lucida Calligraphy" panose="03010101010101010101" pitchFamily="66" charset="0"/>
              </a:rPr>
              <a:t>Understanding Keyboard Types &amp; Their Unique Features</a:t>
            </a:r>
          </a:p>
        </p:txBody>
      </p:sp>
      <p:sp>
        <p:nvSpPr>
          <p:cNvPr id="7" name="Rounded Rectangle 6"/>
          <p:cNvSpPr/>
          <p:nvPr/>
        </p:nvSpPr>
        <p:spPr>
          <a:xfrm>
            <a:off x="1515293" y="5172892"/>
            <a:ext cx="4863737" cy="1122381"/>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latin typeface="Lucida Calligraphy" panose="03010101010101010101" pitchFamily="66" charset="0"/>
              </a:rPr>
              <a:t>Submitted By</a:t>
            </a:r>
            <a:endParaRPr lang="en-US" sz="1200" b="1" dirty="0">
              <a:solidFill>
                <a:schemeClr val="tx1">
                  <a:lumMod val="95000"/>
                  <a:lumOff val="5000"/>
                </a:schemeClr>
              </a:solidFill>
              <a:latin typeface="Lucida Calligraphy" panose="03010101010101010101" pitchFamily="66" charset="0"/>
            </a:endParaRPr>
          </a:p>
          <a:p>
            <a:pPr algn="ctr"/>
            <a:r>
              <a:rPr lang="en-US" sz="3600" b="1" dirty="0" err="1">
                <a:solidFill>
                  <a:schemeClr val="tx1">
                    <a:lumMod val="95000"/>
                    <a:lumOff val="5000"/>
                  </a:schemeClr>
                </a:solidFill>
                <a:latin typeface="Lucida Calligraphy" panose="03010101010101010101" pitchFamily="66" charset="0"/>
              </a:rPr>
              <a:t>Md</a:t>
            </a:r>
            <a:r>
              <a:rPr lang="en-US" sz="3600" b="1" dirty="0">
                <a:solidFill>
                  <a:schemeClr val="tx1">
                    <a:lumMod val="95000"/>
                    <a:lumOff val="5000"/>
                  </a:schemeClr>
                </a:solidFill>
                <a:latin typeface="Lucida Calligraphy" panose="03010101010101010101" pitchFamily="66" charset="0"/>
              </a:rPr>
              <a:t> </a:t>
            </a:r>
            <a:r>
              <a:rPr lang="en-US" sz="3600" b="1" dirty="0" err="1">
                <a:solidFill>
                  <a:schemeClr val="tx1">
                    <a:lumMod val="95000"/>
                    <a:lumOff val="5000"/>
                  </a:schemeClr>
                </a:solidFill>
                <a:latin typeface="Lucida Calligraphy" panose="03010101010101010101" pitchFamily="66" charset="0"/>
              </a:rPr>
              <a:t>Taminul</a:t>
            </a:r>
            <a:r>
              <a:rPr lang="en-US" sz="3600" b="1" dirty="0">
                <a:solidFill>
                  <a:schemeClr val="tx1">
                    <a:lumMod val="95000"/>
                    <a:lumOff val="5000"/>
                  </a:schemeClr>
                </a:solidFill>
                <a:latin typeface="Lucida Calligraphy" panose="03010101010101010101" pitchFamily="66" charset="0"/>
              </a:rPr>
              <a:t> Islam </a:t>
            </a:r>
          </a:p>
          <a:p>
            <a:pPr algn="ctr"/>
            <a:r>
              <a:rPr lang="en-US" sz="1600" b="1" dirty="0">
                <a:solidFill>
                  <a:schemeClr val="tx1">
                    <a:lumMod val="95000"/>
                    <a:lumOff val="5000"/>
                  </a:schemeClr>
                </a:solidFill>
                <a:latin typeface="Lucida Calligraphy" panose="03010101010101010101" pitchFamily="66" charset="0"/>
              </a:rPr>
              <a:t>Merit: 4633. </a:t>
            </a:r>
            <a:r>
              <a:rPr lang="en-US" sz="1600" b="1" dirty="0" err="1">
                <a:solidFill>
                  <a:schemeClr val="tx1">
                    <a:lumMod val="95000"/>
                    <a:lumOff val="5000"/>
                  </a:schemeClr>
                </a:solidFill>
                <a:latin typeface="Lucida Calligraphy" panose="03010101010101010101" pitchFamily="66" charset="0"/>
              </a:rPr>
              <a:t>Dept</a:t>
            </a:r>
            <a:r>
              <a:rPr lang="en-US" sz="1600" b="1" dirty="0">
                <a:solidFill>
                  <a:schemeClr val="tx1">
                    <a:lumMod val="95000"/>
                    <a:lumOff val="5000"/>
                  </a:schemeClr>
                </a:solidFill>
                <a:latin typeface="Lucida Calligraphy" panose="03010101010101010101" pitchFamily="66" charset="0"/>
              </a:rPr>
              <a:t> Of CSE, BU</a:t>
            </a:r>
            <a:endParaRPr lang="en-US" sz="3600" b="1" dirty="0"/>
          </a:p>
        </p:txBody>
      </p:sp>
      <p:sp>
        <p:nvSpPr>
          <p:cNvPr id="8" name="Rounded Rectangle 7"/>
          <p:cNvSpPr/>
          <p:nvPr/>
        </p:nvSpPr>
        <p:spPr>
          <a:xfrm>
            <a:off x="6400801" y="5197993"/>
            <a:ext cx="4863737" cy="1122381"/>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latin typeface="Lucida Calligraphy" panose="03010101010101010101" pitchFamily="66" charset="0"/>
              </a:rPr>
              <a:t>Submitted To</a:t>
            </a:r>
            <a:endParaRPr lang="en-US" sz="1200" b="1" dirty="0">
              <a:solidFill>
                <a:schemeClr val="tx1">
                  <a:lumMod val="95000"/>
                  <a:lumOff val="5000"/>
                </a:schemeClr>
              </a:solidFill>
              <a:latin typeface="Lucida Calligraphy" panose="03010101010101010101" pitchFamily="66" charset="0"/>
            </a:endParaRPr>
          </a:p>
          <a:p>
            <a:pPr algn="ctr"/>
            <a:r>
              <a:rPr lang="en-US" sz="3200" b="1" dirty="0" err="1">
                <a:solidFill>
                  <a:schemeClr val="tx1">
                    <a:lumMod val="95000"/>
                    <a:lumOff val="5000"/>
                  </a:schemeClr>
                </a:solidFill>
                <a:latin typeface="Lucida Calligraphy" panose="03010101010101010101" pitchFamily="66" charset="0"/>
              </a:rPr>
              <a:t>Md</a:t>
            </a:r>
            <a:r>
              <a:rPr lang="en-US" sz="3200" b="1" dirty="0">
                <a:solidFill>
                  <a:schemeClr val="tx1">
                    <a:lumMod val="95000"/>
                    <a:lumOff val="5000"/>
                  </a:schemeClr>
                </a:solidFill>
                <a:latin typeface="Lucida Calligraphy" panose="03010101010101010101" pitchFamily="66" charset="0"/>
              </a:rPr>
              <a:t> </a:t>
            </a:r>
            <a:r>
              <a:rPr lang="en-US" sz="3200" b="1" dirty="0" err="1">
                <a:solidFill>
                  <a:schemeClr val="tx1">
                    <a:lumMod val="95000"/>
                    <a:lumOff val="5000"/>
                  </a:schemeClr>
                </a:solidFill>
                <a:latin typeface="Lucida Calligraphy" panose="03010101010101010101" pitchFamily="66" charset="0"/>
              </a:rPr>
              <a:t>Mahbub</a:t>
            </a:r>
            <a:r>
              <a:rPr lang="en-US" sz="3200" b="1" dirty="0">
                <a:solidFill>
                  <a:schemeClr val="tx1">
                    <a:lumMod val="95000"/>
                    <a:lumOff val="5000"/>
                  </a:schemeClr>
                </a:solidFill>
                <a:latin typeface="Lucida Calligraphy" panose="03010101010101010101" pitchFamily="66" charset="0"/>
              </a:rPr>
              <a:t>-E-Noor</a:t>
            </a:r>
            <a:r>
              <a:rPr lang="en-US" sz="3600" b="1" dirty="0">
                <a:solidFill>
                  <a:schemeClr val="tx1">
                    <a:lumMod val="95000"/>
                    <a:lumOff val="5000"/>
                  </a:schemeClr>
                </a:solidFill>
                <a:latin typeface="Lucida Calligraphy" panose="03010101010101010101" pitchFamily="66" charset="0"/>
              </a:rPr>
              <a:t> </a:t>
            </a:r>
          </a:p>
          <a:p>
            <a:pPr algn="ctr"/>
            <a:r>
              <a:rPr lang="en-US" sz="1600" b="1" dirty="0">
                <a:solidFill>
                  <a:schemeClr val="tx1">
                    <a:lumMod val="95000"/>
                    <a:lumOff val="5000"/>
                  </a:schemeClr>
                </a:solidFill>
                <a:latin typeface="Lucida Calligraphy" panose="03010101010101010101" pitchFamily="66" charset="0"/>
              </a:rPr>
              <a:t>Assistant professor, </a:t>
            </a:r>
            <a:r>
              <a:rPr lang="en-US" sz="1600" b="1" dirty="0" err="1">
                <a:solidFill>
                  <a:schemeClr val="tx1">
                    <a:lumMod val="95000"/>
                    <a:lumOff val="5000"/>
                  </a:schemeClr>
                </a:solidFill>
                <a:latin typeface="Lucida Calligraphy" panose="03010101010101010101" pitchFamily="66" charset="0"/>
              </a:rPr>
              <a:t>Dept</a:t>
            </a:r>
            <a:r>
              <a:rPr lang="en-US" sz="1600" b="1" dirty="0">
                <a:solidFill>
                  <a:schemeClr val="tx1">
                    <a:lumMod val="95000"/>
                    <a:lumOff val="5000"/>
                  </a:schemeClr>
                </a:solidFill>
                <a:latin typeface="Lucida Calligraphy" panose="03010101010101010101" pitchFamily="66" charset="0"/>
              </a:rPr>
              <a:t> Of CSE, BU</a:t>
            </a:r>
            <a:endParaRPr lang="en-US" sz="3600" b="1" dirty="0"/>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734800" y="6096000"/>
            <a:ext cx="609600" cy="609600"/>
          </a:xfrm>
          <a:prstGeom prst="rect">
            <a:avLst/>
          </a:prstGeom>
        </p:spPr>
      </p:pic>
    </p:spTree>
    <p:custDataLst>
      <p:tags r:id="rId1"/>
    </p:custDataLst>
    <p:extLst>
      <p:ext uri="{BB962C8B-B14F-4D97-AF65-F5344CB8AC3E}">
        <p14:creationId xmlns:p14="http://schemas.microsoft.com/office/powerpoint/2010/main" val="160694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5"/>
                </p:tgtEl>
              </p:cMediaNode>
            </p:audio>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5605" y="1461769"/>
            <a:ext cx="5088132" cy="43732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Horizontal Scroll 8"/>
          <p:cNvSpPr/>
          <p:nvPr/>
        </p:nvSpPr>
        <p:spPr>
          <a:xfrm>
            <a:off x="1077686" y="213525"/>
            <a:ext cx="10646228" cy="1221378"/>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latin typeface="Lucida Calligraphy" panose="03010101010101010101" pitchFamily="66" charset="0"/>
              </a:rPr>
              <a:t>Overview of Mechanical Keyboard</a:t>
            </a:r>
          </a:p>
          <a:p>
            <a:pPr algn="ctr"/>
            <a:r>
              <a:rPr lang="en-US" sz="1600" b="1" dirty="0">
                <a:solidFill>
                  <a:schemeClr val="tx1">
                    <a:lumMod val="95000"/>
                    <a:lumOff val="5000"/>
                  </a:schemeClr>
                </a:solidFill>
                <a:latin typeface="Lucida Calligraphy" panose="03010101010101010101" pitchFamily="66" charset="0"/>
              </a:rPr>
              <a:t>Which are built for precision &amp; durability</a:t>
            </a:r>
          </a:p>
        </p:txBody>
      </p:sp>
      <p:sp>
        <p:nvSpPr>
          <p:cNvPr id="2" name="TextBox 1"/>
          <p:cNvSpPr txBox="1"/>
          <p:nvPr/>
        </p:nvSpPr>
        <p:spPr>
          <a:xfrm>
            <a:off x="1415146" y="1959426"/>
            <a:ext cx="6675120" cy="400110"/>
          </a:xfrm>
          <a:prstGeom prst="rect">
            <a:avLst/>
          </a:prstGeom>
          <a:noFill/>
        </p:spPr>
        <p:txBody>
          <a:bodyPr wrap="square" rtlCol="0">
            <a:spAutoFit/>
          </a:bodyPr>
          <a:lstStyle/>
          <a:p>
            <a:r>
              <a:rPr lang="en-US" sz="2000" b="1" dirty="0"/>
              <a:t>What is Mechanical Keyboard?</a:t>
            </a:r>
          </a:p>
        </p:txBody>
      </p:sp>
      <p:sp>
        <p:nvSpPr>
          <p:cNvPr id="7" name="TextBox 6"/>
          <p:cNvSpPr txBox="1"/>
          <p:nvPr/>
        </p:nvSpPr>
        <p:spPr>
          <a:xfrm>
            <a:off x="1415146" y="2354799"/>
            <a:ext cx="6270168"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i="1" dirty="0"/>
              <a:t>A mechanical keyboard uses individual mechanical switches beneath each key, providing a more tactile, durable, and responsive typing experience than any normal keyboard.</a:t>
            </a:r>
          </a:p>
        </p:txBody>
      </p:sp>
      <p:sp>
        <p:nvSpPr>
          <p:cNvPr id="8" name="TextBox 7"/>
          <p:cNvSpPr txBox="1"/>
          <p:nvPr/>
        </p:nvSpPr>
        <p:spPr>
          <a:xfrm>
            <a:off x="1410790" y="3287484"/>
            <a:ext cx="6675120" cy="400110"/>
          </a:xfrm>
          <a:prstGeom prst="rect">
            <a:avLst/>
          </a:prstGeom>
          <a:noFill/>
        </p:spPr>
        <p:txBody>
          <a:bodyPr wrap="square" rtlCol="0">
            <a:spAutoFit/>
          </a:bodyPr>
          <a:lstStyle/>
          <a:p>
            <a:r>
              <a:rPr lang="en-US" sz="2000" b="1" dirty="0"/>
              <a:t>Key Features of Mechanical Keyboards:</a:t>
            </a:r>
          </a:p>
        </p:txBody>
      </p:sp>
      <p:sp>
        <p:nvSpPr>
          <p:cNvPr id="10" name="TextBox 9"/>
          <p:cNvSpPr txBox="1"/>
          <p:nvPr/>
        </p:nvSpPr>
        <p:spPr>
          <a:xfrm>
            <a:off x="1410790" y="3682858"/>
            <a:ext cx="3439884"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Different switch types</a:t>
            </a:r>
          </a:p>
          <a:p>
            <a:pPr marL="285750" indent="-285750">
              <a:buFont typeface="Wingdings" panose="05000000000000000000" pitchFamily="2" charset="2"/>
              <a:buChar char="q"/>
            </a:pPr>
            <a:r>
              <a:rPr lang="en-US" i="1" dirty="0"/>
              <a:t>Ideal for long-term use</a:t>
            </a:r>
          </a:p>
          <a:p>
            <a:pPr marL="285750" indent="-285750">
              <a:buFont typeface="Wingdings" panose="05000000000000000000" pitchFamily="2" charset="2"/>
              <a:buChar char="q"/>
            </a:pPr>
            <a:r>
              <a:rPr lang="en-US" i="1" dirty="0"/>
              <a:t>Customizable Options</a:t>
            </a:r>
          </a:p>
          <a:p>
            <a:pPr marL="285750" indent="-285750">
              <a:buFont typeface="Wingdings" panose="05000000000000000000" pitchFamily="2" charset="2"/>
              <a:buChar char="q"/>
            </a:pPr>
            <a:r>
              <a:rPr lang="en-US" i="1" dirty="0"/>
              <a:t>Better Typing Sense &amp; Sound</a:t>
            </a:r>
          </a:p>
        </p:txBody>
      </p:sp>
      <p:sp>
        <p:nvSpPr>
          <p:cNvPr id="11" name="TextBox 10"/>
          <p:cNvSpPr txBox="1"/>
          <p:nvPr/>
        </p:nvSpPr>
        <p:spPr>
          <a:xfrm>
            <a:off x="1406434" y="4942114"/>
            <a:ext cx="6675120" cy="400110"/>
          </a:xfrm>
          <a:prstGeom prst="rect">
            <a:avLst/>
          </a:prstGeom>
          <a:noFill/>
        </p:spPr>
        <p:txBody>
          <a:bodyPr wrap="square" rtlCol="0">
            <a:spAutoFit/>
          </a:bodyPr>
          <a:lstStyle/>
          <a:p>
            <a:r>
              <a:rPr lang="en-US" sz="2000" b="1" dirty="0"/>
              <a:t>Why Choose a Mechanical Keyboard?</a:t>
            </a:r>
          </a:p>
        </p:txBody>
      </p:sp>
      <p:sp>
        <p:nvSpPr>
          <p:cNvPr id="12" name="TextBox 11"/>
          <p:cNvSpPr txBox="1"/>
          <p:nvPr/>
        </p:nvSpPr>
        <p:spPr>
          <a:xfrm>
            <a:off x="1406434" y="5337488"/>
            <a:ext cx="6122126"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i="1" dirty="0"/>
              <a:t>Mechanical keyboards are preferred for their durability, typing feel, and customization options. They suit a variety of users, including gamers, typists, and programmers who want a reliable, personalized typing experience.</a:t>
            </a:r>
          </a:p>
        </p:txBody>
      </p:sp>
      <p:sp>
        <p:nvSpPr>
          <p:cNvPr id="15" name="TextBox 14"/>
          <p:cNvSpPr txBox="1"/>
          <p:nvPr/>
        </p:nvSpPr>
        <p:spPr>
          <a:xfrm>
            <a:off x="4763598" y="3678502"/>
            <a:ext cx="3439884"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Gaming Functions </a:t>
            </a:r>
          </a:p>
          <a:p>
            <a:pPr marL="285750" indent="-285750">
              <a:buFont typeface="Wingdings" panose="05000000000000000000" pitchFamily="2" charset="2"/>
              <a:buChar char="q"/>
            </a:pPr>
            <a:r>
              <a:rPr lang="en-US" i="1" dirty="0"/>
              <a:t>Faster Responses</a:t>
            </a:r>
          </a:p>
          <a:p>
            <a:pPr marL="285750" indent="-285750">
              <a:buFont typeface="Wingdings" panose="05000000000000000000" pitchFamily="2" charset="2"/>
              <a:buChar char="q"/>
            </a:pPr>
            <a:r>
              <a:rPr lang="en-US" i="1" dirty="0"/>
              <a:t>Anti-ghosting</a:t>
            </a:r>
          </a:p>
          <a:p>
            <a:pPr marL="285750" indent="-285750">
              <a:buFont typeface="Wingdings" panose="05000000000000000000" pitchFamily="2" charset="2"/>
              <a:buChar char="q"/>
            </a:pPr>
            <a:r>
              <a:rPr lang="en-US" i="1" dirty="0"/>
              <a:t>Highly durable</a:t>
            </a:r>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734800" y="6096000"/>
            <a:ext cx="609600" cy="609600"/>
          </a:xfrm>
          <a:prstGeom prst="rect">
            <a:avLst/>
          </a:prstGeom>
        </p:spPr>
      </p:pic>
    </p:spTree>
    <p:custDataLst>
      <p:tags r:id="rId1"/>
    </p:custDataLst>
    <p:extLst>
      <p:ext uri="{BB962C8B-B14F-4D97-AF65-F5344CB8AC3E}">
        <p14:creationId xmlns:p14="http://schemas.microsoft.com/office/powerpoint/2010/main" val="2432826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5"/>
                </p:tgtEl>
              </p:cMediaNode>
            </p:audio>
          </p:childTnLst>
        </p:cTn>
      </p:par>
    </p:tnLst>
    <p:bldLst>
      <p:bldP spid="2" grpId="0"/>
      <p:bldP spid="7" grpId="0"/>
      <p:bldP spid="8" grpId="0"/>
      <p:bldP spid="10" grpId="0"/>
      <p:bldP spid="11" grpId="0"/>
      <p:bldP spid="12"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0.1|1.1|1|0.9"/>
</p:tagLst>
</file>

<file path=ppt/tags/tag3.xml><?xml version="1.0" encoding="utf-8"?>
<p:tagLst xmlns:a="http://schemas.openxmlformats.org/drawingml/2006/main" xmlns:r="http://schemas.openxmlformats.org/officeDocument/2006/relationships" xmlns:p="http://schemas.openxmlformats.org/presentationml/2006/main">
  <p:tag name="TIMING" val="|0.1|1.2|0.8|0.8"/>
</p:tagLst>
</file>

<file path=ppt/tags/tag4.xml><?xml version="1.0" encoding="utf-8"?>
<p:tagLst xmlns:a="http://schemas.openxmlformats.org/drawingml/2006/main" xmlns:r="http://schemas.openxmlformats.org/officeDocument/2006/relationships" xmlns:p="http://schemas.openxmlformats.org/presentationml/2006/main">
  <p:tag name="TIMING" val="|0.1|1.2|0.9|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2897</Words>
  <Application>Microsoft Office PowerPoint</Application>
  <PresentationFormat>Custom</PresentationFormat>
  <Paragraphs>293</Paragraphs>
  <Slides>32</Slides>
  <Notes>0</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Lucida Calligraphy</vt:lpstr>
      <vt:lpstr>Palatino Linotype</vt:lpstr>
      <vt:lpstr>Poppins Light</vt:lpstr>
      <vt:lpstr>Roboto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University of Barishal 13th Batch </vt:lpstr>
      <vt:lpstr>PROJECTOR TYPE MONITOR</vt:lpstr>
      <vt:lpstr>There are several types of projectors,including</vt:lpstr>
      <vt:lpstr>How does a projector works?</vt:lpstr>
      <vt:lpstr>Advantage of projector over monitor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CSEian</cp:lastModifiedBy>
  <cp:revision>29</cp:revision>
  <dcterms:created xsi:type="dcterms:W3CDTF">2024-11-07T17:37:54Z</dcterms:created>
  <dcterms:modified xsi:type="dcterms:W3CDTF">2024-11-12T06:07:03Z</dcterms:modified>
</cp:coreProperties>
</file>