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1"/>
  </p:notes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0" r:id="rId26"/>
    <p:sldId id="290" r:id="rId27"/>
    <p:sldId id="292" r:id="rId28"/>
    <p:sldId id="29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6C0AB-71BE-46F0-9EA3-9A7CCB82724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7C826-EFF7-4E1F-88C2-D1A476E0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048C-CEC2-492E-947D-D9F37F75CFC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6B0-4009-4C47-8866-EF3AA3AE616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E90E-DF8C-432D-91BB-EF1DA3066081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27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501-1A9A-49B4-9143-04E9F436CE12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16F-111E-4C1A-9ADC-3B25FD77C36C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50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0621-44CF-4F08-91E1-6C92A0570823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897B-4A77-40E5-B5CA-C2D58619C7B8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D69A-8520-4CAE-8C5D-C03C6CA5BA0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8321-136F-470C-9A19-3F75CE8C70E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E04C-9EE7-4F95-8069-7D967996F9A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9F32-46D5-47D8-BD78-59B946212242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7B9-F057-4BBE-BBF9-B271D40ACFC4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D55-B81F-4028-A01C-E3A1FF488194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86B-AF6D-41B1-9A35-EAA172772256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6F29-A520-4209-9E46-9FD69ACD950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51C7-C6B1-4796-9444-D4D8A2BD62EF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9020-BB90-44A0-BC44-12F1CAC7F0C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A4B4DF-EDE5-488F-A86C-05E4CFFC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709" y="1773382"/>
            <a:ext cx="644599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COMPUTER NUMBER SYSTEMS</a:t>
            </a:r>
          </a:p>
          <a:p>
            <a:pPr algn="ctr"/>
            <a:endParaRPr lang="en-US" b="1" dirty="0" smtClean="0">
              <a:latin typeface="Algerian" panose="04020705040A02060702" pitchFamily="82" charset="0"/>
            </a:endParaRPr>
          </a:p>
          <a:p>
            <a:pPr algn="ctr"/>
            <a:endParaRPr lang="en-US" b="1" dirty="0">
              <a:latin typeface="Algerian" panose="04020705040A02060702" pitchFamily="82" charset="0"/>
            </a:endParaRPr>
          </a:p>
          <a:p>
            <a:pPr algn="ctr"/>
            <a:endParaRPr lang="en-US" sz="1600" b="1" dirty="0" smtClean="0">
              <a:latin typeface="Algerian" panose="04020705040A02060702" pitchFamily="82" charset="0"/>
            </a:endParaRPr>
          </a:p>
          <a:p>
            <a:pPr algn="ctr"/>
            <a:endParaRPr lang="en-US" sz="1600" b="1" dirty="0">
              <a:latin typeface="Algerian" panose="04020705040A02060702" pitchFamily="82" charset="0"/>
            </a:endParaRPr>
          </a:p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Lecture by</a:t>
            </a:r>
          </a:p>
          <a:p>
            <a:pPr algn="ctr"/>
            <a:endParaRPr lang="en-US" sz="2000" b="1" dirty="0">
              <a:latin typeface="Arial Narrow" panose="020B0606020202030204" pitchFamily="34" charset="0"/>
            </a:endParaRPr>
          </a:p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Hasan, Lecturer, CSE, UAP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7104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Valuation of a Number in Decimal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80025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In decimal the number 379 can be broken down as-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      </a:t>
            </a:r>
            <a:r>
              <a:rPr lang="en-US" b="1" dirty="0" smtClean="0">
                <a:latin typeface="Georgia" panose="02040502050405020303" pitchFamily="18" charset="0"/>
              </a:rPr>
              <a:t>379.36</a:t>
            </a:r>
            <a:r>
              <a:rPr lang="en-US" b="1" baseline="-25000" dirty="0" smtClean="0">
                <a:latin typeface="Georgia" panose="02040502050405020303" pitchFamily="18" charset="0"/>
              </a:rPr>
              <a:t>10 </a:t>
            </a:r>
            <a:r>
              <a:rPr lang="en-US" b="1" dirty="0" smtClean="0">
                <a:latin typeface="Georgia" panose="02040502050405020303" pitchFamily="18" charset="0"/>
              </a:rPr>
              <a:t>= 3(MSB)*10</a:t>
            </a:r>
            <a:r>
              <a:rPr lang="en-US" b="1" baseline="30000" dirty="0" smtClean="0">
                <a:latin typeface="Georgia" panose="02040502050405020303" pitchFamily="18" charset="0"/>
              </a:rPr>
              <a:t>2</a:t>
            </a:r>
            <a:r>
              <a:rPr lang="en-US" b="1" dirty="0" smtClean="0">
                <a:latin typeface="Georgia" panose="02040502050405020303" pitchFamily="18" charset="0"/>
              </a:rPr>
              <a:t> + 7 * 10</a:t>
            </a:r>
            <a:r>
              <a:rPr lang="en-US" b="1" baseline="30000" dirty="0" smtClean="0">
                <a:latin typeface="Georgia" panose="02040502050405020303" pitchFamily="18" charset="0"/>
              </a:rPr>
              <a:t>1</a:t>
            </a:r>
            <a:r>
              <a:rPr lang="en-US" b="1" dirty="0" smtClean="0">
                <a:latin typeface="Georgia" panose="02040502050405020303" pitchFamily="18" charset="0"/>
              </a:rPr>
              <a:t> + 9*10</a:t>
            </a:r>
            <a:r>
              <a:rPr lang="en-US" b="1" baseline="30000" dirty="0" smtClean="0">
                <a:latin typeface="Georgia" panose="02040502050405020303" pitchFamily="18" charset="0"/>
              </a:rPr>
              <a:t>0 </a:t>
            </a:r>
            <a:r>
              <a:rPr lang="en-US" b="1" dirty="0" smtClean="0">
                <a:latin typeface="Georgia" panose="02040502050405020303" pitchFamily="18" charset="0"/>
              </a:rPr>
              <a:t>+ 3*10</a:t>
            </a:r>
            <a:r>
              <a:rPr lang="en-US" b="1" baseline="30000" dirty="0" smtClean="0">
                <a:latin typeface="Georgia" panose="02040502050405020303" pitchFamily="18" charset="0"/>
              </a:rPr>
              <a:t>-1</a:t>
            </a:r>
            <a:r>
              <a:rPr lang="en-US" b="1" dirty="0" smtClean="0">
                <a:latin typeface="Georgia" panose="02040502050405020303" pitchFamily="18" charset="0"/>
              </a:rPr>
              <a:t>+ 6(LSB)*10</a:t>
            </a:r>
            <a:r>
              <a:rPr lang="en-US" b="1" baseline="30000" dirty="0" smtClean="0">
                <a:latin typeface="Georgia" panose="02040502050405020303" pitchFamily="18" charset="0"/>
              </a:rPr>
              <a:t>-2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 smtClean="0">
                <a:latin typeface="Georgia" panose="02040502050405020303" pitchFamily="18" charset="0"/>
              </a:rPr>
              <a:t>                          =</a:t>
            </a:r>
            <a:r>
              <a:rPr lang="en-US" b="1" dirty="0" smtClean="0">
                <a:latin typeface="Georgia" panose="02040502050405020303" pitchFamily="18" charset="0"/>
              </a:rPr>
              <a:t> 300 + 70 + 9 + .3 + .06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endParaRPr lang="en-US" b="1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So we can see that, digit 3 has the most contribution in representing 379.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Thus, it is considered as the MSB for the number. And for the least </a:t>
            </a:r>
            <a:r>
              <a:rPr lang="en-US" dirty="0" err="1" smtClean="0">
                <a:latin typeface="Georgia" panose="02040502050405020303" pitchFamily="18" charset="0"/>
              </a:rPr>
              <a:t>contri</a:t>
            </a:r>
            <a:r>
              <a:rPr lang="en-US" dirty="0" smtClean="0">
                <a:latin typeface="Georgia" panose="02040502050405020303" pitchFamily="18" charset="0"/>
              </a:rPr>
              <a:t>-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     -</a:t>
            </a:r>
            <a:r>
              <a:rPr lang="en-US" dirty="0" err="1" smtClean="0">
                <a:latin typeface="Georgia" panose="02040502050405020303" pitchFamily="18" charset="0"/>
              </a:rPr>
              <a:t>bution</a:t>
            </a:r>
            <a:r>
              <a:rPr lang="en-US" dirty="0" smtClean="0">
                <a:latin typeface="Georgia" panose="02040502050405020303" pitchFamily="18" charset="0"/>
              </a:rPr>
              <a:t> from 9, it is called the LSB in this case.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779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Conversion of any Number to Decimal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1736436"/>
            <a:ext cx="88745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Suppose, in </a:t>
            </a:r>
            <a:r>
              <a:rPr lang="en-US" b="1" dirty="0" smtClean="0">
                <a:latin typeface="Georgia" panose="02040502050405020303" pitchFamily="18" charset="0"/>
              </a:rPr>
              <a:t>Octal</a:t>
            </a:r>
            <a:r>
              <a:rPr lang="en-US" dirty="0" smtClean="0">
                <a:latin typeface="Georgia" panose="02040502050405020303" pitchFamily="18" charset="0"/>
              </a:rPr>
              <a:t> we have 71.3 whose equivalent in decimal is-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      </a:t>
            </a:r>
            <a:r>
              <a:rPr lang="en-US" b="1" dirty="0" smtClean="0">
                <a:latin typeface="Georgia" panose="02040502050405020303" pitchFamily="18" charset="0"/>
              </a:rPr>
              <a:t>71.3</a:t>
            </a:r>
            <a:r>
              <a:rPr lang="en-US" b="1" baseline="-25000" dirty="0" smtClean="0">
                <a:latin typeface="Georgia" panose="02040502050405020303" pitchFamily="18" charset="0"/>
              </a:rPr>
              <a:t>8 </a:t>
            </a:r>
            <a:r>
              <a:rPr lang="en-US" b="1" dirty="0" smtClean="0">
                <a:latin typeface="Georgia" panose="02040502050405020303" pitchFamily="18" charset="0"/>
              </a:rPr>
              <a:t>= 7 * 8</a:t>
            </a:r>
            <a:r>
              <a:rPr lang="en-US" b="1" baseline="30000" dirty="0" smtClean="0">
                <a:latin typeface="Georgia" panose="02040502050405020303" pitchFamily="18" charset="0"/>
              </a:rPr>
              <a:t>1</a:t>
            </a:r>
            <a:r>
              <a:rPr lang="en-US" b="1" dirty="0" smtClean="0">
                <a:latin typeface="Georgia" panose="02040502050405020303" pitchFamily="18" charset="0"/>
              </a:rPr>
              <a:t> + 1*8</a:t>
            </a:r>
            <a:r>
              <a:rPr lang="en-US" b="1" baseline="30000" dirty="0" smtClean="0">
                <a:latin typeface="Georgia" panose="02040502050405020303" pitchFamily="18" charset="0"/>
              </a:rPr>
              <a:t>0</a:t>
            </a:r>
            <a:r>
              <a:rPr lang="en-US" b="1" dirty="0" smtClean="0">
                <a:latin typeface="Georgia" panose="02040502050405020303" pitchFamily="18" charset="0"/>
              </a:rPr>
              <a:t> + 3*8</a:t>
            </a:r>
            <a:r>
              <a:rPr lang="en-US" b="1" baseline="30000" dirty="0" smtClean="0">
                <a:latin typeface="Georgia" panose="02040502050405020303" pitchFamily="18" charset="0"/>
              </a:rPr>
              <a:t>-1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 smtClean="0">
                <a:latin typeface="Georgia" panose="02040502050405020303" pitchFamily="18" charset="0"/>
              </a:rPr>
              <a:t>                          =</a:t>
            </a:r>
            <a:r>
              <a:rPr lang="en-US" b="1" dirty="0" smtClean="0">
                <a:latin typeface="Georgia" panose="02040502050405020303" pitchFamily="18" charset="0"/>
              </a:rPr>
              <a:t> 56 + 1 + .375  = 57.375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Suppose, in </a:t>
            </a:r>
            <a:r>
              <a:rPr lang="en-US" b="1" dirty="0" smtClean="0">
                <a:latin typeface="Georgia" panose="02040502050405020303" pitchFamily="18" charset="0"/>
              </a:rPr>
              <a:t>Binary</a:t>
            </a:r>
            <a:r>
              <a:rPr lang="en-US" dirty="0" smtClean="0">
                <a:latin typeface="Georgia" panose="02040502050405020303" pitchFamily="18" charset="0"/>
              </a:rPr>
              <a:t> we have 110101.011 whose equivalent in decimal is-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      </a:t>
            </a:r>
            <a:r>
              <a:rPr lang="en-US" b="1" dirty="0" smtClean="0">
                <a:latin typeface="Georgia" panose="02040502050405020303" pitchFamily="18" charset="0"/>
              </a:rPr>
              <a:t>110101.011</a:t>
            </a:r>
            <a:r>
              <a:rPr lang="en-US" b="1" baseline="-25000" dirty="0" smtClean="0">
                <a:latin typeface="Georgia" panose="02040502050405020303" pitchFamily="18" charset="0"/>
              </a:rPr>
              <a:t>2 </a:t>
            </a:r>
            <a:r>
              <a:rPr lang="en-US" b="1" dirty="0" smtClean="0">
                <a:latin typeface="Georgia" panose="02040502050405020303" pitchFamily="18" charset="0"/>
              </a:rPr>
              <a:t>= 1 * 2</a:t>
            </a:r>
            <a:r>
              <a:rPr lang="en-US" b="1" baseline="30000" dirty="0" smtClean="0">
                <a:latin typeface="Georgia" panose="02040502050405020303" pitchFamily="18" charset="0"/>
              </a:rPr>
              <a:t>5</a:t>
            </a:r>
            <a:r>
              <a:rPr lang="en-US" b="1" dirty="0" smtClean="0">
                <a:latin typeface="Georgia" panose="02040502050405020303" pitchFamily="18" charset="0"/>
              </a:rPr>
              <a:t> + 1*2</a:t>
            </a:r>
            <a:r>
              <a:rPr lang="en-US" b="1" baseline="30000" dirty="0" smtClean="0">
                <a:latin typeface="Georgia" panose="02040502050405020303" pitchFamily="18" charset="0"/>
              </a:rPr>
              <a:t>4 </a:t>
            </a:r>
            <a:r>
              <a:rPr lang="en-US" b="1" dirty="0" smtClean="0">
                <a:latin typeface="Georgia" panose="02040502050405020303" pitchFamily="18" charset="0"/>
              </a:rPr>
              <a:t>+ 0*2</a:t>
            </a:r>
            <a:r>
              <a:rPr lang="en-US" b="1" baseline="30000" dirty="0" smtClean="0">
                <a:latin typeface="Georgia" panose="02040502050405020303" pitchFamily="18" charset="0"/>
              </a:rPr>
              <a:t>3</a:t>
            </a:r>
            <a:r>
              <a:rPr lang="en-US" b="1" dirty="0" smtClean="0">
                <a:latin typeface="Georgia" panose="02040502050405020303" pitchFamily="18" charset="0"/>
              </a:rPr>
              <a:t> + 1*2</a:t>
            </a:r>
            <a:r>
              <a:rPr lang="en-US" b="1" baseline="30000" dirty="0" smtClean="0">
                <a:latin typeface="Georgia" panose="02040502050405020303" pitchFamily="18" charset="0"/>
              </a:rPr>
              <a:t>2</a:t>
            </a:r>
            <a:r>
              <a:rPr lang="en-US" b="1" dirty="0" smtClean="0">
                <a:latin typeface="Georgia" panose="02040502050405020303" pitchFamily="18" charset="0"/>
              </a:rPr>
              <a:t> + 0*2</a:t>
            </a:r>
            <a:r>
              <a:rPr lang="en-US" b="1" baseline="30000" dirty="0" smtClean="0">
                <a:latin typeface="Georgia" panose="02040502050405020303" pitchFamily="18" charset="0"/>
              </a:rPr>
              <a:t>1</a:t>
            </a:r>
            <a:r>
              <a:rPr lang="en-US" b="1" dirty="0" smtClean="0">
                <a:latin typeface="Georgia" panose="02040502050405020303" pitchFamily="18" charset="0"/>
              </a:rPr>
              <a:t> + 1*2</a:t>
            </a:r>
            <a:r>
              <a:rPr lang="en-US" b="1" baseline="30000" dirty="0" smtClean="0">
                <a:latin typeface="Georgia" panose="02040502050405020303" pitchFamily="18" charset="0"/>
              </a:rPr>
              <a:t>0</a:t>
            </a:r>
            <a:r>
              <a:rPr lang="en-US" b="1" dirty="0" smtClean="0">
                <a:latin typeface="Georgia" panose="02040502050405020303" pitchFamily="18" charset="0"/>
              </a:rPr>
              <a:t> + 0*2</a:t>
            </a:r>
            <a:r>
              <a:rPr lang="en-US" b="1" baseline="30000" dirty="0" smtClean="0">
                <a:latin typeface="Georgia" panose="02040502050405020303" pitchFamily="18" charset="0"/>
              </a:rPr>
              <a:t>-1</a:t>
            </a:r>
            <a:r>
              <a:rPr lang="en-US" b="1" dirty="0" smtClean="0">
                <a:latin typeface="Georgia" panose="02040502050405020303" pitchFamily="18" charset="0"/>
              </a:rPr>
              <a:t>+ 1*2</a:t>
            </a:r>
            <a:r>
              <a:rPr lang="en-US" b="1" baseline="30000" dirty="0" smtClean="0">
                <a:latin typeface="Georgia" panose="02040502050405020303" pitchFamily="18" charset="0"/>
              </a:rPr>
              <a:t>-2</a:t>
            </a:r>
            <a:r>
              <a:rPr lang="en-US" b="1" dirty="0" smtClean="0">
                <a:latin typeface="Georgia" panose="02040502050405020303" pitchFamily="18" charset="0"/>
              </a:rPr>
              <a:t> + 1*2</a:t>
            </a:r>
            <a:r>
              <a:rPr lang="en-US" b="1" baseline="30000" dirty="0" smtClean="0">
                <a:latin typeface="Georgia" panose="02040502050405020303" pitchFamily="18" charset="0"/>
              </a:rPr>
              <a:t>-3</a:t>
            </a:r>
          </a:p>
          <a:p>
            <a:endParaRPr lang="en-US" b="1" baseline="30000" dirty="0" smtClean="0">
              <a:latin typeface="Georgia" panose="02040502050405020303" pitchFamily="18" charset="0"/>
            </a:endParaRPr>
          </a:p>
          <a:p>
            <a:r>
              <a:rPr lang="en-US" b="1" baseline="30000" dirty="0" smtClean="0">
                <a:latin typeface="Georgia" panose="02040502050405020303" pitchFamily="18" charset="0"/>
              </a:rPr>
              <a:t>                                             =</a:t>
            </a:r>
            <a:r>
              <a:rPr lang="en-US" b="1" dirty="0" smtClean="0">
                <a:latin typeface="Georgia" panose="02040502050405020303" pitchFamily="18" charset="0"/>
              </a:rPr>
              <a:t> 32 + 16 + 0 + 4 + 0 + 1 + 0 + .25 +.125  = 53.375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</a:p>
          <a:p>
            <a:endParaRPr lang="en-US" b="1" baseline="-25000" dirty="0">
              <a:latin typeface="Georgia" panose="02040502050405020303" pitchFamily="18" charset="0"/>
            </a:endParaRPr>
          </a:p>
          <a:p>
            <a:r>
              <a:rPr lang="en-US" b="1" baseline="-25000" dirty="0" smtClean="0">
                <a:latin typeface="Georgia" panose="02040502050405020303" pitchFamily="18" charset="0"/>
              </a:rPr>
              <a:t>           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Suppose, in </a:t>
            </a:r>
            <a:r>
              <a:rPr lang="en-US" b="1" dirty="0" smtClean="0">
                <a:latin typeface="Georgia" panose="02040502050405020303" pitchFamily="18" charset="0"/>
              </a:rPr>
              <a:t>hexadecimal</a:t>
            </a:r>
            <a:r>
              <a:rPr lang="en-US" dirty="0" smtClean="0">
                <a:latin typeface="Georgia" panose="02040502050405020303" pitchFamily="18" charset="0"/>
              </a:rPr>
              <a:t> we have F1.3 whose equivalent in decimal is-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      </a:t>
            </a:r>
            <a:r>
              <a:rPr lang="en-US" b="1" dirty="0" smtClean="0">
                <a:latin typeface="Georgia" panose="02040502050405020303" pitchFamily="18" charset="0"/>
              </a:rPr>
              <a:t>F1.3</a:t>
            </a:r>
            <a:r>
              <a:rPr lang="en-US" b="1" baseline="-25000" dirty="0" smtClean="0">
                <a:latin typeface="Georgia" panose="02040502050405020303" pitchFamily="18" charset="0"/>
              </a:rPr>
              <a:t>16 </a:t>
            </a:r>
            <a:r>
              <a:rPr lang="en-US" b="1" dirty="0" smtClean="0">
                <a:latin typeface="Georgia" panose="02040502050405020303" pitchFamily="18" charset="0"/>
              </a:rPr>
              <a:t>= F * 16</a:t>
            </a:r>
            <a:r>
              <a:rPr lang="en-US" b="1" baseline="30000" dirty="0" smtClean="0">
                <a:latin typeface="Georgia" panose="02040502050405020303" pitchFamily="18" charset="0"/>
              </a:rPr>
              <a:t>1</a:t>
            </a:r>
            <a:r>
              <a:rPr lang="en-US" b="1" dirty="0" smtClean="0">
                <a:latin typeface="Georgia" panose="02040502050405020303" pitchFamily="18" charset="0"/>
              </a:rPr>
              <a:t> + 1*16</a:t>
            </a:r>
            <a:r>
              <a:rPr lang="en-US" b="1" baseline="30000" dirty="0" smtClean="0">
                <a:latin typeface="Georgia" panose="02040502050405020303" pitchFamily="18" charset="0"/>
              </a:rPr>
              <a:t>0</a:t>
            </a:r>
            <a:r>
              <a:rPr lang="en-US" b="1" dirty="0" smtClean="0">
                <a:latin typeface="Georgia" panose="02040502050405020303" pitchFamily="18" charset="0"/>
              </a:rPr>
              <a:t> + 3*16</a:t>
            </a:r>
            <a:r>
              <a:rPr lang="en-US" b="1" baseline="30000" dirty="0" smtClean="0">
                <a:latin typeface="Georgia" panose="02040502050405020303" pitchFamily="18" charset="0"/>
              </a:rPr>
              <a:t>-1</a:t>
            </a:r>
          </a:p>
          <a:p>
            <a:endParaRPr lang="en-US" b="1" baseline="30000" dirty="0" smtClean="0">
              <a:latin typeface="Georgia" panose="02040502050405020303" pitchFamily="18" charset="0"/>
            </a:endParaRPr>
          </a:p>
          <a:p>
            <a:r>
              <a:rPr lang="en-US" b="1" baseline="30000" dirty="0" smtClean="0">
                <a:latin typeface="Georgia" panose="02040502050405020303" pitchFamily="18" charset="0"/>
              </a:rPr>
              <a:t>                          =</a:t>
            </a:r>
            <a:r>
              <a:rPr lang="en-US" b="1" dirty="0" smtClean="0">
                <a:latin typeface="Georgia" panose="02040502050405020303" pitchFamily="18" charset="0"/>
              </a:rPr>
              <a:t> 15*16 + 1 + .1875  = 241.1875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baseline="30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779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Conversion of Decimal Number to any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420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Decimal system to Binary Representation.</a:t>
            </a:r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Decimal system to Octal Representation. </a:t>
            </a:r>
            <a:endParaRPr lang="en-US" b="1" baseline="-25000" dirty="0" smtClean="0">
              <a:latin typeface="Georgia" panose="02040502050405020303" pitchFamily="18" charset="0"/>
            </a:endParaRP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Decimal system to Hexadecimal Representation.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591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Decimal Number to Binary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91198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might be a fractional number in Decimal system say 12.25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to be converted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into Binary Number System.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  <a:r>
              <a:rPr lang="en-US" dirty="0" smtClean="0">
                <a:latin typeface="Georgia" panose="02040502050405020303" pitchFamily="18" charset="0"/>
              </a:rPr>
              <a:t>We have to follow the following steps,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before decimal point</a:t>
            </a:r>
            <a:r>
              <a:rPr lang="en-US" dirty="0" smtClean="0">
                <a:latin typeface="Georgia" panose="02040502050405020303" pitchFamily="18" charset="0"/>
              </a:rPr>
              <a:t>, continue dividing by 2 and keep track of the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     the remainders till last digit.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after decimal point</a:t>
            </a:r>
            <a:r>
              <a:rPr lang="en-US" dirty="0" smtClean="0">
                <a:latin typeface="Georgia" panose="02040502050405020303" pitchFamily="18" charset="0"/>
              </a:rPr>
              <a:t>, continue multiplying decimal part by 2 and keep 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track of the integral part of the result till the decimal portion comes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516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Binary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875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before decimal point is 12.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85703"/>
              </p:ext>
            </p:extLst>
          </p:nvPr>
        </p:nvGraphicFramePr>
        <p:xfrm>
          <a:off x="2669310" y="3315084"/>
          <a:ext cx="64469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435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768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9309" y="5491909"/>
            <a:ext cx="901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binary of the part before decimal is 12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1100</a:t>
            </a:r>
            <a:r>
              <a:rPr lang="en-US" baseline="-25000" dirty="0" smtClean="0">
                <a:latin typeface="Georgia" panose="02040502050405020303" pitchFamily="18" charset="0"/>
              </a:rPr>
              <a:t>2 </a:t>
            </a:r>
            <a:r>
              <a:rPr lang="en-US" dirty="0" smtClean="0">
                <a:latin typeface="Georgia" panose="02040502050405020303" pitchFamily="18" charset="0"/>
              </a:rPr>
              <a:t>(Remainder </a:t>
            </a:r>
            <a:r>
              <a:rPr lang="en-US" b="1" dirty="0" smtClean="0">
                <a:latin typeface="Georgia" panose="02040502050405020303" pitchFamily="18" charset="0"/>
              </a:rPr>
              <a:t>BOTTOM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TOP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516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</a:t>
            </a:r>
            <a:r>
              <a:rPr lang="en-US" sz="3200" b="1" dirty="0" smtClean="0">
                <a:latin typeface="Baskerville Old Face" panose="02020602080505020303" pitchFamily="18" charset="0"/>
              </a:rPr>
              <a:t>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</a:t>
            </a:r>
            <a:r>
              <a:rPr lang="en-US" sz="3200" b="1" dirty="0" smtClean="0">
                <a:latin typeface="Baskerville Old Face" panose="02020602080505020303" pitchFamily="18" charset="0"/>
              </a:rPr>
              <a:t>to Binary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790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after decimal point is .25.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03584"/>
              </p:ext>
            </p:extLst>
          </p:nvPr>
        </p:nvGraphicFramePr>
        <p:xfrm>
          <a:off x="2669308" y="3315084"/>
          <a:ext cx="8321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196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2002914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53655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Integral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Part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25*2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50*2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1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9308" y="4934895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binary of the part after decimal is 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.01</a:t>
            </a:r>
            <a:r>
              <a:rPr lang="en-US" baseline="-25000" dirty="0" smtClean="0">
                <a:latin typeface="Georgia" panose="02040502050405020303" pitchFamily="18" charset="0"/>
              </a:rPr>
              <a:t>2</a:t>
            </a:r>
            <a:r>
              <a:rPr lang="en-US" dirty="0" smtClean="0">
                <a:latin typeface="Georgia" panose="02040502050405020303" pitchFamily="18" charset="0"/>
              </a:rPr>
              <a:t>(Integral part </a:t>
            </a:r>
            <a:r>
              <a:rPr lang="en-US" b="1" dirty="0" smtClean="0">
                <a:latin typeface="Georgia" panose="02040502050405020303" pitchFamily="18" charset="0"/>
              </a:rPr>
              <a:t>TOP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BOTTOM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516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Binary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924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Now mix the two parts together with a decimal point. So, </a:t>
            </a:r>
            <a:r>
              <a:rPr lang="en-US" sz="2000" b="1" dirty="0" smtClean="0">
                <a:latin typeface="Georgia" panose="02040502050405020303" pitchFamily="18" charset="0"/>
              </a:rPr>
              <a:t>12.25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10</a:t>
            </a:r>
            <a:r>
              <a:rPr lang="en-US" sz="2000" b="1" dirty="0" smtClean="0">
                <a:latin typeface="Georgia" panose="02040502050405020303" pitchFamily="18" charset="0"/>
              </a:rPr>
              <a:t>  =   1100.01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2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345" y="4276436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Try out converting  </a:t>
            </a:r>
            <a:r>
              <a:rPr lang="en-US" b="1" dirty="0" smtClean="0">
                <a:latin typeface="Georgia" panose="02040502050405020303" pitchFamily="18" charset="0"/>
              </a:rPr>
              <a:t>125.52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to binary number system by yourself.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Decimal Number to Octal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93891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might be a fractional number in Decimal system say 12.25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to be converted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into Octal Number System.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  <a:r>
              <a:rPr lang="en-US" dirty="0" smtClean="0">
                <a:latin typeface="Georgia" panose="02040502050405020303" pitchFamily="18" charset="0"/>
              </a:rPr>
              <a:t>We have to follow the following steps,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before decimal point</a:t>
            </a:r>
            <a:r>
              <a:rPr lang="en-US" dirty="0" smtClean="0">
                <a:latin typeface="Georgia" panose="02040502050405020303" pitchFamily="18" charset="0"/>
              </a:rPr>
              <a:t>, continue dividing by 8 and keep track of the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     the remainders till last digit.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after decimal point</a:t>
            </a:r>
            <a:r>
              <a:rPr lang="en-US" dirty="0" smtClean="0">
                <a:latin typeface="Georgia" panose="02040502050405020303" pitchFamily="18" charset="0"/>
              </a:rPr>
              <a:t>, continue multiplying decimal part by 8 and keep 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track of the integral part of the result till the decimal portion comes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497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Octal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875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before decimal point is 12.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6954"/>
              </p:ext>
            </p:extLst>
          </p:nvPr>
        </p:nvGraphicFramePr>
        <p:xfrm>
          <a:off x="2669310" y="3315084"/>
          <a:ext cx="64469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435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1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9309" y="5491909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octal of the part before decimal is 12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14</a:t>
            </a:r>
            <a:r>
              <a:rPr lang="en-US" baseline="-25000" dirty="0" smtClean="0">
                <a:latin typeface="Georgia" panose="02040502050405020303" pitchFamily="18" charset="0"/>
              </a:rPr>
              <a:t>8 </a:t>
            </a:r>
            <a:r>
              <a:rPr lang="en-US" dirty="0" smtClean="0">
                <a:latin typeface="Georgia" panose="02040502050405020303" pitchFamily="18" charset="0"/>
              </a:rPr>
              <a:t>(Remainder </a:t>
            </a:r>
            <a:r>
              <a:rPr lang="en-US" b="1" dirty="0" smtClean="0">
                <a:latin typeface="Georgia" panose="02040502050405020303" pitchFamily="18" charset="0"/>
              </a:rPr>
              <a:t>BOTTOM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TOP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497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Octal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790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after decimal point is .25.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0214"/>
              </p:ext>
            </p:extLst>
          </p:nvPr>
        </p:nvGraphicFramePr>
        <p:xfrm>
          <a:off x="2669308" y="3315084"/>
          <a:ext cx="8321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196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2002914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53655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Integral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Part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.25*8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9308" y="4934895"/>
            <a:ext cx="890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binary of the part after decimal is 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.2</a:t>
            </a:r>
            <a:r>
              <a:rPr lang="en-US" baseline="-25000" dirty="0" smtClean="0">
                <a:latin typeface="Georgia" panose="02040502050405020303" pitchFamily="18" charset="0"/>
              </a:rPr>
              <a:t>8</a:t>
            </a:r>
            <a:r>
              <a:rPr lang="en-US" dirty="0" smtClean="0">
                <a:latin typeface="Georgia" panose="02040502050405020303" pitchFamily="18" charset="0"/>
              </a:rPr>
              <a:t> (Integral part </a:t>
            </a:r>
            <a:r>
              <a:rPr lang="en-US" b="1" dirty="0" smtClean="0">
                <a:latin typeface="Georgia" panose="02040502050405020303" pitchFamily="18" charset="0"/>
              </a:rPr>
              <a:t>TOP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BOTTOM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782" y="720437"/>
            <a:ext cx="631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COMPUTER NUMBER SYSTEMS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005" y="2096655"/>
            <a:ext cx="9719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System of Numbering and Representing them  in Computer ‘Inner’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Digital Computers represent every kinds of data in Binary Numbers.</a:t>
            </a:r>
          </a:p>
          <a:p>
            <a:pPr algn="just"/>
            <a:endParaRPr lang="en-US" sz="2000" dirty="0" smtClean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Total Number of digits used in a Number Representing System is called the </a:t>
            </a:r>
            <a:r>
              <a:rPr lang="en-US" sz="2000" b="1" dirty="0" smtClean="0">
                <a:latin typeface="Georgia" panose="02040502050405020303" pitchFamily="18" charset="0"/>
              </a:rPr>
              <a:t>Base</a:t>
            </a:r>
          </a:p>
          <a:p>
            <a:pPr algn="just"/>
            <a:r>
              <a:rPr lang="en-US" sz="2000" b="1" dirty="0" smtClean="0">
                <a:latin typeface="Georgia" panose="02040502050405020303" pitchFamily="18" charset="0"/>
              </a:rPr>
              <a:t>      </a:t>
            </a:r>
            <a:r>
              <a:rPr lang="en-US" sz="2000" dirty="0" smtClean="0">
                <a:latin typeface="Georgia" panose="02040502050405020303" pitchFamily="18" charset="0"/>
              </a:rPr>
              <a:t>of that number representing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For Example-  56</a:t>
            </a:r>
            <a:r>
              <a:rPr lang="en-US" sz="2000" baseline="-25000" dirty="0" smtClean="0">
                <a:latin typeface="Georgia" panose="02040502050405020303" pitchFamily="18" charset="0"/>
              </a:rPr>
              <a:t>10 </a:t>
            </a:r>
            <a:r>
              <a:rPr lang="en-US" sz="2000" dirty="0" smtClean="0">
                <a:latin typeface="Georgia" panose="02040502050405020303" pitchFamily="18" charset="0"/>
              </a:rPr>
              <a:t>means (decimal based or base 10)</a:t>
            </a:r>
          </a:p>
          <a:p>
            <a:pPr algn="just"/>
            <a:r>
              <a:rPr lang="en-US" sz="2000" baseline="-25000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                            </a:t>
            </a:r>
          </a:p>
          <a:p>
            <a:pPr algn="just"/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                            71</a:t>
            </a:r>
            <a:r>
              <a:rPr lang="en-US" sz="2000" baseline="-25000" dirty="0" smtClean="0">
                <a:latin typeface="Georgia" panose="02040502050405020303" pitchFamily="18" charset="0"/>
              </a:rPr>
              <a:t>8</a:t>
            </a:r>
            <a:r>
              <a:rPr lang="en-US" sz="2000" dirty="0" smtClean="0">
                <a:latin typeface="Georgia" panose="02040502050405020303" pitchFamily="18" charset="0"/>
              </a:rPr>
              <a:t> means (octal based or base 8)</a:t>
            </a:r>
            <a:endParaRPr lang="en-US" sz="2000" baseline="-25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497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Octal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8894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Now mix the two parts together with a decimal point. So, </a:t>
            </a:r>
            <a:r>
              <a:rPr lang="en-US" sz="2000" b="1" dirty="0" smtClean="0">
                <a:latin typeface="Georgia" panose="02040502050405020303" pitchFamily="18" charset="0"/>
              </a:rPr>
              <a:t>12.25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10</a:t>
            </a:r>
            <a:r>
              <a:rPr lang="en-US" sz="2000" b="1" dirty="0" smtClean="0">
                <a:latin typeface="Georgia" panose="02040502050405020303" pitchFamily="18" charset="0"/>
              </a:rPr>
              <a:t>  =   14.2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8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                 14.2 =  1*8</a:t>
            </a:r>
            <a:r>
              <a:rPr lang="en-US" sz="2000" baseline="30000" dirty="0" smtClean="0">
                <a:latin typeface="Georgia" panose="02040502050405020303" pitchFamily="18" charset="0"/>
              </a:rPr>
              <a:t>1</a:t>
            </a:r>
            <a:r>
              <a:rPr lang="en-US" sz="2000" dirty="0" smtClean="0">
                <a:latin typeface="Georgia" panose="02040502050405020303" pitchFamily="18" charset="0"/>
              </a:rPr>
              <a:t> + 4*8</a:t>
            </a:r>
            <a:r>
              <a:rPr lang="en-US" sz="2000" baseline="30000" dirty="0" smtClean="0">
                <a:latin typeface="Georgia" panose="02040502050405020303" pitchFamily="18" charset="0"/>
              </a:rPr>
              <a:t>0</a:t>
            </a:r>
            <a:r>
              <a:rPr lang="en-US" sz="2000" dirty="0" smtClean="0">
                <a:latin typeface="Georgia" panose="02040502050405020303" pitchFamily="18" charset="0"/>
              </a:rPr>
              <a:t> + 2*8</a:t>
            </a:r>
            <a:r>
              <a:rPr lang="en-US" sz="2000" baseline="30000" dirty="0" smtClean="0">
                <a:latin typeface="Georgia" panose="02040502050405020303" pitchFamily="18" charset="0"/>
              </a:rPr>
              <a:t>-1 </a:t>
            </a:r>
            <a:r>
              <a:rPr lang="en-US" sz="2000" dirty="0" smtClean="0">
                <a:latin typeface="Georgia" panose="02040502050405020303" pitchFamily="18" charset="0"/>
              </a:rPr>
              <a:t>= 8(MSB’s contribution) + 4 + .25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345" y="427643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Try out converting  125.5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  <a:r>
              <a:rPr lang="en-US" b="1" dirty="0" smtClean="0">
                <a:latin typeface="Georgia" panose="02040502050405020303" pitchFamily="18" charset="0"/>
              </a:rPr>
              <a:t> to octal number system by yourself.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6984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Decimal Number to Hexadecimal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92207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might be a fractional number in Decimal system say 122.25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to be converted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into Hexadecimal Number System.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  <a:r>
              <a:rPr lang="en-US" dirty="0" smtClean="0">
                <a:latin typeface="Georgia" panose="02040502050405020303" pitchFamily="18" charset="0"/>
              </a:rPr>
              <a:t>We have to follow the following steps,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before decimal point</a:t>
            </a:r>
            <a:r>
              <a:rPr lang="en-US" dirty="0" smtClean="0">
                <a:latin typeface="Georgia" panose="02040502050405020303" pitchFamily="18" charset="0"/>
              </a:rPr>
              <a:t>, continue dividing by 16 and keep track of the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     the remainders till last digit.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the part </a:t>
            </a:r>
            <a:r>
              <a:rPr lang="en-US" b="1" dirty="0" smtClean="0">
                <a:latin typeface="Georgia" panose="02040502050405020303" pitchFamily="18" charset="0"/>
              </a:rPr>
              <a:t>after decimal point</a:t>
            </a:r>
            <a:r>
              <a:rPr lang="en-US" dirty="0" smtClean="0">
                <a:latin typeface="Georgia" panose="02040502050405020303" pitchFamily="18" charset="0"/>
              </a:rPr>
              <a:t>, continue multiplying decimal part by 16 and keep 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track of the integral part of the result till the decimal portion comes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Hexadecimal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6003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before decimal point is 122.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52075"/>
              </p:ext>
            </p:extLst>
          </p:nvPr>
        </p:nvGraphicFramePr>
        <p:xfrm>
          <a:off x="2669310" y="3315084"/>
          <a:ext cx="64469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435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10(A)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1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5128" y="5445554"/>
            <a:ext cx="964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hexadecimal of the part before decimal is 122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7A</a:t>
            </a:r>
            <a:r>
              <a:rPr lang="en-US" baseline="-25000" dirty="0" smtClean="0">
                <a:latin typeface="Georgia" panose="02040502050405020303" pitchFamily="18" charset="0"/>
              </a:rPr>
              <a:t>16 </a:t>
            </a:r>
            <a:r>
              <a:rPr lang="en-US" dirty="0" smtClean="0">
                <a:latin typeface="Georgia" panose="02040502050405020303" pitchFamily="18" charset="0"/>
              </a:rPr>
              <a:t>(Remainder </a:t>
            </a:r>
            <a:r>
              <a:rPr lang="en-US" b="1" dirty="0" smtClean="0">
                <a:latin typeface="Georgia" panose="02040502050405020303" pitchFamily="18" charset="0"/>
              </a:rPr>
              <a:t>BOTTOM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TOP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Hexadecimal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309" y="2623127"/>
            <a:ext cx="5790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part after decimal point is .25. Do the following,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</a:p>
          <a:p>
            <a:endParaRPr lang="en-US" b="1" baseline="30000" dirty="0">
              <a:latin typeface="Georgia" panose="02040502050405020303" pitchFamily="18" charset="0"/>
            </a:endParaRPr>
          </a:p>
          <a:p>
            <a:r>
              <a:rPr lang="en-US" b="1" baseline="30000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 </a:t>
            </a:r>
            <a:endParaRPr lang="en-US" b="1" baseline="300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71399"/>
              </p:ext>
            </p:extLst>
          </p:nvPr>
        </p:nvGraphicFramePr>
        <p:xfrm>
          <a:off x="2669308" y="3315084"/>
          <a:ext cx="8321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196">
                  <a:extLst>
                    <a:ext uri="{9D8B030D-6E8A-4147-A177-3AD203B41FA5}">
                      <a16:colId xmlns:a16="http://schemas.microsoft.com/office/drawing/2014/main" val="3728475517"/>
                    </a:ext>
                  </a:extLst>
                </a:gridCol>
                <a:gridCol w="2002914">
                  <a:extLst>
                    <a:ext uri="{9D8B030D-6E8A-4147-A177-3AD203B41FA5}">
                      <a16:colId xmlns:a16="http://schemas.microsoft.com/office/drawing/2014/main" val="2687651959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2927280728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53655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Integral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Part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.25*16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84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2144" y="4748721"/>
            <a:ext cx="952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hexadecimal of the part after decimal is .25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= .4</a:t>
            </a:r>
            <a:r>
              <a:rPr lang="en-US" baseline="-25000" dirty="0" smtClean="0">
                <a:latin typeface="Georgia" panose="02040502050405020303" pitchFamily="18" charset="0"/>
              </a:rPr>
              <a:t>16</a:t>
            </a:r>
            <a:r>
              <a:rPr lang="en-US" dirty="0" smtClean="0">
                <a:latin typeface="Georgia" panose="02040502050405020303" pitchFamily="18" charset="0"/>
              </a:rPr>
              <a:t> (Integral part </a:t>
            </a:r>
            <a:r>
              <a:rPr lang="en-US" b="1" dirty="0" smtClean="0">
                <a:latin typeface="Georgia" panose="02040502050405020303" pitchFamily="18" charset="0"/>
              </a:rPr>
              <a:t>TOP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BOTTOM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Let’s convert 122.25</a:t>
            </a:r>
            <a:r>
              <a:rPr lang="en-US" sz="3200" b="1" baseline="-25000" dirty="0" smtClean="0">
                <a:latin typeface="Baskerville Old Face" panose="02020602080505020303" pitchFamily="18" charset="0"/>
              </a:rPr>
              <a:t>10</a:t>
            </a:r>
            <a:r>
              <a:rPr lang="en-US" sz="3200" b="1" dirty="0" smtClean="0">
                <a:latin typeface="Baskerville Old Face" panose="02020602080505020303" pitchFamily="18" charset="0"/>
              </a:rPr>
              <a:t> to Hexadecimal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9180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Now mix the two parts together with a decimal point. So, </a:t>
            </a:r>
            <a:r>
              <a:rPr lang="en-US" sz="2000" b="1" dirty="0" smtClean="0">
                <a:latin typeface="Georgia" panose="02040502050405020303" pitchFamily="18" charset="0"/>
              </a:rPr>
              <a:t>122.25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10</a:t>
            </a:r>
            <a:r>
              <a:rPr lang="en-US" sz="2000" b="1" dirty="0" smtClean="0">
                <a:latin typeface="Georgia" panose="02040502050405020303" pitchFamily="18" charset="0"/>
              </a:rPr>
              <a:t>  =   7A.4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16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345" y="4276436"/>
            <a:ext cx="842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Try out converting  725.5</a:t>
            </a:r>
            <a:r>
              <a:rPr lang="en-US" b="1" baseline="-25000" dirty="0" smtClean="0">
                <a:latin typeface="Georgia" panose="02040502050405020303" pitchFamily="18" charset="0"/>
              </a:rPr>
              <a:t>10</a:t>
            </a:r>
            <a:r>
              <a:rPr lang="en-US" b="1" dirty="0" smtClean="0">
                <a:latin typeface="Georgia" panose="02040502050405020303" pitchFamily="18" charset="0"/>
              </a:rPr>
              <a:t> to hexadecimal number system by yourself.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23498"/>
              </p:ext>
            </p:extLst>
          </p:nvPr>
        </p:nvGraphicFramePr>
        <p:xfrm>
          <a:off x="3389746" y="165484"/>
          <a:ext cx="717665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64">
                  <a:extLst>
                    <a:ext uri="{9D8B030D-6E8A-4147-A177-3AD203B41FA5}">
                      <a16:colId xmlns:a16="http://schemas.microsoft.com/office/drawing/2014/main" val="3034072901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1052577341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96902407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1208505862"/>
                    </a:ext>
                  </a:extLst>
                </a:gridCol>
              </a:tblGrid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Decimal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Binary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Octal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Hexadecimal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86632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1675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6688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52625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6823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6147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23051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23462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01390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1000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32348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1001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32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80393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B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17680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1100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C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67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1101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97548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8923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1111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F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2427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10000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133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2036" y="292792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(0 -31) = 2</a:t>
            </a:r>
            <a:r>
              <a:rPr lang="en-US" baseline="30000" dirty="0" smtClean="0"/>
              <a:t>5</a:t>
            </a:r>
          </a:p>
          <a:p>
            <a:r>
              <a:rPr lang="en-US" dirty="0" smtClean="0"/>
              <a:t>64(0-63) =  2</a:t>
            </a:r>
            <a:r>
              <a:rPr lang="en-US" baseline="30000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Other Bases to Other Bases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1579" y="1819564"/>
            <a:ext cx="1022267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eorgia" panose="02040502050405020303" pitchFamily="18" charset="0"/>
              </a:rPr>
              <a:t>Binary to Octal:      1110110011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2 </a:t>
            </a:r>
            <a:r>
              <a:rPr lang="en-US" sz="2000" b="1" dirty="0" smtClean="0">
                <a:latin typeface="Georgia" panose="02040502050405020303" pitchFamily="18" charset="0"/>
              </a:rPr>
              <a:t>= ?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8</a:t>
            </a:r>
            <a:endParaRPr lang="en-US" sz="2000" b="1" dirty="0" smtClean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</a:t>
            </a:r>
            <a:r>
              <a:rPr lang="en-US" sz="2000" dirty="0" smtClean="0">
                <a:latin typeface="Georgia" panose="02040502050405020303" pitchFamily="18" charset="0"/>
              </a:rPr>
              <a:t>Make groups of three digits(2</a:t>
            </a:r>
            <a:r>
              <a:rPr lang="en-US" sz="2000" baseline="30000" dirty="0" smtClean="0">
                <a:latin typeface="Georgia" panose="02040502050405020303" pitchFamily="18" charset="0"/>
              </a:rPr>
              <a:t>3</a:t>
            </a:r>
            <a:r>
              <a:rPr lang="en-US" sz="2000" dirty="0" smtClean="0">
                <a:latin typeface="Georgia" panose="02040502050405020303" pitchFamily="18" charset="0"/>
              </a:rPr>
              <a:t>=8 values) from the right side to left, then convert each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 </a:t>
            </a:r>
            <a:r>
              <a:rPr lang="en-US" sz="2000" dirty="0" smtClean="0">
                <a:latin typeface="Georgia" panose="02040502050405020303" pitchFamily="18" charset="0"/>
              </a:rPr>
              <a:t>group to corresponding number to find out the final Octal.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 smtClean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 </a:t>
            </a:r>
            <a:r>
              <a:rPr lang="en-US" sz="2400" b="1" dirty="0" smtClean="0">
                <a:latin typeface="Georgia" panose="02040502050405020303" pitchFamily="18" charset="0"/>
              </a:rPr>
              <a:t>00</a:t>
            </a:r>
            <a:r>
              <a:rPr lang="en-US" sz="2000" dirty="0" smtClean="0">
                <a:latin typeface="Georgia" panose="02040502050405020303" pitchFamily="18" charset="0"/>
              </a:rPr>
              <a:t>1   110   110   011    =  1  6   6   3  = 1663</a:t>
            </a:r>
            <a:r>
              <a:rPr lang="en-US" sz="2000" baseline="-25000" dirty="0" smtClean="0">
                <a:latin typeface="Georgia" panose="02040502050405020303" pitchFamily="18" charset="0"/>
              </a:rPr>
              <a:t>8</a:t>
            </a:r>
            <a:endParaRPr lang="en-US" sz="2000" dirty="0" smtClean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       </a:t>
            </a:r>
            <a:r>
              <a:rPr lang="en-US" sz="1400" dirty="0" smtClean="0">
                <a:latin typeface="Georgia" panose="02040502050405020303" pitchFamily="18" charset="0"/>
              </a:rPr>
              <a:t>add 0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1400" dirty="0" smtClean="0">
                <a:latin typeface="Georgia" panose="02040502050405020303" pitchFamily="18" charset="0"/>
              </a:rPr>
              <a:t>if group is not possible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</a:t>
            </a:r>
            <a:r>
              <a:rPr lang="en-US" sz="2000" dirty="0" smtClean="0">
                <a:latin typeface="Georgia" panose="02040502050405020303" pitchFamily="18" charset="0"/>
              </a:rPr>
              <a:t>So, finally we get  </a:t>
            </a:r>
            <a:r>
              <a:rPr lang="en-US" sz="2000" b="1" dirty="0" smtClean="0">
                <a:latin typeface="Georgia" panose="02040502050405020303" pitchFamily="18" charset="0"/>
              </a:rPr>
              <a:t>1110110011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2</a:t>
            </a:r>
            <a:r>
              <a:rPr lang="en-US" sz="2000" b="1" dirty="0" smtClean="0">
                <a:latin typeface="Georgia" panose="02040502050405020303" pitchFamily="18" charset="0"/>
              </a:rPr>
              <a:t> = 1663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8</a:t>
            </a:r>
            <a:r>
              <a:rPr lang="en-US" sz="2000" b="1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   </a:t>
            </a:r>
            <a:endParaRPr lang="en-US" sz="2000" b="1" dirty="0">
              <a:latin typeface="Georgia" panose="0204050205040502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5054" y="4012495"/>
            <a:ext cx="757381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Other Bases to Other Bases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691" y="1634836"/>
            <a:ext cx="1033969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eorgia" panose="02040502050405020303" pitchFamily="18" charset="0"/>
              </a:rPr>
              <a:t>Binary to Hexadecimal:      1110110011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2 </a:t>
            </a:r>
            <a:r>
              <a:rPr lang="en-US" sz="2000" b="1" dirty="0" smtClean="0">
                <a:latin typeface="Georgia" panose="02040502050405020303" pitchFamily="18" charset="0"/>
              </a:rPr>
              <a:t>= ?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16</a:t>
            </a:r>
            <a:endParaRPr lang="en-US" sz="2000" b="1" dirty="0" smtClean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</a:t>
            </a:r>
            <a:r>
              <a:rPr lang="en-US" sz="2000" dirty="0" smtClean="0">
                <a:latin typeface="Georgia" panose="02040502050405020303" pitchFamily="18" charset="0"/>
              </a:rPr>
              <a:t>Make groups of four(2</a:t>
            </a:r>
            <a:r>
              <a:rPr lang="en-US" sz="2000" baseline="30000" dirty="0" smtClean="0">
                <a:latin typeface="Georgia" panose="02040502050405020303" pitchFamily="18" charset="0"/>
              </a:rPr>
              <a:t>4</a:t>
            </a:r>
            <a:r>
              <a:rPr lang="en-US" sz="2000" dirty="0" smtClean="0">
                <a:latin typeface="Georgia" panose="02040502050405020303" pitchFamily="18" charset="0"/>
              </a:rPr>
              <a:t>=16 values) digits from the right side to left, then convert each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 </a:t>
            </a:r>
            <a:r>
              <a:rPr lang="en-US" sz="2000" dirty="0" smtClean="0">
                <a:latin typeface="Georgia" panose="02040502050405020303" pitchFamily="18" charset="0"/>
              </a:rPr>
              <a:t>group to corresponding number to find out the final Octal.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 smtClean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 </a:t>
            </a:r>
            <a:r>
              <a:rPr lang="en-US" sz="2400" b="1" dirty="0" smtClean="0">
                <a:latin typeface="Georgia" panose="02040502050405020303" pitchFamily="18" charset="0"/>
              </a:rPr>
              <a:t>00</a:t>
            </a:r>
            <a:r>
              <a:rPr lang="en-US" sz="2000" dirty="0" smtClean="0">
                <a:latin typeface="Georgia" panose="02040502050405020303" pitchFamily="18" charset="0"/>
              </a:rPr>
              <a:t>11   1011   0011    =  </a:t>
            </a:r>
            <a:r>
              <a:rPr lang="en-US" sz="2000" dirty="0">
                <a:latin typeface="Georgia" panose="02040502050405020303" pitchFamily="18" charset="0"/>
              </a:rPr>
              <a:t>3</a:t>
            </a:r>
            <a:r>
              <a:rPr lang="en-US" sz="2000" dirty="0" smtClean="0">
                <a:latin typeface="Georgia" panose="02040502050405020303" pitchFamily="18" charset="0"/>
              </a:rPr>
              <a:t>  11(B)   3  = 3B3</a:t>
            </a:r>
            <a:r>
              <a:rPr lang="en-US" sz="2000" baseline="-25000" dirty="0" smtClean="0">
                <a:latin typeface="Georgia" panose="02040502050405020303" pitchFamily="18" charset="0"/>
              </a:rPr>
              <a:t>16</a:t>
            </a:r>
            <a:endParaRPr lang="en-US" sz="2000" dirty="0" smtClean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       </a:t>
            </a:r>
            <a:r>
              <a:rPr lang="en-US" sz="1400" dirty="0" smtClean="0">
                <a:latin typeface="Georgia" panose="02040502050405020303" pitchFamily="18" charset="0"/>
              </a:rPr>
              <a:t>add 0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1400" dirty="0" smtClean="0">
                <a:latin typeface="Georgia" panose="02040502050405020303" pitchFamily="18" charset="0"/>
              </a:rPr>
              <a:t>if group is not possible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</a:t>
            </a:r>
            <a:r>
              <a:rPr lang="en-US" sz="2000" dirty="0" smtClean="0">
                <a:latin typeface="Georgia" panose="02040502050405020303" pitchFamily="18" charset="0"/>
              </a:rPr>
              <a:t>So, finally we get  </a:t>
            </a:r>
            <a:r>
              <a:rPr lang="en-US" sz="2000" b="1" dirty="0" smtClean="0">
                <a:latin typeface="Georgia" panose="02040502050405020303" pitchFamily="18" charset="0"/>
              </a:rPr>
              <a:t>1110110011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2</a:t>
            </a:r>
            <a:r>
              <a:rPr lang="en-US" sz="2000" b="1" dirty="0" smtClean="0">
                <a:latin typeface="Georgia" panose="02040502050405020303" pitchFamily="18" charset="0"/>
              </a:rPr>
              <a:t> = 3B3</a:t>
            </a:r>
            <a:r>
              <a:rPr lang="en-US" sz="2000" b="1" baseline="-25000" dirty="0" smtClean="0">
                <a:latin typeface="Georgia" panose="02040502050405020303" pitchFamily="18" charset="0"/>
              </a:rPr>
              <a:t>16</a:t>
            </a:r>
            <a:r>
              <a:rPr lang="en-US" sz="2000" b="1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b="1" dirty="0" smtClean="0">
                <a:latin typeface="Georgia" panose="02040502050405020303" pitchFamily="18" charset="0"/>
              </a:rPr>
              <a:t>         </a:t>
            </a:r>
            <a:endParaRPr lang="en-US" sz="2000" b="1" dirty="0">
              <a:latin typeface="Georgia" panose="0204050205040502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2624" y="3842327"/>
            <a:ext cx="822036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309" y="646546"/>
            <a:ext cx="848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How these numbers are represented in Computer?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3745" y="2466109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4509" y="1967345"/>
            <a:ext cx="9728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Most numbers(integers) are represented by </a:t>
            </a:r>
            <a:r>
              <a:rPr lang="en-US" sz="2000" b="1" dirty="0" smtClean="0">
                <a:latin typeface="Georgia" panose="02040502050405020303" pitchFamily="18" charset="0"/>
              </a:rPr>
              <a:t>32bits </a:t>
            </a:r>
            <a:r>
              <a:rPr lang="en-US" sz="2000" dirty="0" smtClean="0">
                <a:latin typeface="Georgia" panose="02040502050405020303" pitchFamily="18" charset="0"/>
              </a:rPr>
              <a:t>in the computer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Thus, there is a range to store positive numbers and negative numbers because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 </a:t>
            </a:r>
            <a:r>
              <a:rPr lang="en-US" sz="2000" dirty="0" smtClean="0">
                <a:latin typeface="Georgia" panose="02040502050405020303" pitchFamily="18" charset="0"/>
              </a:rPr>
              <a:t>of this </a:t>
            </a:r>
            <a:r>
              <a:rPr lang="en-US" sz="2000" b="1" dirty="0" smtClean="0">
                <a:latin typeface="Georgia" panose="02040502050405020303" pitchFamily="18" charset="0"/>
              </a:rPr>
              <a:t>32 bit representation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For positive number, we can represent  </a:t>
            </a:r>
            <a:r>
              <a:rPr lang="en-US" sz="2000" b="1" dirty="0" smtClean="0">
                <a:latin typeface="Georgia" panose="02040502050405020303" pitchFamily="18" charset="0"/>
              </a:rPr>
              <a:t>2</a:t>
            </a:r>
            <a:r>
              <a:rPr lang="en-US" sz="2000" b="1" baseline="30000" dirty="0" smtClean="0">
                <a:latin typeface="Georgia" panose="02040502050405020303" pitchFamily="18" charset="0"/>
              </a:rPr>
              <a:t>32</a:t>
            </a:r>
            <a:r>
              <a:rPr lang="en-US" sz="2000" b="1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or  4,294,967,296 numbers. The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latin typeface="Georgia" panose="02040502050405020303" pitchFamily="18" charset="0"/>
              </a:rPr>
              <a:t>    </a:t>
            </a:r>
            <a:r>
              <a:rPr lang="en-US" sz="2000" dirty="0" smtClean="0">
                <a:latin typeface="Georgia" panose="02040502050405020303" pitchFamily="18" charset="0"/>
              </a:rPr>
              <a:t>numbers are 0 to 4,294,967,295 inclusive. [</a:t>
            </a:r>
            <a:r>
              <a:rPr lang="en-US" sz="2000" b="1" dirty="0" smtClean="0">
                <a:latin typeface="Georgia" panose="02040502050405020303" pitchFamily="18" charset="0"/>
              </a:rPr>
              <a:t>refer to the table in slide 25</a:t>
            </a:r>
            <a:r>
              <a:rPr lang="en-US" sz="2000" dirty="0" smtClean="0">
                <a:latin typeface="Georgia" panose="02040502050405020303" pitchFamily="18" charset="0"/>
              </a:rPr>
              <a:t>]</a:t>
            </a:r>
            <a:r>
              <a:rPr lang="en-US" sz="2000" b="1" dirty="0" smtClean="0">
                <a:latin typeface="Georgia" panose="02040502050405020303" pitchFamily="18" charset="0"/>
              </a:rPr>
              <a:t>         </a:t>
            </a: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8073" y="4599709"/>
            <a:ext cx="722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So, how a number is represented in our Computer System? 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9309" y="646546"/>
            <a:ext cx="778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How Numbers are represented in Computers?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832" y="1819564"/>
            <a:ext cx="97129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In the computer we have BUS which transmits the binary signals(ON/ OFF) to define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the binary digits </a:t>
            </a:r>
            <a:r>
              <a:rPr lang="en-US" b="1" dirty="0" smtClean="0">
                <a:latin typeface="Georgia" panose="02040502050405020303" pitchFamily="18" charset="0"/>
              </a:rPr>
              <a:t>0(OFF)</a:t>
            </a:r>
            <a:r>
              <a:rPr lang="en-US" dirty="0" smtClean="0">
                <a:latin typeface="Georgia" panose="02040502050405020303" pitchFamily="18" charset="0"/>
              </a:rPr>
              <a:t> &amp; </a:t>
            </a:r>
            <a:r>
              <a:rPr lang="en-US" b="1" dirty="0" smtClean="0">
                <a:latin typeface="Georgia" panose="02040502050405020303" pitchFamily="18" charset="0"/>
              </a:rPr>
              <a:t>1(ON)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To represent a number in Binary, we convert it first and pad zeros(0s) towards the left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of the converted result till 32 digits are reached. This will be the </a:t>
            </a:r>
            <a:r>
              <a:rPr lang="en-US" b="1" dirty="0" smtClean="0">
                <a:latin typeface="Georgia" panose="02040502050405020303" pitchFamily="18" charset="0"/>
              </a:rPr>
              <a:t>32 bit representation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of the decimal number converted to binary for computer. Let’s see an example.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Let’s say we have 16</a:t>
            </a:r>
            <a:r>
              <a:rPr lang="en-US" baseline="-25000" dirty="0" smtClean="0">
                <a:latin typeface="Georgia" panose="02040502050405020303" pitchFamily="18" charset="0"/>
              </a:rPr>
              <a:t>10 </a:t>
            </a:r>
            <a:r>
              <a:rPr lang="en-US" dirty="0" smtClean="0">
                <a:latin typeface="Georgia" panose="02040502050405020303" pitchFamily="18" charset="0"/>
              </a:rPr>
              <a:t>= 10000</a:t>
            </a:r>
            <a:r>
              <a:rPr lang="en-US" baseline="-25000" dirty="0" smtClean="0">
                <a:latin typeface="Georgia" panose="02040502050405020303" pitchFamily="18" charset="0"/>
              </a:rPr>
              <a:t>2</a:t>
            </a:r>
            <a:r>
              <a:rPr lang="en-US" dirty="0" smtClean="0">
                <a:latin typeface="Georgia" panose="02040502050405020303" pitchFamily="18" charset="0"/>
              </a:rPr>
              <a:t>. Now pad zeros before 1 till 32 digits are formed. So, 16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in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computer’s 32-bit representation will be  </a:t>
            </a:r>
            <a:r>
              <a:rPr lang="en-US" b="1" dirty="0" smtClean="0">
                <a:latin typeface="Georgia" panose="02040502050405020303" pitchFamily="18" charset="0"/>
              </a:rPr>
              <a:t>00000000000000000000000000010000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     00000000000000000000000000000000 = 0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111111111111111111111111111111111111111111111   = </a:t>
            </a:r>
            <a:r>
              <a:rPr lang="en-US" b="1" dirty="0">
                <a:latin typeface="Georgia" panose="02040502050405020303" pitchFamily="18" charset="0"/>
              </a:rPr>
              <a:t>4,294,967,295</a:t>
            </a:r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After this conversion this number now can be fed to a computer system for further works.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636" y="637309"/>
            <a:ext cx="725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Categories of Number System in Computer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7454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are 4 types of number systems supported in Computer. They are-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Georgia" panose="02040502050405020303" pitchFamily="18" charset="0"/>
              </a:rPr>
              <a:t>Binary Number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Georgia" panose="02040502050405020303" pitchFamily="18" charset="0"/>
              </a:rPr>
              <a:t>Decimal Number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Georgia" panose="02040502050405020303" pitchFamily="18" charset="0"/>
              </a:rPr>
              <a:t>Octal Number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Georgia" panose="02040502050405020303" pitchFamily="18" charset="0"/>
              </a:rPr>
              <a:t>Hexadecimal Number System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Binary Number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84882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Only two digits are used to represent any numbers-  </a:t>
            </a:r>
            <a:r>
              <a:rPr lang="en-US" b="1" dirty="0" smtClean="0">
                <a:latin typeface="Georgia" panose="02040502050405020303" pitchFamily="18" charset="0"/>
              </a:rPr>
              <a:t>0 &amp;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Every number system is converted to Binary representation inside a computer.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Example-   </a:t>
            </a:r>
            <a:r>
              <a:rPr lang="en-US" b="1" dirty="0" smtClean="0">
                <a:latin typeface="Georgia" panose="02040502050405020303" pitchFamily="18" charset="0"/>
              </a:rPr>
              <a:t>3 </a:t>
            </a:r>
            <a:r>
              <a:rPr lang="en-US" dirty="0" smtClean="0">
                <a:latin typeface="Georgia" panose="02040502050405020303" pitchFamily="18" charset="0"/>
              </a:rPr>
              <a:t>in binary is represented as </a:t>
            </a:r>
            <a:r>
              <a:rPr lang="en-US" b="1" dirty="0" smtClean="0">
                <a:latin typeface="Georgia" panose="02040502050405020303" pitchFamily="18" charset="0"/>
              </a:rPr>
              <a:t>11.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To write any binary representation or number we use a Subscript of 2 to define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the base of that representation.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So, 3 in binary system will be frequently written as 11</a:t>
            </a:r>
            <a:r>
              <a:rPr lang="en-US" baseline="-25000" dirty="0" smtClean="0">
                <a:latin typeface="Georgia" panose="02040502050405020303" pitchFamily="18" charset="0"/>
              </a:rPr>
              <a:t>2.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Decimal Number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89146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Ten digits are used to represent any numbers-  from </a:t>
            </a:r>
            <a:r>
              <a:rPr lang="en-US" b="1" dirty="0" smtClean="0">
                <a:latin typeface="Georgia" panose="02040502050405020303" pitchFamily="18" charset="0"/>
              </a:rPr>
              <a:t>0 </a:t>
            </a:r>
            <a:r>
              <a:rPr lang="en-US" dirty="0" smtClean="0">
                <a:latin typeface="Georgia" panose="02040502050405020303" pitchFamily="18" charset="0"/>
              </a:rPr>
              <a:t>to</a:t>
            </a:r>
            <a:r>
              <a:rPr lang="en-US" b="1" dirty="0" smtClean="0">
                <a:latin typeface="Georgia" panose="02040502050405020303" pitchFamily="18" charset="0"/>
              </a:rPr>
              <a:t> 9. </a:t>
            </a:r>
            <a:r>
              <a:rPr lang="en-US" dirty="0" smtClean="0">
                <a:latin typeface="Georgia" panose="02040502050405020303" pitchFamily="18" charset="0"/>
              </a:rPr>
              <a:t>Hence the name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is defined as decimal.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most commonly used number system in the world among humans.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To write any number in Decimal Number System we use a Subscript of 10 to define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the base.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So, 3 in decimal system will be frequently written as 3</a:t>
            </a:r>
            <a:r>
              <a:rPr lang="en-US" baseline="-25000" dirty="0" smtClean="0">
                <a:latin typeface="Georgia" panose="02040502050405020303" pitchFamily="18" charset="0"/>
              </a:rPr>
              <a:t>10.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Octal Number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Eight digits are used to represent any numbers-  from </a:t>
            </a:r>
            <a:r>
              <a:rPr lang="en-US" b="1" dirty="0" smtClean="0">
                <a:latin typeface="Georgia" panose="02040502050405020303" pitchFamily="18" charset="0"/>
              </a:rPr>
              <a:t>0 </a:t>
            </a:r>
            <a:r>
              <a:rPr lang="en-US" dirty="0" smtClean="0">
                <a:latin typeface="Georgia" panose="02040502050405020303" pitchFamily="18" charset="0"/>
              </a:rPr>
              <a:t>to</a:t>
            </a:r>
            <a:r>
              <a:rPr lang="en-US" b="1" dirty="0" smtClean="0">
                <a:latin typeface="Georgia" panose="02040502050405020303" pitchFamily="18" charset="0"/>
              </a:rPr>
              <a:t> 7. </a:t>
            </a:r>
            <a:r>
              <a:rPr lang="en-US" dirty="0" smtClean="0">
                <a:latin typeface="Georgia" panose="02040502050405020303" pitchFamily="18" charset="0"/>
              </a:rPr>
              <a:t>Hence the name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is defined as octal.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To write any number in Octal Number System we use a Subscript of 8 to define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the base.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So, 3 in octal system will be frequently written as 3</a:t>
            </a:r>
            <a:r>
              <a:rPr lang="en-US" baseline="-25000" dirty="0" smtClean="0">
                <a:latin typeface="Georgia" panose="02040502050405020303" pitchFamily="18" charset="0"/>
              </a:rPr>
              <a:t>8.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As the digit 3 is used in the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    octal system, it can be represented as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5081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Hexadecimal Number System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80762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Sixteen alphanumeric are used to represent any numbers.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Hence the name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is defined as hexadecimal.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 characters are- </a:t>
            </a:r>
            <a:r>
              <a:rPr lang="en-US" b="1" dirty="0" smtClean="0">
                <a:latin typeface="Georgia" panose="02040502050405020303" pitchFamily="18" charset="0"/>
              </a:rPr>
              <a:t>0 to 9, A(10), B(11), C(12), D(13), E(14), F(15).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To write any number in Hexadecimal Number System we use a Subscript 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 of 16 to define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the base.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So, 15 in hexadecimal system will be frequently written as F</a:t>
            </a:r>
            <a:r>
              <a:rPr lang="en-US" baseline="-25000" dirty="0" smtClean="0">
                <a:latin typeface="Georgia" panose="02040502050405020303" pitchFamily="18" charset="0"/>
              </a:rPr>
              <a:t>16.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537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Conversion of Number Systems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90108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Decimal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other bases.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Other bases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decimal.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Other bases </a:t>
            </a:r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other bases. (binary to octal, hexadecimal; octal to binary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, hexadecimal,  ….)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9" y="655782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MSB &amp; LSB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4" y="2401454"/>
            <a:ext cx="78903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Most Significant Bit </a:t>
            </a:r>
            <a:r>
              <a:rPr lang="en-US" b="1" dirty="0" smtClean="0">
                <a:latin typeface="Georgia" panose="02040502050405020303" pitchFamily="18" charset="0"/>
              </a:rPr>
              <a:t>(MSB) </a:t>
            </a:r>
            <a:r>
              <a:rPr lang="en-US" dirty="0" smtClean="0">
                <a:latin typeface="Georgia" panose="02040502050405020303" pitchFamily="18" charset="0"/>
              </a:rPr>
              <a:t>is the left most digit in a number which has</a:t>
            </a: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    </a:t>
            </a:r>
            <a:r>
              <a:rPr lang="en-US" dirty="0" smtClean="0">
                <a:latin typeface="Georgia" panose="02040502050405020303" pitchFamily="18" charset="0"/>
              </a:rPr>
              <a:t>the most significant impact on the number’s valuation.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Least Significant Bit </a:t>
            </a:r>
            <a:r>
              <a:rPr lang="en-US" b="1" dirty="0" smtClean="0">
                <a:latin typeface="Georgia" panose="02040502050405020303" pitchFamily="18" charset="0"/>
              </a:rPr>
              <a:t>(LSB) </a:t>
            </a:r>
            <a:r>
              <a:rPr lang="en-US" dirty="0" smtClean="0">
                <a:latin typeface="Georgia" panose="02040502050405020303" pitchFamily="18" charset="0"/>
              </a:rPr>
              <a:t>is the right most digit in a number which has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     </a:t>
            </a:r>
            <a:r>
              <a:rPr lang="en-US" dirty="0" smtClean="0">
                <a:latin typeface="Georgia" panose="02040502050405020303" pitchFamily="18" charset="0"/>
              </a:rPr>
              <a:t>the least significant impact on the number’s valuation.</a:t>
            </a:r>
            <a:endParaRPr lang="en-US" b="1" dirty="0" smtClean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Example- in 379</a:t>
            </a:r>
            <a:r>
              <a:rPr lang="en-US" baseline="-25000" dirty="0" smtClean="0">
                <a:latin typeface="Georgia" panose="02040502050405020303" pitchFamily="18" charset="0"/>
              </a:rPr>
              <a:t>10</a:t>
            </a:r>
            <a:r>
              <a:rPr lang="en-US" dirty="0" smtClean="0">
                <a:latin typeface="Georgia" panose="02040502050405020303" pitchFamily="18" charset="0"/>
              </a:rPr>
              <a:t> , the MSB is 3 and LSB is 9.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B4DF-EDE5-488F-A86C-05E4CFFC2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</TotalTime>
  <Words>1932</Words>
  <Application>Microsoft Office PowerPoint</Application>
  <PresentationFormat>Widescreen</PresentationFormat>
  <Paragraphs>408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Algerian</vt:lpstr>
      <vt:lpstr>Arial</vt:lpstr>
      <vt:lpstr>Arial Narrow</vt:lpstr>
      <vt:lpstr>Baskerville Old Face</vt:lpstr>
      <vt:lpstr>Calibri</vt:lpstr>
      <vt:lpstr>Century Gothic</vt:lpstr>
      <vt:lpstr>Georgia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2020-07-18T16:25:01Z</dcterms:created>
  <dcterms:modified xsi:type="dcterms:W3CDTF">2020-07-29T10:30:30Z</dcterms:modified>
</cp:coreProperties>
</file>