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3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  <a:srgbClr val="28A010"/>
    <a:srgbClr val="339933"/>
    <a:srgbClr val="006600"/>
    <a:srgbClr val="E4580A"/>
    <a:srgbClr val="009900"/>
    <a:srgbClr val="91E509"/>
    <a:srgbClr val="72E509"/>
    <a:srgbClr val="00CC00"/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76173" autoAdjust="0"/>
  </p:normalViewPr>
  <p:slideViewPr>
    <p:cSldViewPr>
      <p:cViewPr varScale="1">
        <p:scale>
          <a:sx n="86" d="100"/>
          <a:sy n="86" d="100"/>
        </p:scale>
        <p:origin x="10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19-Sep-20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19-Sep-20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19-Sep-20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19-Sep-20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19-Sep-20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19-Sep-20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19-Sep-20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19-Sep-20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Spring_2020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550" y="1492634"/>
            <a:ext cx="890981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102</a:t>
            </a:r>
          </a:p>
          <a:p>
            <a:pPr algn="ctr"/>
            <a:r>
              <a:rPr lang="en-GB" sz="40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Introduction to CS and </a:t>
            </a:r>
            <a:endParaRPr lang="en-GB" sz="4000" dirty="0" smtClean="0">
              <a:solidFill>
                <a:srgbClr val="00B0F0"/>
              </a:solidFill>
              <a:latin typeface="Lucida Calligraphy" panose="03010101010101010101" pitchFamily="66" charset="0"/>
              <a:ea typeface="+mj-ea"/>
              <a:cs typeface="+mj-cs"/>
            </a:endParaRPr>
          </a:p>
          <a:p>
            <a:pPr algn="ctr"/>
            <a:r>
              <a:rPr lang="en-GB" sz="4000" dirty="0" smtClean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Programming Methodology </a:t>
            </a:r>
            <a:r>
              <a:rPr lang="en-GB" sz="40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100262" y="346240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Lab : 08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Expression, if-else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Problem-08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64799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year that has 366 days is called a leap year</a:t>
            </a: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 is leap year if the following conditions are </a:t>
            </a: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satisfied: Year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multiple of </a:t>
            </a: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400.Year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multiple of 4 and not multiple of 100</a:t>
            </a: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whether a given year is a leap year or </a:t>
            </a: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not.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282596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Input / Output</a:t>
            </a:r>
            <a:endParaRPr lang="en-GB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89689"/>
              </p:ext>
            </p:extLst>
          </p:nvPr>
        </p:nvGraphicFramePr>
        <p:xfrm>
          <a:off x="1704975" y="3800063"/>
          <a:ext cx="6400800" cy="225878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64278068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550033304"/>
                    </a:ext>
                  </a:extLst>
                </a:gridCol>
              </a:tblGrid>
              <a:tr h="656951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Input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Output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21795"/>
                  </a:ext>
                </a:extLst>
              </a:tr>
              <a:tr h="656951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/>
                        <a:t>2020</a:t>
                      </a:r>
                      <a:endParaRPr lang="en-GB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/>
                        <a:t>2020 is a leap year</a:t>
                      </a:r>
                      <a:endParaRPr lang="en-GB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649922"/>
                  </a:ext>
                </a:extLst>
              </a:tr>
              <a:tr h="656951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/>
                        <a:t>2003</a:t>
                      </a:r>
                      <a:endParaRPr lang="en-GB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/>
                        <a:t>2003 is not a leap year</a:t>
                      </a:r>
                      <a:endParaRPr lang="en-GB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2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8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Problem-09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64799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 a C program to check whether a triangle is Equilateral, Isosceles or Scalene.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282596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Input / Output</a:t>
            </a:r>
            <a:endParaRPr lang="en-GB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56665"/>
              </p:ext>
            </p:extLst>
          </p:nvPr>
        </p:nvGraphicFramePr>
        <p:xfrm>
          <a:off x="1654175" y="4442592"/>
          <a:ext cx="6400800" cy="197085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64278068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550033304"/>
                    </a:ext>
                  </a:extLst>
                </a:gridCol>
              </a:tblGrid>
              <a:tr h="656951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Input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Output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21795"/>
                  </a:ext>
                </a:extLst>
              </a:tr>
              <a:tr h="65695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50 50 60 </a:t>
                      </a:r>
                      <a:endParaRPr lang="en-GB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/>
                        <a:t>Isosceles triangle</a:t>
                      </a:r>
                      <a:endParaRPr lang="en-GB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649922"/>
                  </a:ext>
                </a:extLst>
              </a:tr>
              <a:tr h="656951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/>
                        <a:t>40 40</a:t>
                      </a:r>
                      <a:r>
                        <a:rPr lang="en-GB" sz="2800" b="0" baseline="0" dirty="0" smtClean="0"/>
                        <a:t> 40</a:t>
                      </a:r>
                      <a:endParaRPr lang="en-GB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/>
                        <a:t>Equilateral triangle</a:t>
                      </a:r>
                      <a:endParaRPr lang="en-GB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255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350" y="1506668"/>
            <a:ext cx="4252250" cy="24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Problem-10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64799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 a C program to enter three sides of a triangle and check whether a triangle is valid or not.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571904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Input / Output</a:t>
            </a:r>
            <a:endParaRPr lang="en-GB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19270"/>
              </p:ext>
            </p:extLst>
          </p:nvPr>
        </p:nvGraphicFramePr>
        <p:xfrm>
          <a:off x="1905000" y="3944535"/>
          <a:ext cx="6400800" cy="197085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64278068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550033304"/>
                    </a:ext>
                  </a:extLst>
                </a:gridCol>
              </a:tblGrid>
              <a:tr h="656951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Input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Output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21795"/>
                  </a:ext>
                </a:extLst>
              </a:tr>
              <a:tr h="65695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10 20 20 </a:t>
                      </a:r>
                      <a:endParaRPr lang="en-GB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/>
                        <a:t>Valid Triangle</a:t>
                      </a:r>
                      <a:endParaRPr lang="en-GB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649922"/>
                  </a:ext>
                </a:extLst>
              </a:tr>
              <a:tr h="656951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/>
                        <a:t>10 20</a:t>
                      </a:r>
                      <a:r>
                        <a:rPr lang="en-GB" sz="2800" b="0" baseline="0" dirty="0" smtClean="0"/>
                        <a:t> 40</a:t>
                      </a:r>
                      <a:endParaRPr lang="en-GB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smtClean="0"/>
                        <a:t>Invalid </a:t>
                      </a:r>
                      <a:r>
                        <a:rPr lang="en-GB" sz="2800" b="0" dirty="0" smtClean="0"/>
                        <a:t>Triangle</a:t>
                      </a:r>
                      <a:endParaRPr lang="en-GB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2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2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19-Sep-20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Problem-01: Class Performance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64799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 a program which will take L as input and print the area of circle, square and the </a:t>
            </a:r>
            <a:r>
              <a:rPr lang="en-GB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gray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</a:t>
            </a:r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Use Pi=3.1415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2057400"/>
            <a:ext cx="3101975" cy="341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06069"/>
            <a:ext cx="5015762" cy="2566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800" y="2407102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Input / Output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0686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Problem-02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64799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program which will take two integer numbers as input and swap their values.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1800" y="2407102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Input / Output</a:t>
            </a:r>
            <a:endParaRPr lang="en-GB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196721"/>
            <a:ext cx="6316010" cy="2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Problem-03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64799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program which will take two integer numbers as input and swap their </a:t>
            </a:r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values without third variable.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1800" y="2407102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Input / Output</a:t>
            </a:r>
            <a:endParaRPr lang="en-GB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367997"/>
            <a:ext cx="5892684" cy="20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f-else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8048"/>
            <a:ext cx="3514725" cy="55911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19600" y="123764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 </a:t>
            </a:r>
          </a:p>
          <a:p>
            <a:r>
              <a:rPr lang="en-GB" sz="2400" dirty="0"/>
              <a:t>  </a:t>
            </a:r>
          </a:p>
          <a:p>
            <a:r>
              <a:rPr lang="en-GB" sz="2400" dirty="0" err="1"/>
              <a:t>int</a:t>
            </a:r>
            <a:r>
              <a:rPr lang="en-GB" sz="2400" dirty="0"/>
              <a:t> main() { 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= 1</a:t>
            </a:r>
            <a:r>
              <a:rPr lang="en-GB" sz="2400" dirty="0" smtClean="0"/>
              <a:t>; </a:t>
            </a:r>
            <a:endParaRPr lang="en-GB" sz="2400" dirty="0"/>
          </a:p>
          <a:p>
            <a:r>
              <a:rPr lang="en-GB" sz="2400" dirty="0"/>
              <a:t>  </a:t>
            </a:r>
          </a:p>
          <a:p>
            <a:r>
              <a:rPr lang="en-GB" sz="2400" dirty="0"/>
              <a:t>    if (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smtClean="0"/>
              <a:t>==1) </a:t>
            </a:r>
            <a:endParaRPr lang="en-GB" sz="2400" dirty="0"/>
          </a:p>
          <a:p>
            <a:r>
              <a:rPr lang="en-GB" sz="2400" dirty="0"/>
              <a:t>        </a:t>
            </a:r>
            <a:r>
              <a:rPr lang="en-GB" sz="2400" dirty="0" err="1"/>
              <a:t>printf</a:t>
            </a:r>
            <a:r>
              <a:rPr lang="en-GB" sz="2400" dirty="0" smtClean="0"/>
              <a:t>(“I is equal 1 "); </a:t>
            </a:r>
            <a:endParaRPr lang="en-GB" sz="2400" dirty="0"/>
          </a:p>
          <a:p>
            <a:r>
              <a:rPr lang="en-GB" sz="2400" dirty="0"/>
              <a:t>    else</a:t>
            </a:r>
          </a:p>
          <a:p>
            <a:r>
              <a:rPr lang="en-GB" sz="2400" dirty="0"/>
              <a:t>        </a:t>
            </a:r>
            <a:r>
              <a:rPr lang="en-GB" sz="2400" dirty="0" err="1"/>
              <a:t>printf</a:t>
            </a:r>
            <a:r>
              <a:rPr lang="en-GB" sz="2400" dirty="0"/>
              <a:t>("</a:t>
            </a:r>
            <a:r>
              <a:rPr lang="en-GB" sz="2400" dirty="0" err="1"/>
              <a:t>i</a:t>
            </a:r>
            <a:r>
              <a:rPr lang="en-GB" sz="2400" dirty="0"/>
              <a:t> is </a:t>
            </a:r>
            <a:r>
              <a:rPr lang="en-GB" sz="2400" dirty="0" smtClean="0"/>
              <a:t>not </a:t>
            </a:r>
            <a:r>
              <a:rPr lang="en-GB" sz="2400" dirty="0"/>
              <a:t>equal 1 </a:t>
            </a:r>
            <a:r>
              <a:rPr lang="en-GB" sz="2400" dirty="0" smtClean="0"/>
              <a:t>"); </a:t>
            </a:r>
            <a:endParaRPr lang="en-GB" sz="2400" dirty="0"/>
          </a:p>
          <a:p>
            <a:r>
              <a:rPr lang="en-GB" sz="2400" dirty="0"/>
              <a:t>              </a:t>
            </a:r>
          </a:p>
          <a:p>
            <a:r>
              <a:rPr lang="en-GB" sz="2400" dirty="0"/>
              <a:t>    return 0;     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7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Problem-04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64799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program which will take an integer number as input and print whether the number is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Positive / Negative / Zero.</a:t>
            </a:r>
            <a:endParaRPr lang="en-GB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62199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Input / Output</a:t>
            </a:r>
            <a:endParaRPr lang="en-GB" sz="2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24549"/>
              </p:ext>
            </p:extLst>
          </p:nvPr>
        </p:nvGraphicFramePr>
        <p:xfrm>
          <a:off x="1676400" y="3391996"/>
          <a:ext cx="6400800" cy="291573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64278068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550033304"/>
                    </a:ext>
                  </a:extLst>
                </a:gridCol>
              </a:tblGrid>
              <a:tr h="656951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Input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Output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21795"/>
                  </a:ext>
                </a:extLst>
              </a:tr>
              <a:tr h="656951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/>
                        <a:t>9</a:t>
                      </a:r>
                      <a:endParaRPr lang="en-GB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Positive</a:t>
                      </a:r>
                      <a:endParaRPr lang="en-GB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649922"/>
                  </a:ext>
                </a:extLst>
              </a:tr>
              <a:tr h="656951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/>
                        <a:t>0</a:t>
                      </a:r>
                      <a:endParaRPr lang="en-GB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Zero</a:t>
                      </a:r>
                      <a:endParaRPr lang="en-GB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25502"/>
                  </a:ext>
                </a:extLst>
              </a:tr>
              <a:tr h="656951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/>
                        <a:t>-5</a:t>
                      </a:r>
                      <a:endParaRPr lang="en-GB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Negative</a:t>
                      </a:r>
                      <a:endParaRPr lang="en-GB" sz="2400" b="0" dirty="0" smtClean="0"/>
                    </a:p>
                    <a:p>
                      <a:pPr algn="ctr"/>
                      <a:endParaRPr lang="en-GB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73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2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Problem-05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64799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program that will take an integer and determine whether the number is a perfect square or not.</a:t>
            </a:r>
            <a:endParaRPr lang="en-GB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62199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Input / Output</a:t>
            </a:r>
            <a:endParaRPr lang="en-GB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62640"/>
            <a:ext cx="6019800" cy="18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Problem-06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64799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Take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integer number as input, consider it as an exam mark and print the corresponding Letter Grade.</a:t>
            </a:r>
            <a:endParaRPr lang="en-GB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62199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Input / Output</a:t>
            </a:r>
            <a:endParaRPr lang="en-GB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842" y="3289197"/>
            <a:ext cx="5266158" cy="295371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50128"/>
              </p:ext>
            </p:extLst>
          </p:nvPr>
        </p:nvGraphicFramePr>
        <p:xfrm>
          <a:off x="355600" y="3604551"/>
          <a:ext cx="2590800" cy="23230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64278068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50033304"/>
                    </a:ext>
                  </a:extLst>
                </a:gridCol>
              </a:tblGrid>
              <a:tr h="5807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Input 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Output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21795"/>
                  </a:ext>
                </a:extLst>
              </a:tr>
              <a:tr h="580751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85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A+</a:t>
                      </a:r>
                      <a:endParaRPr lang="en-GB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649922"/>
                  </a:ext>
                </a:extLst>
              </a:tr>
              <a:tr h="580751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39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GB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25502"/>
                  </a:ext>
                </a:extLst>
              </a:tr>
              <a:tr h="580751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62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GB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73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4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Problem-07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64799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simple arithmetic calculator. The program will request the user to enter a number, an operator and another number. It should then carry out the specific arithmetic operation: addition, subtraction, multiplication or division of two numbers. Finally display the result.</a:t>
            </a:r>
            <a:endParaRPr lang="en-GB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282596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Input / Output</a:t>
            </a:r>
            <a:endParaRPr lang="en-GB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74158"/>
              </p:ext>
            </p:extLst>
          </p:nvPr>
        </p:nvGraphicFramePr>
        <p:xfrm>
          <a:off x="1410288" y="3813553"/>
          <a:ext cx="6096000" cy="20250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1558283837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3245455691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marL="1270000">
                        <a:spcAft>
                          <a:spcPts val="0"/>
                        </a:spcAft>
                      </a:pPr>
                      <a:r>
                        <a:rPr lang="en-GB" sz="3200" dirty="0">
                          <a:effectLst/>
                        </a:rPr>
                        <a:t>Input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19200">
                        <a:spcAft>
                          <a:spcPts val="0"/>
                        </a:spcAft>
                      </a:pPr>
                      <a:r>
                        <a:rPr lang="en-GB" sz="3200" dirty="0">
                          <a:effectLst/>
                        </a:rPr>
                        <a:t>Output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006264"/>
                  </a:ext>
                </a:extLst>
              </a:tr>
              <a:tr h="53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5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5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202349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 + 3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6.00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3533991"/>
                  </a:ext>
                </a:extLst>
              </a:tr>
              <a:tr h="53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5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5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60746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 – 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0.00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5467986"/>
                  </a:ext>
                </a:extLst>
              </a:tr>
              <a:tr h="53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5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5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480058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 * 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8.00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1614114"/>
                  </a:ext>
                </a:extLst>
              </a:tr>
              <a:tr h="53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5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5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3224323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33/2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16.50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4896965"/>
                  </a:ext>
                </a:extLst>
              </a:tr>
              <a:tr h="53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5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5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13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0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4995</TotalTime>
  <Words>475</Words>
  <Application>Microsoft Office PowerPoint</Application>
  <PresentationFormat>On-screen Show (4:3)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Aharoni</vt:lpstr>
      <vt:lpstr>Arial</vt:lpstr>
      <vt:lpstr>Calibri</vt:lpstr>
      <vt:lpstr>Cambria</vt:lpstr>
      <vt:lpstr>Forte</vt:lpstr>
      <vt:lpstr>Lucida Bright</vt:lpstr>
      <vt:lpstr>Lucida Calligraphy</vt:lpstr>
      <vt:lpstr>Times New Roman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421</cp:revision>
  <dcterms:created xsi:type="dcterms:W3CDTF">2014-02-03T19:53:25Z</dcterms:created>
  <dcterms:modified xsi:type="dcterms:W3CDTF">2020-09-19T12:03:44Z</dcterms:modified>
</cp:coreProperties>
</file>