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434" r:id="rId3"/>
    <p:sldId id="435" r:id="rId4"/>
    <p:sldId id="436" r:id="rId5"/>
    <p:sldId id="438" r:id="rId6"/>
    <p:sldId id="439" r:id="rId7"/>
    <p:sldId id="440" r:id="rId8"/>
    <p:sldId id="445" r:id="rId9"/>
    <p:sldId id="452" r:id="rId10"/>
    <p:sldId id="447" r:id="rId11"/>
    <p:sldId id="448" r:id="rId12"/>
    <p:sldId id="449" r:id="rId13"/>
    <p:sldId id="453" r:id="rId14"/>
    <p:sldId id="454" r:id="rId15"/>
    <p:sldId id="450" r:id="rId16"/>
    <p:sldId id="451" r:id="rId17"/>
    <p:sldId id="455" r:id="rId18"/>
    <p:sldId id="456" r:id="rId19"/>
    <p:sldId id="457" r:id="rId20"/>
    <p:sldId id="467" r:id="rId21"/>
    <p:sldId id="466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3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4580A"/>
    <a:srgbClr val="002B82"/>
    <a:srgbClr val="00CC00"/>
    <a:srgbClr val="339933"/>
    <a:srgbClr val="28A010"/>
    <a:srgbClr val="FFA401"/>
    <a:srgbClr val="006600"/>
    <a:srgbClr val="91E509"/>
    <a:srgbClr val="72E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76173" autoAdjust="0"/>
  </p:normalViewPr>
  <p:slideViewPr>
    <p:cSldViewPr>
      <p:cViewPr varScale="1">
        <p:scale>
          <a:sx n="75" d="100"/>
          <a:sy n="75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faetsplanet.com/?p=1022" TargetMode="External"/><Relationship Id="rId2" Type="http://schemas.openxmlformats.org/officeDocument/2006/relationships/hyperlink" Target="https://jakir.me/%E0%A6%B0%E0%A6%BF%E0%A6%95%E0%A6%BE%E0%A6%B0%E0%A6%B6%E0%A6%A8-recursion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c-programming-exercises/recursion/index.php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900" dirty="0" smtClean="0">
                <a:solidFill>
                  <a:schemeClr val="tx1"/>
                </a:solidFill>
              </a:rPr>
              <a:t>Lab : 10 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File in C</a:t>
            </a: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Recursion (Basic)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ctr"/>
            <a:endParaRPr 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8875" y="811927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/>
              <a:t>#include &lt;</a:t>
            </a:r>
            <a:r>
              <a:rPr lang="en-GB" sz="1600" dirty="0" err="1"/>
              <a:t>stdlib.h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 err="1"/>
              <a:t>int</a:t>
            </a:r>
            <a:r>
              <a:rPr lang="en-GB" sz="1600" dirty="0"/>
              <a:t>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char sentence[1000];</a:t>
            </a:r>
          </a:p>
          <a:p>
            <a:endParaRPr lang="en-GB" sz="1600" dirty="0"/>
          </a:p>
          <a:p>
            <a:r>
              <a:rPr lang="en-GB" sz="1600" dirty="0"/>
              <a:t>    FILE *</a:t>
            </a:r>
            <a:r>
              <a:rPr lang="en-GB" sz="1600" dirty="0" err="1"/>
              <a:t>fptr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fptr</a:t>
            </a:r>
            <a:r>
              <a:rPr lang="en-GB" sz="1600" dirty="0"/>
              <a:t> = </a:t>
            </a:r>
            <a:r>
              <a:rPr lang="en-GB" sz="1600" dirty="0" err="1"/>
              <a:t>fopen</a:t>
            </a:r>
            <a:r>
              <a:rPr lang="en-GB" sz="1600" dirty="0"/>
              <a:t>("</a:t>
            </a:r>
            <a:r>
              <a:rPr lang="en-GB" sz="1600" dirty="0" err="1"/>
              <a:t>abc.txt","w</a:t>
            </a:r>
            <a:r>
              <a:rPr lang="en-GB" sz="1600" dirty="0"/>
              <a:t>");</a:t>
            </a:r>
          </a:p>
          <a:p>
            <a:endParaRPr lang="en-GB" sz="1600" dirty="0"/>
          </a:p>
          <a:p>
            <a:r>
              <a:rPr lang="en-GB" sz="1600" dirty="0"/>
              <a:t>    // exiting program</a:t>
            </a:r>
          </a:p>
          <a:p>
            <a:r>
              <a:rPr lang="en-GB" sz="1600" dirty="0"/>
              <a:t>    if (</a:t>
            </a:r>
            <a:r>
              <a:rPr lang="en-GB" sz="1600" dirty="0" err="1"/>
              <a:t>fptr</a:t>
            </a:r>
            <a:r>
              <a:rPr lang="en-GB" sz="1600" dirty="0"/>
              <a:t> == NULL)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printf</a:t>
            </a:r>
            <a:r>
              <a:rPr lang="en-GB" sz="1600" dirty="0"/>
              <a:t>("Error!");</a:t>
            </a:r>
          </a:p>
          <a:p>
            <a:r>
              <a:rPr lang="en-GB" sz="1600" dirty="0"/>
              <a:t>        exit(1);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("Enter a sentence:\n");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fgets</a:t>
            </a:r>
            <a:r>
              <a:rPr lang="en-GB" sz="1600" dirty="0"/>
              <a:t>(sentence, </a:t>
            </a:r>
            <a:r>
              <a:rPr lang="en-GB" sz="1600" dirty="0" err="1"/>
              <a:t>sizeof</a:t>
            </a:r>
            <a:r>
              <a:rPr lang="en-GB" sz="1600" dirty="0"/>
              <a:t>(sentence), </a:t>
            </a:r>
            <a:r>
              <a:rPr lang="en-GB" sz="1600" dirty="0" err="1"/>
              <a:t>stdin</a:t>
            </a:r>
            <a:r>
              <a:rPr lang="en-GB" sz="1600" dirty="0"/>
              <a:t>);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fprintf</a:t>
            </a:r>
            <a:r>
              <a:rPr lang="en-GB" sz="1600" dirty="0"/>
              <a:t>(</a:t>
            </a:r>
            <a:r>
              <a:rPr lang="en-GB" sz="1600" dirty="0" err="1"/>
              <a:t>fptr</a:t>
            </a:r>
            <a:r>
              <a:rPr lang="en-GB" sz="1600" dirty="0"/>
              <a:t>, "%s", sentence);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fclose</a:t>
            </a:r>
            <a:r>
              <a:rPr lang="en-GB" sz="1600" dirty="0"/>
              <a:t>(</a:t>
            </a:r>
            <a:r>
              <a:rPr lang="en-GB" sz="1600" dirty="0" err="1"/>
              <a:t>fptr</a:t>
            </a:r>
            <a:r>
              <a:rPr lang="en-GB" sz="1600" dirty="0"/>
              <a:t>);</a:t>
            </a:r>
          </a:p>
          <a:p>
            <a:r>
              <a:rPr lang="en-GB" sz="1600" dirty="0"/>
              <a:t>    return 0;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2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093" y="2590800"/>
            <a:ext cx="674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Write a c program to read your full name from text file and display it.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701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16684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#include &lt;</a:t>
            </a:r>
            <a:r>
              <a:rPr lang="en-GB" sz="2000" dirty="0" err="1"/>
              <a:t>stdlib.h</a:t>
            </a:r>
            <a:r>
              <a:rPr lang="en-GB" sz="2000" dirty="0"/>
              <a:t>&gt; 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 {</a:t>
            </a:r>
          </a:p>
          <a:p>
            <a:r>
              <a:rPr lang="en-GB" sz="2000" dirty="0"/>
              <a:t>    char c[1000];</a:t>
            </a:r>
          </a:p>
          <a:p>
            <a:r>
              <a:rPr lang="en-GB" sz="2000" dirty="0"/>
              <a:t>    FILE *</a:t>
            </a:r>
            <a:r>
              <a:rPr lang="en-GB" sz="2000" dirty="0" err="1"/>
              <a:t>fptr</a:t>
            </a:r>
            <a:r>
              <a:rPr lang="en-GB" sz="2000" dirty="0"/>
              <a:t>;</a:t>
            </a:r>
          </a:p>
          <a:p>
            <a:r>
              <a:rPr lang="en-GB" sz="2000" dirty="0"/>
              <a:t>    if ((</a:t>
            </a:r>
            <a:r>
              <a:rPr lang="en-GB" sz="2000" dirty="0" err="1"/>
              <a:t>fptr</a:t>
            </a:r>
            <a:r>
              <a:rPr lang="en-GB" sz="2000" dirty="0"/>
              <a:t> = </a:t>
            </a:r>
            <a:r>
              <a:rPr lang="en-GB" sz="2000" dirty="0" err="1"/>
              <a:t>fopen</a:t>
            </a:r>
            <a:r>
              <a:rPr lang="en-GB" sz="2000" dirty="0"/>
              <a:t>("</a:t>
            </a:r>
            <a:r>
              <a:rPr lang="en-GB" sz="2000" dirty="0" err="1"/>
              <a:t>abc.txt","r</a:t>
            </a:r>
            <a:r>
              <a:rPr lang="en-GB" sz="2000" dirty="0"/>
              <a:t>")) == NULL) {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("Error! opening file");</a:t>
            </a:r>
          </a:p>
          <a:p>
            <a:r>
              <a:rPr lang="en-GB" sz="2000" dirty="0"/>
              <a:t>      </a:t>
            </a:r>
          </a:p>
          <a:p>
            <a:r>
              <a:rPr lang="en-GB" sz="2000" dirty="0"/>
              <a:t>        exit(1);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fscanf</a:t>
            </a:r>
            <a:r>
              <a:rPr lang="en-GB" sz="2000" dirty="0"/>
              <a:t>(</a:t>
            </a:r>
            <a:r>
              <a:rPr lang="en-GB" sz="2000" dirty="0" err="1"/>
              <a:t>fptr</a:t>
            </a:r>
            <a:r>
              <a:rPr lang="en-GB" sz="2000" dirty="0"/>
              <a:t>, "%[^\n]", c);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("Data from the file:\</a:t>
            </a:r>
            <a:r>
              <a:rPr lang="en-GB" sz="2000" dirty="0" err="1"/>
              <a:t>n%s</a:t>
            </a:r>
            <a:r>
              <a:rPr lang="en-GB" sz="2000" dirty="0"/>
              <a:t>", c);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fclose</a:t>
            </a:r>
            <a:r>
              <a:rPr lang="en-GB" sz="2000" dirty="0"/>
              <a:t>(</a:t>
            </a:r>
            <a:r>
              <a:rPr lang="en-GB" sz="2000" dirty="0" err="1"/>
              <a:t>fptr</a:t>
            </a:r>
            <a:r>
              <a:rPr lang="en-GB" sz="2000" dirty="0"/>
              <a:t>);</a:t>
            </a:r>
          </a:p>
          <a:p>
            <a:endParaRPr lang="en-GB" sz="2000" dirty="0"/>
          </a:p>
          <a:p>
            <a:r>
              <a:rPr lang="en-GB" sz="2000" dirty="0"/>
              <a:t>    return </a:t>
            </a:r>
            <a:r>
              <a:rPr lang="en-GB" dirty="0"/>
              <a:t>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093" y="2590800"/>
            <a:ext cx="6746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Write a c </a:t>
            </a:r>
            <a:r>
              <a:rPr lang="en-GB" sz="3600" dirty="0"/>
              <a:t>program to reading value of different </a:t>
            </a:r>
            <a:r>
              <a:rPr lang="en-GB" sz="3600" dirty="0" smtClean="0"/>
              <a:t>types of data .</a:t>
            </a:r>
          </a:p>
          <a:p>
            <a:pPr algn="ctr"/>
            <a:r>
              <a:rPr lang="en-GB" sz="3600" dirty="0" smtClean="0"/>
              <a:t>Like</a:t>
            </a:r>
          </a:p>
          <a:p>
            <a:pPr algn="ctr"/>
            <a:r>
              <a:rPr lang="en-GB" sz="3600" dirty="0" err="1"/>
              <a:t>int</a:t>
            </a:r>
            <a:r>
              <a:rPr lang="en-GB" sz="3600" dirty="0"/>
              <a:t> </a:t>
            </a:r>
            <a:r>
              <a:rPr lang="en-GB" sz="3600" dirty="0" smtClean="0"/>
              <a:t>    </a:t>
            </a:r>
            <a:r>
              <a:rPr lang="en-GB" sz="3600" dirty="0"/>
              <a:t>float </a:t>
            </a:r>
            <a:r>
              <a:rPr lang="en-GB" sz="3600" dirty="0" smtClean="0"/>
              <a:t> char  double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363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main(){</a:t>
            </a:r>
          </a:p>
          <a:p>
            <a:endParaRPr lang="en-GB" dirty="0"/>
          </a:p>
          <a:p>
            <a:r>
              <a:rPr lang="en-GB" dirty="0"/>
              <a:t>    FILE *</a:t>
            </a:r>
            <a:r>
              <a:rPr lang="en-GB" dirty="0" err="1"/>
              <a:t>fp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a;</a:t>
            </a:r>
          </a:p>
          <a:p>
            <a:r>
              <a:rPr lang="en-GB" dirty="0"/>
              <a:t>    float b;</a:t>
            </a:r>
          </a:p>
          <a:p>
            <a:r>
              <a:rPr lang="en-GB" dirty="0"/>
              <a:t>    char c;</a:t>
            </a:r>
          </a:p>
          <a:p>
            <a:r>
              <a:rPr lang="en-GB" dirty="0"/>
              <a:t>    double d;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fp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("</a:t>
            </a:r>
            <a:r>
              <a:rPr lang="en-GB" dirty="0" err="1"/>
              <a:t>abc.txt","r</a:t>
            </a:r>
            <a:r>
              <a:rPr lang="en-GB" dirty="0"/>
              <a:t>");</a:t>
            </a:r>
          </a:p>
          <a:p>
            <a:r>
              <a:rPr lang="en-GB" dirty="0"/>
              <a:t>    if(</a:t>
            </a:r>
            <a:r>
              <a:rPr lang="en-GB" dirty="0" err="1"/>
              <a:t>fp</a:t>
            </a:r>
            <a:r>
              <a:rPr lang="en-GB" dirty="0"/>
              <a:t> == NULL)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("Error....");</a:t>
            </a:r>
          </a:p>
          <a:p>
            <a:r>
              <a:rPr lang="en-GB" dirty="0"/>
              <a:t>        return;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fscanf</a:t>
            </a:r>
            <a:r>
              <a:rPr lang="en-GB" dirty="0"/>
              <a:t>(</a:t>
            </a:r>
            <a:r>
              <a:rPr lang="en-GB" dirty="0" err="1"/>
              <a:t>fp</a:t>
            </a:r>
            <a:r>
              <a:rPr lang="en-GB" dirty="0"/>
              <a:t>,"%d %f %c %</a:t>
            </a:r>
            <a:r>
              <a:rPr lang="en-GB" dirty="0" err="1"/>
              <a:t>lf",&amp;a,&amp;b,&amp;c,&amp;d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 = %d b = %f c = %c d = %lf",</a:t>
            </a:r>
            <a:r>
              <a:rPr lang="en-GB" dirty="0" err="1"/>
              <a:t>a,b,c,d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(</a:t>
            </a:r>
            <a:r>
              <a:rPr lang="en-GB" dirty="0" err="1"/>
              <a:t>fp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0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Copying  content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105835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program for Copying 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one text file to another text file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66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Copying  content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875" y="799028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/>
              <a:t>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 smtClean="0"/>
              <a:t>    </a:t>
            </a:r>
            <a:r>
              <a:rPr lang="en-GB" sz="1600" dirty="0"/>
              <a:t>FILE *fp1,*fp2;</a:t>
            </a:r>
          </a:p>
          <a:p>
            <a:r>
              <a:rPr lang="en-GB" sz="1600" dirty="0"/>
              <a:t>    char </a:t>
            </a:r>
            <a:r>
              <a:rPr lang="en-GB" sz="1600" dirty="0" err="1"/>
              <a:t>ch</a:t>
            </a:r>
            <a:r>
              <a:rPr lang="en-GB" sz="1600" dirty="0"/>
              <a:t>;</a:t>
            </a:r>
          </a:p>
          <a:p>
            <a:endParaRPr lang="en-GB" sz="1600" dirty="0"/>
          </a:p>
          <a:p>
            <a:r>
              <a:rPr lang="en-GB" sz="1600" dirty="0"/>
              <a:t>    fp1 = </a:t>
            </a:r>
            <a:r>
              <a:rPr lang="en-GB" sz="1600" dirty="0" err="1"/>
              <a:t>fopen</a:t>
            </a:r>
            <a:r>
              <a:rPr lang="en-GB" sz="1600" dirty="0"/>
              <a:t>("</a:t>
            </a:r>
            <a:r>
              <a:rPr lang="en-GB" sz="1600" dirty="0" err="1"/>
              <a:t>aa.txt","r</a:t>
            </a:r>
            <a:r>
              <a:rPr lang="en-GB" sz="1600" dirty="0"/>
              <a:t>");</a:t>
            </a:r>
          </a:p>
          <a:p>
            <a:r>
              <a:rPr lang="en-GB" sz="1600" dirty="0"/>
              <a:t>    fp2 = </a:t>
            </a:r>
            <a:r>
              <a:rPr lang="en-GB" sz="1600" dirty="0" err="1"/>
              <a:t>fopen</a:t>
            </a:r>
            <a:r>
              <a:rPr lang="en-GB" sz="1600" dirty="0"/>
              <a:t>("</a:t>
            </a:r>
            <a:r>
              <a:rPr lang="en-GB" sz="1600" dirty="0" err="1"/>
              <a:t>bb.txt","w</a:t>
            </a:r>
            <a:r>
              <a:rPr lang="en-GB" sz="1600" dirty="0"/>
              <a:t>");</a:t>
            </a:r>
          </a:p>
          <a:p>
            <a:r>
              <a:rPr lang="en-GB" sz="1600" dirty="0"/>
              <a:t>    if(fp1 == NULL || fp2 == NULL)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printf</a:t>
            </a:r>
            <a:r>
              <a:rPr lang="en-GB" sz="1600" dirty="0"/>
              <a:t>("Error....");</a:t>
            </a:r>
          </a:p>
          <a:p>
            <a:r>
              <a:rPr lang="en-GB" sz="1600" dirty="0"/>
              <a:t>        return;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while(1)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fscanf</a:t>
            </a:r>
            <a:r>
              <a:rPr lang="en-GB" sz="1600" dirty="0"/>
              <a:t>(fp1,"%c",&amp;ch);</a:t>
            </a:r>
          </a:p>
          <a:p>
            <a:r>
              <a:rPr lang="en-GB" sz="1600" dirty="0"/>
              <a:t>        if(</a:t>
            </a:r>
            <a:r>
              <a:rPr lang="en-GB" sz="1600" dirty="0" err="1"/>
              <a:t>feof</a:t>
            </a:r>
            <a:r>
              <a:rPr lang="en-GB" sz="1600" dirty="0"/>
              <a:t>(fp1)) break;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fprintf</a:t>
            </a:r>
            <a:r>
              <a:rPr lang="en-GB" sz="1600" dirty="0"/>
              <a:t>(fp2,"%c",ch);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fclose</a:t>
            </a:r>
            <a:r>
              <a:rPr lang="en-GB" sz="1600" dirty="0"/>
              <a:t>(fp1);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fclose</a:t>
            </a:r>
            <a:r>
              <a:rPr lang="en-GB" sz="1600" dirty="0"/>
              <a:t>(fp2);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668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3217387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append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file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60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25" y="823565"/>
            <a:ext cx="64674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 err="1"/>
              <a:t>int</a:t>
            </a:r>
            <a:r>
              <a:rPr lang="en-GB" sz="1600" dirty="0"/>
              <a:t> main 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FILE * </a:t>
            </a:r>
            <a:r>
              <a:rPr lang="en-GB" sz="1600" dirty="0" err="1"/>
              <a:t>fptr</a:t>
            </a:r>
            <a:r>
              <a:rPr lang="en-GB" sz="1600" dirty="0"/>
              <a:t>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i,n</a:t>
            </a:r>
            <a:r>
              <a:rPr lang="en-GB" sz="1600" dirty="0"/>
              <a:t>;</a:t>
            </a:r>
          </a:p>
          <a:p>
            <a:r>
              <a:rPr lang="en-GB" sz="1600" dirty="0"/>
              <a:t>    char </a:t>
            </a:r>
            <a:r>
              <a:rPr lang="en-GB" sz="1600" dirty="0" err="1"/>
              <a:t>str</a:t>
            </a:r>
            <a:r>
              <a:rPr lang="en-GB" sz="1600" dirty="0"/>
              <a:t>[100];</a:t>
            </a:r>
          </a:p>
          <a:p>
            <a:r>
              <a:rPr lang="en-GB" sz="1600" dirty="0"/>
              <a:t>    char </a:t>
            </a:r>
            <a:r>
              <a:rPr lang="en-GB" sz="1600" dirty="0" err="1"/>
              <a:t>fname</a:t>
            </a:r>
            <a:r>
              <a:rPr lang="en-GB" sz="1600" dirty="0"/>
              <a:t>[20];</a:t>
            </a:r>
          </a:p>
          <a:p>
            <a:r>
              <a:rPr lang="en-GB" sz="1600" dirty="0"/>
              <a:t>    char str1;</a:t>
            </a:r>
          </a:p>
          <a:p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 Input the file name to be opened 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("%s",</a:t>
            </a:r>
            <a:r>
              <a:rPr lang="en-GB" sz="1600" dirty="0" err="1"/>
              <a:t>fname</a:t>
            </a:r>
            <a:r>
              <a:rPr lang="en-GB" sz="1600" dirty="0" smtClean="0"/>
              <a:t>);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fptr</a:t>
            </a:r>
            <a:r>
              <a:rPr lang="en-GB" sz="1600" dirty="0"/>
              <a:t> = </a:t>
            </a:r>
            <a:r>
              <a:rPr lang="en-GB" sz="1600" dirty="0" err="1"/>
              <a:t>fopen</a:t>
            </a:r>
            <a:r>
              <a:rPr lang="en-GB" sz="1600" dirty="0"/>
              <a:t>(</a:t>
            </a:r>
            <a:r>
              <a:rPr lang="en-GB" sz="1600" dirty="0" err="1"/>
              <a:t>fname</a:t>
            </a:r>
            <a:r>
              <a:rPr lang="en-GB" sz="1600" dirty="0"/>
              <a:t>, "a");</a:t>
            </a:r>
          </a:p>
          <a:p>
            <a:r>
              <a:rPr lang="en-GB" sz="1600" dirty="0" smtClean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 Input the number of lines to be written : 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("%d", &amp;n);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(" The lines are : \n");</a:t>
            </a:r>
          </a:p>
          <a:p>
            <a:r>
              <a:rPr lang="en-GB" sz="1600" dirty="0"/>
              <a:t>    for(</a:t>
            </a:r>
            <a:r>
              <a:rPr lang="en-GB" sz="1600" dirty="0" err="1"/>
              <a:t>i</a:t>
            </a:r>
            <a:r>
              <a:rPr lang="en-GB" sz="1600" dirty="0"/>
              <a:t> = 0; </a:t>
            </a:r>
            <a:r>
              <a:rPr lang="en-GB" sz="1600" dirty="0" err="1"/>
              <a:t>i</a:t>
            </a:r>
            <a:r>
              <a:rPr lang="en-GB" sz="1600" dirty="0"/>
              <a:t> &lt; n+1; </a:t>
            </a:r>
            <a:r>
              <a:rPr lang="en-GB" sz="1600" dirty="0" err="1"/>
              <a:t>i</a:t>
            </a:r>
            <a:r>
              <a:rPr lang="en-GB" sz="1600" dirty="0"/>
              <a:t>++)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fgets</a:t>
            </a:r>
            <a:r>
              <a:rPr lang="en-GB" sz="1600" dirty="0"/>
              <a:t>(</a:t>
            </a:r>
            <a:r>
              <a:rPr lang="en-GB" sz="1600" dirty="0" err="1"/>
              <a:t>str</a:t>
            </a:r>
            <a:r>
              <a:rPr lang="en-GB" sz="1600" dirty="0"/>
              <a:t>, </a:t>
            </a:r>
            <a:r>
              <a:rPr lang="en-GB" sz="1600" dirty="0" err="1"/>
              <a:t>sizeof</a:t>
            </a:r>
            <a:r>
              <a:rPr lang="en-GB" sz="1600" dirty="0"/>
              <a:t> </a:t>
            </a:r>
            <a:r>
              <a:rPr lang="en-GB" sz="1600" dirty="0" err="1"/>
              <a:t>str</a:t>
            </a:r>
            <a:r>
              <a:rPr lang="en-GB" sz="1600" dirty="0"/>
              <a:t>, </a:t>
            </a:r>
            <a:r>
              <a:rPr lang="en-GB" sz="1600" dirty="0" err="1"/>
              <a:t>stdin</a:t>
            </a:r>
            <a:r>
              <a:rPr lang="en-GB" sz="1600" dirty="0"/>
              <a:t>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fputs</a:t>
            </a:r>
            <a:r>
              <a:rPr lang="en-GB" sz="1600" dirty="0"/>
              <a:t>(</a:t>
            </a:r>
            <a:r>
              <a:rPr lang="en-GB" sz="1600" dirty="0" err="1"/>
              <a:t>str</a:t>
            </a:r>
            <a:r>
              <a:rPr lang="en-GB" sz="1600" dirty="0"/>
              <a:t>, </a:t>
            </a:r>
            <a:r>
              <a:rPr lang="en-GB" sz="1600" dirty="0" err="1"/>
              <a:t>fptr</a:t>
            </a:r>
            <a:r>
              <a:rPr lang="en-GB" sz="1600" dirty="0"/>
              <a:t>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fclose</a:t>
            </a:r>
            <a:r>
              <a:rPr lang="en-GB" sz="1600" dirty="0"/>
              <a:t> (</a:t>
            </a:r>
            <a:r>
              <a:rPr lang="en-GB" sz="1600" dirty="0" err="1"/>
              <a:t>fptr</a:t>
            </a:r>
            <a:r>
              <a:rPr lang="en-GB" sz="1600" dirty="0"/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1261288"/>
            <a:ext cx="419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fclose</a:t>
            </a:r>
            <a:r>
              <a:rPr lang="en-GB" dirty="0"/>
              <a:t> (</a:t>
            </a:r>
            <a:r>
              <a:rPr lang="en-GB" dirty="0" err="1"/>
              <a:t>fptr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fptr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 (</a:t>
            </a:r>
            <a:r>
              <a:rPr lang="en-GB" dirty="0" err="1"/>
              <a:t>fname</a:t>
            </a:r>
            <a:r>
              <a:rPr lang="en-GB" dirty="0"/>
              <a:t>, "r");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 The content of the file %s is  :\n",</a:t>
            </a:r>
            <a:r>
              <a:rPr lang="en-GB" dirty="0" err="1"/>
              <a:t>fname</a:t>
            </a:r>
            <a:r>
              <a:rPr lang="en-GB" dirty="0"/>
              <a:t>);</a:t>
            </a:r>
          </a:p>
          <a:p>
            <a:r>
              <a:rPr lang="en-GB" dirty="0"/>
              <a:t>    str1 = </a:t>
            </a:r>
            <a:r>
              <a:rPr lang="en-GB" dirty="0" err="1"/>
              <a:t>fgetc</a:t>
            </a:r>
            <a:r>
              <a:rPr lang="en-GB" dirty="0"/>
              <a:t>(</a:t>
            </a:r>
            <a:r>
              <a:rPr lang="en-GB" dirty="0" err="1"/>
              <a:t>fptr</a:t>
            </a:r>
            <a:r>
              <a:rPr lang="en-GB" dirty="0"/>
              <a:t>);</a:t>
            </a:r>
          </a:p>
          <a:p>
            <a:r>
              <a:rPr lang="en-GB" dirty="0"/>
              <a:t>    while (str1 != EOF)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 ("%c", str1);</a:t>
            </a:r>
          </a:p>
          <a:p>
            <a:r>
              <a:rPr lang="en-GB" dirty="0"/>
              <a:t>        str1 = </a:t>
            </a:r>
            <a:r>
              <a:rPr lang="en-GB" dirty="0" err="1"/>
              <a:t>fgetc</a:t>
            </a:r>
            <a:r>
              <a:rPr lang="en-GB" dirty="0"/>
              <a:t>(</a:t>
            </a:r>
            <a:r>
              <a:rPr lang="en-GB" dirty="0" err="1"/>
              <a:t>fptr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("\n\n");</a:t>
            </a:r>
          </a:p>
          <a:p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 (</a:t>
            </a:r>
            <a:r>
              <a:rPr lang="en-GB" dirty="0" err="1"/>
              <a:t>fptr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4425" y="2362200"/>
            <a:ext cx="716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read numbers from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check those numbers even or odd. 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 save this data different file name even.txt and odd.txt.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07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870" y="914400"/>
            <a:ext cx="8753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noto sans"/>
              </a:rPr>
              <a:t>A </a:t>
            </a:r>
            <a:r>
              <a:rPr lang="en-GB" b="1" dirty="0">
                <a:solidFill>
                  <a:srgbClr val="333333"/>
                </a:solidFill>
                <a:latin typeface="noto sans"/>
              </a:rPr>
              <a:t>file</a:t>
            </a:r>
            <a:r>
              <a:rPr lang="en-GB" dirty="0">
                <a:solidFill>
                  <a:srgbClr val="333333"/>
                </a:solidFill>
                <a:latin typeface="noto sans"/>
              </a:rPr>
              <a:t> represents </a:t>
            </a:r>
            <a:r>
              <a:rPr lang="en-GB" b="1" dirty="0">
                <a:solidFill>
                  <a:srgbClr val="333333"/>
                </a:solidFill>
                <a:latin typeface="noto sans"/>
              </a:rPr>
              <a:t>a sequence of bytes on the disk </a:t>
            </a:r>
            <a:r>
              <a:rPr lang="en-GB" dirty="0">
                <a:solidFill>
                  <a:srgbClr val="333333"/>
                </a:solidFill>
                <a:latin typeface="noto sans"/>
              </a:rPr>
              <a:t>where a group of related data is stored. File is created for </a:t>
            </a:r>
            <a:r>
              <a:rPr lang="en-GB" b="1" dirty="0">
                <a:solidFill>
                  <a:srgbClr val="333333"/>
                </a:solidFill>
                <a:latin typeface="noto sans"/>
              </a:rPr>
              <a:t>permanent storage of da</a:t>
            </a:r>
            <a:r>
              <a:rPr lang="en-GB" dirty="0">
                <a:solidFill>
                  <a:srgbClr val="333333"/>
                </a:solidFill>
                <a:latin typeface="noto sans"/>
              </a:rPr>
              <a:t>ta. It is a </a:t>
            </a:r>
            <a:r>
              <a:rPr lang="en-GB" b="1" dirty="0">
                <a:solidFill>
                  <a:srgbClr val="333333"/>
                </a:solidFill>
                <a:latin typeface="noto sans"/>
              </a:rPr>
              <a:t>ready made structure</a:t>
            </a:r>
            <a:r>
              <a:rPr lang="en-GB" dirty="0" smtClean="0">
                <a:solidFill>
                  <a:srgbClr val="333333"/>
                </a:solidFill>
                <a:latin typeface="noto sans"/>
              </a:rPr>
              <a:t>.</a:t>
            </a:r>
          </a:p>
          <a:p>
            <a:endParaRPr lang="en-GB" dirty="0">
              <a:solidFill>
                <a:srgbClr val="333333"/>
              </a:solidFill>
              <a:latin typeface="noto sans"/>
            </a:endParaRPr>
          </a:p>
          <a:p>
            <a:r>
              <a:rPr lang="en-GB" dirty="0">
                <a:solidFill>
                  <a:srgbClr val="333333"/>
                </a:solidFill>
                <a:latin typeface="noto sans"/>
              </a:rPr>
              <a:t>In C language, we use a </a:t>
            </a:r>
            <a:r>
              <a:rPr lang="en-GB" b="1" dirty="0">
                <a:solidFill>
                  <a:srgbClr val="333333"/>
                </a:solidFill>
                <a:latin typeface="noto sans"/>
              </a:rPr>
              <a:t>structure pointer of file type</a:t>
            </a:r>
            <a:r>
              <a:rPr lang="en-GB" dirty="0">
                <a:solidFill>
                  <a:srgbClr val="333333"/>
                </a:solidFill>
                <a:latin typeface="noto sans"/>
              </a:rPr>
              <a:t> to declare a </a:t>
            </a:r>
            <a:r>
              <a:rPr lang="en-GB" dirty="0" smtClean="0">
                <a:solidFill>
                  <a:srgbClr val="333333"/>
                </a:solidFill>
                <a:latin typeface="noto sans"/>
              </a:rPr>
              <a:t>file.</a:t>
            </a:r>
            <a:endParaRPr lang="en-GB" b="0" i="0" dirty="0">
              <a:solidFill>
                <a:srgbClr val="333333"/>
              </a:solidFill>
              <a:effectLst/>
              <a:latin typeface="noto san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1280" y="4745848"/>
            <a:ext cx="8915420" cy="12003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lvl="2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FILE 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lvl="2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lvl="2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("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file_name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", "mode");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2532280"/>
            <a:ext cx="86423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b="1" dirty="0">
                <a:solidFill>
                  <a:srgbClr val="222222"/>
                </a:solidFill>
                <a:latin typeface="Source Sans Pro"/>
              </a:rPr>
              <a:t>How to Create a File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00" b="1" dirty="0">
              <a:solidFill>
                <a:srgbClr val="222222"/>
              </a:solidFill>
              <a:latin typeface="Source Sans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Source Sans Pro"/>
              </a:rPr>
              <a:t>Whenever you want to work with a file, the first step is to create a file. A file is nothing but space in a memory where data is stored.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Source Sans Pro"/>
              </a:rPr>
              <a:t>To create a file in a 'C' program following syntax is used,</a:t>
            </a:r>
          </a:p>
        </p:txBody>
      </p:sp>
    </p:spTree>
    <p:extLst>
      <p:ext uri="{BB962C8B-B14F-4D97-AF65-F5344CB8AC3E}">
        <p14:creationId xmlns:p14="http://schemas.microsoft.com/office/powerpoint/2010/main" val="901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4632" y="2124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781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057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554" y="1821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01" y="1827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327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0" y="2640716"/>
            <a:ext cx="757123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 smtClean="0">
                <a:solidFill>
                  <a:srgbClr val="FFFEE9"/>
                </a:solidFill>
                <a:latin typeface="Times New Roman"/>
                <a:cs typeface="Times New Roman"/>
              </a:rPr>
              <a:t>Recursion</a:t>
            </a:r>
            <a:endParaRPr lang="en-US" sz="4000" dirty="0">
              <a:solidFill>
                <a:srgbClr val="FFFEE9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Recursion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553998"/>
            <a:ext cx="9124950" cy="61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Recursion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778686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 function that </a:t>
            </a:r>
            <a:r>
              <a:rPr lang="en-GB" sz="2800" b="1" dirty="0">
                <a:solidFill>
                  <a:srgbClr val="FF0000"/>
                </a:solidFill>
              </a:rPr>
              <a:t>calls itself </a:t>
            </a:r>
            <a:r>
              <a:rPr lang="en-GB" sz="2800" dirty="0"/>
              <a:t>is known as a recursive function. And, this technique is known as recursion.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10197"/>
            <a:ext cx="5726779" cy="48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of Natural Numbers Using Recursion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553998"/>
            <a:ext cx="5105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sum(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num</a:t>
            </a:r>
            <a:r>
              <a:rPr lang="en-GB" sz="2000" dirty="0"/>
              <a:t>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if (</a:t>
            </a:r>
            <a:r>
              <a:rPr lang="en-GB" sz="2000" dirty="0" err="1"/>
              <a:t>num</a:t>
            </a:r>
            <a:r>
              <a:rPr lang="en-GB" sz="2000" dirty="0"/>
              <a:t>!=0)</a:t>
            </a:r>
          </a:p>
          <a:p>
            <a:r>
              <a:rPr lang="en-GB" sz="2000" dirty="0" smtClean="0"/>
              <a:t>return </a:t>
            </a:r>
            <a:r>
              <a:rPr lang="en-GB" sz="2000" dirty="0" err="1"/>
              <a:t>num</a:t>
            </a:r>
            <a:r>
              <a:rPr lang="en-GB" sz="2000" dirty="0"/>
              <a:t> + sum(num-1);</a:t>
            </a:r>
          </a:p>
          <a:p>
            <a:r>
              <a:rPr lang="en-GB" sz="2000" dirty="0"/>
              <a:t>    else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num</a:t>
            </a:r>
            <a:r>
              <a:rPr lang="en-GB" sz="2000" dirty="0"/>
              <a:t>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number, result;</a:t>
            </a:r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("Enter a positive integer: ");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scanf</a:t>
            </a:r>
            <a:r>
              <a:rPr lang="en-GB" sz="2000" dirty="0"/>
              <a:t>("%d", &amp;number);</a:t>
            </a:r>
          </a:p>
          <a:p>
            <a:endParaRPr lang="en-GB" sz="2000" dirty="0"/>
          </a:p>
          <a:p>
            <a:r>
              <a:rPr lang="en-GB" sz="2000" dirty="0"/>
              <a:t>    result = sum(number);</a:t>
            </a:r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("sum=%d", result);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15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of Natural Numbers Using Recursion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70" y="582301"/>
            <a:ext cx="5438775" cy="62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0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329" y="734991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factorial(</a:t>
            </a:r>
            <a:r>
              <a:rPr lang="en-GB" sz="2000" dirty="0" err="1"/>
              <a:t>int</a:t>
            </a:r>
            <a:r>
              <a:rPr lang="en-GB" sz="2000" dirty="0"/>
              <a:t> n) {</a:t>
            </a:r>
          </a:p>
          <a:p>
            <a:r>
              <a:rPr lang="en-GB" sz="2000" dirty="0"/>
              <a:t>   if (n == 1)</a:t>
            </a:r>
          </a:p>
          <a:p>
            <a:r>
              <a:rPr lang="en-GB" sz="2000" dirty="0"/>
              <a:t>      return 1;</a:t>
            </a:r>
          </a:p>
          <a:p>
            <a:r>
              <a:rPr lang="en-GB" sz="2000" dirty="0"/>
              <a:t>   else</a:t>
            </a:r>
          </a:p>
          <a:p>
            <a:r>
              <a:rPr lang="en-GB" sz="2000" dirty="0"/>
              <a:t>      return (n * factorial(n-1));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main(){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n,result</a:t>
            </a:r>
            <a:r>
              <a:rPr lang="en-GB" sz="2000" dirty="0"/>
              <a:t>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("Enter the value of n: ");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scanf</a:t>
            </a:r>
            <a:r>
              <a:rPr lang="en-GB" sz="2000" dirty="0"/>
              <a:t>("%</a:t>
            </a:r>
            <a:r>
              <a:rPr lang="en-GB" sz="2000" dirty="0" err="1"/>
              <a:t>d",&amp;n</a:t>
            </a:r>
            <a:r>
              <a:rPr lang="en-GB" sz="2000" dirty="0"/>
              <a:t>);</a:t>
            </a:r>
          </a:p>
          <a:p>
            <a:r>
              <a:rPr lang="en-GB" sz="2000" dirty="0"/>
              <a:t>    result = factorial(n);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("Factorial is : %</a:t>
            </a:r>
            <a:r>
              <a:rPr lang="en-GB" sz="2000" dirty="0" err="1"/>
              <a:t>d",result</a:t>
            </a:r>
            <a:r>
              <a:rPr lang="en-GB" sz="2000" dirty="0"/>
              <a:t>);</a:t>
            </a:r>
          </a:p>
          <a:p>
            <a:endParaRPr lang="en-GB" sz="2000" dirty="0"/>
          </a:p>
          <a:p>
            <a:r>
              <a:rPr lang="en-GB" sz="2000" dirty="0"/>
              <a:t>    return 0;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752850"/>
            <a:ext cx="3021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8A010"/>
                </a:solidFill>
                <a:latin typeface="open sans"/>
              </a:rPr>
              <a:t>factorial(3) =</a:t>
            </a:r>
            <a:r>
              <a:rPr lang="pt-BR" sz="2400" dirty="0">
                <a:solidFill>
                  <a:srgbClr val="28A010"/>
                </a:solidFill>
              </a:rPr>
              <a:t/>
            </a:r>
            <a:br>
              <a:rPr lang="pt-BR" sz="2400" dirty="0">
                <a:solidFill>
                  <a:srgbClr val="28A010"/>
                </a:solidFill>
              </a:rPr>
            </a:br>
            <a:r>
              <a:rPr lang="pt-BR" sz="2400" dirty="0">
                <a:solidFill>
                  <a:srgbClr val="28A010"/>
                </a:solidFill>
                <a:latin typeface="open sans"/>
              </a:rPr>
              <a:t>3 * factorial(2)</a:t>
            </a:r>
            <a:r>
              <a:rPr lang="pt-BR" sz="2400" dirty="0">
                <a:solidFill>
                  <a:srgbClr val="28A010"/>
                </a:solidFill>
              </a:rPr>
              <a:t/>
            </a:r>
            <a:br>
              <a:rPr lang="pt-BR" sz="2400" dirty="0">
                <a:solidFill>
                  <a:srgbClr val="28A010"/>
                </a:solidFill>
              </a:rPr>
            </a:br>
            <a:r>
              <a:rPr lang="pt-BR" sz="2400" dirty="0">
                <a:solidFill>
                  <a:srgbClr val="28A010"/>
                </a:solidFill>
                <a:latin typeface="open sans"/>
              </a:rPr>
              <a:t>3 * 2 * factorial(1)</a:t>
            </a:r>
            <a:r>
              <a:rPr lang="pt-BR" sz="2400" dirty="0">
                <a:solidFill>
                  <a:srgbClr val="28A010"/>
                </a:solidFill>
              </a:rPr>
              <a:t/>
            </a:r>
            <a:br>
              <a:rPr lang="pt-BR" sz="2400" dirty="0">
                <a:solidFill>
                  <a:srgbClr val="28A010"/>
                </a:solidFill>
              </a:rPr>
            </a:br>
            <a:r>
              <a:rPr lang="pt-BR" sz="2400" dirty="0" smtClean="0">
                <a:solidFill>
                  <a:srgbClr val="28A010"/>
                </a:solidFill>
                <a:latin typeface="open sans"/>
              </a:rPr>
              <a:t>3 </a:t>
            </a:r>
            <a:r>
              <a:rPr lang="pt-BR" sz="2400" dirty="0">
                <a:solidFill>
                  <a:srgbClr val="28A010"/>
                </a:solidFill>
                <a:latin typeface="open sans"/>
              </a:rPr>
              <a:t>* 2 * 1 </a:t>
            </a:r>
            <a:r>
              <a:rPr lang="pt-BR" sz="2400" dirty="0">
                <a:solidFill>
                  <a:srgbClr val="28A010"/>
                </a:solidFill>
              </a:rPr>
              <a:t/>
            </a:r>
            <a:br>
              <a:rPr lang="pt-BR" sz="2400" dirty="0">
                <a:solidFill>
                  <a:srgbClr val="28A010"/>
                </a:solidFill>
              </a:rPr>
            </a:br>
            <a:r>
              <a:rPr lang="pt-BR" sz="2400" dirty="0">
                <a:solidFill>
                  <a:srgbClr val="28A010"/>
                </a:solidFill>
                <a:latin typeface="open sans"/>
              </a:rPr>
              <a:t>= 6</a:t>
            </a:r>
            <a:endParaRPr lang="en-GB" sz="2400" dirty="0">
              <a:solidFill>
                <a:srgbClr val="28A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75428"/>
            <a:ext cx="7430791" cy="4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as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রিকার্সিভ </a:t>
            </a:r>
            <a:r>
              <a:rPr lang="as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ফাংশন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58" y="1371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https://hellohasan.com/2016/11/11/%e0%a6%b0%e0%a6%bf%e0%a6%95%e0%a6%be%e0%a6%b0%e0%a7%8d%e0%a6%b8%e0%a6%bf%e0%a6%ad-%e0%a6%ab%e0%a6%be%e0%a6%82%e0%a6%b6%e0%a6%a8-recursive-function-recursion/?</a:t>
            </a:r>
            <a:r>
              <a:rPr lang="en-GB" dirty="0" smtClean="0"/>
              <a:t>relatedposts_hit=1&amp;relatedposts_origin=2261&amp;relatedposts_position=2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https://jakir.me/%E0%A6%B0%E0%A6%BF%E0%A6%95%E0%A6%BE%E0%A6%B0%E0%A6%B6%E0%A6%A8-recursion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http://www.shafaetsplanet.com/?</a:t>
            </a:r>
            <a:r>
              <a:rPr lang="en-GB" dirty="0" smtClean="0">
                <a:hlinkClick r:id="rId3"/>
              </a:rPr>
              <a:t>p=1022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Work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958" y="1551152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a program in C to find GCD of two numbers using recursion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Write a program in C to Print Fibonacci Series using recursion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Solution: </a:t>
            </a:r>
            <a:r>
              <a:rPr lang="en-GB" dirty="0">
                <a:hlinkClick r:id="rId2"/>
              </a:rPr>
              <a:t>https://www.w3resource.com/c-programming-exercises/recursion/index.php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325" y="2260599"/>
            <a:ext cx="723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/>
              <a:t>typedef</a:t>
            </a:r>
            <a:r>
              <a:rPr lang="en-GB" sz="2000" b="1" dirty="0"/>
              <a:t> </a:t>
            </a:r>
            <a:r>
              <a:rPr lang="en-GB" sz="2000" b="1" dirty="0" err="1"/>
              <a:t>struct</a:t>
            </a:r>
            <a:r>
              <a:rPr lang="en-GB" sz="2000" b="1" dirty="0"/>
              <a:t> </a:t>
            </a:r>
            <a:r>
              <a:rPr lang="en-GB" dirty="0"/>
              <a:t>{ 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level; </a:t>
            </a:r>
            <a:r>
              <a:rPr lang="en-GB" dirty="0" smtClean="0"/>
              <a:t>		/* </a:t>
            </a:r>
            <a:r>
              <a:rPr lang="en-GB" dirty="0"/>
              <a:t>fill/empty level of buffer */</a:t>
            </a:r>
          </a:p>
          <a:p>
            <a:r>
              <a:rPr lang="en-GB" dirty="0"/>
              <a:t>  unsigned flags; </a:t>
            </a:r>
            <a:r>
              <a:rPr lang="en-GB" dirty="0" smtClean="0"/>
              <a:t>		/* </a:t>
            </a:r>
            <a:r>
              <a:rPr lang="en-GB" dirty="0"/>
              <a:t>File status flags */</a:t>
            </a:r>
          </a:p>
          <a:p>
            <a:r>
              <a:rPr lang="en-GB" dirty="0"/>
              <a:t>  char </a:t>
            </a:r>
            <a:r>
              <a:rPr lang="en-GB" dirty="0" err="1"/>
              <a:t>fd</a:t>
            </a:r>
            <a:r>
              <a:rPr lang="en-GB" dirty="0"/>
              <a:t>; </a:t>
            </a:r>
            <a:r>
              <a:rPr lang="en-GB" dirty="0" smtClean="0"/>
              <a:t>			/* </a:t>
            </a:r>
            <a:r>
              <a:rPr lang="en-GB" dirty="0"/>
              <a:t>File descriptor */</a:t>
            </a:r>
          </a:p>
          <a:p>
            <a:r>
              <a:rPr lang="en-GB" dirty="0"/>
              <a:t>  unsigned char hold</a:t>
            </a:r>
            <a:r>
              <a:rPr lang="en-GB" dirty="0" smtClean="0"/>
              <a:t>;	 </a:t>
            </a:r>
            <a:r>
              <a:rPr lang="en-GB" dirty="0"/>
              <a:t>/* </a:t>
            </a:r>
            <a:r>
              <a:rPr lang="en-GB" dirty="0" err="1"/>
              <a:t>Ungetc</a:t>
            </a:r>
            <a:r>
              <a:rPr lang="en-GB" dirty="0"/>
              <a:t> char if no buffer */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bsize</a:t>
            </a:r>
            <a:r>
              <a:rPr lang="en-GB" dirty="0"/>
              <a:t>; </a:t>
            </a:r>
            <a:r>
              <a:rPr lang="en-GB" dirty="0" smtClean="0"/>
              <a:t>		/* </a:t>
            </a:r>
            <a:r>
              <a:rPr lang="en-GB" dirty="0"/>
              <a:t>Buffer size */</a:t>
            </a:r>
          </a:p>
          <a:p>
            <a:r>
              <a:rPr lang="en-GB" dirty="0"/>
              <a:t>  unsigned char *buffer</a:t>
            </a:r>
            <a:r>
              <a:rPr lang="en-GB" dirty="0" smtClean="0"/>
              <a:t>;	 </a:t>
            </a:r>
            <a:r>
              <a:rPr lang="en-GB" dirty="0"/>
              <a:t>/* Data transfer buffer */</a:t>
            </a:r>
          </a:p>
          <a:p>
            <a:r>
              <a:rPr lang="en-GB" dirty="0"/>
              <a:t>  unsigned char *</a:t>
            </a:r>
            <a:r>
              <a:rPr lang="en-GB" dirty="0" err="1"/>
              <a:t>curp</a:t>
            </a:r>
            <a:r>
              <a:rPr lang="en-GB" dirty="0"/>
              <a:t>; </a:t>
            </a:r>
            <a:r>
              <a:rPr lang="en-GB" dirty="0" smtClean="0"/>
              <a:t>	/* </a:t>
            </a:r>
            <a:r>
              <a:rPr lang="en-GB" dirty="0"/>
              <a:t>Current active pointer */</a:t>
            </a:r>
          </a:p>
          <a:p>
            <a:r>
              <a:rPr lang="en-GB" dirty="0"/>
              <a:t>  unsigned </a:t>
            </a:r>
            <a:r>
              <a:rPr lang="en-GB" dirty="0" err="1"/>
              <a:t>istemp</a:t>
            </a:r>
            <a:r>
              <a:rPr lang="en-GB" dirty="0"/>
              <a:t>; </a:t>
            </a:r>
            <a:r>
              <a:rPr lang="en-GB" dirty="0" smtClean="0"/>
              <a:t>		/* </a:t>
            </a:r>
            <a:r>
              <a:rPr lang="en-GB" dirty="0"/>
              <a:t>Temporary file indicator */</a:t>
            </a:r>
          </a:p>
          <a:p>
            <a:r>
              <a:rPr lang="en-GB" dirty="0"/>
              <a:t>  short token; </a:t>
            </a:r>
            <a:r>
              <a:rPr lang="en-GB" dirty="0" smtClean="0"/>
              <a:t>		/* </a:t>
            </a:r>
            <a:r>
              <a:rPr lang="en-GB" dirty="0"/>
              <a:t>Used for validity checking */</a:t>
            </a:r>
          </a:p>
          <a:p>
            <a:r>
              <a:rPr lang="en-GB" dirty="0"/>
              <a:t>}</a:t>
            </a:r>
            <a:r>
              <a:rPr lang="en-GB" sz="2000" b="1" dirty="0"/>
              <a:t>FILE</a:t>
            </a:r>
            <a:r>
              <a:rPr lang="en-GB" dirty="0"/>
              <a:t>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708" y="1084133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/>
              <a:t>fp</a:t>
            </a:r>
            <a:r>
              <a:rPr lang="en-GB" dirty="0"/>
              <a:t> is a pointer of FILE type and FILE is a structure that store following information about opened file.</a:t>
            </a:r>
          </a:p>
        </p:txBody>
      </p:sp>
    </p:spTree>
    <p:extLst>
      <p:ext uri="{BB962C8B-B14F-4D97-AF65-F5344CB8AC3E}">
        <p14:creationId xmlns:p14="http://schemas.microsoft.com/office/powerpoint/2010/main" val="41987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25" y="628095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Source Sans Pro"/>
              </a:rPr>
              <a:t>'C' provides following file management functions,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Source Sans Pro"/>
              </a:rPr>
              <a:t>Creation of a file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Source Sans Pro"/>
              </a:rPr>
              <a:t>Opening a </a:t>
            </a:r>
            <a:r>
              <a:rPr lang="en-GB" dirty="0" smtClean="0">
                <a:solidFill>
                  <a:srgbClr val="222222"/>
                </a:solidFill>
                <a:latin typeface="Source Sans Pro"/>
              </a:rPr>
              <a:t>file</a:t>
            </a:r>
            <a:endParaRPr lang="en-GB" dirty="0">
              <a:solidFill>
                <a:srgbClr val="222222"/>
              </a:solidFill>
              <a:latin typeface="Source Sans Pro"/>
            </a:endParaRP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Source Sans Pro"/>
              </a:rPr>
              <a:t>Reading a file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Source Sans Pro"/>
              </a:rPr>
              <a:t>Writing to a file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solidFill>
                  <a:srgbClr val="222222"/>
                </a:solidFill>
                <a:latin typeface="Source Sans Pro"/>
              </a:rPr>
              <a:t>Closing a file</a:t>
            </a:r>
            <a:endParaRPr lang="en-GB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50359"/>
              </p:ext>
            </p:extLst>
          </p:nvPr>
        </p:nvGraphicFramePr>
        <p:xfrm>
          <a:off x="4267200" y="2242205"/>
          <a:ext cx="4672014" cy="42062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621450543"/>
                    </a:ext>
                  </a:extLst>
                </a:gridCol>
                <a:gridCol w="3681414">
                  <a:extLst>
                    <a:ext uri="{9D8B030D-6E8A-4147-A177-3AD203B41FA5}">
                      <a16:colId xmlns:a16="http://schemas.microsoft.com/office/drawing/2014/main" val="3293080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function</a:t>
                      </a:r>
                      <a:endParaRPr lang="en-GB" sz="16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AD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AD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purpose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AD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B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fopen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B7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Creating</a:t>
                      </a:r>
                      <a:r>
                        <a:rPr lang="en-GB" sz="1600" dirty="0">
                          <a:effectLst/>
                        </a:rPr>
                        <a:t> a file or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  <a:effectLst/>
                        </a:rPr>
                        <a:t>opening </a:t>
                      </a:r>
                      <a:r>
                        <a:rPr lang="en-GB" sz="1600" dirty="0">
                          <a:effectLst/>
                        </a:rPr>
                        <a:t>an existing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B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2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6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 err="1">
                          <a:effectLst/>
                        </a:rPr>
                        <a:t>fclose</a:t>
                      </a:r>
                      <a:r>
                        <a:rPr lang="en-GB" sz="1600" b="1" dirty="0">
                          <a:effectLst/>
                        </a:rPr>
                        <a:t> ()</a:t>
                      </a:r>
                      <a:endParaRPr lang="en-GB" sz="16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B5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Closing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B9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F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9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fprintf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BF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Writing a block of data to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8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fscanf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C4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7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Reading a block data from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C7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9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getc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C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Reads a single character from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C3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0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putc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C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Writes a single character to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C6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9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getw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C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Reads an integer from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C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663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putw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CF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F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Writing an integer to a 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CF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5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>
                          <a:effectLst/>
                        </a:rPr>
                        <a:t>fseek ()</a:t>
                      </a:r>
                      <a:endParaRPr lang="en-GB" sz="16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D0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0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Sets the position of a file pointer to a specified location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D0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E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124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17206" y="1595874"/>
            <a:ext cx="4598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22222"/>
                </a:solidFill>
                <a:latin typeface="Source Sans Pro"/>
              </a:rPr>
              <a:t>The </a:t>
            </a:r>
            <a:r>
              <a:rPr lang="en-GB" dirty="0">
                <a:solidFill>
                  <a:srgbClr val="222222"/>
                </a:solidFill>
                <a:latin typeface="Source Sans Pro"/>
              </a:rPr>
              <a:t>most important file management functions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8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Source Sans Pro"/>
              </a:rPr>
              <a:t>Whenever you open or create a file, you have to specify what you are going to do with the file. A file in 'C' programming can be created or opened for reading/writing purposes. A mode is used to specify whether you want to open a file for any of the below-given purposes.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18625"/>
              </p:ext>
            </p:extLst>
          </p:nvPr>
        </p:nvGraphicFramePr>
        <p:xfrm>
          <a:off x="1524000" y="2398187"/>
          <a:ext cx="6295144" cy="364615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318772">
                  <a:extLst>
                    <a:ext uri="{9D8B030D-6E8A-4147-A177-3AD203B41FA5}">
                      <a16:colId xmlns:a16="http://schemas.microsoft.com/office/drawing/2014/main" val="2261911277"/>
                    </a:ext>
                  </a:extLst>
                </a:gridCol>
                <a:gridCol w="4976372">
                  <a:extLst>
                    <a:ext uri="{9D8B030D-6E8A-4147-A177-3AD203B41FA5}">
                      <a16:colId xmlns:a16="http://schemas.microsoft.com/office/drawing/2014/main" val="1746102166"/>
                    </a:ext>
                  </a:extLst>
                </a:gridCol>
              </a:tblGrid>
              <a:tr h="307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mode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description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4287793897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r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text file in reading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382839143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w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or create a text file in writing mode.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335110835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a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text file in append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46523482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r+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text file in both reading and writing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340254353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w+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text file in both reading and writing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1498715794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a+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text file in both reading and writing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400085104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rb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opens a binary file in reading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377497532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wb</a:t>
                      </a:r>
                    </a:p>
                  </a:txBody>
                  <a:tcPr marL="65404" marR="65404" marT="65404" marB="6540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opens or create a binary file in writing mode</a:t>
                      </a:r>
                    </a:p>
                  </a:txBody>
                  <a:tcPr marL="65404" marR="65404" marT="65404" marB="65404"/>
                </a:tc>
                <a:extLst>
                  <a:ext uri="{0D108BD9-81ED-4DB2-BD59-A6C34878D82A}">
                    <a16:rowId xmlns:a16="http://schemas.microsoft.com/office/drawing/2014/main" val="146933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5193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22222"/>
                </a:solidFill>
                <a:latin typeface="Source Sans Pro"/>
              </a:rPr>
              <a:t>How to Create a File</a:t>
            </a:r>
            <a:endParaRPr lang="en-GB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7675" y="1443106"/>
            <a:ext cx="868680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syntax for opening a file in standard I/O is: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fileopen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"mode"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"E:\cprogram\newprogram.txt"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"w"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);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7675" y="4015025"/>
            <a:ext cx="591187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Closing a file is performed using 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fclose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fptr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832" y="580018"/>
            <a:ext cx="457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#include &lt;</a:t>
            </a:r>
            <a:r>
              <a:rPr lang="en-GB" sz="1600" dirty="0" err="1"/>
              <a:t>stdio.h</a:t>
            </a:r>
            <a:r>
              <a:rPr lang="en-GB" sz="1600" dirty="0"/>
              <a:t>&gt;</a:t>
            </a:r>
          </a:p>
          <a:p>
            <a:r>
              <a:rPr lang="en-GB" sz="1600" dirty="0"/>
              <a:t>#include &lt;</a:t>
            </a:r>
            <a:r>
              <a:rPr lang="en-GB" sz="1600" dirty="0" err="1"/>
              <a:t>stdlib.h</a:t>
            </a:r>
            <a:r>
              <a:rPr lang="en-GB" sz="1600" dirty="0"/>
              <a:t>&gt;</a:t>
            </a:r>
          </a:p>
          <a:p>
            <a:endParaRPr lang="en-GB" sz="1600" dirty="0"/>
          </a:p>
          <a:p>
            <a:r>
              <a:rPr lang="en-GB" sz="1600" dirty="0" err="1"/>
              <a:t>int</a:t>
            </a:r>
            <a:r>
              <a:rPr lang="en-GB" sz="1600" dirty="0"/>
              <a:t> main()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num</a:t>
            </a:r>
            <a:r>
              <a:rPr lang="en-GB" sz="1600" dirty="0"/>
              <a:t>;</a:t>
            </a:r>
          </a:p>
          <a:p>
            <a:r>
              <a:rPr lang="en-GB" sz="1600" dirty="0"/>
              <a:t>    FILE *</a:t>
            </a:r>
            <a:r>
              <a:rPr lang="en-GB" sz="1600" dirty="0" err="1"/>
              <a:t>fptr</a:t>
            </a:r>
            <a:r>
              <a:rPr lang="en-GB" sz="1600" dirty="0" smtClean="0"/>
              <a:t>;</a:t>
            </a:r>
            <a:endParaRPr lang="en-GB" sz="1600" dirty="0"/>
          </a:p>
          <a:p>
            <a:r>
              <a:rPr lang="en-GB" sz="1600" dirty="0" smtClean="0"/>
              <a:t>    </a:t>
            </a:r>
            <a:r>
              <a:rPr lang="en-GB" sz="1600" dirty="0" err="1"/>
              <a:t>fptr</a:t>
            </a:r>
            <a:r>
              <a:rPr lang="en-GB" sz="1600" dirty="0"/>
              <a:t> = </a:t>
            </a:r>
            <a:r>
              <a:rPr lang="en-GB" sz="1600" dirty="0" err="1"/>
              <a:t>fopen</a:t>
            </a:r>
            <a:r>
              <a:rPr lang="en-GB" sz="1600" dirty="0" smtClean="0"/>
              <a:t>("</a:t>
            </a:r>
            <a:r>
              <a:rPr lang="en-GB" sz="1600" dirty="0" err="1" smtClean="0"/>
              <a:t>abc.txt</a:t>
            </a:r>
            <a:r>
              <a:rPr lang="en-GB" sz="1600" dirty="0" err="1"/>
              <a:t>","w</a:t>
            </a:r>
            <a:r>
              <a:rPr lang="en-GB" sz="1600" dirty="0"/>
              <a:t>");</a:t>
            </a:r>
          </a:p>
          <a:p>
            <a:endParaRPr lang="en-GB" sz="1600" dirty="0"/>
          </a:p>
          <a:p>
            <a:r>
              <a:rPr lang="en-GB" sz="1600" dirty="0"/>
              <a:t>    if(</a:t>
            </a:r>
            <a:r>
              <a:rPr lang="en-GB" sz="1600" dirty="0" err="1"/>
              <a:t>fptr</a:t>
            </a:r>
            <a:r>
              <a:rPr lang="en-GB" sz="1600" dirty="0"/>
              <a:t> == NULL)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printf</a:t>
            </a:r>
            <a:r>
              <a:rPr lang="en-GB" sz="1600" dirty="0"/>
              <a:t>("Error!");</a:t>
            </a:r>
          </a:p>
          <a:p>
            <a:r>
              <a:rPr lang="en-GB" sz="1600" dirty="0"/>
              <a:t>        exit(1);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else </a:t>
            </a:r>
            <a:r>
              <a:rPr lang="en-GB" sz="1600" dirty="0" err="1"/>
              <a:t>printf</a:t>
            </a:r>
            <a:r>
              <a:rPr lang="en-GB" sz="1600" dirty="0"/>
              <a:t>("file has been created\n</a:t>
            </a:r>
            <a:r>
              <a:rPr lang="en-GB" sz="1600" dirty="0" smtClean="0"/>
              <a:t>");</a:t>
            </a:r>
          </a:p>
          <a:p>
            <a:endParaRPr lang="en-GB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printf</a:t>
            </a:r>
            <a:r>
              <a:rPr lang="en-GB" sz="1600" dirty="0" smtClean="0"/>
              <a:t>("Enter </a:t>
            </a:r>
            <a:r>
              <a:rPr lang="en-GB" sz="1600" dirty="0" err="1" smtClean="0"/>
              <a:t>num</a:t>
            </a:r>
            <a:r>
              <a:rPr lang="en-GB" sz="1600" dirty="0" smtClean="0"/>
              <a:t>: ");</a:t>
            </a:r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scanf</a:t>
            </a:r>
            <a:r>
              <a:rPr lang="en-GB" sz="1600" dirty="0" smtClean="0"/>
              <a:t>("%d",&amp;</a:t>
            </a:r>
            <a:r>
              <a:rPr lang="en-GB" sz="1600" dirty="0" err="1" smtClean="0"/>
              <a:t>num</a:t>
            </a:r>
            <a:r>
              <a:rPr lang="en-GB" sz="1600" dirty="0" smtClean="0"/>
              <a:t>);</a:t>
            </a:r>
          </a:p>
          <a:p>
            <a:endParaRPr lang="en-GB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fprintf</a:t>
            </a:r>
            <a:r>
              <a:rPr lang="en-GB" sz="1600" dirty="0" smtClean="0"/>
              <a:t>(</a:t>
            </a:r>
            <a:r>
              <a:rPr lang="en-GB" sz="1600" dirty="0" err="1" smtClean="0"/>
              <a:t>fptr</a:t>
            </a:r>
            <a:r>
              <a:rPr lang="en-GB" sz="1600" dirty="0" smtClean="0"/>
              <a:t>,"%d",</a:t>
            </a:r>
            <a:r>
              <a:rPr lang="en-GB" sz="1600" dirty="0" err="1" smtClean="0"/>
              <a:t>num</a:t>
            </a:r>
            <a:r>
              <a:rPr lang="en-GB" sz="1600" dirty="0" smtClean="0"/>
              <a:t>);</a:t>
            </a:r>
          </a:p>
          <a:p>
            <a:endParaRPr lang="en-GB" sz="1600" dirty="0" smtClean="0"/>
          </a:p>
          <a:p>
            <a:r>
              <a:rPr lang="en-GB" sz="1600" dirty="0" smtClean="0"/>
              <a:t>    </a:t>
            </a:r>
            <a:r>
              <a:rPr lang="en-GB" sz="1600" dirty="0" err="1" smtClean="0"/>
              <a:t>fclose</a:t>
            </a:r>
            <a:r>
              <a:rPr lang="en-GB" sz="1600" dirty="0" smtClean="0"/>
              <a:t>(</a:t>
            </a:r>
            <a:r>
              <a:rPr lang="en-GB" sz="1600" dirty="0" err="1" smtClean="0"/>
              <a:t>fptr</a:t>
            </a:r>
            <a:r>
              <a:rPr lang="en-GB" sz="1600" dirty="0" smtClean="0"/>
              <a:t>);</a:t>
            </a:r>
          </a:p>
          <a:p>
            <a:endParaRPr lang="en-GB" sz="1600" dirty="0"/>
          </a:p>
          <a:p>
            <a:r>
              <a:rPr lang="en-GB" sz="1600" dirty="0"/>
              <a:t>    return 0;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6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text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7608" y="579398"/>
            <a:ext cx="63991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#include &lt;</a:t>
            </a:r>
            <a:r>
              <a:rPr lang="en-GB" dirty="0" err="1"/>
              <a:t>stdlib.h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;</a:t>
            </a:r>
          </a:p>
          <a:p>
            <a:r>
              <a:rPr lang="en-GB" dirty="0"/>
              <a:t>    FILE *</a:t>
            </a:r>
            <a:r>
              <a:rPr lang="en-GB" dirty="0" err="1"/>
              <a:t>fptr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if ((</a:t>
            </a:r>
            <a:r>
              <a:rPr lang="en-GB" dirty="0" err="1"/>
              <a:t>fptr</a:t>
            </a:r>
            <a:r>
              <a:rPr lang="en-GB" dirty="0"/>
              <a:t> = </a:t>
            </a:r>
            <a:r>
              <a:rPr lang="en-GB" dirty="0" err="1"/>
              <a:t>fopen</a:t>
            </a:r>
            <a:r>
              <a:rPr lang="en-GB" dirty="0"/>
              <a:t>("</a:t>
            </a:r>
            <a:r>
              <a:rPr lang="en-GB" dirty="0" err="1"/>
              <a:t>abc.txt","r</a:t>
            </a:r>
            <a:r>
              <a:rPr lang="en-GB" dirty="0"/>
              <a:t>")) == 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("Error! opening file</a:t>
            </a:r>
            <a:r>
              <a:rPr lang="en-GB" dirty="0" smtClean="0"/>
              <a:t>");</a:t>
            </a:r>
            <a:endParaRPr lang="en-GB" dirty="0"/>
          </a:p>
          <a:p>
            <a:r>
              <a:rPr lang="en-GB" dirty="0"/>
              <a:t>        exit(1);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else </a:t>
            </a:r>
            <a:r>
              <a:rPr lang="en-GB" dirty="0" err="1"/>
              <a:t>printf</a:t>
            </a:r>
            <a:r>
              <a:rPr lang="en-GB" dirty="0"/>
              <a:t>("file opened and reading from it\n");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fscanf</a:t>
            </a:r>
            <a:r>
              <a:rPr lang="en-GB" dirty="0"/>
              <a:t>(</a:t>
            </a:r>
            <a:r>
              <a:rPr lang="en-GB" dirty="0" err="1"/>
              <a:t>fptr</a:t>
            </a:r>
            <a:r>
              <a:rPr lang="en-GB" dirty="0"/>
              <a:t>,"%d", &amp;</a:t>
            </a:r>
            <a:r>
              <a:rPr lang="en-GB" dirty="0" err="1"/>
              <a:t>num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("Value of n = %d\n\n", </a:t>
            </a:r>
            <a:r>
              <a:rPr lang="en-GB" dirty="0" err="1"/>
              <a:t>num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fclose</a:t>
            </a:r>
            <a:r>
              <a:rPr lang="en-GB" dirty="0"/>
              <a:t>(</a:t>
            </a:r>
            <a:r>
              <a:rPr lang="en-GB" dirty="0" err="1"/>
              <a:t>fptr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0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text file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093" y="2590800"/>
            <a:ext cx="674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Write a c program to write your full name in a text file.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792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6881</TotalTime>
  <Words>1629</Words>
  <Application>Microsoft Office PowerPoint</Application>
  <PresentationFormat>On-screen Show (4:3)</PresentationFormat>
  <Paragraphs>392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Aharoni</vt:lpstr>
      <vt:lpstr>Arial</vt:lpstr>
      <vt:lpstr>Calibri</vt:lpstr>
      <vt:lpstr>Cambria</vt:lpstr>
      <vt:lpstr>Droid Sans Mono</vt:lpstr>
      <vt:lpstr>euclid_circular_a</vt:lpstr>
      <vt:lpstr>Forte</vt:lpstr>
      <vt:lpstr>Lucida Bright</vt:lpstr>
      <vt:lpstr>Lucida Calligraphy</vt:lpstr>
      <vt:lpstr>Monaco</vt:lpstr>
      <vt:lpstr>noto sans</vt:lpstr>
      <vt:lpstr>open sans</vt:lpstr>
      <vt:lpstr>Source Sans Pro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664</cp:revision>
  <dcterms:created xsi:type="dcterms:W3CDTF">2014-02-03T19:53:25Z</dcterms:created>
  <dcterms:modified xsi:type="dcterms:W3CDTF">2021-03-14T04:44:37Z</dcterms:modified>
</cp:coreProperties>
</file>