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93" r:id="rId3"/>
    <p:sldId id="395" r:id="rId4"/>
    <p:sldId id="394" r:id="rId5"/>
    <p:sldId id="396" r:id="rId6"/>
    <p:sldId id="397" r:id="rId7"/>
    <p:sldId id="398" r:id="rId8"/>
    <p:sldId id="416" r:id="rId9"/>
    <p:sldId id="399" r:id="rId10"/>
    <p:sldId id="406" r:id="rId11"/>
    <p:sldId id="426" r:id="rId12"/>
    <p:sldId id="427" r:id="rId13"/>
    <p:sldId id="428" r:id="rId14"/>
    <p:sldId id="425" r:id="rId15"/>
    <p:sldId id="422" r:id="rId16"/>
    <p:sldId id="423" r:id="rId17"/>
    <p:sldId id="424" r:id="rId18"/>
    <p:sldId id="408" r:id="rId19"/>
    <p:sldId id="409" r:id="rId20"/>
    <p:sldId id="417" r:id="rId21"/>
    <p:sldId id="418" r:id="rId22"/>
    <p:sldId id="420" r:id="rId23"/>
    <p:sldId id="410" r:id="rId24"/>
    <p:sldId id="411" r:id="rId25"/>
    <p:sldId id="413" r:id="rId26"/>
    <p:sldId id="414" r:id="rId27"/>
    <p:sldId id="415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2B82"/>
    <a:srgbClr val="28A010"/>
    <a:srgbClr val="FFA401"/>
    <a:srgbClr val="339933"/>
    <a:srgbClr val="006600"/>
    <a:srgbClr val="E4580A"/>
    <a:srgbClr val="91E509"/>
    <a:srgbClr val="72E50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9" autoAdjust="0"/>
    <p:restoredTop sz="76173" autoAdjust="0"/>
  </p:normalViewPr>
  <p:slideViewPr>
    <p:cSldViewPr>
      <p:cViewPr varScale="1">
        <p:scale>
          <a:sx n="72" d="100"/>
          <a:sy n="72" d="100"/>
        </p:scale>
        <p:origin x="16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FF40-1E4B-4022-B095-5F1B0D419755}" type="datetimeFigureOut">
              <a:rPr lang="en-US" smtClean="0"/>
              <a:pPr/>
              <a:t>4/4/2021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0495F-B77E-4F9C-B54C-CC1559B68E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F73-76E2-433A-BAF5-01D9E20E7798}" type="datetime5">
              <a:rPr lang="en-US" smtClean="0"/>
              <a:t>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1620-B032-47B1-863A-6996BE3C0C6C}" type="datetime5">
              <a:rPr lang="en-US" smtClean="0"/>
              <a:t>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FD8-4A8A-489D-836A-F662150951AC}" type="datetime5">
              <a:rPr lang="en-US" smtClean="0"/>
              <a:t>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17E22-7686-4A9A-9B72-7225E35F4468}" type="datetime5">
              <a:rPr lang="en-US" smtClean="0"/>
              <a:t>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99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20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5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5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4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2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14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0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8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259-6D65-465C-BF43-338AB63CE5EE}" type="datetime5">
              <a:rPr lang="en-US" smtClean="0"/>
              <a:t>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D2462-EAA0-48F8-AD9C-BF8DC20B8371}" type="datetime5">
              <a:rPr lang="en-US" smtClean="0"/>
              <a:t>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CB4D-EA2C-4301-B848-85C94091B8B9}" type="datetime5">
              <a:rPr lang="en-US" smtClean="0"/>
              <a:t>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F8BF-33D4-410C-8F55-FD147C1D308A}" type="datetime5">
              <a:rPr lang="en-US" smtClean="0"/>
              <a:t>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4DA8-5FA6-41DF-A258-66D43C0F2B1B}" type="datetime5">
              <a:rPr lang="en-US" smtClean="0"/>
              <a:t>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28A01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FAA4-059C-46F3-A0E1-EE7131523ADA}" type="datetime5">
              <a:rPr lang="en-US" smtClean="0"/>
              <a:t>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57" indent="0">
              <a:buNone/>
              <a:defRPr sz="2100"/>
            </a:lvl2pPr>
            <a:lvl3pPr marL="685715" indent="0">
              <a:buNone/>
              <a:defRPr sz="1800"/>
            </a:lvl3pPr>
            <a:lvl4pPr marL="1028573" indent="0">
              <a:buNone/>
              <a:defRPr sz="1500"/>
            </a:lvl4pPr>
            <a:lvl5pPr marL="1371430" indent="0">
              <a:buNone/>
              <a:defRPr sz="1500"/>
            </a:lvl5pPr>
            <a:lvl6pPr marL="1714289" indent="0">
              <a:buNone/>
              <a:defRPr sz="1500"/>
            </a:lvl6pPr>
            <a:lvl7pPr marL="2057144" indent="0">
              <a:buNone/>
              <a:defRPr sz="1500"/>
            </a:lvl7pPr>
            <a:lvl8pPr marL="2400000" indent="0">
              <a:buNone/>
              <a:defRPr sz="1500"/>
            </a:lvl8pPr>
            <a:lvl9pPr marL="274285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35C1B-B5CC-4DED-BA57-F119C3317EEA}" type="datetime5">
              <a:rPr lang="en-US" smtClean="0"/>
              <a:t>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7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5" y="64484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FF0000"/>
                </a:solidFill>
              </a:defRPr>
            </a:lvl1pPr>
          </a:lstStyle>
          <a:p>
            <a:fld id="{30F62808-5BEC-4527-8796-12554B43F9B5}" type="datetime5">
              <a:rPr lang="en-US" smtClean="0"/>
              <a:t>4-Apr-21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00875" y="64928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0000"/>
                </a:solidFill>
              </a:defRPr>
            </a:lvl1pPr>
          </a:lstStyle>
          <a:p>
            <a:fld id="{BC490F8C-3D0D-4DB1-B2BD-1525EA5CE11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79342" y="6659357"/>
            <a:ext cx="1385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0" dirty="0">
                <a:solidFill>
                  <a:srgbClr val="002060"/>
                </a:solidFill>
                <a:latin typeface="Lucida Bright" panose="02040602050505020304" pitchFamily="18" charset="0"/>
                <a:cs typeface="Aharoni" panose="02010803020104030203" pitchFamily="2" charset="-79"/>
              </a:rPr>
              <a:t>Spring_2020</a:t>
            </a:r>
            <a:r>
              <a:rPr lang="en-US" sz="1100" b="0" i="1" dirty="0">
                <a:solidFill>
                  <a:srgbClr val="C000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©</a:t>
            </a:r>
            <a:r>
              <a:rPr lang="en-US" sz="1100" b="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100" b="0" i="0" dirty="0">
                <a:solidFill>
                  <a:srgbClr val="009900"/>
                </a:solidFill>
                <a:latin typeface="Forte" panose="03060902040502070203" pitchFamily="66" charset="0"/>
                <a:cs typeface="Aharoni" panose="02010803020104030203" pitchFamily="2" charset="-79"/>
              </a:rPr>
              <a:t>FM D</a:t>
            </a:r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685715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44" indent="-257144" algn="l" defTabSz="68571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3" indent="-214288" algn="l" defTabSz="685715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00" indent="-171430" algn="l" defTabSz="685715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57" indent="-171430" algn="l" defTabSz="685715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510188"/>
            <a:ext cx="874309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CSE- 104</a:t>
            </a:r>
          </a:p>
          <a:p>
            <a:pPr algn="ctr"/>
            <a:r>
              <a:rPr lang="en-US" sz="42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Structured Programming Lab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8" y="3232194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1"/>
                </a:solidFill>
              </a:rPr>
              <a:t>Lab : 1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61" y="233938"/>
            <a:ext cx="1249388" cy="12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8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or Ternary Operator (?:)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8" y="1447800"/>
            <a:ext cx="84375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62200" y="5084249"/>
            <a:ext cx="4517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Res= 5&gt;99 ?  1 : 0</a:t>
            </a:r>
          </a:p>
        </p:txBody>
      </p:sp>
    </p:spTree>
    <p:extLst>
      <p:ext uri="{BB962C8B-B14F-4D97-AF65-F5344CB8AC3E}">
        <p14:creationId xmlns:p14="http://schemas.microsoft.com/office/powerpoint/2010/main" val="156127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or Ternary Operator (?:)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675" y="830559"/>
            <a:ext cx="7772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Syntax: </a:t>
            </a:r>
          </a:p>
          <a:p>
            <a:r>
              <a:rPr lang="en-GB" sz="2000" dirty="0"/>
              <a:t>The conditional operator is of the form  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rgbClr val="009900"/>
                </a:solidFill>
              </a:rPr>
              <a:t>variable</a:t>
            </a:r>
            <a:r>
              <a:rPr lang="en-GB" sz="2000" b="1" dirty="0"/>
              <a:t> = Expression1 ? Expression2 : Expression3</a:t>
            </a:r>
          </a:p>
          <a:p>
            <a:endParaRPr lang="en-GB" sz="2000" b="1" dirty="0"/>
          </a:p>
          <a:p>
            <a:r>
              <a:rPr lang="en-GB" sz="2000" dirty="0"/>
              <a:t>It can be visualized into if-else statement as:  </a:t>
            </a:r>
          </a:p>
          <a:p>
            <a:endParaRPr lang="en-GB" sz="2000" dirty="0"/>
          </a:p>
          <a:p>
            <a:r>
              <a:rPr lang="en-GB" sz="2000" dirty="0"/>
              <a:t>if(Expression1)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variable = Expression2;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  <a:p>
            <a:r>
              <a:rPr lang="en-GB" sz="2000" dirty="0"/>
              <a:t>else</a:t>
            </a:r>
          </a:p>
          <a:p>
            <a:r>
              <a:rPr lang="en-GB" sz="2000" dirty="0"/>
              <a:t>{</a:t>
            </a:r>
          </a:p>
          <a:p>
            <a:r>
              <a:rPr lang="en-GB" sz="2000" dirty="0"/>
              <a:t>    variable = Expression3;</a:t>
            </a:r>
          </a:p>
          <a:p>
            <a:r>
              <a:rPr lang="en-GB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088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or Ternary Operator (?:)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24" y="1143000"/>
            <a:ext cx="89058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#include&lt;</a:t>
            </a:r>
            <a:r>
              <a:rPr lang="en-GB" sz="3600" dirty="0" err="1"/>
              <a:t>stdio.h</a:t>
            </a:r>
            <a:r>
              <a:rPr lang="en-GB" sz="3600" dirty="0"/>
              <a:t>&gt;</a:t>
            </a:r>
          </a:p>
          <a:p>
            <a:r>
              <a:rPr lang="en-GB" sz="3600" dirty="0" err="1"/>
              <a:t>int</a:t>
            </a:r>
            <a:r>
              <a:rPr lang="en-GB" sz="3600" dirty="0"/>
              <a:t> main()</a:t>
            </a:r>
          </a:p>
          <a:p>
            <a:r>
              <a:rPr lang="en-GB" sz="3600" dirty="0"/>
              <a:t>{</a:t>
            </a:r>
          </a:p>
          <a:p>
            <a:r>
              <a:rPr lang="en-GB" sz="3600" dirty="0"/>
              <a:t>   </a:t>
            </a:r>
            <a:r>
              <a:rPr lang="en-GB" sz="3600" dirty="0" err="1"/>
              <a:t>printf</a:t>
            </a:r>
            <a:r>
              <a:rPr lang="en-GB" sz="3600" dirty="0"/>
              <a:t>("%d", 10 ? (0 ?  5 </a:t>
            </a:r>
            <a:r>
              <a:rPr lang="en-GB" sz="3600"/>
              <a:t>: 1) </a:t>
            </a:r>
            <a:r>
              <a:rPr lang="en-GB" sz="3600" dirty="0"/>
              <a:t>:   12);</a:t>
            </a:r>
          </a:p>
          <a:p>
            <a:r>
              <a:rPr lang="en-GB" sz="3600" dirty="0"/>
              <a:t>			</a:t>
            </a:r>
          </a:p>
          <a:p>
            <a:r>
              <a:rPr lang="en-GB" sz="3600" dirty="0"/>
              <a:t>}</a:t>
            </a:r>
          </a:p>
          <a:p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23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or Ternary Operator (?:) 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3975" y="1534203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#include&lt;</a:t>
            </a:r>
            <a:r>
              <a:rPr lang="en-GB" sz="3200" dirty="0" err="1"/>
              <a:t>stdio.h</a:t>
            </a:r>
            <a:r>
              <a:rPr lang="en-GB" sz="3200" dirty="0"/>
              <a:t>&gt;</a:t>
            </a:r>
          </a:p>
          <a:p>
            <a:r>
              <a:rPr lang="en-GB" sz="3200" dirty="0" err="1"/>
              <a:t>int</a:t>
            </a:r>
            <a:r>
              <a:rPr lang="en-GB" sz="3200" dirty="0"/>
              <a:t> main()</a:t>
            </a:r>
          </a:p>
          <a:p>
            <a:r>
              <a:rPr lang="en-GB" sz="3200" dirty="0"/>
              <a:t>{</a:t>
            </a:r>
          </a:p>
          <a:p>
            <a:r>
              <a:rPr lang="en-GB" sz="3200" dirty="0"/>
              <a:t>   </a:t>
            </a:r>
            <a:r>
              <a:rPr lang="en-GB" sz="3200" dirty="0" err="1"/>
              <a:t>printf</a:t>
            </a:r>
            <a:r>
              <a:rPr lang="en-GB" sz="3200" dirty="0"/>
              <a:t>("%d", 10?0?5:1:12);</a:t>
            </a:r>
          </a:p>
          <a:p>
            <a:r>
              <a:rPr lang="en-GB" sz="3200" dirty="0"/>
              <a:t>}</a:t>
            </a:r>
          </a:p>
          <a:p>
            <a:endParaRPr lang="en-GB" sz="3200" dirty="0"/>
          </a:p>
          <a:p>
            <a:r>
              <a:rPr lang="en-GB" sz="3200" dirty="0"/>
              <a:t>Output: 1</a:t>
            </a:r>
          </a:p>
        </p:txBody>
      </p:sp>
    </p:spTree>
    <p:extLst>
      <p:ext uri="{BB962C8B-B14F-4D97-AF65-F5344CB8AC3E}">
        <p14:creationId xmlns:p14="http://schemas.microsoft.com/office/powerpoint/2010/main" val="204828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++ and -- operator as prefix and postfix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407" y="1902997"/>
            <a:ext cx="8229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= 5</a:t>
            </a:r>
          </a:p>
          <a:p>
            <a:r>
              <a:rPr lang="en-US" sz="3200" dirty="0"/>
              <a:t>++a;          // a becomes 6</a:t>
            </a:r>
          </a:p>
          <a:p>
            <a:r>
              <a:rPr lang="en-US" sz="3200" dirty="0"/>
              <a:t>a++;          // a becomes 7</a:t>
            </a:r>
          </a:p>
          <a:p>
            <a:r>
              <a:rPr lang="en-US" sz="3200" dirty="0"/>
              <a:t>--a;          // a becomes 6</a:t>
            </a:r>
          </a:p>
          <a:p>
            <a:r>
              <a:rPr lang="en-US" sz="3200" dirty="0"/>
              <a:t>a--;          // a becomes 5</a:t>
            </a:r>
          </a:p>
        </p:txBody>
      </p:sp>
    </p:spTree>
    <p:extLst>
      <p:ext uri="{BB962C8B-B14F-4D97-AF65-F5344CB8AC3E}">
        <p14:creationId xmlns:p14="http://schemas.microsoft.com/office/powerpoint/2010/main" val="266363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++ and -- operator as prefix and postfix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746235"/>
            <a:ext cx="8888458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32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3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32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3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=10;</a:t>
            </a: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32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3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("%d,%d,%d,%d",</a:t>
            </a:r>
            <a:r>
              <a:rPr lang="en-GB" sz="32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3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++,++</a:t>
            </a:r>
            <a:r>
              <a:rPr lang="en-GB" sz="32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i,i</a:t>
            </a:r>
            <a:r>
              <a:rPr lang="en-GB" sz="3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++,++</a:t>
            </a:r>
            <a:r>
              <a:rPr lang="en-GB" sz="32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32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GB" sz="3200" dirty="0">
              <a:solidFill>
                <a:srgbClr val="222222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8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++ and -- operator as prefix and postfix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379" y="667245"/>
            <a:ext cx="8888458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("%d,%d,%d,%d",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 ++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 ++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13 14 11 14	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379" y="2010397"/>
            <a:ext cx="88884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Pre-increment operators work like, they first update, and then, we get to use the value. </a:t>
            </a:r>
          </a:p>
          <a:p>
            <a:r>
              <a:rPr lang="en-GB" dirty="0"/>
              <a:t>Post-increment does it like, we get to use the value first and then update.</a:t>
            </a:r>
          </a:p>
          <a:p>
            <a:endParaRPr lang="en-GB" dirty="0"/>
          </a:p>
          <a:p>
            <a:r>
              <a:rPr lang="en-GB" dirty="0"/>
              <a:t>Again, the operands get ‘evaluated’ </a:t>
            </a:r>
            <a:r>
              <a:rPr lang="en-GB" b="1" dirty="0"/>
              <a:t>right-to-left. </a:t>
            </a:r>
          </a:p>
          <a:p>
            <a:endParaRPr lang="en-GB" dirty="0"/>
          </a:p>
          <a:p>
            <a:r>
              <a:rPr lang="en-GB" dirty="0"/>
              <a:t>So, the first expression that we get is ++</a:t>
            </a:r>
            <a:r>
              <a:rPr lang="en-GB" dirty="0" err="1"/>
              <a:t>i</a:t>
            </a:r>
            <a:r>
              <a:rPr lang="en-GB" dirty="0"/>
              <a:t>. That increments the value of </a:t>
            </a:r>
            <a:r>
              <a:rPr lang="en-GB" dirty="0" err="1"/>
              <a:t>i</a:t>
            </a:r>
            <a:r>
              <a:rPr lang="en-GB" dirty="0"/>
              <a:t> to 11. But since, this is a pre-increment, we won’t use the value, until the whole bunch of things get evaluated. So, we need to put in the value of </a:t>
            </a:r>
            <a:r>
              <a:rPr lang="en-GB" dirty="0" err="1"/>
              <a:t>i</a:t>
            </a:r>
            <a:r>
              <a:rPr lang="en-GB" dirty="0"/>
              <a:t> as the 4th argument, which will happen at the very end.</a:t>
            </a:r>
          </a:p>
          <a:p>
            <a:endParaRPr lang="en-GB" dirty="0"/>
          </a:p>
          <a:p>
            <a:r>
              <a:rPr lang="en-GB" dirty="0"/>
              <a:t>Then, we have an </a:t>
            </a:r>
            <a:r>
              <a:rPr lang="en-GB" dirty="0" err="1"/>
              <a:t>i</a:t>
            </a:r>
            <a:r>
              <a:rPr lang="en-GB" dirty="0"/>
              <a:t>++, so, we use the value we have in hand, which is 11. Hence the value 11 as the third one. We, of course do update </a:t>
            </a:r>
            <a:r>
              <a:rPr lang="en-GB" dirty="0" err="1"/>
              <a:t>i</a:t>
            </a:r>
            <a:r>
              <a:rPr lang="en-GB" dirty="0"/>
              <a:t> to 12.</a:t>
            </a:r>
          </a:p>
          <a:p>
            <a:endParaRPr lang="en-GB" dirty="0"/>
          </a:p>
          <a:p>
            <a:r>
              <a:rPr lang="en-GB" dirty="0"/>
              <a:t>Then, we have a ++</a:t>
            </a:r>
            <a:r>
              <a:rPr lang="en-GB" dirty="0" err="1"/>
              <a:t>i</a:t>
            </a:r>
            <a:r>
              <a:rPr lang="en-GB" dirty="0"/>
              <a:t> again, so we just increment the value of </a:t>
            </a:r>
            <a:r>
              <a:rPr lang="en-GB" dirty="0" err="1"/>
              <a:t>i</a:t>
            </a:r>
            <a:r>
              <a:rPr lang="en-GB" dirty="0"/>
              <a:t> to 13.</a:t>
            </a:r>
          </a:p>
          <a:p>
            <a:endParaRPr lang="en-GB" dirty="0"/>
          </a:p>
          <a:p>
            <a:r>
              <a:rPr lang="en-GB" dirty="0"/>
              <a:t>Then, we have an </a:t>
            </a:r>
            <a:r>
              <a:rPr lang="en-GB" dirty="0" err="1"/>
              <a:t>i</a:t>
            </a:r>
            <a:r>
              <a:rPr lang="en-GB" dirty="0"/>
              <a:t>++, and we use the value 13, to get the first number as 13. The remaining update takes </a:t>
            </a:r>
            <a:r>
              <a:rPr lang="en-GB" dirty="0" err="1"/>
              <a:t>i</a:t>
            </a:r>
            <a:r>
              <a:rPr lang="en-GB" dirty="0"/>
              <a:t> to 14.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817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++ and -- operator as prefix and postfix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379" y="667245"/>
            <a:ext cx="8888458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("%d,%d,%d,%d",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++,++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i,i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++,++</a:t>
            </a:r>
            <a:r>
              <a:rPr lang="en-GB" sz="2000" dirty="0" err="1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solidFill>
                  <a:srgbClr val="22222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829" y="2478229"/>
            <a:ext cx="888845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Now, since everything that can be done has been done, we need to plug in the values of </a:t>
            </a:r>
            <a:r>
              <a:rPr lang="en-GB" dirty="0" err="1"/>
              <a:t>i</a:t>
            </a:r>
            <a:r>
              <a:rPr lang="en-GB" dirty="0"/>
              <a:t> wherever they were required (due to the pre-increment). So, we have two 14s, at the second and fourth place.</a:t>
            </a:r>
          </a:p>
          <a:p>
            <a:endParaRPr lang="en-GB" dirty="0"/>
          </a:p>
          <a:p>
            <a:r>
              <a:rPr lang="en-GB" sz="2800" b="1" dirty="0"/>
              <a:t>That gives us the answer 13, 14, 11, 14.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84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Task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008" y="864799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Given two integer variables, X and Y, swap the contents of the variables </a:t>
            </a:r>
            <a:r>
              <a:rPr lang="en-GB" b="1" i="1" dirty="0"/>
              <a:t>Without Using Temporary Variables .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 (don’t just print Y, X)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Two integers, X and Y</a:t>
            </a:r>
          </a:p>
          <a:p>
            <a:endParaRPr lang="en-GB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One line containing two integers X and Y with their contents swapped followed by a new line. 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</a:rPr>
              <a:t>Check sample output.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1" y="3886200"/>
            <a:ext cx="8868937" cy="11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99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Task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19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8358" y="606249"/>
            <a:ext cx="8153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 {</a:t>
            </a:r>
          </a:p>
          <a:p>
            <a:r>
              <a:rPr lang="en-GB" dirty="0"/>
              <a:t>    double a, b;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a: ");    </a:t>
            </a:r>
            <a:r>
              <a:rPr lang="en-GB" dirty="0" err="1"/>
              <a:t>scanf</a:t>
            </a:r>
            <a:r>
              <a:rPr lang="en-GB" dirty="0"/>
              <a:t>("%lf", &amp;a);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("Enter b: ");    </a:t>
            </a:r>
            <a:r>
              <a:rPr lang="en-GB" dirty="0" err="1"/>
              <a:t>scanf</a:t>
            </a:r>
            <a:r>
              <a:rPr lang="en-GB" dirty="0"/>
              <a:t>("%lf", &amp;b);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sz="1600" i="1" dirty="0"/>
              <a:t>// Swapping</a:t>
            </a:r>
          </a:p>
          <a:p>
            <a:r>
              <a:rPr lang="en-GB" sz="1600" i="1" dirty="0"/>
              <a:t>    // a = (</a:t>
            </a:r>
            <a:r>
              <a:rPr lang="en-GB" sz="1600" i="1" dirty="0" err="1"/>
              <a:t>initial_a</a:t>
            </a:r>
            <a:r>
              <a:rPr lang="en-GB" sz="1600" i="1" dirty="0"/>
              <a:t> - </a:t>
            </a:r>
            <a:r>
              <a:rPr lang="en-GB" sz="1600" i="1" dirty="0" err="1"/>
              <a:t>initial_b</a:t>
            </a:r>
            <a:r>
              <a:rPr lang="en-GB" sz="1600" i="1" dirty="0"/>
              <a:t>)</a:t>
            </a:r>
          </a:p>
          <a:p>
            <a:r>
              <a:rPr lang="en-GB" dirty="0"/>
              <a:t>    a = a - b;  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</a:t>
            </a:r>
            <a:r>
              <a:rPr lang="en-GB" sz="1600" i="1" dirty="0"/>
              <a:t>// b = (</a:t>
            </a:r>
            <a:r>
              <a:rPr lang="en-GB" sz="1600" i="1" dirty="0" err="1"/>
              <a:t>initial_a</a:t>
            </a:r>
            <a:r>
              <a:rPr lang="en-GB" sz="1600" i="1" dirty="0"/>
              <a:t> - </a:t>
            </a:r>
            <a:r>
              <a:rPr lang="en-GB" sz="1600" i="1" dirty="0" err="1"/>
              <a:t>initial_b</a:t>
            </a:r>
            <a:r>
              <a:rPr lang="en-GB" sz="1600" i="1" dirty="0"/>
              <a:t>) + </a:t>
            </a:r>
            <a:r>
              <a:rPr lang="en-GB" sz="1600" i="1" dirty="0" err="1"/>
              <a:t>initial_b</a:t>
            </a:r>
            <a:r>
              <a:rPr lang="en-GB" sz="1600" i="1" dirty="0"/>
              <a:t> = </a:t>
            </a:r>
            <a:r>
              <a:rPr lang="en-GB" sz="1600" i="1" dirty="0" err="1"/>
              <a:t>initial_a</a:t>
            </a:r>
            <a:endParaRPr lang="en-GB" sz="1600" i="1" dirty="0"/>
          </a:p>
          <a:p>
            <a:r>
              <a:rPr lang="en-GB" dirty="0"/>
              <a:t>    b = a + b;</a:t>
            </a:r>
          </a:p>
          <a:p>
            <a:endParaRPr lang="en-GB" dirty="0"/>
          </a:p>
          <a:p>
            <a:r>
              <a:rPr lang="en-GB" sz="1600" i="1" dirty="0"/>
              <a:t>    // a = </a:t>
            </a:r>
            <a:r>
              <a:rPr lang="en-GB" sz="1600" i="1" dirty="0" err="1"/>
              <a:t>initial_a</a:t>
            </a:r>
            <a:r>
              <a:rPr lang="en-GB" sz="1600" i="1" dirty="0"/>
              <a:t> - (</a:t>
            </a:r>
            <a:r>
              <a:rPr lang="en-GB" sz="1600" i="1" dirty="0" err="1"/>
              <a:t>initial_a</a:t>
            </a:r>
            <a:r>
              <a:rPr lang="en-GB" sz="1600" i="1" dirty="0"/>
              <a:t> - </a:t>
            </a:r>
            <a:r>
              <a:rPr lang="en-GB" sz="1600" i="1" dirty="0" err="1"/>
              <a:t>initial_b</a:t>
            </a:r>
            <a:r>
              <a:rPr lang="en-GB" sz="1600" i="1" dirty="0"/>
              <a:t>) = </a:t>
            </a:r>
            <a:r>
              <a:rPr lang="en-GB" sz="1600" i="1" dirty="0" err="1"/>
              <a:t>initial_b</a:t>
            </a:r>
            <a:endParaRPr lang="en-GB" sz="1600" i="1" dirty="0"/>
          </a:p>
          <a:p>
            <a:r>
              <a:rPr lang="en-GB" dirty="0"/>
              <a:t>    a = b - a;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("After swapping, a = %.2lf\n", a);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("After swapping, b = %.2lf", b);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24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Programming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2057400"/>
            <a:ext cx="694472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What is Structured Programming?</a:t>
            </a:r>
          </a:p>
          <a:p>
            <a:endParaRPr lang="en-GB" sz="2400" dirty="0"/>
          </a:p>
          <a:p>
            <a:r>
              <a:rPr lang="en-GB" sz="2400" dirty="0"/>
              <a:t>Why we use ?</a:t>
            </a:r>
          </a:p>
          <a:p>
            <a:endParaRPr lang="en-GB" sz="2400" dirty="0"/>
          </a:p>
          <a:p>
            <a:r>
              <a:rPr lang="en-GB" sz="2400" dirty="0"/>
              <a:t>What is the disadvantage of Structured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648801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Task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20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6324" y="864799"/>
            <a:ext cx="61626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 </a:t>
            </a:r>
          </a:p>
          <a:p>
            <a:r>
              <a:rPr lang="en-GB" dirty="0" err="1"/>
              <a:t>int</a:t>
            </a:r>
            <a:r>
              <a:rPr lang="en-GB" dirty="0"/>
              <a:t> main() </a:t>
            </a:r>
          </a:p>
          <a:p>
            <a:r>
              <a:rPr lang="en-GB" dirty="0"/>
              <a:t>{ 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x = 10, y = 5;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// Code to swap 'x' and 'y' </a:t>
            </a:r>
          </a:p>
          <a:p>
            <a:r>
              <a:rPr lang="en-GB" dirty="0"/>
              <a:t>    x = x + y; // x now becomes 15 </a:t>
            </a:r>
          </a:p>
          <a:p>
            <a:r>
              <a:rPr lang="en-GB" dirty="0"/>
              <a:t>    y = x - y; // y becomes 10 </a:t>
            </a:r>
          </a:p>
          <a:p>
            <a:r>
              <a:rPr lang="en-GB" dirty="0"/>
              <a:t>    x = x - y; // x becomes 5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("After Swapping: x = %d, y = %d", x, y); 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    return 0; </a:t>
            </a:r>
          </a:p>
          <a:p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2766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Task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21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595220"/>
            <a:ext cx="7620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GB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variables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temporary variable</a:t>
            </a:r>
          </a:p>
          <a:p>
            <a:pPr algn="just" fontAlgn="base"/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: a = 10, b = 20 and c = 30</a:t>
            </a:r>
          </a:p>
          <a:p>
            <a:pPr algn="just" fontAlgn="base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a = 30, b = 10 and c = 20</a:t>
            </a:r>
            <a:endParaRPr lang="en-GB" sz="4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9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Task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22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258" y="70729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r>
              <a:rPr lang="en-GB" dirty="0" err="1"/>
              <a:t>int</a:t>
            </a:r>
            <a:r>
              <a:rPr lang="en-GB" dirty="0"/>
              <a:t> main()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 err="1"/>
              <a:t>int</a:t>
            </a:r>
            <a:r>
              <a:rPr lang="en-GB" dirty="0"/>
              <a:t> a = 10, b = 20, c = 30;</a:t>
            </a:r>
          </a:p>
          <a:p>
            <a:endParaRPr lang="en-GB" dirty="0"/>
          </a:p>
          <a:p>
            <a:r>
              <a:rPr lang="en-GB" dirty="0"/>
              <a:t>    a = a + b + c;  // (a = 60)</a:t>
            </a:r>
          </a:p>
          <a:p>
            <a:endParaRPr lang="en-GB" dirty="0"/>
          </a:p>
          <a:p>
            <a:r>
              <a:rPr lang="en-GB" dirty="0"/>
              <a:t>    // After this, b has value of a</a:t>
            </a:r>
          </a:p>
          <a:p>
            <a:r>
              <a:rPr lang="en-GB" dirty="0"/>
              <a:t>    b = a - (</a:t>
            </a:r>
            <a:r>
              <a:rPr lang="en-GB" dirty="0" err="1"/>
              <a:t>b+c</a:t>
            </a:r>
            <a:r>
              <a:rPr lang="en-GB" dirty="0"/>
              <a:t>);  // (b = 60 – (20+30) =10)</a:t>
            </a:r>
          </a:p>
          <a:p>
            <a:endParaRPr lang="en-GB" dirty="0"/>
          </a:p>
          <a:p>
            <a:r>
              <a:rPr lang="en-GB" dirty="0"/>
              <a:t>    // After this, c has value of b</a:t>
            </a:r>
          </a:p>
          <a:p>
            <a:r>
              <a:rPr lang="en-GB" dirty="0"/>
              <a:t>    c = a - (</a:t>
            </a:r>
            <a:r>
              <a:rPr lang="en-GB" dirty="0" err="1"/>
              <a:t>b+c</a:t>
            </a:r>
            <a:r>
              <a:rPr lang="en-GB" dirty="0"/>
              <a:t>);  // (c = 60 – (10 + 30) = 20)</a:t>
            </a:r>
          </a:p>
          <a:p>
            <a:endParaRPr lang="en-GB" dirty="0"/>
          </a:p>
          <a:p>
            <a:r>
              <a:rPr lang="en-GB" dirty="0"/>
              <a:t>    // After this, a has value of c</a:t>
            </a:r>
          </a:p>
          <a:p>
            <a:r>
              <a:rPr lang="en-GB" dirty="0"/>
              <a:t>    a = a - (</a:t>
            </a:r>
            <a:r>
              <a:rPr lang="en-GB" dirty="0" err="1"/>
              <a:t>b+c</a:t>
            </a:r>
            <a:r>
              <a:rPr lang="en-GB" dirty="0"/>
              <a:t>);   //(a = 60 – (10 + 20) = 30)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 err="1"/>
              <a:t>printf</a:t>
            </a:r>
            <a:r>
              <a:rPr lang="en-GB" dirty="0"/>
              <a:t>("After Swapping: a = %d, b = %d, c = %d", </a:t>
            </a:r>
            <a:r>
              <a:rPr lang="en-GB" dirty="0" err="1"/>
              <a:t>a,b,c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84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How if...else statement works in C programming?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8" y="990600"/>
            <a:ext cx="8153400" cy="4985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777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70" y="879855"/>
            <a:ext cx="8282075" cy="52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7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6325" y="2907480"/>
            <a:ext cx="73461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25265E"/>
                </a:solidFill>
                <a:latin typeface="euclid_circular_a"/>
              </a:rPr>
              <a:t>Write a C Program to Reverse a Number (integer)</a:t>
            </a:r>
          </a:p>
          <a:p>
            <a:r>
              <a:rPr lang="en-GB" sz="2400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</a:p>
          <a:p>
            <a:r>
              <a:rPr lang="en-GB" sz="2400" b="1" i="0" dirty="0">
                <a:solidFill>
                  <a:srgbClr val="25265E"/>
                </a:solidFill>
                <a:effectLst/>
                <a:latin typeface="euclid_circular_a"/>
              </a:rPr>
              <a:t>Input: 123456 (max 8)</a:t>
            </a:r>
          </a:p>
          <a:p>
            <a:r>
              <a:rPr lang="en-GB" sz="2400" b="1" dirty="0">
                <a:solidFill>
                  <a:srgbClr val="25265E"/>
                </a:solidFill>
                <a:latin typeface="euclid_circular_a"/>
              </a:rPr>
              <a:t>Output: 654321</a:t>
            </a:r>
            <a:endParaRPr lang="en-GB" sz="2400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endParaRPr lang="en-GB" sz="2400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64436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884393"/>
            <a:ext cx="6324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#include &lt;</a:t>
            </a:r>
            <a:r>
              <a:rPr lang="en-GB" sz="2400" dirty="0" err="1"/>
              <a:t>stdio.h</a:t>
            </a:r>
            <a:r>
              <a:rPr lang="en-GB" sz="2400" dirty="0"/>
              <a:t>&gt;</a:t>
            </a:r>
          </a:p>
          <a:p>
            <a:r>
              <a:rPr lang="en-GB" sz="2400" dirty="0" err="1"/>
              <a:t>int</a:t>
            </a:r>
            <a:r>
              <a:rPr lang="en-GB" sz="2400" dirty="0"/>
              <a:t> main() {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int</a:t>
            </a:r>
            <a:r>
              <a:rPr lang="en-GB" sz="2400" dirty="0"/>
              <a:t> n, rev = 0, remainder;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("Enter an integer: ");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scanf</a:t>
            </a:r>
            <a:r>
              <a:rPr lang="en-GB" sz="2400" dirty="0"/>
              <a:t>("%d", &amp;n);</a:t>
            </a:r>
          </a:p>
          <a:p>
            <a:r>
              <a:rPr lang="en-GB" sz="2400" dirty="0"/>
              <a:t>    while (n != 0) {</a:t>
            </a:r>
          </a:p>
          <a:p>
            <a:r>
              <a:rPr lang="en-GB" sz="2400" dirty="0"/>
              <a:t>        remainder = n % 10;</a:t>
            </a:r>
          </a:p>
          <a:p>
            <a:r>
              <a:rPr lang="en-GB" sz="2400" dirty="0"/>
              <a:t>        rev = rev * 10 + remainder;</a:t>
            </a:r>
          </a:p>
          <a:p>
            <a:r>
              <a:rPr lang="en-GB" sz="2400" dirty="0"/>
              <a:t>        n /= 10;</a:t>
            </a:r>
          </a:p>
          <a:p>
            <a:r>
              <a:rPr lang="en-GB" sz="2400" dirty="0"/>
              <a:t>    }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printf</a:t>
            </a:r>
            <a:r>
              <a:rPr lang="en-GB" sz="2400" dirty="0"/>
              <a:t>("Reversed number = %d", rev);</a:t>
            </a:r>
          </a:p>
          <a:p>
            <a:r>
              <a:rPr lang="en-GB" sz="2400" dirty="0"/>
              <a:t>    return 0;</a:t>
            </a:r>
          </a:p>
          <a:p>
            <a:r>
              <a:rPr lang="en-GB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75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: Home Task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27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2700" y="2186336"/>
            <a:ext cx="92328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rgbClr val="000000"/>
                </a:solidFill>
                <a:latin typeface="Georgia" panose="02040502050405020303" pitchFamily="18" charset="0"/>
              </a:rPr>
              <a:t>Nested Loop (Grid / Pattern)</a:t>
            </a:r>
          </a:p>
          <a:p>
            <a:pPr algn="ctr"/>
            <a:r>
              <a:rPr lang="en-GB" sz="5400" b="1" dirty="0">
                <a:solidFill>
                  <a:srgbClr val="000000"/>
                </a:solidFill>
                <a:latin typeface="Georgia" panose="02040502050405020303" pitchFamily="18" charset="0"/>
              </a:rPr>
              <a:t>+</a:t>
            </a:r>
          </a:p>
          <a:p>
            <a:pPr algn="ctr"/>
            <a:r>
              <a:rPr lang="en-GB" sz="4800" b="1" dirty="0">
                <a:solidFill>
                  <a:srgbClr val="000000"/>
                </a:solidFill>
                <a:latin typeface="Georgia" panose="02040502050405020303" pitchFamily="18" charset="0"/>
              </a:rPr>
              <a:t>Small Test (10)</a:t>
            </a:r>
            <a:r>
              <a:rPr lang="en-GB" sz="5400" b="1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</a:p>
          <a:p>
            <a:r>
              <a:rPr lang="en-GB" b="1" dirty="0">
                <a:solidFill>
                  <a:srgbClr val="000000"/>
                </a:solidFill>
                <a:latin typeface="Georgia" panose="02040502050405020303" pitchFamily="18" charset="0"/>
              </a:rPr>
              <a:t>Problem link: </a:t>
            </a:r>
            <a:r>
              <a:rPr lang="en-GB" dirty="0">
                <a:solidFill>
                  <a:srgbClr val="000000"/>
                </a:solidFill>
                <a:latin typeface="Georgia" panose="02040502050405020303" pitchFamily="18" charset="0"/>
              </a:rPr>
              <a:t>https://www.w3resource.com/cpp-exercises/for-loop/index.php#EDITOR</a:t>
            </a:r>
          </a:p>
        </p:txBody>
      </p:sp>
    </p:spTree>
    <p:extLst>
      <p:ext uri="{BB962C8B-B14F-4D97-AF65-F5344CB8AC3E}">
        <p14:creationId xmlns:p14="http://schemas.microsoft.com/office/powerpoint/2010/main" val="119609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FF661-2A93-455E-BE22-2838481C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E2546-02E8-4889-90BF-2283B0D02777}" type="datetime5">
              <a:rPr lang="en-US" smtClean="0"/>
              <a:t>4-Apr-21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Remembering : CSE 101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3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" y="860796"/>
            <a:ext cx="9107533" cy="53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Data Types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4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72729"/>
              </p:ext>
            </p:extLst>
          </p:nvPr>
        </p:nvGraphicFramePr>
        <p:xfrm>
          <a:off x="533400" y="680226"/>
          <a:ext cx="8431257" cy="5686439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2810419">
                  <a:extLst>
                    <a:ext uri="{9D8B030D-6E8A-4147-A177-3AD203B41FA5}">
                      <a16:colId xmlns:a16="http://schemas.microsoft.com/office/drawing/2014/main" val="4232830106"/>
                    </a:ext>
                  </a:extLst>
                </a:gridCol>
                <a:gridCol w="2810419">
                  <a:extLst>
                    <a:ext uri="{9D8B030D-6E8A-4147-A177-3AD203B41FA5}">
                      <a16:colId xmlns:a16="http://schemas.microsoft.com/office/drawing/2014/main" val="182602827"/>
                    </a:ext>
                  </a:extLst>
                </a:gridCol>
                <a:gridCol w="2810419">
                  <a:extLst>
                    <a:ext uri="{9D8B030D-6E8A-4147-A177-3AD203B41FA5}">
                      <a16:colId xmlns:a16="http://schemas.microsoft.com/office/drawing/2014/main" val="2883832627"/>
                    </a:ext>
                  </a:extLst>
                </a:gridCol>
              </a:tblGrid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Size (bytes)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Format Specifier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5005233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 least 2, usually 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%d, %i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967145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char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%c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0768494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float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2124646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double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%lf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376005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short 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usually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%hd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32351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unsigned 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 least 2, usually 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%u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769678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 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 least 4, usually 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%ld, %li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428461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 long 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 least 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%lld, %lli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3318634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unsigned long 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 least 4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%lu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045015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unsigned long long int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at least 8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%llu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665720"/>
                  </a:ext>
                </a:extLst>
              </a:tr>
              <a:tr h="3901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signed char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%c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3470144"/>
                  </a:ext>
                </a:extLst>
              </a:tr>
              <a:tr h="411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unsigned char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%c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0842622"/>
                  </a:ext>
                </a:extLst>
              </a:tr>
              <a:tr h="5937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 double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 least 10, usually 12 or 16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%Lf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1122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Data Types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5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6188" y="1551152"/>
            <a:ext cx="4078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signed and unsigned ??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69660" y="3170092"/>
            <a:ext cx="4724400" cy="23852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C Data Types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6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829" y="1551152"/>
            <a:ext cx="88884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A626A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r>
              <a:rPr lang="en-US" altLang="en-US" sz="2400" dirty="0">
                <a:solidFill>
                  <a:srgbClr val="383A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A626A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383A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x;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A626A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383A4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y;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383A42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Here, the variable x can hold only zero and positive values because we have used the unsigned modifier.</a:t>
            </a:r>
          </a:p>
          <a:p>
            <a:endParaRPr 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Considering the size of 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4 bytes, variable y can hold values from -2</a:t>
            </a:r>
            <a:r>
              <a:rPr lang="en-GB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31 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2</a:t>
            </a:r>
            <a:r>
              <a:rPr lang="en-GB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31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-1, whereas variable x can hold values from 0 to 2</a:t>
            </a:r>
            <a:r>
              <a:rPr lang="en-GB" sz="24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32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-1.</a:t>
            </a:r>
          </a:p>
        </p:txBody>
      </p:sp>
    </p:spTree>
    <p:extLst>
      <p:ext uri="{BB962C8B-B14F-4D97-AF65-F5344CB8AC3E}">
        <p14:creationId xmlns:p14="http://schemas.microsoft.com/office/powerpoint/2010/main" val="212941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7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C:\Users\Fahad\Desktop\Operators-In-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28500"/>
            <a:ext cx="8000184" cy="5864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5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8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4844" y="122341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#include 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endParaRPr lang="en-GB" sz="2800" dirty="0"/>
          </a:p>
          <a:p>
            <a:r>
              <a:rPr lang="en-GB" sz="2800" dirty="0" err="1"/>
              <a:t>int</a:t>
            </a:r>
            <a:r>
              <a:rPr lang="en-GB" sz="2800" dirty="0"/>
              <a:t> main()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(1, 2, 5,4);</a:t>
            </a:r>
          </a:p>
          <a:p>
            <a:r>
              <a:rPr lang="en-GB" sz="2800" dirty="0"/>
              <a:t>    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printf</a:t>
            </a:r>
            <a:r>
              <a:rPr lang="en-GB" sz="2800" dirty="0"/>
              <a:t>("%d", </a:t>
            </a:r>
            <a:r>
              <a:rPr lang="en-GB" sz="2800" dirty="0" err="1"/>
              <a:t>i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</a:p>
          <a:p>
            <a:r>
              <a:rPr lang="en-GB" sz="2800" dirty="0"/>
              <a:t>    return 0;</a:t>
            </a:r>
          </a:p>
          <a:p>
            <a:r>
              <a:rPr lang="en-GB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5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741" y="0"/>
            <a:ext cx="9121734" cy="55399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B26D8-3561-48E4-8D15-3EE1CBD1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59-00C6-4921-A621-C727A74DF132}" type="datetime5">
              <a:rPr lang="en-US" sz="2000" smtClean="0"/>
              <a:t>4-Apr-21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C32EB-D7FF-4398-9095-D3B0ECE2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z="2000" smtClean="0">
                <a:solidFill>
                  <a:srgbClr val="009900"/>
                </a:solidFill>
              </a:rPr>
              <a:pPr/>
              <a:t>9</a:t>
            </a:fld>
            <a:endParaRPr lang="en-US" sz="2000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45058" y="864799"/>
            <a:ext cx="4572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094118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#include &lt;</a:t>
            </a:r>
            <a:r>
              <a:rPr lang="en-GB" sz="2800" dirty="0" err="1"/>
              <a:t>stdio.h</a:t>
            </a:r>
            <a:r>
              <a:rPr lang="en-GB" sz="2800" dirty="0"/>
              <a:t>&gt;</a:t>
            </a:r>
          </a:p>
          <a:p>
            <a:endParaRPr lang="en-GB" sz="2800" dirty="0"/>
          </a:p>
          <a:p>
            <a:r>
              <a:rPr lang="en-GB" sz="2800" dirty="0" err="1"/>
              <a:t>int</a:t>
            </a:r>
            <a:r>
              <a:rPr lang="en-GB" sz="2800" dirty="0"/>
              <a:t> main()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int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= (1, 2, 3, 88);</a:t>
            </a:r>
          </a:p>
          <a:p>
            <a:r>
              <a:rPr lang="en-GB" sz="2800" dirty="0"/>
              <a:t>    </a:t>
            </a:r>
          </a:p>
          <a:p>
            <a:r>
              <a:rPr lang="en-GB" sz="2800" dirty="0"/>
              <a:t>    </a:t>
            </a:r>
            <a:r>
              <a:rPr lang="en-GB" sz="2800" dirty="0" err="1"/>
              <a:t>printf</a:t>
            </a:r>
            <a:r>
              <a:rPr lang="en-GB" sz="2800" dirty="0"/>
              <a:t>("%d", </a:t>
            </a:r>
            <a:r>
              <a:rPr lang="en-GB" sz="2800" dirty="0" err="1"/>
              <a:t>i</a:t>
            </a:r>
            <a:r>
              <a:rPr lang="en-GB" sz="2800" dirty="0"/>
              <a:t>);</a:t>
            </a:r>
          </a:p>
          <a:p>
            <a:r>
              <a:rPr lang="en-GB" sz="2800" dirty="0"/>
              <a:t>    </a:t>
            </a:r>
          </a:p>
          <a:p>
            <a:r>
              <a:rPr lang="en-GB" sz="2800" dirty="0"/>
              <a:t>    return 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95561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Output:</a:t>
            </a:r>
          </a:p>
          <a:p>
            <a:r>
              <a:rPr lang="en-GB" dirty="0">
                <a:solidFill>
                  <a:srgbClr val="FF0000"/>
                </a:solidFill>
              </a:rPr>
              <a:t>88</a:t>
            </a:r>
          </a:p>
          <a:p>
            <a:endParaRPr lang="en-GB" dirty="0"/>
          </a:p>
          <a:p>
            <a:r>
              <a:rPr lang="en-GB" dirty="0"/>
              <a:t>Explanation: </a:t>
            </a:r>
          </a:p>
          <a:p>
            <a:endParaRPr lang="en-GB" dirty="0"/>
          </a:p>
          <a:p>
            <a:r>
              <a:rPr lang="en-GB" dirty="0"/>
              <a:t>The bracket operator has higher precedence than assignment operator. The expression within bracket operator is evaluated from left to right</a:t>
            </a:r>
          </a:p>
          <a:p>
            <a:r>
              <a:rPr lang="en-GB" dirty="0"/>
              <a:t>but it is always the result of the last expression which gets assigned.</a:t>
            </a:r>
          </a:p>
        </p:txBody>
      </p:sp>
    </p:spTree>
    <p:extLst>
      <p:ext uri="{BB962C8B-B14F-4D97-AF65-F5344CB8AC3E}">
        <p14:creationId xmlns:p14="http://schemas.microsoft.com/office/powerpoint/2010/main" val="177348619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3896</TotalTime>
  <Words>1614</Words>
  <Application>Microsoft Office PowerPoint</Application>
  <PresentationFormat>On-screen Show (4:3)</PresentationFormat>
  <Paragraphs>318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Aharoni</vt:lpstr>
      <vt:lpstr>Arial</vt:lpstr>
      <vt:lpstr>Calibri</vt:lpstr>
      <vt:lpstr>Cambria</vt:lpstr>
      <vt:lpstr>Consolas</vt:lpstr>
      <vt:lpstr>euclid_circular_a</vt:lpstr>
      <vt:lpstr>Forte</vt:lpstr>
      <vt:lpstr>Georgia</vt:lpstr>
      <vt:lpstr>Lucida Bright</vt:lpstr>
      <vt:lpstr>Lucida Calligraphy</vt:lpstr>
      <vt:lpstr>Times New Roman</vt:lpstr>
      <vt:lpstr>SH_radial_light_grey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SlideHunter</dc:creator>
  <cp:lastModifiedBy>trust</cp:lastModifiedBy>
  <cp:revision>413</cp:revision>
  <dcterms:created xsi:type="dcterms:W3CDTF">2014-02-03T19:53:25Z</dcterms:created>
  <dcterms:modified xsi:type="dcterms:W3CDTF">2021-04-04T17:59:15Z</dcterms:modified>
</cp:coreProperties>
</file>