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416" r:id="rId3"/>
    <p:sldId id="429" r:id="rId4"/>
    <p:sldId id="430" r:id="rId5"/>
    <p:sldId id="431" r:id="rId6"/>
    <p:sldId id="432" r:id="rId7"/>
    <p:sldId id="440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2" r:id="rId17"/>
    <p:sldId id="33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E4580A"/>
    <a:srgbClr val="009900"/>
    <a:srgbClr val="006600"/>
    <a:srgbClr val="28A010"/>
    <a:srgbClr val="FFA401"/>
    <a:srgbClr val="339933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9" autoAdjust="0"/>
    <p:restoredTop sz="76173" autoAdjust="0"/>
  </p:normalViewPr>
  <p:slideViewPr>
    <p:cSldViewPr>
      <p:cViewPr varScale="1">
        <p:scale>
          <a:sx n="86" d="100"/>
          <a:sy n="86" d="100"/>
        </p:scale>
        <p:origin x="123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17-Jan-21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17-Jan-21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17-Jan-21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17-Jan-21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17-Jan-21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17-Jan-21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17-Jan-21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17-Jan-21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17-Jan-21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510188"/>
            <a:ext cx="87430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104</a:t>
            </a:r>
          </a:p>
          <a:p>
            <a:pPr algn="ctr"/>
            <a:r>
              <a:rPr lang="en-US" sz="42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Structured Programming 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Lab : 02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Loop (Advanced)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loop-02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40" y="1082799"/>
            <a:ext cx="9016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Right </a:t>
            </a:r>
            <a:r>
              <a:rPr lang="en-GB" sz="3600" b="1" u="sng" dirty="0"/>
              <a:t>triangle star pattern</a:t>
            </a:r>
            <a:endParaRPr lang="en-GB" sz="36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6340" y="2168719"/>
            <a:ext cx="53974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Enter value of n: 5</a:t>
            </a:r>
          </a:p>
          <a:p>
            <a:r>
              <a:rPr lang="en-GB" sz="3200" dirty="0" smtClean="0"/>
              <a:t>*</a:t>
            </a:r>
          </a:p>
          <a:p>
            <a:r>
              <a:rPr lang="en-GB" sz="3200" dirty="0" smtClean="0"/>
              <a:t>**</a:t>
            </a:r>
            <a:endParaRPr lang="en-GB" sz="3200" dirty="0"/>
          </a:p>
          <a:p>
            <a:r>
              <a:rPr lang="en-GB" sz="3200" dirty="0"/>
              <a:t>***</a:t>
            </a:r>
          </a:p>
          <a:p>
            <a:r>
              <a:rPr lang="en-GB" sz="3200" dirty="0"/>
              <a:t>****</a:t>
            </a:r>
          </a:p>
          <a:p>
            <a:r>
              <a:rPr lang="en-GB" sz="3200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19988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loop-03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40" y="1082799"/>
            <a:ext cx="9016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Reverse </a:t>
            </a:r>
            <a:r>
              <a:rPr lang="en-GB" sz="3600" b="1" u="sng" dirty="0"/>
              <a:t>mirrored right triangle</a:t>
            </a:r>
            <a:endParaRPr lang="en-GB" sz="3600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31687"/>
            <a:ext cx="5788737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loop-04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40" y="1082799"/>
            <a:ext cx="9016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/>
              <a:t>Number pattern </a:t>
            </a:r>
            <a:endParaRPr lang="en-GB" sz="3600" b="1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855282"/>
            <a:ext cx="2514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Input </a:t>
            </a:r>
            <a:r>
              <a:rPr lang="en-GB" sz="2800" dirty="0"/>
              <a:t>N: </a:t>
            </a:r>
            <a:r>
              <a:rPr lang="en-GB" sz="2800" dirty="0" smtClean="0"/>
              <a:t>5</a:t>
            </a:r>
          </a:p>
          <a:p>
            <a:endParaRPr lang="en-GB" sz="2800" dirty="0"/>
          </a:p>
          <a:p>
            <a:r>
              <a:rPr lang="en-GB" sz="2800" b="1" dirty="0" smtClean="0"/>
              <a:t>Output</a:t>
            </a:r>
            <a:endParaRPr lang="en-GB" sz="2800" b="1" dirty="0"/>
          </a:p>
          <a:p>
            <a:r>
              <a:rPr lang="en-GB" sz="3600" b="1" dirty="0"/>
              <a:t>1</a:t>
            </a:r>
          </a:p>
          <a:p>
            <a:r>
              <a:rPr lang="en-GB" sz="3600" b="1" dirty="0"/>
              <a:t>121</a:t>
            </a:r>
          </a:p>
          <a:p>
            <a:r>
              <a:rPr lang="en-GB" sz="3600" b="1" dirty="0"/>
              <a:t>12321</a:t>
            </a:r>
          </a:p>
          <a:p>
            <a:r>
              <a:rPr lang="en-GB" sz="3600" b="1" dirty="0"/>
              <a:t>1234321</a:t>
            </a:r>
          </a:p>
          <a:p>
            <a:r>
              <a:rPr lang="en-GB" sz="3600" b="1" dirty="0"/>
              <a:t>123454321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53075" y="1555004"/>
            <a:ext cx="2514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b="1" dirty="0" smtClean="0"/>
              <a:t>Output</a:t>
            </a:r>
            <a:endParaRPr lang="en-GB" sz="2800" b="1" dirty="0"/>
          </a:p>
          <a:p>
            <a:r>
              <a:rPr lang="en-GB" sz="3600" b="1" dirty="0">
                <a:solidFill>
                  <a:srgbClr val="009900"/>
                </a:solidFill>
              </a:rPr>
              <a:t>1</a:t>
            </a:r>
          </a:p>
          <a:p>
            <a:r>
              <a:rPr lang="en-GB" sz="3600" b="1" dirty="0">
                <a:solidFill>
                  <a:srgbClr val="009900"/>
                </a:solidFill>
              </a:rPr>
              <a:t>12</a:t>
            </a:r>
            <a:r>
              <a:rPr lang="en-GB" sz="3600" b="1" dirty="0">
                <a:solidFill>
                  <a:srgbClr val="C00000"/>
                </a:solidFill>
              </a:rPr>
              <a:t>1</a:t>
            </a:r>
          </a:p>
          <a:p>
            <a:r>
              <a:rPr lang="en-GB" sz="3600" b="1" dirty="0">
                <a:solidFill>
                  <a:srgbClr val="009900"/>
                </a:solidFill>
              </a:rPr>
              <a:t>123</a:t>
            </a:r>
            <a:r>
              <a:rPr lang="en-GB" sz="3600" b="1" dirty="0">
                <a:solidFill>
                  <a:srgbClr val="C00000"/>
                </a:solidFill>
              </a:rPr>
              <a:t>21</a:t>
            </a:r>
          </a:p>
          <a:p>
            <a:r>
              <a:rPr lang="en-GB" sz="3600" b="1" dirty="0">
                <a:solidFill>
                  <a:srgbClr val="009900"/>
                </a:solidFill>
              </a:rPr>
              <a:t>1234</a:t>
            </a:r>
            <a:r>
              <a:rPr lang="en-GB" sz="3600" b="1" dirty="0">
                <a:solidFill>
                  <a:srgbClr val="C00000"/>
                </a:solidFill>
              </a:rPr>
              <a:t>321</a:t>
            </a:r>
          </a:p>
          <a:p>
            <a:r>
              <a:rPr lang="en-GB" sz="3600" b="1" dirty="0">
                <a:solidFill>
                  <a:srgbClr val="009900"/>
                </a:solidFill>
              </a:rPr>
              <a:t>12345</a:t>
            </a:r>
            <a:r>
              <a:rPr lang="en-GB" sz="3600" b="1" dirty="0">
                <a:solidFill>
                  <a:srgbClr val="C00000"/>
                </a:solidFill>
              </a:rPr>
              <a:t>4321</a:t>
            </a:r>
          </a:p>
        </p:txBody>
      </p:sp>
    </p:spTree>
    <p:extLst>
      <p:ext uri="{BB962C8B-B14F-4D97-AF65-F5344CB8AC3E}">
        <p14:creationId xmlns:p14="http://schemas.microsoft.com/office/powerpoint/2010/main" val="103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loop-04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40" y="1082799"/>
            <a:ext cx="9016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/>
              <a:t>Number pattern </a:t>
            </a:r>
            <a:endParaRPr lang="en-GB" sz="3600" b="1" u="sng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864799"/>
            <a:ext cx="2514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b="1" dirty="0" smtClean="0"/>
              <a:t>Output</a:t>
            </a:r>
            <a:endParaRPr lang="en-GB" sz="2800" b="1" dirty="0"/>
          </a:p>
          <a:p>
            <a:r>
              <a:rPr lang="en-GB" sz="3600" b="1" dirty="0">
                <a:solidFill>
                  <a:srgbClr val="009900"/>
                </a:solidFill>
              </a:rPr>
              <a:t>1</a:t>
            </a:r>
          </a:p>
          <a:p>
            <a:r>
              <a:rPr lang="en-GB" sz="3600" b="1" dirty="0">
                <a:solidFill>
                  <a:srgbClr val="009900"/>
                </a:solidFill>
              </a:rPr>
              <a:t>12</a:t>
            </a:r>
            <a:r>
              <a:rPr lang="en-GB" sz="3600" b="1" dirty="0">
                <a:solidFill>
                  <a:srgbClr val="C00000"/>
                </a:solidFill>
              </a:rPr>
              <a:t>1</a:t>
            </a:r>
          </a:p>
          <a:p>
            <a:r>
              <a:rPr lang="en-GB" sz="3600" b="1" dirty="0">
                <a:solidFill>
                  <a:srgbClr val="009900"/>
                </a:solidFill>
              </a:rPr>
              <a:t>123</a:t>
            </a:r>
            <a:r>
              <a:rPr lang="en-GB" sz="3600" b="1" dirty="0">
                <a:solidFill>
                  <a:srgbClr val="C00000"/>
                </a:solidFill>
              </a:rPr>
              <a:t>21</a:t>
            </a:r>
          </a:p>
          <a:p>
            <a:r>
              <a:rPr lang="en-GB" sz="3600" b="1" dirty="0">
                <a:solidFill>
                  <a:srgbClr val="009900"/>
                </a:solidFill>
              </a:rPr>
              <a:t>1234</a:t>
            </a:r>
            <a:r>
              <a:rPr lang="en-GB" sz="3600" b="1" dirty="0">
                <a:solidFill>
                  <a:srgbClr val="C00000"/>
                </a:solidFill>
              </a:rPr>
              <a:t>321</a:t>
            </a:r>
          </a:p>
          <a:p>
            <a:r>
              <a:rPr lang="en-GB" sz="3600" b="1" dirty="0">
                <a:solidFill>
                  <a:srgbClr val="009900"/>
                </a:solidFill>
              </a:rPr>
              <a:t>12345</a:t>
            </a:r>
            <a:r>
              <a:rPr lang="en-GB" sz="3600" b="1" dirty="0">
                <a:solidFill>
                  <a:srgbClr val="C00000"/>
                </a:solidFill>
              </a:rPr>
              <a:t>4321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799" y="2514600"/>
            <a:ext cx="1981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009900"/>
                </a:solidFill>
              </a:rPr>
              <a:t>1</a:t>
            </a:r>
          </a:p>
          <a:p>
            <a:r>
              <a:rPr lang="en-GB" sz="3600" b="1" dirty="0">
                <a:solidFill>
                  <a:srgbClr val="009900"/>
                </a:solidFill>
              </a:rPr>
              <a:t>12</a:t>
            </a:r>
            <a:r>
              <a:rPr lang="en-GB" sz="3600" b="1" dirty="0">
                <a:solidFill>
                  <a:srgbClr val="C00000"/>
                </a:solidFill>
              </a:rPr>
              <a:t>-</a:t>
            </a:r>
          </a:p>
          <a:p>
            <a:r>
              <a:rPr lang="en-GB" sz="3600" b="1" dirty="0">
                <a:solidFill>
                  <a:srgbClr val="009900"/>
                </a:solidFill>
              </a:rPr>
              <a:t>123</a:t>
            </a:r>
            <a:r>
              <a:rPr lang="en-GB" sz="3600" b="1" dirty="0">
                <a:solidFill>
                  <a:srgbClr val="C00000"/>
                </a:solidFill>
              </a:rPr>
              <a:t>--</a:t>
            </a:r>
          </a:p>
          <a:p>
            <a:r>
              <a:rPr lang="en-GB" sz="3600" b="1" dirty="0">
                <a:solidFill>
                  <a:srgbClr val="009900"/>
                </a:solidFill>
              </a:rPr>
              <a:t>1234</a:t>
            </a:r>
            <a:r>
              <a:rPr lang="en-GB" sz="3600" b="1" dirty="0">
                <a:solidFill>
                  <a:srgbClr val="C00000"/>
                </a:solidFill>
              </a:rPr>
              <a:t>---</a:t>
            </a:r>
          </a:p>
          <a:p>
            <a:r>
              <a:rPr lang="en-GB" sz="3600" b="1" dirty="0" smtClean="0">
                <a:solidFill>
                  <a:srgbClr val="009900"/>
                </a:solidFill>
              </a:rPr>
              <a:t>12345</a:t>
            </a:r>
            <a:r>
              <a:rPr lang="en-GB" sz="3600" b="1" dirty="0" smtClean="0">
                <a:solidFill>
                  <a:srgbClr val="C00000"/>
                </a:solidFill>
              </a:rPr>
              <a:t>----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50096" y="2450874"/>
            <a:ext cx="220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C00000"/>
                </a:solidFill>
              </a:rPr>
              <a:t/>
            </a:r>
            <a:br>
              <a:rPr lang="en-GB" sz="3600" b="1" dirty="0" smtClean="0">
                <a:solidFill>
                  <a:srgbClr val="C00000"/>
                </a:solidFill>
              </a:rPr>
            </a:br>
            <a:r>
              <a:rPr lang="en-GB" sz="3600" b="1" dirty="0" smtClean="0">
                <a:solidFill>
                  <a:srgbClr val="009900"/>
                </a:solidFill>
              </a:rPr>
              <a:t>--</a:t>
            </a:r>
            <a:r>
              <a:rPr lang="en-GB" sz="3600" b="1" dirty="0">
                <a:solidFill>
                  <a:srgbClr val="C00000"/>
                </a:solidFill>
              </a:rPr>
              <a:t>1</a:t>
            </a:r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009900"/>
                </a:solidFill>
              </a:rPr>
              <a:t>---</a:t>
            </a:r>
            <a:r>
              <a:rPr lang="en-GB" sz="3600" b="1" dirty="0">
                <a:solidFill>
                  <a:srgbClr val="C00000"/>
                </a:solidFill>
              </a:rPr>
              <a:t>21</a:t>
            </a:r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009900"/>
                </a:solidFill>
              </a:rPr>
              <a:t>----</a:t>
            </a:r>
            <a:r>
              <a:rPr lang="en-GB" sz="3600" b="1" dirty="0">
                <a:solidFill>
                  <a:srgbClr val="C00000"/>
                </a:solidFill>
              </a:rPr>
              <a:t>321</a:t>
            </a:r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009900"/>
                </a:solidFill>
              </a:rPr>
              <a:t>-----</a:t>
            </a:r>
            <a:r>
              <a:rPr lang="en-GB" sz="3600" b="1" dirty="0">
                <a:solidFill>
                  <a:srgbClr val="C00000"/>
                </a:solidFill>
              </a:rPr>
              <a:t>4321</a:t>
            </a:r>
          </a:p>
        </p:txBody>
      </p:sp>
      <p:sp>
        <p:nvSpPr>
          <p:cNvPr id="16" name="Notched Right Arrow 15"/>
          <p:cNvSpPr/>
          <p:nvPr/>
        </p:nvSpPr>
        <p:spPr>
          <a:xfrm>
            <a:off x="2171741" y="3719243"/>
            <a:ext cx="1676400" cy="453035"/>
          </a:xfrm>
          <a:prstGeom prst="notchedRightArrow">
            <a:avLst/>
          </a:prstGeom>
          <a:solidFill>
            <a:srgbClr val="002B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lus 16"/>
          <p:cNvSpPr/>
          <p:nvPr/>
        </p:nvSpPr>
        <p:spPr>
          <a:xfrm>
            <a:off x="6095999" y="3519381"/>
            <a:ext cx="600075" cy="852757"/>
          </a:xfrm>
          <a:prstGeom prst="mathPlus">
            <a:avLst/>
          </a:prstGeom>
          <a:solidFill>
            <a:srgbClr val="002B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6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-01 (10 marks)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40" y="1082799"/>
            <a:ext cx="901695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</a:rPr>
              <a:t>Time: 25 min</a:t>
            </a:r>
          </a:p>
          <a:p>
            <a:pPr algn="ctr"/>
            <a:endParaRPr lang="en-GB" sz="2800" b="1" dirty="0" smtClean="0">
              <a:solidFill>
                <a:srgbClr val="C00000"/>
              </a:solidFill>
            </a:endParaRPr>
          </a:p>
          <a:p>
            <a:pPr algn="ctr"/>
            <a:r>
              <a:rPr lang="en-GB" sz="2800" dirty="0" smtClean="0"/>
              <a:t>Lab Exam Number (LE) is a number in which </a:t>
            </a:r>
            <a:r>
              <a:rPr lang="en-GB" sz="2800" dirty="0"/>
              <a:t>sum of factorial of </a:t>
            </a:r>
            <a:r>
              <a:rPr lang="en-GB" sz="2800" dirty="0" smtClean="0"/>
              <a:t>its digits </a:t>
            </a:r>
            <a:r>
              <a:rPr lang="en-GB" sz="2800" dirty="0"/>
              <a:t>is tantamount to the </a:t>
            </a:r>
            <a:r>
              <a:rPr lang="en-GB" sz="2800" dirty="0" smtClean="0"/>
              <a:t>actual </a:t>
            </a:r>
            <a:r>
              <a:rPr lang="en-GB" sz="2800" dirty="0"/>
              <a:t>number. </a:t>
            </a:r>
            <a:endParaRPr lang="en-GB" sz="2800" dirty="0" smtClean="0"/>
          </a:p>
          <a:p>
            <a:pPr algn="ctr"/>
            <a:r>
              <a:rPr lang="en-GB" sz="2800" dirty="0" smtClean="0"/>
              <a:t>Like</a:t>
            </a:r>
            <a:r>
              <a:rPr lang="en-GB" sz="2800" dirty="0"/>
              <a:t>: </a:t>
            </a:r>
            <a:r>
              <a:rPr lang="en-GB" sz="2800" dirty="0" smtClean="0"/>
              <a:t>40585 = 4</a:t>
            </a:r>
            <a:r>
              <a:rPr lang="en-GB" sz="2800" dirty="0"/>
              <a:t>! </a:t>
            </a:r>
            <a:r>
              <a:rPr lang="en-GB" sz="2800" dirty="0" smtClean="0"/>
              <a:t>+</a:t>
            </a:r>
            <a:r>
              <a:rPr lang="en-GB" sz="2800" dirty="0"/>
              <a:t> </a:t>
            </a:r>
            <a:r>
              <a:rPr lang="en-GB" sz="2800" dirty="0" smtClean="0"/>
              <a:t>0! + </a:t>
            </a:r>
            <a:r>
              <a:rPr lang="en-GB" sz="2800" dirty="0"/>
              <a:t>5! + </a:t>
            </a:r>
            <a:r>
              <a:rPr lang="en-GB" sz="2800" dirty="0" smtClean="0"/>
              <a:t>8! + </a:t>
            </a:r>
            <a:r>
              <a:rPr lang="en-GB" sz="2800" dirty="0"/>
              <a:t>5! </a:t>
            </a:r>
            <a:endParaRPr lang="en-GB" sz="2800" dirty="0" smtClean="0"/>
          </a:p>
          <a:p>
            <a:pPr algn="ctr"/>
            <a:endParaRPr lang="en-GB" sz="2800" dirty="0" smtClean="0"/>
          </a:p>
          <a:p>
            <a:pPr algn="ctr"/>
            <a:r>
              <a:rPr lang="en-GB" sz="3600" b="1" dirty="0" smtClean="0">
                <a:solidFill>
                  <a:srgbClr val="009900"/>
                </a:solidFill>
              </a:rPr>
              <a:t>Write C </a:t>
            </a:r>
            <a:r>
              <a:rPr lang="en-GB" sz="3600" b="1" dirty="0">
                <a:solidFill>
                  <a:srgbClr val="009900"/>
                </a:solidFill>
              </a:rPr>
              <a:t>program to </a:t>
            </a:r>
            <a:r>
              <a:rPr lang="en-GB" sz="3600" b="1" dirty="0" smtClean="0">
                <a:solidFill>
                  <a:srgbClr val="009900"/>
                </a:solidFill>
              </a:rPr>
              <a:t>print all LE numbers </a:t>
            </a:r>
            <a:r>
              <a:rPr lang="en-GB" sz="3600" b="1" dirty="0">
                <a:solidFill>
                  <a:srgbClr val="009900"/>
                </a:solidFill>
              </a:rPr>
              <a:t>between 1 to </a:t>
            </a:r>
            <a:r>
              <a:rPr lang="en-GB" sz="3600" b="1" dirty="0" smtClean="0">
                <a:solidFill>
                  <a:srgbClr val="009900"/>
                </a:solidFill>
              </a:rPr>
              <a:t>N </a:t>
            </a:r>
            <a:r>
              <a:rPr lang="en-GB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GB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ax 8 digit)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-01 (10 marks)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40" y="1082799"/>
            <a:ext cx="90169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</a:rPr>
              <a:t>Time: 25 min</a:t>
            </a:r>
          </a:p>
          <a:p>
            <a:pPr algn="ctr"/>
            <a:endParaRPr lang="en-GB" sz="2800" b="1" dirty="0" smtClean="0">
              <a:solidFill>
                <a:srgbClr val="C00000"/>
              </a:solidFill>
            </a:endParaRPr>
          </a:p>
          <a:p>
            <a:pPr algn="ctr"/>
            <a:r>
              <a:rPr lang="en-GB" sz="2800" dirty="0"/>
              <a:t>Special number is also known as Krishnamurthy number and Strong </a:t>
            </a:r>
            <a:r>
              <a:rPr lang="en-GB" sz="2800" dirty="0" smtClean="0"/>
              <a:t>number is a number in which </a:t>
            </a:r>
            <a:r>
              <a:rPr lang="en-GB" sz="2800" dirty="0"/>
              <a:t>sum of factorial of </a:t>
            </a:r>
            <a:r>
              <a:rPr lang="en-GB" sz="2800" dirty="0" smtClean="0"/>
              <a:t>its digits </a:t>
            </a:r>
            <a:r>
              <a:rPr lang="en-GB" sz="2800" dirty="0"/>
              <a:t>is tantamount to the </a:t>
            </a:r>
            <a:r>
              <a:rPr lang="en-GB" sz="2800" dirty="0" smtClean="0"/>
              <a:t>actual </a:t>
            </a:r>
            <a:r>
              <a:rPr lang="en-GB" sz="2800" dirty="0"/>
              <a:t>number. </a:t>
            </a:r>
            <a:endParaRPr lang="en-GB" sz="2800" dirty="0" smtClean="0"/>
          </a:p>
          <a:p>
            <a:pPr algn="ctr"/>
            <a:r>
              <a:rPr lang="en-GB" sz="2800" dirty="0" smtClean="0"/>
              <a:t>Like</a:t>
            </a:r>
            <a:r>
              <a:rPr lang="en-GB" sz="2800" dirty="0"/>
              <a:t>: 40585, </a:t>
            </a:r>
            <a:r>
              <a:rPr lang="en-GB" sz="2800" dirty="0" smtClean="0"/>
              <a:t>is a LN. Because, </a:t>
            </a:r>
          </a:p>
          <a:p>
            <a:pPr algn="ctr"/>
            <a:r>
              <a:rPr lang="en-GB" sz="2800" dirty="0" smtClean="0"/>
              <a:t>4</a:t>
            </a:r>
            <a:r>
              <a:rPr lang="en-GB" sz="2800" dirty="0"/>
              <a:t>! </a:t>
            </a:r>
            <a:r>
              <a:rPr lang="en-GB" sz="2800" dirty="0" smtClean="0"/>
              <a:t>+</a:t>
            </a:r>
            <a:r>
              <a:rPr lang="en-GB" sz="2800" dirty="0"/>
              <a:t> </a:t>
            </a:r>
            <a:r>
              <a:rPr lang="en-GB" sz="2800" dirty="0" smtClean="0"/>
              <a:t>0! + </a:t>
            </a:r>
            <a:r>
              <a:rPr lang="en-GB" sz="2800" dirty="0"/>
              <a:t>5! + </a:t>
            </a:r>
            <a:r>
              <a:rPr lang="en-GB" sz="2800" dirty="0" smtClean="0"/>
              <a:t>8! + </a:t>
            </a:r>
            <a:r>
              <a:rPr lang="en-GB" sz="2800" dirty="0"/>
              <a:t>5! = </a:t>
            </a:r>
            <a:r>
              <a:rPr lang="en-GB" sz="2800" dirty="0" smtClean="0"/>
              <a:t>40585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sz="3600" b="1" dirty="0" smtClean="0">
                <a:solidFill>
                  <a:srgbClr val="009900"/>
                </a:solidFill>
              </a:rPr>
              <a:t>Write C </a:t>
            </a:r>
            <a:r>
              <a:rPr lang="en-GB" sz="3600" b="1" dirty="0">
                <a:solidFill>
                  <a:srgbClr val="009900"/>
                </a:solidFill>
              </a:rPr>
              <a:t>program to </a:t>
            </a:r>
            <a:r>
              <a:rPr lang="en-GB" sz="3600" b="1" dirty="0" smtClean="0">
                <a:solidFill>
                  <a:srgbClr val="009900"/>
                </a:solidFill>
              </a:rPr>
              <a:t>print all SS numbers </a:t>
            </a:r>
            <a:r>
              <a:rPr lang="en-GB" sz="3600" b="1" dirty="0">
                <a:solidFill>
                  <a:srgbClr val="009900"/>
                </a:solidFill>
              </a:rPr>
              <a:t>between 1 to </a:t>
            </a:r>
            <a:r>
              <a:rPr lang="en-GB" sz="3600" b="1" dirty="0" smtClean="0">
                <a:solidFill>
                  <a:srgbClr val="009900"/>
                </a:solidFill>
              </a:rPr>
              <a:t>N</a:t>
            </a:r>
            <a:endParaRPr lang="en-GB" sz="3600" b="1" dirty="0">
              <a:solidFill>
                <a:srgbClr val="009900"/>
              </a:solidFill>
            </a:endParaRPr>
          </a:p>
          <a:p>
            <a:pPr algn="ctr"/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-01 (10 marks)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694793"/>
            <a:ext cx="4149684" cy="616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2B82"/>
                </a:solidFill>
              </a:rPr>
              <a:t>#include &lt;</a:t>
            </a:r>
            <a:r>
              <a:rPr lang="en-GB" sz="1200" dirty="0" err="1">
                <a:solidFill>
                  <a:srgbClr val="002B82"/>
                </a:solidFill>
              </a:rPr>
              <a:t>stdio.h</a:t>
            </a:r>
            <a:r>
              <a:rPr lang="en-GB" sz="1200" dirty="0">
                <a:solidFill>
                  <a:srgbClr val="002B82"/>
                </a:solidFill>
              </a:rPr>
              <a:t>&gt;</a:t>
            </a:r>
          </a:p>
          <a:p>
            <a:endParaRPr lang="en-GB" sz="1200" dirty="0">
              <a:solidFill>
                <a:srgbClr val="002B82"/>
              </a:solidFill>
            </a:endParaRPr>
          </a:p>
          <a:p>
            <a:r>
              <a:rPr lang="en-GB" sz="1200" dirty="0" err="1">
                <a:solidFill>
                  <a:srgbClr val="002B82"/>
                </a:solidFill>
              </a:rPr>
              <a:t>int</a:t>
            </a:r>
            <a:r>
              <a:rPr lang="en-GB" sz="1200" dirty="0">
                <a:solidFill>
                  <a:srgbClr val="002B82"/>
                </a:solidFill>
              </a:rPr>
              <a:t> main()</a:t>
            </a:r>
          </a:p>
          <a:p>
            <a:r>
              <a:rPr lang="en-GB" sz="1200" dirty="0">
                <a:solidFill>
                  <a:srgbClr val="002B82"/>
                </a:solidFill>
              </a:rPr>
              <a:t>{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</a:t>
            </a:r>
            <a:r>
              <a:rPr lang="en-GB" sz="1200" dirty="0" err="1">
                <a:solidFill>
                  <a:srgbClr val="002B82"/>
                </a:solidFill>
              </a:rPr>
              <a:t>int</a:t>
            </a:r>
            <a:r>
              <a:rPr lang="en-GB" sz="1200" dirty="0">
                <a:solidFill>
                  <a:srgbClr val="002B82"/>
                </a:solidFill>
              </a:rPr>
              <a:t> </a:t>
            </a:r>
            <a:r>
              <a:rPr lang="en-GB" sz="1200" dirty="0" err="1">
                <a:solidFill>
                  <a:srgbClr val="002B82"/>
                </a:solidFill>
              </a:rPr>
              <a:t>i</a:t>
            </a:r>
            <a:r>
              <a:rPr lang="en-GB" sz="1200" dirty="0">
                <a:solidFill>
                  <a:srgbClr val="002B82"/>
                </a:solidFill>
              </a:rPr>
              <a:t>, </a:t>
            </a:r>
            <a:r>
              <a:rPr lang="en-GB" sz="1200" dirty="0" err="1">
                <a:solidFill>
                  <a:srgbClr val="002B82"/>
                </a:solidFill>
              </a:rPr>
              <a:t>ori_num</a:t>
            </a:r>
            <a:r>
              <a:rPr lang="en-GB" sz="1200" dirty="0">
                <a:solidFill>
                  <a:srgbClr val="002B82"/>
                </a:solidFill>
              </a:rPr>
              <a:t>, </a:t>
            </a:r>
            <a:r>
              <a:rPr lang="en-GB" sz="1200" dirty="0" err="1">
                <a:solidFill>
                  <a:srgbClr val="002B82"/>
                </a:solidFill>
              </a:rPr>
              <a:t>num</a:t>
            </a:r>
            <a:r>
              <a:rPr lang="en-GB" sz="1200" dirty="0">
                <a:solidFill>
                  <a:srgbClr val="002B82"/>
                </a:solidFill>
              </a:rPr>
              <a:t>, </a:t>
            </a:r>
            <a:r>
              <a:rPr lang="en-GB" sz="1200" dirty="0" err="1">
                <a:solidFill>
                  <a:srgbClr val="002B82"/>
                </a:solidFill>
              </a:rPr>
              <a:t>lstdigit</a:t>
            </a:r>
            <a:r>
              <a:rPr lang="en-GB" sz="1200" dirty="0">
                <a:solidFill>
                  <a:srgbClr val="002B82"/>
                </a:solidFill>
              </a:rPr>
              <a:t>, sum;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long fact;</a:t>
            </a:r>
          </a:p>
          <a:p>
            <a:endParaRPr lang="en-GB" sz="1200" dirty="0">
              <a:solidFill>
                <a:srgbClr val="002B82"/>
              </a:solidFill>
            </a:endParaRPr>
          </a:p>
          <a:p>
            <a:endParaRPr lang="en-GB" sz="1200" dirty="0">
              <a:solidFill>
                <a:srgbClr val="002B82"/>
              </a:solidFill>
            </a:endParaRPr>
          </a:p>
          <a:p>
            <a:r>
              <a:rPr lang="en-GB" sz="1200" dirty="0">
                <a:solidFill>
                  <a:srgbClr val="002B82"/>
                </a:solidFill>
              </a:rPr>
              <a:t>    </a:t>
            </a:r>
            <a:r>
              <a:rPr lang="en-GB" sz="1200" dirty="0" err="1">
                <a:solidFill>
                  <a:srgbClr val="002B82"/>
                </a:solidFill>
              </a:rPr>
              <a:t>printf</a:t>
            </a:r>
            <a:r>
              <a:rPr lang="en-GB" sz="1200" dirty="0">
                <a:solidFill>
                  <a:srgbClr val="002B82"/>
                </a:solidFill>
              </a:rPr>
              <a:t>("Enter a number  ");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</a:t>
            </a:r>
            <a:r>
              <a:rPr lang="en-GB" sz="1200" dirty="0" err="1">
                <a:solidFill>
                  <a:srgbClr val="002B82"/>
                </a:solidFill>
              </a:rPr>
              <a:t>scanf</a:t>
            </a:r>
            <a:r>
              <a:rPr lang="en-GB" sz="1200" dirty="0">
                <a:solidFill>
                  <a:srgbClr val="002B82"/>
                </a:solidFill>
              </a:rPr>
              <a:t>("%d", &amp;</a:t>
            </a:r>
            <a:r>
              <a:rPr lang="en-GB" sz="1200" dirty="0" err="1">
                <a:solidFill>
                  <a:srgbClr val="002B82"/>
                </a:solidFill>
              </a:rPr>
              <a:t>num</a:t>
            </a:r>
            <a:r>
              <a:rPr lang="en-GB" sz="1200" dirty="0">
                <a:solidFill>
                  <a:srgbClr val="002B82"/>
                </a:solidFill>
              </a:rPr>
              <a:t>);</a:t>
            </a:r>
          </a:p>
          <a:p>
            <a:endParaRPr lang="en-GB" sz="1200" dirty="0">
              <a:solidFill>
                <a:srgbClr val="002B82"/>
              </a:solidFill>
            </a:endParaRPr>
          </a:p>
          <a:p>
            <a:r>
              <a:rPr lang="en-GB" sz="1200" dirty="0">
                <a:solidFill>
                  <a:srgbClr val="002B82"/>
                </a:solidFill>
              </a:rPr>
              <a:t>    </a:t>
            </a:r>
            <a:r>
              <a:rPr lang="en-GB" sz="1200" dirty="0" err="1">
                <a:solidFill>
                  <a:srgbClr val="002B82"/>
                </a:solidFill>
              </a:rPr>
              <a:t>ori_num</a:t>
            </a:r>
            <a:r>
              <a:rPr lang="en-GB" sz="1200" dirty="0">
                <a:solidFill>
                  <a:srgbClr val="002B82"/>
                </a:solidFill>
              </a:rPr>
              <a:t> = </a:t>
            </a:r>
            <a:r>
              <a:rPr lang="en-GB" sz="1200" dirty="0" err="1">
                <a:solidFill>
                  <a:srgbClr val="002B82"/>
                </a:solidFill>
              </a:rPr>
              <a:t>num</a:t>
            </a:r>
            <a:r>
              <a:rPr lang="en-GB" sz="1200" dirty="0">
                <a:solidFill>
                  <a:srgbClr val="002B82"/>
                </a:solidFill>
              </a:rPr>
              <a:t>;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sum = 0;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while(</a:t>
            </a:r>
            <a:r>
              <a:rPr lang="en-GB" sz="1200" dirty="0" err="1">
                <a:solidFill>
                  <a:srgbClr val="002B82"/>
                </a:solidFill>
              </a:rPr>
              <a:t>num</a:t>
            </a:r>
            <a:r>
              <a:rPr lang="en-GB" sz="1200" dirty="0">
                <a:solidFill>
                  <a:srgbClr val="002B82"/>
                </a:solidFill>
              </a:rPr>
              <a:t> &gt; 0)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{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    </a:t>
            </a:r>
            <a:r>
              <a:rPr lang="en-GB" sz="1200" dirty="0" err="1">
                <a:solidFill>
                  <a:srgbClr val="002B82"/>
                </a:solidFill>
              </a:rPr>
              <a:t>lstdigit</a:t>
            </a:r>
            <a:r>
              <a:rPr lang="en-GB" sz="1200" dirty="0">
                <a:solidFill>
                  <a:srgbClr val="002B82"/>
                </a:solidFill>
              </a:rPr>
              <a:t> = </a:t>
            </a:r>
            <a:r>
              <a:rPr lang="en-GB" sz="1200" dirty="0" err="1">
                <a:solidFill>
                  <a:srgbClr val="002B82"/>
                </a:solidFill>
              </a:rPr>
              <a:t>num</a:t>
            </a:r>
            <a:r>
              <a:rPr lang="en-GB" sz="1200" dirty="0">
                <a:solidFill>
                  <a:srgbClr val="002B82"/>
                </a:solidFill>
              </a:rPr>
              <a:t> % 10;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    fact = 1;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    for(</a:t>
            </a:r>
            <a:r>
              <a:rPr lang="en-GB" sz="1200" dirty="0" err="1">
                <a:solidFill>
                  <a:srgbClr val="002B82"/>
                </a:solidFill>
              </a:rPr>
              <a:t>i</a:t>
            </a:r>
            <a:r>
              <a:rPr lang="en-GB" sz="1200" dirty="0">
                <a:solidFill>
                  <a:srgbClr val="002B82"/>
                </a:solidFill>
              </a:rPr>
              <a:t>=1; </a:t>
            </a:r>
            <a:r>
              <a:rPr lang="en-GB" sz="1200" dirty="0" err="1">
                <a:solidFill>
                  <a:srgbClr val="002B82"/>
                </a:solidFill>
              </a:rPr>
              <a:t>i</a:t>
            </a:r>
            <a:r>
              <a:rPr lang="en-GB" sz="1200" dirty="0">
                <a:solidFill>
                  <a:srgbClr val="002B82"/>
                </a:solidFill>
              </a:rPr>
              <a:t>&lt;=</a:t>
            </a:r>
            <a:r>
              <a:rPr lang="en-GB" sz="1200" dirty="0" err="1">
                <a:solidFill>
                  <a:srgbClr val="002B82"/>
                </a:solidFill>
              </a:rPr>
              <a:t>lstdigit</a:t>
            </a:r>
            <a:r>
              <a:rPr lang="en-GB" sz="1200" dirty="0">
                <a:solidFill>
                  <a:srgbClr val="002B82"/>
                </a:solidFill>
              </a:rPr>
              <a:t>; </a:t>
            </a:r>
            <a:r>
              <a:rPr lang="en-GB" sz="1200" dirty="0" err="1">
                <a:solidFill>
                  <a:srgbClr val="002B82"/>
                </a:solidFill>
              </a:rPr>
              <a:t>i</a:t>
            </a:r>
            <a:r>
              <a:rPr lang="en-GB" sz="1200" dirty="0">
                <a:solidFill>
                  <a:srgbClr val="002B82"/>
                </a:solidFill>
              </a:rPr>
              <a:t>++)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        fact = fact * </a:t>
            </a:r>
            <a:r>
              <a:rPr lang="en-GB" sz="1200" dirty="0" err="1">
                <a:solidFill>
                  <a:srgbClr val="002B82"/>
                </a:solidFill>
              </a:rPr>
              <a:t>i</a:t>
            </a:r>
            <a:r>
              <a:rPr lang="en-GB" sz="1200" dirty="0">
                <a:solidFill>
                  <a:srgbClr val="002B82"/>
                </a:solidFill>
              </a:rPr>
              <a:t>;</a:t>
            </a:r>
          </a:p>
          <a:p>
            <a:endParaRPr lang="en-GB" sz="1200" dirty="0">
              <a:solidFill>
                <a:srgbClr val="002B82"/>
              </a:solidFill>
            </a:endParaRPr>
          </a:p>
          <a:p>
            <a:r>
              <a:rPr lang="en-GB" sz="1200" dirty="0">
                <a:solidFill>
                  <a:srgbClr val="002B82"/>
                </a:solidFill>
              </a:rPr>
              <a:t>        sum = sum + fact;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    </a:t>
            </a:r>
            <a:r>
              <a:rPr lang="en-GB" sz="1200" dirty="0" err="1">
                <a:solidFill>
                  <a:srgbClr val="002B82"/>
                </a:solidFill>
              </a:rPr>
              <a:t>num</a:t>
            </a:r>
            <a:r>
              <a:rPr lang="en-GB" sz="1200" dirty="0">
                <a:solidFill>
                  <a:srgbClr val="002B82"/>
                </a:solidFill>
              </a:rPr>
              <a:t> = </a:t>
            </a:r>
            <a:r>
              <a:rPr lang="en-GB" sz="1200" dirty="0" err="1">
                <a:solidFill>
                  <a:srgbClr val="002B82"/>
                </a:solidFill>
              </a:rPr>
              <a:t>num</a:t>
            </a:r>
            <a:r>
              <a:rPr lang="en-GB" sz="1200" dirty="0">
                <a:solidFill>
                  <a:srgbClr val="002B82"/>
                </a:solidFill>
              </a:rPr>
              <a:t> / 10;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}</a:t>
            </a:r>
          </a:p>
          <a:p>
            <a:endParaRPr lang="en-GB" sz="1200" dirty="0">
              <a:solidFill>
                <a:srgbClr val="002B82"/>
              </a:solidFill>
            </a:endParaRPr>
          </a:p>
          <a:p>
            <a:r>
              <a:rPr lang="en-GB" sz="1200" dirty="0" smtClean="0">
                <a:solidFill>
                  <a:srgbClr val="002B82"/>
                </a:solidFill>
              </a:rPr>
              <a:t>    </a:t>
            </a:r>
            <a:r>
              <a:rPr lang="en-GB" sz="1200" dirty="0">
                <a:solidFill>
                  <a:srgbClr val="002B82"/>
                </a:solidFill>
              </a:rPr>
              <a:t>if(sum == </a:t>
            </a:r>
            <a:r>
              <a:rPr lang="en-GB" sz="1200" dirty="0" err="1">
                <a:solidFill>
                  <a:srgbClr val="002B82"/>
                </a:solidFill>
              </a:rPr>
              <a:t>ori_num</a:t>
            </a:r>
            <a:r>
              <a:rPr lang="en-GB" sz="1200" dirty="0">
                <a:solidFill>
                  <a:srgbClr val="002B82"/>
                </a:solidFill>
              </a:rPr>
              <a:t>)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    </a:t>
            </a:r>
            <a:r>
              <a:rPr lang="en-GB" sz="1200" dirty="0" err="1">
                <a:solidFill>
                  <a:srgbClr val="002B82"/>
                </a:solidFill>
              </a:rPr>
              <a:t>printf</a:t>
            </a:r>
            <a:r>
              <a:rPr lang="en-GB" sz="1200" dirty="0">
                <a:solidFill>
                  <a:srgbClr val="002B82"/>
                </a:solidFill>
              </a:rPr>
              <a:t>("%d is LE NUMBER", </a:t>
            </a:r>
            <a:r>
              <a:rPr lang="en-GB" sz="1200" dirty="0" err="1">
                <a:solidFill>
                  <a:srgbClr val="002B82"/>
                </a:solidFill>
              </a:rPr>
              <a:t>ori_num</a:t>
            </a:r>
            <a:r>
              <a:rPr lang="en-GB" sz="1200" dirty="0">
                <a:solidFill>
                  <a:srgbClr val="002B82"/>
                </a:solidFill>
              </a:rPr>
              <a:t>);</a:t>
            </a:r>
          </a:p>
          <a:p>
            <a:endParaRPr lang="en-GB" sz="1200" dirty="0">
              <a:solidFill>
                <a:srgbClr val="002B82"/>
              </a:solidFill>
            </a:endParaRPr>
          </a:p>
          <a:p>
            <a:r>
              <a:rPr lang="en-GB" sz="1200" dirty="0">
                <a:solidFill>
                  <a:srgbClr val="002B82"/>
                </a:solidFill>
              </a:rPr>
              <a:t>    else</a:t>
            </a:r>
          </a:p>
          <a:p>
            <a:r>
              <a:rPr lang="en-GB" sz="1200" dirty="0">
                <a:solidFill>
                  <a:srgbClr val="002B82"/>
                </a:solidFill>
              </a:rPr>
              <a:t>        </a:t>
            </a:r>
            <a:r>
              <a:rPr lang="en-GB" sz="1200" dirty="0" err="1">
                <a:solidFill>
                  <a:srgbClr val="002B82"/>
                </a:solidFill>
              </a:rPr>
              <a:t>printf</a:t>
            </a:r>
            <a:r>
              <a:rPr lang="en-GB" sz="1200" dirty="0">
                <a:solidFill>
                  <a:srgbClr val="002B82"/>
                </a:solidFill>
              </a:rPr>
              <a:t>("%d is NOT LE NUMBER", </a:t>
            </a:r>
            <a:r>
              <a:rPr lang="en-GB" sz="1200" dirty="0" err="1">
                <a:solidFill>
                  <a:srgbClr val="002B82"/>
                </a:solidFill>
              </a:rPr>
              <a:t>ori_num</a:t>
            </a:r>
            <a:r>
              <a:rPr lang="en-GB" sz="1200" dirty="0">
                <a:solidFill>
                  <a:srgbClr val="002B82"/>
                </a:solidFill>
              </a:rPr>
              <a:t>);</a:t>
            </a:r>
          </a:p>
          <a:p>
            <a:endParaRPr lang="en-GB" sz="1200" dirty="0">
              <a:solidFill>
                <a:srgbClr val="002B82"/>
              </a:solidFill>
            </a:endParaRPr>
          </a:p>
          <a:p>
            <a:r>
              <a:rPr lang="en-GB" sz="1200" dirty="0">
                <a:solidFill>
                  <a:srgbClr val="002B82"/>
                </a:solidFill>
              </a:rPr>
              <a:t>    return 0;</a:t>
            </a:r>
          </a:p>
          <a:p>
            <a:r>
              <a:rPr lang="en-GB" sz="1200" dirty="0">
                <a:solidFill>
                  <a:srgbClr val="002B82"/>
                </a:solidFill>
              </a:rPr>
              <a:t>}</a:t>
            </a:r>
          </a:p>
          <a:p>
            <a:endParaRPr lang="en-GB" sz="1100" dirty="0">
              <a:solidFill>
                <a:srgbClr val="002B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17-Jan-21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5800" y="1228850"/>
            <a:ext cx="8077200" cy="45397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 will be output of following c code?</a:t>
            </a:r>
            <a:endParaRPr kumimoji="0" lang="en-US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main(){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=2,j=2;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i+1?--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0;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643035"/>
            <a:ext cx="8458200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Output: 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333333"/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Consider the while loop condition: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 + 1 ? --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 : ++j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In first iteration: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 + 1 = 3 (True)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So ternary operator will return -–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   i.e.  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1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c 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means true so while condition is true. Hence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 statement will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print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In second iteration: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+ 1 = 2 (True)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So ternary operator will return -–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   i.e.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In 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zero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 means false so while condition is false. Hence program control will come out of the while loop.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7713" y="930055"/>
            <a:ext cx="877676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 will be output of following c code?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include&lt;</a:t>
            </a:r>
            <a:r>
              <a:rPr lang="en-US" altLang="en-US" sz="2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/>
            <a:r>
              <a:rPr lang="en-US" altLang="en-US" sz="2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lvl="0"/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en-US" sz="28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++</a:t>
            </a:r>
            <a:r>
              <a:rPr lang="en-US" altLang="en-US" sz="2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altLang="en-US" sz="2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8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8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en-US" sz="2800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lvl="0"/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</a:t>
            </a:r>
            <a:r>
              <a:rPr lang="en-US" altLang="en-US" sz="2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/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en-US" sz="2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==4) break;</a:t>
            </a:r>
          </a:p>
          <a:p>
            <a:pPr lvl="0"/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/>
            <a:r>
              <a:rPr lang="en-US" altLang="en-US" sz="2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9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008" y="883663"/>
            <a:ext cx="88392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9900"/>
                </a:solidFill>
                <a:latin typeface="Georgia" panose="02040502050405020303" pitchFamily="18" charset="0"/>
              </a:rPr>
              <a:t>Output: </a:t>
            </a:r>
            <a:r>
              <a:rPr lang="en-GB" sz="2800" b="1" dirty="0" smtClean="0">
                <a:solidFill>
                  <a:srgbClr val="009900"/>
                </a:solidFill>
                <a:latin typeface="Georgia" panose="02040502050405020303" pitchFamily="18" charset="0"/>
              </a:rPr>
              <a:t>2 4</a:t>
            </a:r>
            <a:endParaRPr lang="en-GB" sz="2800" b="1" dirty="0">
              <a:solidFill>
                <a:srgbClr val="009900"/>
              </a:solidFill>
              <a:latin typeface="Georgia" panose="02040502050405020303" pitchFamily="18" charset="0"/>
            </a:endParaRPr>
          </a:p>
          <a:p>
            <a:endParaRPr lang="en-GB" sz="2000" dirty="0" smtClean="0">
              <a:latin typeface="Georgia" panose="02040502050405020303" pitchFamily="18" charset="0"/>
            </a:endParaRPr>
          </a:p>
          <a:p>
            <a:r>
              <a:rPr lang="en-GB" sz="2000" dirty="0" smtClean="0">
                <a:latin typeface="Georgia" panose="02040502050405020303" pitchFamily="18" charset="0"/>
              </a:rPr>
              <a:t>initial </a:t>
            </a:r>
            <a:r>
              <a:rPr lang="en-GB" sz="2000" dirty="0">
                <a:latin typeface="Georgia" panose="02040502050405020303" pitchFamily="18" charset="0"/>
              </a:rPr>
              <a:t>value of variable </a:t>
            </a:r>
            <a:r>
              <a:rPr lang="en-GB" sz="2000" dirty="0" err="1">
                <a:latin typeface="Georgia" panose="02040502050405020303" pitchFamily="18" charset="0"/>
              </a:rPr>
              <a:t>i</a:t>
            </a:r>
            <a:r>
              <a:rPr lang="en-GB" sz="2000" dirty="0">
                <a:latin typeface="Georgia" panose="02040502050405020303" pitchFamily="18" charset="0"/>
              </a:rPr>
              <a:t> = </a:t>
            </a:r>
            <a:r>
              <a:rPr lang="en-GB" sz="2000" dirty="0" smtClean="0">
                <a:latin typeface="Georgia" panose="02040502050405020303" pitchFamily="18" charset="0"/>
              </a:rPr>
              <a:t>0</a:t>
            </a:r>
          </a:p>
          <a:p>
            <a:endParaRPr lang="en-GB" sz="2000" dirty="0">
              <a:latin typeface="Georgia" panose="02040502050405020303" pitchFamily="18" charset="0"/>
            </a:endParaRPr>
          </a:p>
          <a:p>
            <a:r>
              <a:rPr lang="en-GB" sz="2000" b="1" dirty="0">
                <a:latin typeface="Georgia" panose="02040502050405020303" pitchFamily="18" charset="0"/>
              </a:rPr>
              <a:t>First iteration:</a:t>
            </a:r>
          </a:p>
          <a:p>
            <a:r>
              <a:rPr lang="en-GB" sz="2000" dirty="0">
                <a:latin typeface="Georgia" panose="02040502050405020303" pitchFamily="18" charset="0"/>
              </a:rPr>
              <a:t>For loop starts value: </a:t>
            </a:r>
            <a:r>
              <a:rPr lang="en-GB" sz="2000" dirty="0" smtClean="0">
                <a:latin typeface="Georgia" panose="02040502050405020303" pitchFamily="18" charset="0"/>
              </a:rPr>
              <a:t>++</a:t>
            </a:r>
            <a:r>
              <a:rPr lang="en-GB" sz="2000" dirty="0" err="1" smtClean="0">
                <a:latin typeface="Georgia" panose="02040502050405020303" pitchFamily="18" charset="0"/>
              </a:rPr>
              <a:t>i</a:t>
            </a:r>
            <a:r>
              <a:rPr lang="en-GB" sz="2000" dirty="0" smtClean="0">
                <a:latin typeface="Georgia" panose="02040502050405020303" pitchFamily="18" charset="0"/>
              </a:rPr>
              <a:t>,      </a:t>
            </a:r>
            <a:r>
              <a:rPr lang="en-GB" sz="2000" dirty="0" err="1">
                <a:latin typeface="Georgia" panose="02040502050405020303" pitchFamily="18" charset="0"/>
              </a:rPr>
              <a:t>i</a:t>
            </a:r>
            <a:r>
              <a:rPr lang="en-GB" sz="2000" dirty="0">
                <a:latin typeface="Georgia" panose="02040502050405020303" pitchFamily="18" charset="0"/>
              </a:rPr>
              <a:t> = 0 + 1 = 1</a:t>
            </a:r>
          </a:p>
          <a:p>
            <a:r>
              <a:rPr lang="en-GB" sz="2000" dirty="0">
                <a:latin typeface="Georgia" panose="02040502050405020303" pitchFamily="18" charset="0"/>
              </a:rPr>
              <a:t>For loop condition: </a:t>
            </a:r>
            <a:r>
              <a:rPr lang="en-GB" sz="2000" dirty="0" smtClean="0">
                <a:latin typeface="Georgia" panose="02040502050405020303" pitchFamily="18" charset="0"/>
              </a:rPr>
              <a:t>++</a:t>
            </a:r>
            <a:r>
              <a:rPr lang="en-GB" sz="2000" dirty="0" err="1" smtClean="0">
                <a:latin typeface="Georgia" panose="02040502050405020303" pitchFamily="18" charset="0"/>
              </a:rPr>
              <a:t>i</a:t>
            </a:r>
            <a:r>
              <a:rPr lang="en-GB" sz="2000" dirty="0" smtClean="0">
                <a:latin typeface="Georgia" panose="02040502050405020303" pitchFamily="18" charset="0"/>
              </a:rPr>
              <a:t>,     </a:t>
            </a:r>
            <a:r>
              <a:rPr lang="en-GB" sz="2000" dirty="0" err="1" smtClean="0">
                <a:latin typeface="Georgia" panose="02040502050405020303" pitchFamily="18" charset="0"/>
              </a:rPr>
              <a:t>i</a:t>
            </a:r>
            <a:r>
              <a:rPr lang="en-GB" sz="2000" dirty="0" smtClean="0">
                <a:latin typeface="Georgia" panose="02040502050405020303" pitchFamily="18" charset="0"/>
              </a:rPr>
              <a:t> </a:t>
            </a:r>
            <a:r>
              <a:rPr lang="en-GB" sz="2000" dirty="0">
                <a:latin typeface="Georgia" panose="02040502050405020303" pitchFamily="18" charset="0"/>
              </a:rPr>
              <a:t>= 1 + 1 = 2 </a:t>
            </a:r>
            <a:r>
              <a:rPr lang="en-GB" sz="2000" dirty="0" smtClean="0">
                <a:latin typeface="Georgia" panose="02040502050405020303" pitchFamily="18" charset="0"/>
              </a:rPr>
              <a:t> , loop </a:t>
            </a:r>
            <a:r>
              <a:rPr lang="en-GB" sz="2000" dirty="0">
                <a:latin typeface="Georgia" panose="02040502050405020303" pitchFamily="18" charset="0"/>
              </a:rPr>
              <a:t>condition is true. Hence </a:t>
            </a:r>
            <a:r>
              <a:rPr lang="en-GB" sz="2000" dirty="0" err="1">
                <a:latin typeface="Georgia" panose="02040502050405020303" pitchFamily="18" charset="0"/>
              </a:rPr>
              <a:t>printf</a:t>
            </a:r>
            <a:r>
              <a:rPr lang="en-GB" sz="2000" dirty="0">
                <a:latin typeface="Georgia" panose="02040502050405020303" pitchFamily="18" charset="0"/>
              </a:rPr>
              <a:t> statement will print 2</a:t>
            </a:r>
          </a:p>
          <a:p>
            <a:r>
              <a:rPr lang="en-GB" sz="2000" dirty="0">
                <a:latin typeface="Georgia" panose="02040502050405020303" pitchFamily="18" charset="0"/>
              </a:rPr>
              <a:t>Loop incrimination: </a:t>
            </a:r>
            <a:r>
              <a:rPr lang="en-GB" sz="2000" dirty="0" smtClean="0">
                <a:latin typeface="Georgia" panose="02040502050405020303" pitchFamily="18" charset="0"/>
              </a:rPr>
              <a:t>++</a:t>
            </a:r>
            <a:r>
              <a:rPr lang="en-GB" sz="2000" dirty="0" err="1" smtClean="0">
                <a:latin typeface="Georgia" panose="02040502050405020303" pitchFamily="18" charset="0"/>
              </a:rPr>
              <a:t>i</a:t>
            </a:r>
            <a:r>
              <a:rPr lang="en-GB" sz="2000" dirty="0" smtClean="0">
                <a:latin typeface="Georgia" panose="02040502050405020303" pitchFamily="18" charset="0"/>
              </a:rPr>
              <a:t>.  </a:t>
            </a:r>
            <a:r>
              <a:rPr lang="en-GB" sz="2000" dirty="0" err="1" smtClean="0">
                <a:latin typeface="Georgia" panose="02040502050405020303" pitchFamily="18" charset="0"/>
              </a:rPr>
              <a:t>i</a:t>
            </a:r>
            <a:r>
              <a:rPr lang="en-GB" sz="2000" dirty="0" smtClean="0">
                <a:latin typeface="Georgia" panose="02040502050405020303" pitchFamily="18" charset="0"/>
              </a:rPr>
              <a:t> </a:t>
            </a:r>
            <a:r>
              <a:rPr lang="en-GB" sz="2000" dirty="0">
                <a:latin typeface="Georgia" panose="02040502050405020303" pitchFamily="18" charset="0"/>
              </a:rPr>
              <a:t>= 2 + 1 =</a:t>
            </a:r>
            <a:r>
              <a:rPr lang="en-GB" sz="2000" dirty="0" smtClean="0">
                <a:latin typeface="Georgia" panose="02040502050405020303" pitchFamily="18" charset="0"/>
              </a:rPr>
              <a:t>3</a:t>
            </a:r>
          </a:p>
          <a:p>
            <a:endParaRPr lang="en-GB" sz="2000" dirty="0">
              <a:latin typeface="Georgia" panose="02040502050405020303" pitchFamily="18" charset="0"/>
            </a:endParaRPr>
          </a:p>
          <a:p>
            <a:r>
              <a:rPr lang="en-GB" sz="2000" b="1" dirty="0">
                <a:latin typeface="Georgia" panose="02040502050405020303" pitchFamily="18" charset="0"/>
              </a:rPr>
              <a:t>Second iteration:</a:t>
            </a:r>
          </a:p>
          <a:p>
            <a:r>
              <a:rPr lang="en-GB" sz="2000" dirty="0">
                <a:latin typeface="Georgia" panose="02040502050405020303" pitchFamily="18" charset="0"/>
              </a:rPr>
              <a:t>For loop condition: ++</a:t>
            </a:r>
            <a:r>
              <a:rPr lang="en-GB" sz="2000" dirty="0" err="1" smtClean="0">
                <a:latin typeface="Georgia" panose="02040502050405020303" pitchFamily="18" charset="0"/>
              </a:rPr>
              <a:t>i</a:t>
            </a:r>
            <a:r>
              <a:rPr lang="en-GB" sz="2000" dirty="0" smtClean="0">
                <a:latin typeface="Georgia" panose="02040502050405020303" pitchFamily="18" charset="0"/>
              </a:rPr>
              <a:t>. </a:t>
            </a:r>
            <a:r>
              <a:rPr lang="en-GB" sz="2000" dirty="0" err="1">
                <a:latin typeface="Georgia" panose="02040502050405020303" pitchFamily="18" charset="0"/>
              </a:rPr>
              <a:t>i</a:t>
            </a:r>
            <a:r>
              <a:rPr lang="en-GB" sz="2000" dirty="0">
                <a:latin typeface="Georgia" panose="02040502050405020303" pitchFamily="18" charset="0"/>
              </a:rPr>
              <a:t> = 3 + 1 = 4 </a:t>
            </a:r>
            <a:r>
              <a:rPr lang="en-GB" sz="2000" dirty="0" smtClean="0">
                <a:latin typeface="Georgia" panose="02040502050405020303" pitchFamily="18" charset="0"/>
              </a:rPr>
              <a:t>. </a:t>
            </a:r>
            <a:r>
              <a:rPr lang="en-GB" sz="2000" dirty="0">
                <a:latin typeface="Georgia" panose="02040502050405020303" pitchFamily="18" charset="0"/>
              </a:rPr>
              <a:t>loop condition is true. Hence </a:t>
            </a:r>
            <a:r>
              <a:rPr lang="en-GB" sz="2000" dirty="0" err="1">
                <a:latin typeface="Georgia" panose="02040502050405020303" pitchFamily="18" charset="0"/>
              </a:rPr>
              <a:t>printf</a:t>
            </a:r>
            <a:r>
              <a:rPr lang="en-GB" sz="2000" dirty="0">
                <a:latin typeface="Georgia" panose="02040502050405020303" pitchFamily="18" charset="0"/>
              </a:rPr>
              <a:t> statement will print 4</a:t>
            </a:r>
            <a:r>
              <a:rPr lang="en-GB" sz="2000" dirty="0" smtClean="0">
                <a:latin typeface="Georgia" panose="02040502050405020303" pitchFamily="18" charset="0"/>
              </a:rPr>
              <a:t>.</a:t>
            </a:r>
          </a:p>
          <a:p>
            <a:endParaRPr lang="en-GB" sz="2000" dirty="0">
              <a:latin typeface="Georgia" panose="02040502050405020303" pitchFamily="18" charset="0"/>
            </a:endParaRPr>
          </a:p>
          <a:p>
            <a:r>
              <a:rPr lang="en-GB" sz="2000" dirty="0">
                <a:latin typeface="Georgia" panose="02040502050405020303" pitchFamily="18" charset="0"/>
              </a:rPr>
              <a:t>Since is equal to for so if condition is also true. But due to break keyword program control will come out of the for loop.</a:t>
            </a:r>
          </a:p>
        </p:txBody>
      </p:sp>
    </p:spTree>
    <p:extLst>
      <p:ext uri="{BB962C8B-B14F-4D97-AF65-F5344CB8AC3E}">
        <p14:creationId xmlns:p14="http://schemas.microsoft.com/office/powerpoint/2010/main" val="34835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25" y="1052575"/>
            <a:ext cx="86868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4000" dirty="0"/>
              <a:t>   for (</a:t>
            </a:r>
            <a:r>
              <a:rPr lang="en-GB" sz="4000" dirty="0" err="1">
                <a:solidFill>
                  <a:srgbClr val="0070C0"/>
                </a:solidFill>
              </a:rPr>
              <a:t>scanf</a:t>
            </a:r>
            <a:r>
              <a:rPr lang="en-GB" sz="4000" dirty="0">
                <a:solidFill>
                  <a:srgbClr val="0070C0"/>
                </a:solidFill>
              </a:rPr>
              <a:t>("%d", &amp;n); </a:t>
            </a:r>
            <a:r>
              <a:rPr lang="en-GB" sz="4000" dirty="0">
                <a:solidFill>
                  <a:srgbClr val="009900"/>
                </a:solidFill>
              </a:rPr>
              <a:t>n != 0</a:t>
            </a:r>
            <a:r>
              <a:rPr lang="en-GB" sz="4000" dirty="0"/>
              <a:t>; </a:t>
            </a:r>
            <a:r>
              <a:rPr lang="en-GB" sz="4000" dirty="0">
                <a:solidFill>
                  <a:srgbClr val="E4580A"/>
                </a:solidFill>
              </a:rPr>
              <a:t>n = n/10</a:t>
            </a:r>
            <a:r>
              <a:rPr lang="en-GB" sz="4000" dirty="0"/>
              <a:t>) {</a:t>
            </a:r>
          </a:p>
          <a:p>
            <a:r>
              <a:rPr lang="en-GB" sz="4000" dirty="0" smtClean="0">
                <a:solidFill>
                  <a:schemeClr val="accent5">
                    <a:lumMod val="50000"/>
                  </a:schemeClr>
                </a:solidFill>
              </a:rPr>
              <a:t>	s </a:t>
            </a:r>
            <a:r>
              <a:rPr lang="en-GB" sz="4000" dirty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GB" sz="4000" dirty="0" smtClean="0">
                <a:solidFill>
                  <a:schemeClr val="accent5">
                    <a:lumMod val="50000"/>
                  </a:schemeClr>
                </a:solidFill>
              </a:rPr>
              <a:t>s +</a:t>
            </a:r>
            <a:r>
              <a:rPr lang="en-GB" sz="4000" dirty="0">
                <a:solidFill>
                  <a:schemeClr val="accent5">
                    <a:lumMod val="50000"/>
                  </a:schemeClr>
                </a:solidFill>
              </a:rPr>
              <a:t> n % 10</a:t>
            </a:r>
            <a:r>
              <a:rPr lang="en-GB" sz="4000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  <a:endParaRPr lang="en-GB" sz="4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4000" dirty="0"/>
              <a:t>   </a:t>
            </a:r>
            <a:r>
              <a:rPr lang="en-GB" sz="4000" dirty="0" smtClean="0"/>
              <a:t>}</a:t>
            </a:r>
          </a:p>
          <a:p>
            <a:endParaRPr lang="en-GB" sz="4000" dirty="0" smtClean="0"/>
          </a:p>
          <a:p>
            <a:r>
              <a:rPr lang="en-GB" sz="4000" dirty="0" smtClean="0"/>
              <a:t>Output: ??</a:t>
            </a:r>
            <a:endParaRPr lang="en-GB" sz="4000" dirty="0"/>
          </a:p>
          <a:p>
            <a:endParaRPr lang="en-GB" dirty="0"/>
          </a:p>
          <a:p>
            <a:r>
              <a:rPr lang="en-GB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170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25" y="685800"/>
            <a:ext cx="6078767" cy="3478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9600" y="2971800"/>
            <a:ext cx="433163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2216" y="1360509"/>
            <a:ext cx="5142783" cy="42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loop-01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17-Jan-21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166431"/>
            <a:ext cx="4656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u="sng" dirty="0"/>
              <a:t>square star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8875" y="2020889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200" dirty="0"/>
              <a:t>Enter number of rows: </a:t>
            </a:r>
            <a:r>
              <a:rPr lang="en-GB" sz="3200" dirty="0" smtClean="0"/>
              <a:t>4</a:t>
            </a:r>
          </a:p>
          <a:p>
            <a:endParaRPr lang="en-GB" sz="3200" dirty="0"/>
          </a:p>
          <a:p>
            <a:r>
              <a:rPr lang="en-GB" sz="5400" dirty="0" smtClean="0"/>
              <a:t>****</a:t>
            </a:r>
            <a:endParaRPr lang="en-GB" sz="5400" dirty="0"/>
          </a:p>
          <a:p>
            <a:r>
              <a:rPr lang="en-GB" sz="5400" dirty="0"/>
              <a:t>****</a:t>
            </a:r>
          </a:p>
          <a:p>
            <a:r>
              <a:rPr lang="en-GB" sz="5400" dirty="0"/>
              <a:t>****</a:t>
            </a:r>
          </a:p>
          <a:p>
            <a:r>
              <a:rPr lang="en-GB" sz="5400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27319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4579</TotalTime>
  <Words>592</Words>
  <Application>Microsoft Office PowerPoint</Application>
  <PresentationFormat>On-screen Show (4:3)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Aharoni</vt:lpstr>
      <vt:lpstr>Arial</vt:lpstr>
      <vt:lpstr>Calibri</vt:lpstr>
      <vt:lpstr>Cambria</vt:lpstr>
      <vt:lpstr>Courier New</vt:lpstr>
      <vt:lpstr>Forte</vt:lpstr>
      <vt:lpstr>Georgia</vt:lpstr>
      <vt:lpstr>Lucida Bright</vt:lpstr>
      <vt:lpstr>Lucida Calligraphy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444</cp:revision>
  <dcterms:created xsi:type="dcterms:W3CDTF">2014-02-03T19:53:25Z</dcterms:created>
  <dcterms:modified xsi:type="dcterms:W3CDTF">2021-01-17T15:54:08Z</dcterms:modified>
</cp:coreProperties>
</file>