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393" r:id="rId3"/>
    <p:sldId id="395" r:id="rId4"/>
    <p:sldId id="394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11" r:id="rId15"/>
    <p:sldId id="404" r:id="rId16"/>
    <p:sldId id="412" r:id="rId17"/>
    <p:sldId id="422" r:id="rId18"/>
    <p:sldId id="423" r:id="rId19"/>
    <p:sldId id="418" r:id="rId20"/>
    <p:sldId id="419" r:id="rId21"/>
    <p:sldId id="420" r:id="rId22"/>
    <p:sldId id="421" r:id="rId23"/>
    <p:sldId id="406" r:id="rId24"/>
    <p:sldId id="407" r:id="rId25"/>
    <p:sldId id="408" r:id="rId26"/>
    <p:sldId id="409" r:id="rId27"/>
    <p:sldId id="410" r:id="rId28"/>
    <p:sldId id="413" r:id="rId29"/>
    <p:sldId id="414" r:id="rId30"/>
    <p:sldId id="415" r:id="rId31"/>
    <p:sldId id="416" r:id="rId32"/>
    <p:sldId id="417" r:id="rId33"/>
    <p:sldId id="33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  <a:srgbClr val="002B82"/>
    <a:srgbClr val="28A010"/>
    <a:srgbClr val="FFA401"/>
    <a:srgbClr val="339933"/>
    <a:srgbClr val="E4580A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9" autoAdjust="0"/>
    <p:restoredTop sz="76173" autoAdjust="0"/>
  </p:normalViewPr>
  <p:slideViewPr>
    <p:cSldViewPr>
      <p:cViewPr varScale="1">
        <p:scale>
          <a:sx n="75" d="100"/>
          <a:sy n="75" d="100"/>
        </p:scale>
        <p:origin x="153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19-Jan-21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19-Jan-21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19-Jan-21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19-Jan-21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19-Jan-21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19-Jan-21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19-Jan-21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baseline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  Fall</a:t>
            </a:r>
            <a:r>
              <a:rPr lang="en-US" sz="900" b="0" dirty="0" smtClean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_2020</a:t>
            </a:r>
            <a:r>
              <a:rPr lang="en-US" sz="1100" b="0" i="1" dirty="0" smtClean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 smtClean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  <a:endParaRPr lang="en-US" sz="1100" b="0" i="0" dirty="0">
              <a:solidFill>
                <a:srgbClr val="009900"/>
              </a:solidFill>
              <a:latin typeface="Forte" panose="03060902040502070203" pitchFamily="66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10188"/>
            <a:ext cx="87430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CSE- 104</a:t>
            </a:r>
          </a:p>
          <a:p>
            <a:pPr algn="ctr"/>
            <a:r>
              <a:rPr lang="en-US" sz="42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Structured Programming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Lab : 03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Arrays in C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8600" y="929074"/>
            <a:ext cx="8382000" cy="2893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+mn-lt"/>
              </a:rPr>
              <a:t>Input and Output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Here's how you can take input from the user and store it in an array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+mn-lt"/>
              </a:rPr>
              <a:t>// take input and store it in the 3rd element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 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+mn-lt"/>
              </a:rPr>
              <a:t>scanf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+mn-lt"/>
              </a:rPr>
              <a:t>"%d"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, &amp;mark[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n-lt"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+mn-lt"/>
              </a:rPr>
              <a:t>// take input and store it in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+mn-lt"/>
              </a:rPr>
              <a:t>ith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+mn-lt"/>
              </a:rPr>
              <a:t> element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+mn-lt"/>
              </a:rPr>
              <a:t>scanf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+mn-lt"/>
              </a:rPr>
              <a:t>"%d"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, &amp;mark[i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n-lt"/>
              </a:rPr>
              <a:t>-1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]);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4601786"/>
            <a:ext cx="4759765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</a:rPr>
              <a:t>// print the third element of the array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</a:rPr>
              <a:t>printf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"%d"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mark[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</a:rPr>
              <a:t>// print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</a:rPr>
              <a:t>ith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</a:rPr>
              <a:t> element of the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</a:rPr>
              <a:t>printf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"%d"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mark[i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-1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114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25908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9900"/>
                </a:solidFill>
              </a:rPr>
              <a:t>Write a program </a:t>
            </a:r>
            <a:r>
              <a:rPr lang="en-GB" sz="2800" dirty="0">
                <a:solidFill>
                  <a:srgbClr val="009900"/>
                </a:solidFill>
              </a:rPr>
              <a:t>to </a:t>
            </a:r>
            <a:r>
              <a:rPr lang="en-GB" sz="2800" dirty="0" smtClean="0">
                <a:solidFill>
                  <a:srgbClr val="009900"/>
                </a:solidFill>
              </a:rPr>
              <a:t>take integers  </a:t>
            </a:r>
            <a:r>
              <a:rPr lang="en-GB" sz="2800" dirty="0">
                <a:solidFill>
                  <a:srgbClr val="009900"/>
                </a:solidFill>
              </a:rPr>
              <a:t>5 values from the user and store them in an </a:t>
            </a:r>
            <a:r>
              <a:rPr lang="en-GB" sz="2800" dirty="0" smtClean="0">
                <a:solidFill>
                  <a:srgbClr val="009900"/>
                </a:solidFill>
              </a:rPr>
              <a:t>array and print </a:t>
            </a:r>
            <a:r>
              <a:rPr lang="en-GB" sz="2800" dirty="0">
                <a:solidFill>
                  <a:srgbClr val="009900"/>
                </a:solidFill>
              </a:rPr>
              <a:t>the elements </a:t>
            </a:r>
            <a:r>
              <a:rPr lang="en-GB" sz="2800" dirty="0" smtClean="0">
                <a:solidFill>
                  <a:srgbClr val="009900"/>
                </a:solidFill>
              </a:rPr>
              <a:t>from array.</a:t>
            </a:r>
            <a:endParaRPr lang="en-GB" sz="2800" dirty="0">
              <a:solidFill>
                <a:srgbClr val="00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96232"/>
              </p:ext>
            </p:extLst>
          </p:nvPr>
        </p:nvGraphicFramePr>
        <p:xfrm>
          <a:off x="1524000" y="1397000"/>
          <a:ext cx="5638800" cy="1041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1804319620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464693348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688822596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58004952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644730920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2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7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gg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gg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 smtClean="0"/>
                        <a:t>gg</a:t>
                      </a:r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16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91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5400" y="729061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values[5];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("Enter 5 integers: ");</a:t>
            </a:r>
          </a:p>
          <a:p>
            <a:endParaRPr lang="en-GB" dirty="0"/>
          </a:p>
          <a:p>
            <a:r>
              <a:rPr lang="en-GB" dirty="0"/>
              <a:t>    // taking input and storing it in an array</a:t>
            </a:r>
          </a:p>
          <a:p>
            <a:r>
              <a:rPr lang="en-GB" dirty="0"/>
              <a:t>    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5; ++</a:t>
            </a:r>
            <a:r>
              <a:rPr lang="en-GB" dirty="0" err="1"/>
              <a:t>i</a:t>
            </a:r>
            <a:r>
              <a:rPr lang="en-GB" dirty="0"/>
              <a:t>)    </a:t>
            </a:r>
          </a:p>
          <a:p>
            <a:r>
              <a:rPr lang="en-GB" dirty="0"/>
              <a:t>        </a:t>
            </a:r>
            <a:r>
              <a:rPr lang="en-GB" dirty="0" err="1"/>
              <a:t>scanf</a:t>
            </a:r>
            <a:r>
              <a:rPr lang="en-GB" dirty="0"/>
              <a:t>("%d", &amp;values[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r>
              <a:rPr lang="en-GB" dirty="0"/>
              <a:t>    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("Displaying integers: ");</a:t>
            </a:r>
          </a:p>
          <a:p>
            <a:endParaRPr lang="en-GB" dirty="0"/>
          </a:p>
          <a:p>
            <a:r>
              <a:rPr lang="en-GB" dirty="0"/>
              <a:t>    // printing elements of an array</a:t>
            </a:r>
          </a:p>
          <a:p>
            <a:r>
              <a:rPr lang="en-GB" dirty="0"/>
              <a:t>    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5; ++</a:t>
            </a:r>
            <a:r>
              <a:rPr lang="en-GB" dirty="0" err="1"/>
              <a:t>i</a:t>
            </a:r>
            <a:r>
              <a:rPr lang="en-GB" dirty="0"/>
              <a:t>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</a:t>
            </a:r>
            <a:r>
              <a:rPr lang="en-GB" dirty="0" err="1"/>
              <a:t>printf</a:t>
            </a:r>
            <a:r>
              <a:rPr lang="en-GB" dirty="0"/>
              <a:t>("%d\n", values[</a:t>
            </a:r>
            <a:r>
              <a:rPr lang="en-GB" dirty="0" err="1"/>
              <a:t>i</a:t>
            </a:r>
            <a:r>
              <a:rPr lang="en-GB" dirty="0"/>
              <a:t>]);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91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058" y="1568569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9900"/>
                </a:solidFill>
              </a:rPr>
              <a:t>Write a C </a:t>
            </a:r>
            <a:r>
              <a:rPr lang="en-GB" sz="2800" dirty="0">
                <a:solidFill>
                  <a:srgbClr val="009900"/>
                </a:solidFill>
              </a:rPr>
              <a:t>program to print all negative elements in </a:t>
            </a:r>
            <a:r>
              <a:rPr lang="en-GB" sz="2800" dirty="0" smtClean="0">
                <a:solidFill>
                  <a:srgbClr val="009900"/>
                </a:solidFill>
              </a:rPr>
              <a:t>array</a:t>
            </a:r>
          </a:p>
          <a:p>
            <a:endParaRPr lang="en-GB" sz="2800" dirty="0" smtClean="0">
              <a:solidFill>
                <a:srgbClr val="009900"/>
              </a:solidFill>
            </a:endParaRPr>
          </a:p>
          <a:p>
            <a:r>
              <a:rPr lang="en-GB" sz="2800" dirty="0" smtClean="0">
                <a:solidFill>
                  <a:srgbClr val="009900"/>
                </a:solidFill>
              </a:rPr>
              <a:t>Input / Output</a:t>
            </a:r>
            <a:endParaRPr lang="en-GB" sz="2800" dirty="0">
              <a:solidFill>
                <a:srgbClr val="009900"/>
              </a:solidFill>
            </a:endParaRPr>
          </a:p>
          <a:p>
            <a:r>
              <a:rPr lang="en-GB" sz="2800" dirty="0"/>
              <a:t>Enter size of the array : 10</a:t>
            </a:r>
          </a:p>
          <a:p>
            <a:r>
              <a:rPr lang="en-GB" sz="2800" dirty="0"/>
              <a:t>Enter elements in array : -1 -10 100 5 61 -2 -23 8 -90 51</a:t>
            </a:r>
          </a:p>
          <a:p>
            <a:endParaRPr lang="en-GB" sz="2800" dirty="0"/>
          </a:p>
          <a:p>
            <a:r>
              <a:rPr lang="en-GB" sz="2800" dirty="0"/>
              <a:t>All negative elements in array are : -1      -10      -2      -23      -90</a:t>
            </a:r>
          </a:p>
        </p:txBody>
      </p:sp>
    </p:spTree>
    <p:extLst>
      <p:ext uri="{BB962C8B-B14F-4D97-AF65-F5344CB8AC3E}">
        <p14:creationId xmlns:p14="http://schemas.microsoft.com/office/powerpoint/2010/main" val="379137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608" y="2590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9900"/>
                </a:solidFill>
              </a:rPr>
              <a:t>Write </a:t>
            </a:r>
            <a:r>
              <a:rPr lang="en-GB" sz="2800" dirty="0">
                <a:solidFill>
                  <a:srgbClr val="009900"/>
                </a:solidFill>
              </a:rPr>
              <a:t>a </a:t>
            </a:r>
            <a:r>
              <a:rPr lang="en-GB" sz="2800" dirty="0" smtClean="0">
                <a:solidFill>
                  <a:srgbClr val="009900"/>
                </a:solidFill>
              </a:rPr>
              <a:t>program </a:t>
            </a:r>
            <a:r>
              <a:rPr lang="en-GB" sz="2800" dirty="0">
                <a:solidFill>
                  <a:srgbClr val="009900"/>
                </a:solidFill>
              </a:rPr>
              <a:t>to find the average of n numbers using arrays</a:t>
            </a:r>
          </a:p>
        </p:txBody>
      </p:sp>
    </p:spTree>
    <p:extLst>
      <p:ext uri="{BB962C8B-B14F-4D97-AF65-F5344CB8AC3E}">
        <p14:creationId xmlns:p14="http://schemas.microsoft.com/office/powerpoint/2010/main" val="306163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704815"/>
            <a:ext cx="7620000" cy="57554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</a:rPr>
              <a:t>#include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</a:rPr>
              <a:t>stdio.h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A626A4"/>
                </a:solidFill>
              </a:rPr>
              <a:t>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marks[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10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n, sum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0</a:t>
            </a:r>
            <a:r>
              <a:rPr lang="en-US" altLang="en-US" dirty="0" smtClean="0">
                <a:solidFill>
                  <a:srgbClr val="383A42"/>
                </a:solidFill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      </a:t>
            </a:r>
            <a:r>
              <a:rPr lang="en-US" altLang="en-US" dirty="0">
                <a:solidFill>
                  <a:srgbClr val="A626A4"/>
                </a:solidFill>
              </a:rPr>
              <a:t>float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average;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C1840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</a:rPr>
              <a:t>printf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"Enter number of elements: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);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</a:rPr>
              <a:t>scanf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"%d"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&amp;n);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383A42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&lt;n; ++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)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{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</a:rPr>
              <a:t>printf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"Enter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</a:rPr>
              <a:t>number%d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,i+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);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</a:rPr>
              <a:t>scanf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"%d"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&amp;marks[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]);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</a:rPr>
              <a:t>// adding integers entered by the user to the sum variable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sum += marks[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}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average = sum/n;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</a:rPr>
              <a:t>printf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</a:rPr>
              <a:t>"Average = %f"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average);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09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25" y="1828800"/>
            <a:ext cx="9134475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9900"/>
                </a:solidFill>
              </a:rPr>
              <a:t>Program to copy array elements to another </a:t>
            </a:r>
            <a:r>
              <a:rPr lang="en-GB" sz="3200" dirty="0" smtClean="0">
                <a:solidFill>
                  <a:srgbClr val="009900"/>
                </a:solidFill>
              </a:rPr>
              <a:t>array</a:t>
            </a:r>
          </a:p>
          <a:p>
            <a:endParaRPr lang="en-GB" sz="3200" dirty="0" smtClean="0">
              <a:solidFill>
                <a:srgbClr val="009900"/>
              </a:solidFill>
            </a:endParaRPr>
          </a:p>
          <a:p>
            <a:r>
              <a:rPr lang="en-GB" sz="3200" dirty="0" err="1" smtClean="0">
                <a:solidFill>
                  <a:srgbClr val="009900"/>
                </a:solidFill>
              </a:rPr>
              <a:t>Input/Output</a:t>
            </a:r>
            <a:endParaRPr lang="en-GB" sz="3200" dirty="0">
              <a:solidFill>
                <a:srgbClr val="009900"/>
              </a:solidFill>
            </a:endParaRPr>
          </a:p>
          <a:p>
            <a:r>
              <a:rPr lang="en-GB" dirty="0"/>
              <a:t>Enter the size of the array : 10</a:t>
            </a:r>
          </a:p>
          <a:p>
            <a:r>
              <a:rPr lang="en-GB" dirty="0"/>
              <a:t>Enter elements of source array : 10 20 30 40 50 60 70 80 90 100</a:t>
            </a:r>
          </a:p>
          <a:p>
            <a:endParaRPr lang="en-GB" dirty="0"/>
          </a:p>
          <a:p>
            <a:r>
              <a:rPr lang="en-GB" dirty="0"/>
              <a:t>Elements of source array are : 10        20        30        40        50        60        70        80        90        100</a:t>
            </a:r>
          </a:p>
          <a:p>
            <a:r>
              <a:rPr lang="en-GB" dirty="0"/>
              <a:t>Elements of </a:t>
            </a:r>
            <a:r>
              <a:rPr lang="en-GB" dirty="0" err="1"/>
              <a:t>dest</a:t>
            </a:r>
            <a:r>
              <a:rPr lang="en-GB" dirty="0"/>
              <a:t> array are : 10        20        30        40        50        60        70        80        90        100</a:t>
            </a:r>
          </a:p>
        </p:txBody>
      </p:sp>
    </p:spTree>
    <p:extLst>
      <p:ext uri="{BB962C8B-B14F-4D97-AF65-F5344CB8AC3E}">
        <p14:creationId xmlns:p14="http://schemas.microsoft.com/office/powerpoint/2010/main" val="40075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240351"/>
            <a:ext cx="905827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9900"/>
                </a:solidFill>
              </a:rPr>
              <a:t>C program to search element in an </a:t>
            </a:r>
            <a:r>
              <a:rPr lang="en-GB" sz="3200" dirty="0" smtClean="0">
                <a:solidFill>
                  <a:srgbClr val="009900"/>
                </a:solidFill>
              </a:rPr>
              <a:t>array</a:t>
            </a:r>
          </a:p>
          <a:p>
            <a:endParaRPr lang="en-GB" sz="3200" dirty="0">
              <a:solidFill>
                <a:srgbClr val="009900"/>
              </a:solidFill>
            </a:endParaRPr>
          </a:p>
          <a:p>
            <a:endParaRPr lang="en-GB" sz="3200" dirty="0" smtClean="0">
              <a:solidFill>
                <a:srgbClr val="009900"/>
              </a:solidFill>
            </a:endParaRPr>
          </a:p>
          <a:p>
            <a:r>
              <a:rPr lang="en-GB" sz="3200" dirty="0" smtClean="0">
                <a:solidFill>
                  <a:srgbClr val="009900"/>
                </a:solidFill>
              </a:rPr>
              <a:t>Input / Output</a:t>
            </a:r>
            <a:endParaRPr lang="en-GB" sz="3200" dirty="0">
              <a:solidFill>
                <a:srgbClr val="009900"/>
              </a:solidFill>
            </a:endParaRPr>
          </a:p>
          <a:p>
            <a:r>
              <a:rPr lang="en-GB" b="1" dirty="0"/>
              <a:t>Input</a:t>
            </a:r>
          </a:p>
          <a:p>
            <a:endParaRPr lang="en-GB" dirty="0"/>
          </a:p>
          <a:p>
            <a:r>
              <a:rPr lang="en-GB" dirty="0"/>
              <a:t>Input size of array: 10</a:t>
            </a:r>
          </a:p>
          <a:p>
            <a:r>
              <a:rPr lang="en-GB" dirty="0"/>
              <a:t>Input elements in array: 10, 12, 20, 25, 13, 10, 9, 40, 60, </a:t>
            </a:r>
            <a:r>
              <a:rPr lang="en-GB" dirty="0" smtClean="0"/>
              <a:t>5</a:t>
            </a:r>
          </a:p>
          <a:p>
            <a:endParaRPr lang="en-GB" dirty="0"/>
          </a:p>
          <a:p>
            <a:r>
              <a:rPr lang="en-GB" b="1" dirty="0"/>
              <a:t>Output</a:t>
            </a:r>
          </a:p>
          <a:p>
            <a:endParaRPr lang="en-GB" dirty="0"/>
          </a:p>
          <a:p>
            <a:r>
              <a:rPr lang="en-GB" dirty="0"/>
              <a:t>Element to search is: 25</a:t>
            </a:r>
          </a:p>
          <a:p>
            <a:r>
              <a:rPr lang="en-GB" dirty="0"/>
              <a:t>Element found at index 3</a:t>
            </a:r>
          </a:p>
        </p:txBody>
      </p:sp>
    </p:spTree>
    <p:extLst>
      <p:ext uri="{BB962C8B-B14F-4D97-AF65-F5344CB8AC3E}">
        <p14:creationId xmlns:p14="http://schemas.microsoft.com/office/powerpoint/2010/main" val="89855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1" y="1240351"/>
            <a:ext cx="9040858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9900"/>
                </a:solidFill>
              </a:rPr>
              <a:t>C program to sort array in ascending or descending </a:t>
            </a:r>
            <a:r>
              <a:rPr lang="en-GB" sz="3200" dirty="0" smtClean="0">
                <a:solidFill>
                  <a:srgbClr val="009900"/>
                </a:solidFill>
              </a:rPr>
              <a:t>order. (bubble sort)</a:t>
            </a:r>
          </a:p>
          <a:p>
            <a:endParaRPr lang="en-GB" sz="3200" dirty="0" smtClean="0">
              <a:solidFill>
                <a:srgbClr val="009900"/>
              </a:solidFill>
            </a:endParaRPr>
          </a:p>
          <a:p>
            <a:r>
              <a:rPr lang="en-GB" sz="3200" dirty="0" smtClean="0">
                <a:solidFill>
                  <a:srgbClr val="009900"/>
                </a:solidFill>
              </a:rPr>
              <a:t>Input / Output</a:t>
            </a:r>
          </a:p>
          <a:p>
            <a:r>
              <a:rPr lang="en-GB" dirty="0"/>
              <a:t>Input</a:t>
            </a:r>
          </a:p>
          <a:p>
            <a:endParaRPr lang="en-GB" dirty="0"/>
          </a:p>
          <a:p>
            <a:r>
              <a:rPr lang="en-GB" dirty="0"/>
              <a:t>Input size of array: 10</a:t>
            </a:r>
          </a:p>
          <a:p>
            <a:r>
              <a:rPr lang="en-GB" dirty="0"/>
              <a:t>Input array elements: 20, 2, 10, 6, 52, 31, 0, 45, 79, </a:t>
            </a:r>
            <a:r>
              <a:rPr lang="en-GB" dirty="0" smtClean="0"/>
              <a:t>40</a:t>
            </a:r>
          </a:p>
          <a:p>
            <a:endParaRPr lang="en-GB" dirty="0"/>
          </a:p>
          <a:p>
            <a:r>
              <a:rPr lang="en-GB" dirty="0" smtClean="0"/>
              <a:t>Output</a:t>
            </a:r>
            <a:endParaRPr lang="en-GB" dirty="0"/>
          </a:p>
          <a:p>
            <a:r>
              <a:rPr lang="en-GB" dirty="0"/>
              <a:t>Array sorted in ascending order: 0, 2, 6, 10, 20, 31, 40, 45, 52, 79</a:t>
            </a:r>
          </a:p>
        </p:txBody>
      </p:sp>
    </p:spTree>
    <p:extLst>
      <p:ext uri="{BB962C8B-B14F-4D97-AF65-F5344CB8AC3E}">
        <p14:creationId xmlns:p14="http://schemas.microsoft.com/office/powerpoint/2010/main" val="106556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1240351"/>
            <a:ext cx="913447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9900"/>
                </a:solidFill>
              </a:rPr>
              <a:t>Write a program in C to count a total number of duplicate elements in an </a:t>
            </a:r>
            <a:r>
              <a:rPr lang="en-GB" sz="3200" dirty="0" smtClean="0">
                <a:solidFill>
                  <a:srgbClr val="009900"/>
                </a:solidFill>
              </a:rPr>
              <a:t>array</a:t>
            </a:r>
          </a:p>
          <a:p>
            <a:endParaRPr lang="en-GB" sz="3200" dirty="0" smtClean="0">
              <a:solidFill>
                <a:srgbClr val="009900"/>
              </a:solidFill>
            </a:endParaRPr>
          </a:p>
          <a:p>
            <a:r>
              <a:rPr lang="en-GB" sz="3200" dirty="0" err="1" smtClean="0">
                <a:solidFill>
                  <a:srgbClr val="009900"/>
                </a:solidFill>
              </a:rPr>
              <a:t>Input/Output</a:t>
            </a:r>
            <a:endParaRPr lang="en-GB" sz="3200" dirty="0">
              <a:solidFill>
                <a:srgbClr val="009900"/>
              </a:solidFill>
            </a:endParaRPr>
          </a:p>
          <a:p>
            <a:r>
              <a:rPr lang="en-GB" dirty="0" smtClean="0"/>
              <a:t>input </a:t>
            </a:r>
            <a:r>
              <a:rPr lang="en-GB" dirty="0"/>
              <a:t>the number of elements to be stored in the array :3</a:t>
            </a:r>
            <a:br>
              <a:rPr lang="en-GB" dirty="0"/>
            </a:br>
            <a:r>
              <a:rPr lang="en-GB" dirty="0"/>
              <a:t>Input 3 elements in the array :</a:t>
            </a:r>
            <a:br>
              <a:rPr lang="en-GB" dirty="0"/>
            </a:br>
            <a:r>
              <a:rPr lang="en-GB" dirty="0"/>
              <a:t>element - 0 : 5</a:t>
            </a:r>
            <a:br>
              <a:rPr lang="en-GB" dirty="0"/>
            </a:br>
            <a:r>
              <a:rPr lang="en-GB" dirty="0"/>
              <a:t>element - 1 : 1</a:t>
            </a:r>
            <a:br>
              <a:rPr lang="en-GB" dirty="0"/>
            </a:br>
            <a:r>
              <a:rPr lang="en-GB" dirty="0"/>
              <a:t>element - 2 : 1</a:t>
            </a:r>
            <a:br>
              <a:rPr lang="en-GB" dirty="0"/>
            </a:br>
            <a:r>
              <a:rPr lang="en-GB" i="1" dirty="0"/>
              <a:t>Expected Output</a:t>
            </a:r>
            <a:r>
              <a:rPr lang="en-GB" dirty="0"/>
              <a:t> :</a:t>
            </a:r>
            <a:br>
              <a:rPr lang="en-GB" dirty="0"/>
            </a:br>
            <a:r>
              <a:rPr lang="en-GB" dirty="0"/>
              <a:t>Total number of duplicate elements found in the array is : 1</a:t>
            </a:r>
          </a:p>
        </p:txBody>
      </p:sp>
    </p:spTree>
    <p:extLst>
      <p:ext uri="{BB962C8B-B14F-4D97-AF65-F5344CB8AC3E}">
        <p14:creationId xmlns:p14="http://schemas.microsoft.com/office/powerpoint/2010/main" val="23524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4058" y="787076"/>
            <a:ext cx="838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An array in C or C++ is a collection of items stored at </a:t>
            </a:r>
            <a:r>
              <a:rPr lang="en-GB" sz="2400" b="1" dirty="0"/>
              <a:t>contiguous memory locations</a:t>
            </a:r>
            <a:r>
              <a:rPr lang="en-GB" sz="2400" dirty="0"/>
              <a:t> and elements can be accessed randomly using indices of an array. </a:t>
            </a:r>
            <a:endParaRPr lang="en-GB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They </a:t>
            </a:r>
            <a:r>
              <a:rPr lang="en-GB" sz="2400" dirty="0"/>
              <a:t>are used to store </a:t>
            </a:r>
            <a:r>
              <a:rPr lang="en-GB" sz="2400" b="1" dirty="0"/>
              <a:t>similar type of elements </a:t>
            </a:r>
            <a:r>
              <a:rPr lang="en-GB" sz="2400" dirty="0"/>
              <a:t>as in the data type must be the </a:t>
            </a:r>
            <a:r>
              <a:rPr lang="en-GB" sz="2400" b="1" dirty="0"/>
              <a:t>same for all elements</a:t>
            </a:r>
            <a:r>
              <a:rPr lang="en-GB" sz="2400" dirty="0"/>
              <a:t>. </a:t>
            </a:r>
            <a:endParaRPr lang="en-GB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They </a:t>
            </a:r>
            <a:r>
              <a:rPr lang="en-GB" sz="2400" dirty="0"/>
              <a:t>can be used to store collection of primitive data types such as </a:t>
            </a:r>
            <a:r>
              <a:rPr lang="en-GB" sz="2400" dirty="0" err="1"/>
              <a:t>int</a:t>
            </a:r>
            <a:r>
              <a:rPr lang="en-GB" sz="2400" dirty="0"/>
              <a:t>, float, double, char, </a:t>
            </a:r>
            <a:r>
              <a:rPr lang="en-GB" sz="2400" dirty="0" err="1"/>
              <a:t>etc</a:t>
            </a:r>
            <a:r>
              <a:rPr lang="en-GB" sz="2400" dirty="0"/>
              <a:t> of any particular type.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96113"/>
            <a:ext cx="7647729" cy="22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0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 Exercises: Count a total number of duplicate elements in an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58" y="667589"/>
            <a:ext cx="4876800" cy="57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2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Home Task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76" y="1143000"/>
            <a:ext cx="913447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9900"/>
                </a:solidFill>
              </a:rPr>
              <a:t>Write a program in C to print all unique elements in an array</a:t>
            </a:r>
            <a:r>
              <a:rPr lang="en-GB" sz="3200" dirty="0" smtClean="0">
                <a:solidFill>
                  <a:srgbClr val="009900"/>
                </a:solidFill>
              </a:rPr>
              <a:t>.</a:t>
            </a:r>
          </a:p>
          <a:p>
            <a:endParaRPr lang="en-GB" sz="3200" dirty="0" smtClean="0">
              <a:solidFill>
                <a:srgbClr val="009900"/>
              </a:solidFill>
            </a:endParaRPr>
          </a:p>
          <a:p>
            <a:r>
              <a:rPr lang="en-GB" sz="3200" dirty="0" err="1" smtClean="0">
                <a:solidFill>
                  <a:srgbClr val="009900"/>
                </a:solidFill>
              </a:rPr>
              <a:t>Input/Output</a:t>
            </a:r>
            <a:endParaRPr lang="en-GB" sz="3200" dirty="0">
              <a:solidFill>
                <a:srgbClr val="009900"/>
              </a:solidFill>
            </a:endParaRPr>
          </a:p>
          <a:p>
            <a:r>
              <a:rPr lang="en-GB" dirty="0"/>
              <a:t>Input the number of elements to be stored in the array: 4</a:t>
            </a:r>
            <a:br>
              <a:rPr lang="en-GB" dirty="0"/>
            </a:br>
            <a:r>
              <a:rPr lang="en-GB" dirty="0"/>
              <a:t>Input 4 elements in the array :</a:t>
            </a:r>
            <a:br>
              <a:rPr lang="en-GB" dirty="0"/>
            </a:br>
            <a:r>
              <a:rPr lang="en-GB" dirty="0"/>
              <a:t>element - 0 : 3</a:t>
            </a:r>
            <a:br>
              <a:rPr lang="en-GB" dirty="0"/>
            </a:br>
            <a:r>
              <a:rPr lang="en-GB" dirty="0"/>
              <a:t>element - 1 : 2</a:t>
            </a:r>
            <a:br>
              <a:rPr lang="en-GB" dirty="0"/>
            </a:br>
            <a:r>
              <a:rPr lang="en-GB" dirty="0"/>
              <a:t>element - 2 : 2</a:t>
            </a:r>
            <a:br>
              <a:rPr lang="en-GB" dirty="0"/>
            </a:br>
            <a:r>
              <a:rPr lang="en-GB" dirty="0"/>
              <a:t>element - 3 : 5</a:t>
            </a:r>
            <a:br>
              <a:rPr lang="en-GB" dirty="0"/>
            </a:br>
            <a:r>
              <a:rPr lang="en-GB" i="1" dirty="0"/>
              <a:t>Expected Output</a:t>
            </a:r>
            <a:r>
              <a:rPr lang="en-GB" dirty="0"/>
              <a:t> :</a:t>
            </a:r>
            <a:br>
              <a:rPr lang="en-GB" dirty="0"/>
            </a:br>
            <a:r>
              <a:rPr lang="en-GB" dirty="0"/>
              <a:t>The unique elements found in the array </a:t>
            </a:r>
            <a:r>
              <a:rPr lang="en-GB" dirty="0" smtClean="0"/>
              <a:t>are: 3 </a:t>
            </a:r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108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 Exercises: Print all unique elements of an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64" y="939308"/>
            <a:ext cx="4419600" cy="52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15958" y="949456"/>
            <a:ext cx="8458200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C programming, you can create an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array of arrays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These arrays are known as multidimensional arrays.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 example,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+mn-lt"/>
              </a:rPr>
              <a:t>		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+mn-lt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arr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n-lt"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][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n-lt"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n-lt"/>
              </a:rPr>
              <a:t>];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Here, x is a two-dimensional (2d) array. The array can hold 12 elements. You can think the array as a table with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3 rows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 each row has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4 columns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246456"/>
              </p:ext>
            </p:extLst>
          </p:nvPr>
        </p:nvGraphicFramePr>
        <p:xfrm>
          <a:off x="1752600" y="4512246"/>
          <a:ext cx="6096000" cy="90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8397062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71202950"/>
                    </a:ext>
                  </a:extLst>
                </a:gridCol>
              </a:tblGrid>
              <a:tr h="9017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558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9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 descr="Two dimensional array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97" y="1401855"/>
            <a:ext cx="6347722" cy="34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770987"/>
            <a:ext cx="1934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 smtClean="0">
                <a:solidFill>
                  <a:srgbClr val="A626A4"/>
                </a:solidFill>
              </a:rPr>
              <a:t>int</a:t>
            </a:r>
            <a:r>
              <a:rPr lang="en-US" altLang="en-US" sz="3200" dirty="0" smtClean="0">
                <a:solidFill>
                  <a:srgbClr val="383A42"/>
                </a:solidFill>
              </a:rPr>
              <a:t> </a:t>
            </a:r>
            <a:r>
              <a:rPr lang="en-US" altLang="en-US" sz="3200" dirty="0">
                <a:solidFill>
                  <a:srgbClr val="383A42"/>
                </a:solidFill>
              </a:rPr>
              <a:t>x[</a:t>
            </a:r>
            <a:r>
              <a:rPr lang="en-US" altLang="en-US" sz="3200" dirty="0">
                <a:solidFill>
                  <a:srgbClr val="986801"/>
                </a:solidFill>
              </a:rPr>
              <a:t>3</a:t>
            </a:r>
            <a:r>
              <a:rPr lang="en-US" altLang="en-US" sz="3200" dirty="0">
                <a:solidFill>
                  <a:srgbClr val="383A42"/>
                </a:solidFill>
              </a:rPr>
              <a:t>][</a:t>
            </a:r>
            <a:r>
              <a:rPr lang="en-US" altLang="en-US" sz="3200" dirty="0">
                <a:solidFill>
                  <a:srgbClr val="986801"/>
                </a:solidFill>
              </a:rPr>
              <a:t>4</a:t>
            </a:r>
            <a:r>
              <a:rPr lang="en-US" altLang="en-US" sz="3200" dirty="0">
                <a:solidFill>
                  <a:srgbClr val="383A42"/>
                </a:solidFill>
              </a:rPr>
              <a:t>];</a:t>
            </a:r>
            <a:endParaRPr lang="en-US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5958" y="5018450"/>
            <a:ext cx="8458200" cy="1107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Similarly, you can declare a three-dimensional (3d) array. For example,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</a:rPr>
              <a:t>			float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y[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026449"/>
            <a:ext cx="6475171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5265E"/>
                </a:solidFill>
              </a:rPr>
              <a:t>Initialization of a 2d </a:t>
            </a:r>
            <a:r>
              <a:rPr lang="en-GB" sz="2400" b="1" dirty="0" smtClean="0">
                <a:solidFill>
                  <a:srgbClr val="25265E"/>
                </a:solidFill>
              </a:rPr>
              <a:t>array</a:t>
            </a:r>
          </a:p>
          <a:p>
            <a:endParaRPr lang="en-GB" sz="2400" b="1" dirty="0">
              <a:solidFill>
                <a:srgbClr val="25265E"/>
              </a:solidFill>
            </a:endParaRPr>
          </a:p>
          <a:p>
            <a:endParaRPr lang="en-GB" sz="2400" b="1" dirty="0" smtClean="0">
              <a:solidFill>
                <a:srgbClr val="25265E"/>
              </a:solidFill>
            </a:endParaRPr>
          </a:p>
          <a:p>
            <a:r>
              <a:rPr lang="en-GB" sz="2400" dirty="0"/>
              <a:t>Different ways to initialize two-dimensional array</a:t>
            </a:r>
          </a:p>
          <a:p>
            <a:endParaRPr lang="en-GB" sz="2400" dirty="0"/>
          </a:p>
          <a:p>
            <a:r>
              <a:rPr lang="en-GB" sz="2400" dirty="0" err="1"/>
              <a:t>int</a:t>
            </a:r>
            <a:r>
              <a:rPr lang="en-GB" sz="2400" dirty="0"/>
              <a:t> c[2][3] = </a:t>
            </a:r>
            <a:r>
              <a:rPr lang="en-GB" sz="2400" dirty="0" smtClean="0"/>
              <a:t>{ 	{</a:t>
            </a:r>
            <a:r>
              <a:rPr lang="en-GB" sz="2400" dirty="0"/>
              <a:t>1, 3, 0}, {-1, 5, 9</a:t>
            </a:r>
            <a:r>
              <a:rPr lang="en-GB" sz="2400" dirty="0" smtClean="0"/>
              <a:t>}	};</a:t>
            </a:r>
            <a:endParaRPr lang="en-GB" sz="2400" dirty="0"/>
          </a:p>
          <a:p>
            <a:r>
              <a:rPr lang="en-GB" sz="2400" dirty="0"/>
              <a:t>         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c</a:t>
            </a:r>
            <a:r>
              <a:rPr lang="en-GB" sz="2400" dirty="0" smtClean="0"/>
              <a:t>[ ][</a:t>
            </a:r>
            <a:r>
              <a:rPr lang="en-GB" sz="2400" dirty="0"/>
              <a:t>3] = </a:t>
            </a:r>
            <a:r>
              <a:rPr lang="en-GB" sz="2400" dirty="0" smtClean="0"/>
              <a:t>{	{</a:t>
            </a:r>
            <a:r>
              <a:rPr lang="en-GB" sz="2400" dirty="0"/>
              <a:t>1, 3, 0}, {-1, 5, 9</a:t>
            </a:r>
            <a:r>
              <a:rPr lang="en-GB" sz="2400" dirty="0" smtClean="0"/>
              <a:t>}	};</a:t>
            </a:r>
            <a:endParaRPr lang="en-GB" sz="2400" dirty="0"/>
          </a:p>
          <a:p>
            <a:r>
              <a:rPr lang="en-GB" sz="2400" dirty="0"/>
              <a:t>                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c[2][3] = </a:t>
            </a:r>
            <a:r>
              <a:rPr lang="en-GB" sz="2400" dirty="0" smtClean="0"/>
              <a:t>{	1</a:t>
            </a:r>
            <a:r>
              <a:rPr lang="en-GB" sz="2400" dirty="0"/>
              <a:t>, 3, 0, -1, 5, </a:t>
            </a:r>
            <a:r>
              <a:rPr lang="en-GB" sz="2400" dirty="0" smtClean="0"/>
              <a:t>9		};</a:t>
            </a:r>
            <a:endParaRPr lang="en-GB" sz="2400" i="0" dirty="0">
              <a:effectLst/>
            </a:endParaRPr>
          </a:p>
          <a:p>
            <a:endParaRPr lang="en-GB" sz="2400" b="1" i="0" dirty="0">
              <a:solidFill>
                <a:srgbClr val="25265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75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Example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744956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009900"/>
                </a:solidFill>
              </a:rPr>
              <a:t>Write a program to </a:t>
            </a:r>
            <a:r>
              <a:rPr lang="en-GB" sz="3200" dirty="0">
                <a:solidFill>
                  <a:srgbClr val="009900"/>
                </a:solidFill>
              </a:rPr>
              <a:t>find the sum of two matrices of order </a:t>
            </a:r>
            <a:r>
              <a:rPr lang="en-GB" sz="3200" dirty="0" smtClean="0">
                <a:solidFill>
                  <a:srgbClr val="009900"/>
                </a:solidFill>
              </a:rPr>
              <a:t>2*2 [row=2, column=2]</a:t>
            </a:r>
            <a:endParaRPr lang="en-GB" sz="3200" dirty="0">
              <a:solidFill>
                <a:srgbClr val="0099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352335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68598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7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1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9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Example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744956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 smtClean="0"/>
              <a:t>Task</a:t>
            </a:r>
            <a:endParaRPr lang="en-GB" sz="3200" b="1" dirty="0" smtClean="0"/>
          </a:p>
          <a:p>
            <a:r>
              <a:rPr lang="en-GB" sz="3200" dirty="0" smtClean="0">
                <a:solidFill>
                  <a:srgbClr val="009900"/>
                </a:solidFill>
              </a:rPr>
              <a:t>write </a:t>
            </a:r>
            <a:r>
              <a:rPr lang="en-GB" sz="3200" dirty="0">
                <a:solidFill>
                  <a:srgbClr val="009900"/>
                </a:solidFill>
              </a:rPr>
              <a:t>a c program </a:t>
            </a:r>
            <a:r>
              <a:rPr lang="en-GB" sz="3200" dirty="0" smtClean="0">
                <a:solidFill>
                  <a:srgbClr val="009900"/>
                </a:solidFill>
              </a:rPr>
              <a:t>addition </a:t>
            </a:r>
            <a:r>
              <a:rPr lang="en-GB" sz="3200" dirty="0">
                <a:solidFill>
                  <a:srgbClr val="009900"/>
                </a:solidFill>
              </a:rPr>
              <a:t>of two matrix</a:t>
            </a:r>
          </a:p>
        </p:txBody>
      </p:sp>
    </p:spTree>
    <p:extLst>
      <p:ext uri="{BB962C8B-B14F-4D97-AF65-F5344CB8AC3E}">
        <p14:creationId xmlns:p14="http://schemas.microsoft.com/office/powerpoint/2010/main" val="33664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8153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9900"/>
                </a:solidFill>
              </a:rPr>
              <a:t>C program to insert element in array at given position</a:t>
            </a:r>
            <a:r>
              <a:rPr lang="en-GB" sz="2800" dirty="0" smtClean="0">
                <a:solidFill>
                  <a:srgbClr val="009900"/>
                </a:solidFill>
              </a:rPr>
              <a:t>.</a:t>
            </a:r>
          </a:p>
          <a:p>
            <a:endParaRPr lang="en-GB" sz="2800" dirty="0">
              <a:solidFill>
                <a:srgbClr val="009900"/>
              </a:solidFill>
            </a:endParaRPr>
          </a:p>
          <a:p>
            <a:r>
              <a:rPr lang="en-GB" sz="2400" b="1" dirty="0" smtClean="0"/>
              <a:t>Input</a:t>
            </a:r>
            <a:endParaRPr lang="en-GB" sz="2400" b="1" dirty="0"/>
          </a:p>
          <a:p>
            <a:r>
              <a:rPr lang="en-GB" sz="2000" dirty="0"/>
              <a:t>Input array elements: 10, 20, 30, 40, 50</a:t>
            </a:r>
          </a:p>
          <a:p>
            <a:r>
              <a:rPr lang="en-GB" sz="2000" dirty="0"/>
              <a:t>Input element to insert: 25</a:t>
            </a:r>
          </a:p>
          <a:p>
            <a:r>
              <a:rPr lang="en-GB" sz="2000" dirty="0"/>
              <a:t>Input position where to insert: 2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400" b="1" dirty="0" smtClean="0"/>
              <a:t>Output</a:t>
            </a:r>
            <a:endParaRPr lang="en-GB" sz="2400" b="1" dirty="0"/>
          </a:p>
          <a:p>
            <a:r>
              <a:rPr lang="en-GB" sz="2000" dirty="0"/>
              <a:t>Elements of array are: 10, 20, 25, 30, 40, 50</a:t>
            </a:r>
          </a:p>
        </p:txBody>
      </p:sp>
    </p:spTree>
    <p:extLst>
      <p:ext uri="{BB962C8B-B14F-4D97-AF65-F5344CB8AC3E}">
        <p14:creationId xmlns:p14="http://schemas.microsoft.com/office/powerpoint/2010/main" val="94671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885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9900"/>
                </a:solidFill>
              </a:rPr>
              <a:t>C program to insert element in array at given position</a:t>
            </a:r>
            <a:r>
              <a:rPr lang="en-GB" sz="2800" dirty="0" smtClean="0">
                <a:solidFill>
                  <a:srgbClr val="009900"/>
                </a:solidFill>
              </a:rPr>
              <a:t>.</a:t>
            </a:r>
          </a:p>
          <a:p>
            <a:endParaRPr lang="en-GB" sz="2800" dirty="0">
              <a:solidFill>
                <a:srgbClr val="0099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790" y="1164314"/>
            <a:ext cx="5982535" cy="1609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77" y="3031488"/>
            <a:ext cx="5992061" cy="1581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9" y="4870083"/>
            <a:ext cx="5953956" cy="15337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05200" y="32004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96200" y="175260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N=4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82048" y="3241166"/>
            <a:ext cx="74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Pos</a:t>
            </a:r>
            <a:r>
              <a:rPr lang="en-GB" dirty="0" smtClean="0"/>
              <a:t>=3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7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877862"/>
            <a:ext cx="8610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28A010"/>
                </a:solidFill>
              </a:rPr>
              <a:t>How to declare an array</a:t>
            </a:r>
            <a:r>
              <a:rPr lang="en-GB" sz="2400" b="1" dirty="0" smtClean="0">
                <a:solidFill>
                  <a:srgbClr val="28A010"/>
                </a:solidFill>
              </a:rPr>
              <a:t>?</a:t>
            </a:r>
          </a:p>
          <a:p>
            <a:endParaRPr lang="en-GB" sz="2400" dirty="0">
              <a:solidFill>
                <a:srgbClr val="FF0000"/>
              </a:solidFill>
            </a:endParaRPr>
          </a:p>
          <a:p>
            <a:r>
              <a:rPr lang="en-GB" sz="2400" b="1" dirty="0" err="1"/>
              <a:t>dataType</a:t>
            </a:r>
            <a:r>
              <a:rPr lang="en-GB" sz="2400" b="1" dirty="0"/>
              <a:t> </a:t>
            </a:r>
            <a:r>
              <a:rPr lang="en-GB" sz="2400" b="1" dirty="0" smtClean="0"/>
              <a:t> </a:t>
            </a:r>
            <a:r>
              <a:rPr lang="en-GB" sz="2400" b="1" dirty="0" err="1" smtClean="0">
                <a:solidFill>
                  <a:srgbClr val="FF0000"/>
                </a:solidFill>
              </a:rPr>
              <a:t>arrayName</a:t>
            </a:r>
            <a:r>
              <a:rPr lang="en-GB" sz="2400" dirty="0" smtClean="0"/>
              <a:t>[</a:t>
            </a:r>
            <a:r>
              <a:rPr lang="en-GB" sz="2400" dirty="0" err="1" smtClean="0">
                <a:solidFill>
                  <a:srgbClr val="006600"/>
                </a:solidFill>
              </a:rPr>
              <a:t>arraySize</a:t>
            </a:r>
            <a:r>
              <a:rPr lang="en-GB" sz="2400" dirty="0"/>
              <a:t>];</a:t>
            </a:r>
          </a:p>
          <a:p>
            <a:endParaRPr lang="en-GB" sz="2400" dirty="0" smtClean="0"/>
          </a:p>
          <a:p>
            <a:r>
              <a:rPr lang="en-GB" sz="2400" dirty="0" smtClean="0"/>
              <a:t>For </a:t>
            </a:r>
            <a:r>
              <a:rPr lang="en-GB" sz="2400" dirty="0"/>
              <a:t>example</a:t>
            </a:r>
            <a:r>
              <a:rPr lang="en-GB" sz="2400" dirty="0" smtClean="0"/>
              <a:t>,</a:t>
            </a:r>
            <a:endParaRPr lang="en-GB" sz="2400" dirty="0"/>
          </a:p>
          <a:p>
            <a:r>
              <a:rPr lang="en-GB" sz="2400" dirty="0" smtClean="0"/>
              <a:t>			</a:t>
            </a:r>
            <a:r>
              <a:rPr lang="en-GB" sz="3200" b="1" dirty="0" smtClean="0">
                <a:solidFill>
                  <a:srgbClr val="002B82"/>
                </a:solidFill>
              </a:rPr>
              <a:t>float mark[5];</a:t>
            </a:r>
          </a:p>
          <a:p>
            <a:endParaRPr lang="en-GB" sz="2400" dirty="0"/>
          </a:p>
          <a:p>
            <a:r>
              <a:rPr lang="en-GB" sz="2400" dirty="0"/>
              <a:t>Here, we declared an array, </a:t>
            </a:r>
            <a:r>
              <a:rPr lang="en-GB" sz="2800" b="1" dirty="0" smtClean="0">
                <a:solidFill>
                  <a:srgbClr val="002B82"/>
                </a:solidFill>
              </a:rPr>
              <a:t>mark</a:t>
            </a:r>
            <a:r>
              <a:rPr lang="en-GB" sz="2400" dirty="0" smtClean="0"/>
              <a:t>, </a:t>
            </a:r>
            <a:r>
              <a:rPr lang="en-GB" sz="2400" dirty="0"/>
              <a:t>of </a:t>
            </a:r>
            <a:r>
              <a:rPr lang="en-GB" sz="2400" dirty="0">
                <a:solidFill>
                  <a:srgbClr val="0070C0"/>
                </a:solidFill>
              </a:rPr>
              <a:t>floating-point </a:t>
            </a:r>
            <a:r>
              <a:rPr lang="en-GB" sz="2400" dirty="0"/>
              <a:t>type. </a:t>
            </a:r>
            <a:endParaRPr lang="en-GB" sz="2400" dirty="0" smtClean="0"/>
          </a:p>
          <a:p>
            <a:r>
              <a:rPr lang="en-GB" sz="2400" dirty="0" smtClean="0"/>
              <a:t>And </a:t>
            </a:r>
            <a:r>
              <a:rPr lang="en-GB" sz="2400" dirty="0"/>
              <a:t>its size is </a:t>
            </a:r>
            <a:r>
              <a:rPr lang="en-GB" sz="2400" b="1" dirty="0">
                <a:solidFill>
                  <a:srgbClr val="0070C0"/>
                </a:solidFill>
              </a:rPr>
              <a:t>5</a:t>
            </a:r>
            <a:r>
              <a:rPr lang="en-GB" sz="2400" dirty="0"/>
              <a:t>. Meaning, it can hold 5 floating-point values.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** It's </a:t>
            </a:r>
            <a:r>
              <a:rPr lang="en-GB" sz="2400" dirty="0"/>
              <a:t>important to note that the size and type of an array </a:t>
            </a:r>
            <a:r>
              <a:rPr lang="en-GB" sz="2400" dirty="0">
                <a:solidFill>
                  <a:srgbClr val="0070C0"/>
                </a:solidFill>
              </a:rPr>
              <a:t>cannot be changed</a:t>
            </a:r>
            <a:r>
              <a:rPr lang="en-GB" sz="2400" dirty="0"/>
              <a:t> once it is declared.</a:t>
            </a:r>
          </a:p>
        </p:txBody>
      </p:sp>
    </p:spTree>
    <p:extLst>
      <p:ext uri="{BB962C8B-B14F-4D97-AF65-F5344CB8AC3E}">
        <p14:creationId xmlns:p14="http://schemas.microsoft.com/office/powerpoint/2010/main" val="151572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8153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9900"/>
                </a:solidFill>
              </a:rPr>
              <a:t>Write a C program to delete element from array at specified position</a:t>
            </a:r>
            <a:r>
              <a:rPr lang="en-GB" sz="2800" dirty="0" smtClean="0">
                <a:solidFill>
                  <a:srgbClr val="009900"/>
                </a:solidFill>
              </a:rPr>
              <a:t>.</a:t>
            </a:r>
          </a:p>
          <a:p>
            <a:endParaRPr lang="en-GB" sz="2800" dirty="0">
              <a:solidFill>
                <a:srgbClr val="009900"/>
              </a:solidFill>
            </a:endParaRPr>
          </a:p>
          <a:p>
            <a:r>
              <a:rPr lang="en-GB" sz="2400" b="1" dirty="0" smtClean="0"/>
              <a:t>Input</a:t>
            </a:r>
            <a:endParaRPr lang="en-GB" sz="2400" b="1" dirty="0"/>
          </a:p>
          <a:p>
            <a:r>
              <a:rPr lang="en-GB" sz="2400" dirty="0"/>
              <a:t>Input array elements: 10 20 30 40 50</a:t>
            </a:r>
          </a:p>
          <a:p>
            <a:r>
              <a:rPr lang="en-GB" sz="2400" dirty="0"/>
              <a:t>Input position to delete: </a:t>
            </a:r>
            <a:r>
              <a:rPr lang="en-GB" sz="2400" dirty="0" smtClean="0"/>
              <a:t>2</a:t>
            </a:r>
          </a:p>
          <a:p>
            <a:endParaRPr lang="en-GB" sz="2400" b="1" dirty="0"/>
          </a:p>
          <a:p>
            <a:r>
              <a:rPr lang="en-GB" sz="2400" b="1" dirty="0" smtClean="0"/>
              <a:t>Output</a:t>
            </a:r>
            <a:endParaRPr lang="en-GB" sz="2400" b="1" dirty="0"/>
          </a:p>
          <a:p>
            <a:r>
              <a:rPr lang="en-GB" sz="2400" dirty="0"/>
              <a:t>Array elements: 10, 30, 40, 50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914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42" y="633966"/>
            <a:ext cx="9117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9900"/>
                </a:solidFill>
              </a:rPr>
              <a:t>Write a C program to delete element from array at specified position.</a:t>
            </a:r>
          </a:p>
        </p:txBody>
      </p:sp>
      <p:pic>
        <p:nvPicPr>
          <p:cNvPr id="23554" name="Picture 2" descr="Delete element from an array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1" y="1473361"/>
            <a:ext cx="7347374" cy="451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Task Exercise List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208" y="1072169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Write a program in C to count a total number of duplicate elements in an array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C </a:t>
            </a:r>
            <a:r>
              <a:rPr lang="en-GB" sz="2800" b="1" dirty="0"/>
              <a:t>program to insert element in array at given </a:t>
            </a:r>
            <a:r>
              <a:rPr lang="en-GB" sz="2800" b="1" dirty="0" smtClean="0"/>
              <a:t>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Write a C program to delete element from array at specified position</a:t>
            </a:r>
            <a:r>
              <a:rPr lang="en-GB" sz="2800" b="1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 smtClean="0"/>
              <a:t>C </a:t>
            </a:r>
            <a:r>
              <a:rPr lang="en-GB" sz="2800" b="1" dirty="0"/>
              <a:t>program to print all unique elements in array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C program count total duplicate elements in </a:t>
            </a:r>
            <a:r>
              <a:rPr lang="en-GB" sz="2800" b="1" dirty="0" smtClean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b="1" dirty="0"/>
              <a:t>write a c program </a:t>
            </a:r>
            <a:r>
              <a:rPr lang="en-GB" sz="2800" b="1" dirty="0">
                <a:solidFill>
                  <a:srgbClr val="FF0000"/>
                </a:solidFill>
              </a:rPr>
              <a:t>multiplication of two matrix</a:t>
            </a:r>
          </a:p>
          <a:p>
            <a:endParaRPr lang="en-GB" sz="2800" b="1" dirty="0" smtClean="0"/>
          </a:p>
          <a:p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3720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19-Jan-21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1052575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9900"/>
                </a:solidFill>
              </a:rPr>
              <a:t>Access Array Elements</a:t>
            </a:r>
          </a:p>
          <a:p>
            <a:r>
              <a:rPr lang="en-GB" sz="2400" dirty="0"/>
              <a:t>You can access elements of an array by indices.</a:t>
            </a:r>
          </a:p>
          <a:p>
            <a:endParaRPr lang="en-GB" sz="2400" dirty="0"/>
          </a:p>
          <a:p>
            <a:r>
              <a:rPr lang="en-GB" sz="2400" dirty="0"/>
              <a:t>Suppose you declared an array </a:t>
            </a:r>
            <a:r>
              <a:rPr lang="en-GB" sz="2400" b="1" dirty="0">
                <a:solidFill>
                  <a:srgbClr val="002B82"/>
                </a:solidFill>
              </a:rPr>
              <a:t>mark</a:t>
            </a:r>
            <a:r>
              <a:rPr lang="en-GB" sz="2400" dirty="0"/>
              <a:t> as above.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first element is </a:t>
            </a:r>
            <a:r>
              <a:rPr lang="en-GB" sz="2400" dirty="0">
                <a:solidFill>
                  <a:srgbClr val="002B82"/>
                </a:solidFill>
              </a:rPr>
              <a:t>mark[0]</a:t>
            </a:r>
            <a:r>
              <a:rPr lang="en-GB" sz="2400" dirty="0"/>
              <a:t>, the second element is </a:t>
            </a:r>
            <a:r>
              <a:rPr lang="en-GB" sz="2400" dirty="0">
                <a:solidFill>
                  <a:srgbClr val="002B82"/>
                </a:solidFill>
              </a:rPr>
              <a:t>mark[1] </a:t>
            </a:r>
            <a:r>
              <a:rPr lang="en-GB" sz="2400" dirty="0"/>
              <a:t>and so on.</a:t>
            </a:r>
          </a:p>
        </p:txBody>
      </p:sp>
      <p:pic>
        <p:nvPicPr>
          <p:cNvPr id="1029" name="Picture 5" descr="C Array declar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9" y="3641544"/>
            <a:ext cx="6447227" cy="19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1052575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9900"/>
                </a:solidFill>
              </a:rPr>
              <a:t>Access Array Elements</a:t>
            </a:r>
          </a:p>
          <a:p>
            <a:r>
              <a:rPr lang="en-GB" sz="2400" dirty="0"/>
              <a:t>You can access elements of an array by indices.</a:t>
            </a:r>
          </a:p>
          <a:p>
            <a:endParaRPr lang="en-GB" sz="2400" dirty="0"/>
          </a:p>
          <a:p>
            <a:r>
              <a:rPr lang="en-GB" sz="2400" dirty="0"/>
              <a:t>Suppose you declared an array </a:t>
            </a:r>
            <a:r>
              <a:rPr lang="en-GB" sz="2400" b="1" dirty="0">
                <a:solidFill>
                  <a:srgbClr val="002B82"/>
                </a:solidFill>
              </a:rPr>
              <a:t>mark</a:t>
            </a:r>
            <a:r>
              <a:rPr lang="en-GB" sz="2400" dirty="0"/>
              <a:t> as above. </a:t>
            </a:r>
            <a:endParaRPr lang="en-GB" sz="2400" dirty="0" smtClean="0"/>
          </a:p>
          <a:p>
            <a:r>
              <a:rPr lang="en-GB" sz="2400" dirty="0" smtClean="0"/>
              <a:t>The </a:t>
            </a:r>
            <a:r>
              <a:rPr lang="en-GB" sz="2400" dirty="0"/>
              <a:t>first element is </a:t>
            </a:r>
            <a:r>
              <a:rPr lang="en-GB" sz="2400" dirty="0">
                <a:solidFill>
                  <a:srgbClr val="002B82"/>
                </a:solidFill>
              </a:rPr>
              <a:t>mark[0]</a:t>
            </a:r>
            <a:r>
              <a:rPr lang="en-GB" sz="2400" dirty="0"/>
              <a:t>, the second element is </a:t>
            </a:r>
            <a:r>
              <a:rPr lang="en-GB" sz="2400" dirty="0">
                <a:solidFill>
                  <a:srgbClr val="002B82"/>
                </a:solidFill>
              </a:rPr>
              <a:t>mark[1] </a:t>
            </a:r>
            <a:r>
              <a:rPr lang="en-GB" sz="2400" dirty="0"/>
              <a:t>and so on.</a:t>
            </a:r>
          </a:p>
        </p:txBody>
      </p:sp>
      <p:pic>
        <p:nvPicPr>
          <p:cNvPr id="1029" name="Picture 5" descr="C Array declaration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9" y="3641544"/>
            <a:ext cx="6447227" cy="197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612" y="911534"/>
            <a:ext cx="8432891" cy="48013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Arrays have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B82"/>
                </a:solidFill>
                <a:effectLst/>
              </a:rPr>
              <a:t>0 as the first index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not 1. In this example,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B82"/>
                </a:solidFill>
                <a:effectLst/>
              </a:rPr>
              <a:t>mark[0]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 the first element.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the size of an array is n, to access the last element, the n-1 index is used. In this example, mark[4]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Suppose the starting address of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B82"/>
                </a:solidFill>
                <a:effectLst/>
              </a:rPr>
              <a:t>mark[0] is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2B82"/>
                </a:solidFill>
                <a:effectLst/>
              </a:rPr>
              <a:t>2120d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Then, the address of the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2B82"/>
                </a:solidFill>
                <a:effectLst/>
              </a:rPr>
              <a:t>mark[1] will be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2B82"/>
                </a:solidFill>
                <a:effectLst/>
              </a:rPr>
              <a:t>2124d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Similarly, the address of mark[2] will be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2128d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and so 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is because the size of a float is 4 bytes.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" y="864799"/>
            <a:ext cx="8152168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+mj-lt"/>
              </a:rPr>
              <a:t>How to initialize an array?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 is possible to initialize an array during declaration. For example,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+mj-lt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 mark[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] =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19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17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 can also initialize an array like this.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+mj-lt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 mark[] =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19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17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+mj-lt"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+mj-lt"/>
              </a:rPr>
              <a:t>};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011" y="3747716"/>
            <a:ext cx="86137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Here, we haven't specified the size. However, the compiler knows its size is 5 as we are initializing it with 5 elements.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</a:p>
        </p:txBody>
      </p:sp>
      <p:pic>
        <p:nvPicPr>
          <p:cNvPr id="5123" name="Picture 3" descr="Initialize an array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82977"/>
            <a:ext cx="5105400" cy="15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6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Initialize an array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551152"/>
            <a:ext cx="5105400" cy="15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19400" y="3427421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smtClean="0"/>
              <a:t>mark[0</a:t>
            </a:r>
            <a:r>
              <a:rPr lang="en-GB" sz="2800" dirty="0"/>
              <a:t>] is equal to 19</a:t>
            </a:r>
          </a:p>
          <a:p>
            <a:r>
              <a:rPr lang="en-GB" sz="2800" dirty="0"/>
              <a:t>mark[1] is equal to 10</a:t>
            </a:r>
          </a:p>
          <a:p>
            <a:r>
              <a:rPr lang="en-GB" sz="2800" dirty="0"/>
              <a:t>mark[2] is equal to 8</a:t>
            </a:r>
          </a:p>
          <a:p>
            <a:r>
              <a:rPr lang="en-GB" sz="2800" dirty="0"/>
              <a:t>mark[3] is equal to 17</a:t>
            </a:r>
          </a:p>
          <a:p>
            <a:r>
              <a:rPr lang="en-GB" sz="2800" dirty="0"/>
              <a:t>mark[4] is equal to 9</a:t>
            </a:r>
          </a:p>
        </p:txBody>
      </p:sp>
    </p:spTree>
    <p:extLst>
      <p:ext uri="{BB962C8B-B14F-4D97-AF65-F5344CB8AC3E}">
        <p14:creationId xmlns:p14="http://schemas.microsoft.com/office/powerpoint/2010/main" val="39448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 in C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19-Jan-21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2571282"/>
            <a:ext cx="7772400" cy="27084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</a:rPr>
              <a:t>Change Value of Array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 mark[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 = 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19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10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8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17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9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solidFill>
                <a:srgbClr val="A0A1A7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element to -1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mark[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-1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A0A1A7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element to 0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mark[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]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</a:rPr>
              <a:t>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</a:rPr>
              <a:t>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0" name="Picture 3" descr="Initialize an array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58" y="838687"/>
            <a:ext cx="5105400" cy="15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15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4298</TotalTime>
  <Words>1384</Words>
  <Application>Microsoft Office PowerPoint</Application>
  <PresentationFormat>On-screen Show (4:3)</PresentationFormat>
  <Paragraphs>314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Aharoni</vt:lpstr>
      <vt:lpstr>Arial</vt:lpstr>
      <vt:lpstr>Calibri</vt:lpstr>
      <vt:lpstr>Cambria</vt:lpstr>
      <vt:lpstr>Forte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Fahad Ahmed</cp:lastModifiedBy>
  <cp:revision>446</cp:revision>
  <dcterms:created xsi:type="dcterms:W3CDTF">2014-02-03T19:53:25Z</dcterms:created>
  <dcterms:modified xsi:type="dcterms:W3CDTF">2021-01-19T07:11:21Z</dcterms:modified>
</cp:coreProperties>
</file>