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442" r:id="rId3"/>
    <p:sldId id="443" r:id="rId4"/>
    <p:sldId id="423" r:id="rId5"/>
    <p:sldId id="424" r:id="rId6"/>
    <p:sldId id="426" r:id="rId7"/>
    <p:sldId id="425" r:id="rId8"/>
    <p:sldId id="427" r:id="rId9"/>
    <p:sldId id="428" r:id="rId10"/>
    <p:sldId id="433" r:id="rId11"/>
    <p:sldId id="434" r:id="rId12"/>
    <p:sldId id="436" r:id="rId13"/>
    <p:sldId id="435" r:id="rId14"/>
    <p:sldId id="441" r:id="rId15"/>
    <p:sldId id="440" r:id="rId16"/>
    <p:sldId id="429" r:id="rId17"/>
    <p:sldId id="439" r:id="rId18"/>
    <p:sldId id="437" r:id="rId19"/>
    <p:sldId id="450" r:id="rId20"/>
    <p:sldId id="438" r:id="rId21"/>
    <p:sldId id="444" r:id="rId22"/>
    <p:sldId id="445" r:id="rId23"/>
    <p:sldId id="446" r:id="rId24"/>
    <p:sldId id="447" r:id="rId25"/>
    <p:sldId id="448" r:id="rId26"/>
    <p:sldId id="449" r:id="rId27"/>
    <p:sldId id="451" r:id="rId28"/>
    <p:sldId id="33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2"/>
    <a:srgbClr val="009900"/>
    <a:srgbClr val="339933"/>
    <a:srgbClr val="28A010"/>
    <a:srgbClr val="FFA401"/>
    <a:srgbClr val="006600"/>
    <a:srgbClr val="E4580A"/>
    <a:srgbClr val="91E509"/>
    <a:srgbClr val="72E50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76173" autoAdjust="0"/>
  </p:normalViewPr>
  <p:slideViewPr>
    <p:cSldViewPr>
      <p:cViewPr varScale="1">
        <p:scale>
          <a:sx n="65" d="100"/>
          <a:sy n="65" d="100"/>
        </p:scale>
        <p:origin x="8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24-Jan-21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24-Jan-21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24-Jan-21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24-Jan-21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24-Jan-21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baseline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  Fall</a:t>
            </a:r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510188"/>
            <a:ext cx="87430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CSE- 104</a:t>
            </a:r>
          </a:p>
          <a:p>
            <a:pPr algn="ctr"/>
            <a:r>
              <a:rPr lang="en-US" sz="42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Structured Programming Lab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8" y="323219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Lab : 04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</a:rPr>
              <a:t>Array &amp; </a:t>
            </a:r>
            <a:r>
              <a:rPr lang="en-US" sz="4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Function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Functions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083054"/>
            <a:ext cx="6477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#include&lt;</a:t>
            </a:r>
            <a:r>
              <a:rPr lang="en-GB" sz="2800" dirty="0" err="1"/>
              <a:t>stdio.h</a:t>
            </a:r>
            <a:r>
              <a:rPr lang="en-GB" sz="2800" dirty="0"/>
              <a:t>&gt;</a:t>
            </a:r>
          </a:p>
          <a:p>
            <a:r>
              <a:rPr lang="en-GB" sz="2800" dirty="0"/>
              <a:t> void show()</a:t>
            </a:r>
          </a:p>
          <a:p>
            <a:r>
              <a:rPr lang="en-GB" sz="2800" dirty="0"/>
              <a:t> {</a:t>
            </a:r>
          </a:p>
          <a:p>
            <a:r>
              <a:rPr lang="en-GB" sz="2800" dirty="0"/>
              <a:t>     </a:t>
            </a:r>
            <a:r>
              <a:rPr lang="en-GB" sz="2800" dirty="0" err="1"/>
              <a:t>printf</a:t>
            </a:r>
            <a:r>
              <a:rPr lang="en-GB" sz="2800" dirty="0"/>
              <a:t>("This is from function \n");</a:t>
            </a:r>
          </a:p>
          <a:p>
            <a:r>
              <a:rPr lang="en-GB" sz="2800" dirty="0"/>
              <a:t> }</a:t>
            </a:r>
          </a:p>
          <a:p>
            <a:endParaRPr lang="en-GB" sz="2800" dirty="0"/>
          </a:p>
          <a:p>
            <a:r>
              <a:rPr lang="en-GB" sz="2800" dirty="0" err="1"/>
              <a:t>int</a:t>
            </a:r>
            <a:r>
              <a:rPr lang="en-GB" sz="2800" dirty="0"/>
              <a:t> main()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printf</a:t>
            </a:r>
            <a:r>
              <a:rPr lang="en-GB" sz="2800" dirty="0"/>
              <a:t>(" it is main code\n\n");</a:t>
            </a:r>
          </a:p>
          <a:p>
            <a:endParaRPr lang="en-GB" sz="2800" dirty="0"/>
          </a:p>
          <a:p>
            <a:r>
              <a:rPr lang="en-GB" sz="2800" dirty="0"/>
              <a:t>    show();</a:t>
            </a:r>
          </a:p>
          <a:p>
            <a:r>
              <a:rPr lang="en-GB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54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Functions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816134"/>
            <a:ext cx="75930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#include&lt;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r>
              <a:rPr lang="en-GB" sz="2400" dirty="0"/>
              <a:t> void show()</a:t>
            </a:r>
          </a:p>
          <a:p>
            <a:r>
              <a:rPr lang="en-GB" sz="2400" dirty="0"/>
              <a:t> {</a:t>
            </a:r>
          </a:p>
          <a:p>
            <a:r>
              <a:rPr lang="en-GB" sz="2400" dirty="0"/>
              <a:t>     </a:t>
            </a:r>
            <a:r>
              <a:rPr lang="en-GB" sz="2400" dirty="0" err="1"/>
              <a:t>printf</a:t>
            </a:r>
            <a:r>
              <a:rPr lang="en-GB" sz="2400" dirty="0"/>
              <a:t>("This is from function \n");</a:t>
            </a:r>
          </a:p>
          <a:p>
            <a:r>
              <a:rPr lang="en-GB" sz="2400" dirty="0"/>
              <a:t> }</a:t>
            </a:r>
          </a:p>
          <a:p>
            <a:endParaRPr lang="en-GB" sz="2400" dirty="0"/>
          </a:p>
          <a:p>
            <a:r>
              <a:rPr lang="en-GB" sz="2400" dirty="0" err="1"/>
              <a:t>int</a:t>
            </a:r>
            <a:r>
              <a:rPr lang="en-GB" sz="2400" dirty="0"/>
              <a:t>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printf</a:t>
            </a:r>
            <a:r>
              <a:rPr lang="en-GB" sz="2400" dirty="0"/>
              <a:t>(" it is main code\n\n");</a:t>
            </a:r>
          </a:p>
          <a:p>
            <a:endParaRPr lang="en-GB" sz="2400" dirty="0"/>
          </a:p>
          <a:p>
            <a:r>
              <a:rPr lang="en-GB" sz="2400" dirty="0"/>
              <a:t>    show();</a:t>
            </a:r>
          </a:p>
          <a:p>
            <a:endParaRPr lang="en-GB" sz="2400" dirty="0"/>
          </a:p>
          <a:p>
            <a:r>
              <a:rPr lang="en-GB" sz="2400" dirty="0"/>
              <a:t>    </a:t>
            </a:r>
            <a:r>
              <a:rPr lang="en-GB" sz="2400" dirty="0" err="1"/>
              <a:t>printf</a:t>
            </a:r>
            <a:r>
              <a:rPr lang="en-GB" sz="2400" dirty="0"/>
              <a:t>(" Back in  main function code\n\n");</a:t>
            </a:r>
          </a:p>
          <a:p>
            <a:r>
              <a:rPr lang="en-GB" sz="2400" dirty="0"/>
              <a:t>    show();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21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Functions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8982" y="775255"/>
            <a:ext cx="75930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#include&lt;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/>
              <a:t>void review()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("This is from review \n\n");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void show()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("This is from show \n");</a:t>
            </a:r>
          </a:p>
          <a:p>
            <a:r>
              <a:rPr lang="en-GB" dirty="0"/>
              <a:t>    review();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("Back to show \n");</a:t>
            </a:r>
          </a:p>
          <a:p>
            <a:r>
              <a:rPr lang="en-GB" dirty="0" smtClean="0"/>
              <a:t>}</a:t>
            </a:r>
            <a:endParaRPr lang="en-GB" dirty="0"/>
          </a:p>
          <a:p>
            <a:endParaRPr lang="en-GB" dirty="0"/>
          </a:p>
          <a:p>
            <a:r>
              <a:rPr lang="en-GB" b="1" dirty="0" err="1"/>
              <a:t>int</a:t>
            </a:r>
            <a:r>
              <a:rPr lang="en-GB" b="1" dirty="0"/>
              <a:t>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 it is main code\n\n");</a:t>
            </a:r>
          </a:p>
          <a:p>
            <a:r>
              <a:rPr lang="en-GB" dirty="0"/>
              <a:t>    show();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 Back in  main function code\n\n");</a:t>
            </a:r>
          </a:p>
          <a:p>
            <a:r>
              <a:rPr lang="en-GB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345703" y="4648200"/>
            <a:ext cx="2209800" cy="8382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919604" y="4739066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Main</a:t>
            </a:r>
            <a:endParaRPr lang="en-GB" sz="3600" dirty="0"/>
          </a:p>
        </p:txBody>
      </p:sp>
      <p:sp>
        <p:nvSpPr>
          <p:cNvPr id="9" name="Rectangle 8"/>
          <p:cNvSpPr/>
          <p:nvPr/>
        </p:nvSpPr>
        <p:spPr>
          <a:xfrm>
            <a:off x="6336450" y="2893774"/>
            <a:ext cx="2209800" cy="838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952011" y="3052824"/>
            <a:ext cx="98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Show</a:t>
            </a:r>
            <a:endParaRPr lang="en-GB" sz="2800" dirty="0"/>
          </a:p>
        </p:txBody>
      </p:sp>
      <p:sp>
        <p:nvSpPr>
          <p:cNvPr id="12" name="Rectangle 11"/>
          <p:cNvSpPr/>
          <p:nvPr/>
        </p:nvSpPr>
        <p:spPr>
          <a:xfrm>
            <a:off x="6299439" y="1120022"/>
            <a:ext cx="2209800" cy="8382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791094" y="1282616"/>
            <a:ext cx="122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Review</a:t>
            </a:r>
            <a:endParaRPr lang="en-GB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000875" y="3731974"/>
            <a:ext cx="0" cy="916226"/>
          </a:xfrm>
          <a:prstGeom prst="straightConnector1">
            <a:avLst/>
          </a:prstGeom>
          <a:ln w="5715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952011" y="1977548"/>
            <a:ext cx="0" cy="91622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</p:cNvCxnSpPr>
          <p:nvPr/>
        </p:nvCxnSpPr>
        <p:spPr>
          <a:xfrm flipH="1">
            <a:off x="4192163" y="5067300"/>
            <a:ext cx="2153540" cy="318097"/>
          </a:xfrm>
          <a:prstGeom prst="straightConnector1">
            <a:avLst/>
          </a:prstGeom>
          <a:ln w="5715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54759" y="3474993"/>
            <a:ext cx="1744680" cy="153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1"/>
          </p:cNvCxnSpPr>
          <p:nvPr/>
        </p:nvCxnSpPr>
        <p:spPr>
          <a:xfrm flipH="1">
            <a:off x="4573608" y="1539122"/>
            <a:ext cx="1725831" cy="43842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23549" y="1987194"/>
            <a:ext cx="11616" cy="88725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028864" y="3500006"/>
            <a:ext cx="3884950" cy="50258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058400" y="5184605"/>
            <a:ext cx="2959184" cy="80438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995954" y="3727034"/>
            <a:ext cx="11616" cy="88725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7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Functions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1308" y="2266035"/>
            <a:ext cx="6324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Program to find maximum between two numbers 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33827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Functions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864799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2B82"/>
                </a:solidFill>
              </a:rPr>
              <a:t>#include &lt;</a:t>
            </a:r>
            <a:r>
              <a:rPr lang="en-GB" dirty="0" err="1">
                <a:solidFill>
                  <a:srgbClr val="002B82"/>
                </a:solidFill>
              </a:rPr>
              <a:t>stdio.h</a:t>
            </a:r>
            <a:r>
              <a:rPr lang="en-GB" dirty="0">
                <a:solidFill>
                  <a:srgbClr val="002B82"/>
                </a:solidFill>
              </a:rPr>
              <a:t>&gt;</a:t>
            </a:r>
          </a:p>
          <a:p>
            <a:endParaRPr lang="en-GB" dirty="0">
              <a:solidFill>
                <a:srgbClr val="002B82"/>
              </a:solidFill>
            </a:endParaRPr>
          </a:p>
          <a:p>
            <a:r>
              <a:rPr lang="en-GB" dirty="0" err="1">
                <a:solidFill>
                  <a:srgbClr val="002B82"/>
                </a:solidFill>
              </a:rPr>
              <a:t>int</a:t>
            </a:r>
            <a:r>
              <a:rPr lang="en-GB" dirty="0">
                <a:solidFill>
                  <a:srgbClr val="002B82"/>
                </a:solidFill>
              </a:rPr>
              <a:t> main()</a:t>
            </a:r>
          </a:p>
          <a:p>
            <a:r>
              <a:rPr lang="en-GB" dirty="0">
                <a:solidFill>
                  <a:srgbClr val="002B82"/>
                </a:solidFill>
              </a:rPr>
              <a:t>{</a:t>
            </a:r>
          </a:p>
          <a:p>
            <a:r>
              <a:rPr lang="en-GB" dirty="0">
                <a:solidFill>
                  <a:srgbClr val="002B82"/>
                </a:solidFill>
              </a:rPr>
              <a:t>    </a:t>
            </a:r>
            <a:r>
              <a:rPr lang="en-GB" dirty="0" err="1">
                <a:solidFill>
                  <a:srgbClr val="002B82"/>
                </a:solidFill>
              </a:rPr>
              <a:t>int</a:t>
            </a:r>
            <a:r>
              <a:rPr lang="en-GB" dirty="0">
                <a:solidFill>
                  <a:srgbClr val="002B82"/>
                </a:solidFill>
              </a:rPr>
              <a:t> num1, num2, </a:t>
            </a:r>
            <a:r>
              <a:rPr lang="en-GB" dirty="0" err="1">
                <a:solidFill>
                  <a:srgbClr val="002B82"/>
                </a:solidFill>
              </a:rPr>
              <a:t>maxx</a:t>
            </a:r>
            <a:r>
              <a:rPr lang="en-GB" dirty="0">
                <a:solidFill>
                  <a:srgbClr val="002B82"/>
                </a:solidFill>
              </a:rPr>
              <a:t>;</a:t>
            </a:r>
          </a:p>
          <a:p>
            <a:endParaRPr lang="en-GB" dirty="0">
              <a:solidFill>
                <a:srgbClr val="002B82"/>
              </a:solidFill>
            </a:endParaRPr>
          </a:p>
          <a:p>
            <a:endParaRPr lang="en-GB" dirty="0">
              <a:solidFill>
                <a:srgbClr val="002B82"/>
              </a:solidFill>
            </a:endParaRPr>
          </a:p>
          <a:p>
            <a:r>
              <a:rPr lang="en-GB" dirty="0">
                <a:solidFill>
                  <a:srgbClr val="002B82"/>
                </a:solidFill>
              </a:rPr>
              <a:t>    </a:t>
            </a:r>
            <a:r>
              <a:rPr lang="en-GB" dirty="0" err="1">
                <a:solidFill>
                  <a:srgbClr val="002B82"/>
                </a:solidFill>
              </a:rPr>
              <a:t>printf</a:t>
            </a:r>
            <a:r>
              <a:rPr lang="en-GB" dirty="0">
                <a:solidFill>
                  <a:srgbClr val="002B82"/>
                </a:solidFill>
              </a:rPr>
              <a:t>("Enter two numbers: ");</a:t>
            </a:r>
          </a:p>
          <a:p>
            <a:r>
              <a:rPr lang="en-GB" dirty="0">
                <a:solidFill>
                  <a:srgbClr val="002B82"/>
                </a:solidFill>
              </a:rPr>
              <a:t>    </a:t>
            </a:r>
            <a:r>
              <a:rPr lang="en-GB" dirty="0" err="1">
                <a:solidFill>
                  <a:srgbClr val="002B82"/>
                </a:solidFill>
              </a:rPr>
              <a:t>scanf</a:t>
            </a:r>
            <a:r>
              <a:rPr lang="en-GB" dirty="0">
                <a:solidFill>
                  <a:srgbClr val="002B82"/>
                </a:solidFill>
              </a:rPr>
              <a:t>("%</a:t>
            </a:r>
            <a:r>
              <a:rPr lang="en-GB" dirty="0" err="1">
                <a:solidFill>
                  <a:srgbClr val="002B82"/>
                </a:solidFill>
              </a:rPr>
              <a:t>d%d</a:t>
            </a:r>
            <a:r>
              <a:rPr lang="en-GB" dirty="0">
                <a:solidFill>
                  <a:srgbClr val="002B82"/>
                </a:solidFill>
              </a:rPr>
              <a:t>", &amp;num1, &amp;num2);</a:t>
            </a:r>
          </a:p>
          <a:p>
            <a:endParaRPr lang="en-GB" dirty="0">
              <a:solidFill>
                <a:srgbClr val="002B82"/>
              </a:solidFill>
            </a:endParaRPr>
          </a:p>
          <a:p>
            <a:r>
              <a:rPr lang="en-GB" dirty="0">
                <a:solidFill>
                  <a:srgbClr val="002B82"/>
                </a:solidFill>
              </a:rPr>
              <a:t>    if(num1 &gt; num2)</a:t>
            </a:r>
          </a:p>
          <a:p>
            <a:r>
              <a:rPr lang="en-GB" dirty="0">
                <a:solidFill>
                  <a:srgbClr val="002B82"/>
                </a:solidFill>
              </a:rPr>
              <a:t>        </a:t>
            </a:r>
            <a:r>
              <a:rPr lang="en-GB" dirty="0" err="1">
                <a:solidFill>
                  <a:srgbClr val="002B82"/>
                </a:solidFill>
              </a:rPr>
              <a:t>maxx</a:t>
            </a:r>
            <a:r>
              <a:rPr lang="en-GB" dirty="0">
                <a:solidFill>
                  <a:srgbClr val="002B82"/>
                </a:solidFill>
              </a:rPr>
              <a:t> = num1;</a:t>
            </a:r>
          </a:p>
          <a:p>
            <a:r>
              <a:rPr lang="en-GB" dirty="0">
                <a:solidFill>
                  <a:srgbClr val="002B82"/>
                </a:solidFill>
              </a:rPr>
              <a:t>    else</a:t>
            </a:r>
          </a:p>
          <a:p>
            <a:r>
              <a:rPr lang="en-GB" dirty="0">
                <a:solidFill>
                  <a:srgbClr val="002B82"/>
                </a:solidFill>
              </a:rPr>
              <a:t>        </a:t>
            </a:r>
            <a:r>
              <a:rPr lang="en-GB" dirty="0" err="1">
                <a:solidFill>
                  <a:srgbClr val="002B82"/>
                </a:solidFill>
              </a:rPr>
              <a:t>maxx</a:t>
            </a:r>
            <a:r>
              <a:rPr lang="en-GB" dirty="0">
                <a:solidFill>
                  <a:srgbClr val="002B82"/>
                </a:solidFill>
              </a:rPr>
              <a:t> = num2;</a:t>
            </a:r>
          </a:p>
          <a:p>
            <a:endParaRPr lang="en-GB" dirty="0">
              <a:solidFill>
                <a:srgbClr val="002B82"/>
              </a:solidFill>
            </a:endParaRPr>
          </a:p>
          <a:p>
            <a:r>
              <a:rPr lang="en-GB" dirty="0">
                <a:solidFill>
                  <a:srgbClr val="002B82"/>
                </a:solidFill>
              </a:rPr>
              <a:t>    </a:t>
            </a:r>
            <a:r>
              <a:rPr lang="en-GB" dirty="0" err="1">
                <a:solidFill>
                  <a:srgbClr val="002B82"/>
                </a:solidFill>
              </a:rPr>
              <a:t>printf</a:t>
            </a:r>
            <a:r>
              <a:rPr lang="en-GB" dirty="0">
                <a:solidFill>
                  <a:srgbClr val="002B82"/>
                </a:solidFill>
              </a:rPr>
              <a:t>("%d is maximum.", </a:t>
            </a:r>
            <a:r>
              <a:rPr lang="en-GB" dirty="0" err="1">
                <a:solidFill>
                  <a:srgbClr val="002B82"/>
                </a:solidFill>
              </a:rPr>
              <a:t>maxx</a:t>
            </a:r>
            <a:r>
              <a:rPr lang="en-GB" dirty="0">
                <a:solidFill>
                  <a:srgbClr val="002B82"/>
                </a:solidFill>
              </a:rPr>
              <a:t>);</a:t>
            </a:r>
          </a:p>
          <a:p>
            <a:endParaRPr lang="en-GB" dirty="0">
              <a:solidFill>
                <a:srgbClr val="002B82"/>
              </a:solidFill>
            </a:endParaRPr>
          </a:p>
          <a:p>
            <a:r>
              <a:rPr lang="en-GB" dirty="0">
                <a:solidFill>
                  <a:srgbClr val="002B82"/>
                </a:solidFill>
              </a:rPr>
              <a:t>    return 0;</a:t>
            </a:r>
          </a:p>
          <a:p>
            <a:r>
              <a:rPr lang="en-GB" dirty="0">
                <a:solidFill>
                  <a:srgbClr val="002B82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7435" y="739252"/>
            <a:ext cx="3765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#include &lt;</a:t>
            </a:r>
            <a:r>
              <a:rPr lang="en-GB" dirty="0" err="1">
                <a:solidFill>
                  <a:srgbClr val="FF0000"/>
                </a:solidFill>
              </a:rPr>
              <a:t>stdio.h</a:t>
            </a:r>
            <a:r>
              <a:rPr lang="en-GB" dirty="0">
                <a:solidFill>
                  <a:srgbClr val="FF0000"/>
                </a:solidFill>
              </a:rPr>
              <a:t>&gt;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void maximum (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 num1, 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num2)</a:t>
            </a:r>
          </a:p>
          <a:p>
            <a:r>
              <a:rPr lang="en-GB" dirty="0">
                <a:solidFill>
                  <a:srgbClr val="FF0000"/>
                </a:solidFill>
              </a:rPr>
              <a:t>{</a:t>
            </a:r>
          </a:p>
          <a:p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maxx</a:t>
            </a:r>
            <a:r>
              <a:rPr lang="en-GB" dirty="0">
                <a:solidFill>
                  <a:srgbClr val="FF0000"/>
                </a:solidFill>
              </a:rPr>
              <a:t>;</a:t>
            </a:r>
          </a:p>
          <a:p>
            <a:r>
              <a:rPr lang="en-GB" dirty="0">
                <a:solidFill>
                  <a:srgbClr val="FF0000"/>
                </a:solidFill>
              </a:rPr>
              <a:t>    if(num1 &gt; num2)</a:t>
            </a:r>
          </a:p>
          <a:p>
            <a:r>
              <a:rPr lang="en-GB" dirty="0">
                <a:solidFill>
                  <a:srgbClr val="FF0000"/>
                </a:solidFill>
              </a:rPr>
              <a:t>        </a:t>
            </a:r>
            <a:r>
              <a:rPr lang="en-GB" dirty="0" err="1">
                <a:solidFill>
                  <a:srgbClr val="FF0000"/>
                </a:solidFill>
              </a:rPr>
              <a:t>maxx</a:t>
            </a:r>
            <a:r>
              <a:rPr lang="en-GB" dirty="0">
                <a:solidFill>
                  <a:srgbClr val="FF0000"/>
                </a:solidFill>
              </a:rPr>
              <a:t> = num1;</a:t>
            </a:r>
          </a:p>
          <a:p>
            <a:r>
              <a:rPr lang="en-GB" dirty="0">
                <a:solidFill>
                  <a:srgbClr val="FF0000"/>
                </a:solidFill>
              </a:rPr>
              <a:t>    else</a:t>
            </a:r>
          </a:p>
          <a:p>
            <a:r>
              <a:rPr lang="en-GB" dirty="0">
                <a:solidFill>
                  <a:srgbClr val="FF0000"/>
                </a:solidFill>
              </a:rPr>
              <a:t>        </a:t>
            </a:r>
            <a:r>
              <a:rPr lang="en-GB" dirty="0" err="1">
                <a:solidFill>
                  <a:srgbClr val="FF0000"/>
                </a:solidFill>
              </a:rPr>
              <a:t>maxx</a:t>
            </a:r>
            <a:r>
              <a:rPr lang="en-GB" dirty="0">
                <a:solidFill>
                  <a:srgbClr val="FF0000"/>
                </a:solidFill>
              </a:rPr>
              <a:t> = num2;</a:t>
            </a:r>
          </a:p>
          <a:p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 err="1">
                <a:solidFill>
                  <a:srgbClr val="FF0000"/>
                </a:solidFill>
              </a:rPr>
              <a:t>printf</a:t>
            </a:r>
            <a:r>
              <a:rPr lang="en-GB" dirty="0">
                <a:solidFill>
                  <a:srgbClr val="FF0000"/>
                </a:solidFill>
              </a:rPr>
              <a:t>("%d is maximum.", </a:t>
            </a:r>
            <a:r>
              <a:rPr lang="en-GB" dirty="0" err="1">
                <a:solidFill>
                  <a:srgbClr val="FF0000"/>
                </a:solidFill>
              </a:rPr>
              <a:t>maxx</a:t>
            </a:r>
            <a:r>
              <a:rPr lang="en-GB" dirty="0">
                <a:solidFill>
                  <a:srgbClr val="FF0000"/>
                </a:solidFill>
              </a:rPr>
              <a:t>);</a:t>
            </a:r>
          </a:p>
          <a:p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main()</a:t>
            </a:r>
          </a:p>
          <a:p>
            <a:r>
              <a:rPr lang="en-GB" dirty="0">
                <a:solidFill>
                  <a:srgbClr val="FF0000"/>
                </a:solidFill>
              </a:rPr>
              <a:t>{</a:t>
            </a:r>
          </a:p>
          <a:p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 err="1">
                <a:solidFill>
                  <a:srgbClr val="FF0000"/>
                </a:solidFill>
              </a:rPr>
              <a:t>int</a:t>
            </a:r>
            <a:r>
              <a:rPr lang="en-GB" dirty="0">
                <a:solidFill>
                  <a:srgbClr val="FF0000"/>
                </a:solidFill>
              </a:rPr>
              <a:t> num1, num2, max;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 err="1">
                <a:solidFill>
                  <a:srgbClr val="FF0000"/>
                </a:solidFill>
              </a:rPr>
              <a:t>printf</a:t>
            </a:r>
            <a:r>
              <a:rPr lang="en-GB" dirty="0">
                <a:solidFill>
                  <a:srgbClr val="FF0000"/>
                </a:solidFill>
              </a:rPr>
              <a:t>("Enter two numbers: ");</a:t>
            </a:r>
          </a:p>
          <a:p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 err="1">
                <a:solidFill>
                  <a:srgbClr val="FF0000"/>
                </a:solidFill>
              </a:rPr>
              <a:t>scanf</a:t>
            </a:r>
            <a:r>
              <a:rPr lang="en-GB" dirty="0">
                <a:solidFill>
                  <a:srgbClr val="FF0000"/>
                </a:solidFill>
              </a:rPr>
              <a:t>("%</a:t>
            </a:r>
            <a:r>
              <a:rPr lang="en-GB" dirty="0" err="1">
                <a:solidFill>
                  <a:srgbClr val="FF0000"/>
                </a:solidFill>
              </a:rPr>
              <a:t>d%d</a:t>
            </a:r>
            <a:r>
              <a:rPr lang="en-GB" dirty="0">
                <a:solidFill>
                  <a:srgbClr val="FF0000"/>
                </a:solidFill>
              </a:rPr>
              <a:t>", &amp;num1, &amp;num2);</a:t>
            </a:r>
          </a:p>
          <a:p>
            <a:r>
              <a:rPr lang="en-GB" dirty="0">
                <a:solidFill>
                  <a:srgbClr val="FF0000"/>
                </a:solidFill>
              </a:rPr>
              <a:t>    maximum (num1, num2);</a:t>
            </a:r>
          </a:p>
          <a:p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 smtClean="0">
                <a:solidFill>
                  <a:srgbClr val="FF0000"/>
                </a:solidFill>
              </a:rPr>
              <a:t>    </a:t>
            </a:r>
            <a:r>
              <a:rPr lang="en-GB" dirty="0">
                <a:solidFill>
                  <a:srgbClr val="FF0000"/>
                </a:solidFill>
              </a:rPr>
              <a:t>return 0;</a:t>
            </a:r>
          </a:p>
          <a:p>
            <a:r>
              <a:rPr lang="en-GB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66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Functions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658" y="610136"/>
            <a:ext cx="7772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#include&lt;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r>
              <a:rPr lang="en-GB" sz="2000" dirty="0"/>
              <a:t>void show()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("This is from function \n");</a:t>
            </a:r>
          </a:p>
          <a:p>
            <a:r>
              <a:rPr lang="en-GB" sz="2000" dirty="0"/>
              <a:t>}</a:t>
            </a:r>
          </a:p>
          <a:p>
            <a:endParaRPr lang="en-GB" sz="2000" dirty="0"/>
          </a:p>
          <a:p>
            <a:r>
              <a:rPr lang="en-GB" sz="2000" dirty="0" err="1"/>
              <a:t>int</a:t>
            </a:r>
            <a:r>
              <a:rPr lang="en-GB" sz="2000" dirty="0"/>
              <a:t>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 it is main code\n\n");</a:t>
            </a:r>
          </a:p>
          <a:p>
            <a:endParaRPr lang="en-GB" sz="2000" dirty="0"/>
          </a:p>
          <a:p>
            <a:r>
              <a:rPr lang="en-GB" sz="2000" dirty="0"/>
              <a:t>   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;</a:t>
            </a:r>
          </a:p>
          <a:p>
            <a:endParaRPr lang="en-GB" sz="2000" dirty="0"/>
          </a:p>
          <a:p>
            <a:r>
              <a:rPr lang="en-GB" sz="2000" dirty="0"/>
              <a:t>    for(</a:t>
            </a:r>
            <a:r>
              <a:rPr lang="en-GB" sz="2000" dirty="0" err="1"/>
              <a:t>i</a:t>
            </a:r>
            <a:r>
              <a:rPr lang="en-GB" sz="2000" dirty="0"/>
              <a:t>=1; </a:t>
            </a:r>
            <a:r>
              <a:rPr lang="en-GB" sz="2000" dirty="0" err="1"/>
              <a:t>i</a:t>
            </a:r>
            <a:r>
              <a:rPr lang="en-GB" sz="2000" dirty="0"/>
              <a:t>&lt;=3; </a:t>
            </a:r>
            <a:r>
              <a:rPr lang="en-GB" sz="2000" dirty="0" err="1"/>
              <a:t>i</a:t>
            </a:r>
            <a:r>
              <a:rPr lang="en-GB" sz="2000" dirty="0"/>
              <a:t>++)</a:t>
            </a:r>
          </a:p>
          <a:p>
            <a:r>
              <a:rPr lang="en-GB" sz="2000" dirty="0"/>
              <a:t>    {</a:t>
            </a:r>
          </a:p>
          <a:p>
            <a:r>
              <a:rPr lang="en-GB" sz="2000" dirty="0"/>
              <a:t>        show();</a:t>
            </a:r>
          </a:p>
          <a:p>
            <a:r>
              <a:rPr lang="en-GB" sz="2000" dirty="0"/>
              <a:t>        </a:t>
            </a:r>
            <a:r>
              <a:rPr lang="en-GB" sz="2000" dirty="0" err="1"/>
              <a:t>printf</a:t>
            </a:r>
            <a:r>
              <a:rPr lang="en-GB" sz="2000" dirty="0"/>
              <a:t>(" Back in  inside loop when </a:t>
            </a:r>
            <a:r>
              <a:rPr lang="en-GB" sz="2000" dirty="0" err="1"/>
              <a:t>i</a:t>
            </a:r>
            <a:r>
              <a:rPr lang="en-GB" sz="2000" dirty="0"/>
              <a:t>= %d \n\n",</a:t>
            </a:r>
            <a:r>
              <a:rPr lang="en-GB" sz="2000" dirty="0" err="1"/>
              <a:t>i</a:t>
            </a:r>
            <a:r>
              <a:rPr lang="en-GB" sz="2000" dirty="0"/>
              <a:t>);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 \</a:t>
            </a:r>
            <a:r>
              <a:rPr lang="en-GB" sz="2000" dirty="0" err="1"/>
              <a:t>nBack</a:t>
            </a:r>
            <a:r>
              <a:rPr lang="en-GB" sz="2000" dirty="0"/>
              <a:t> in  main function code\n\n");</a:t>
            </a:r>
          </a:p>
          <a:p>
            <a:endParaRPr lang="en-GB" sz="2000" dirty="0"/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57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Functions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Passing argument to function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61569"/>
            <a:ext cx="6944251" cy="578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2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Return statement in C fun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5800"/>
            <a:ext cx="7118045" cy="593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0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work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833423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Write a c program to implement the equation using user define function. Where pi=3.1416 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19400" y="2438179"/>
                <a:ext cx="320299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4400" dirty="0" smtClean="0"/>
                  <a:t>area</a:t>
                </a:r>
                <a14:m>
                  <m:oMath xmlns:m="http://schemas.openxmlformats.org/officeDocument/2006/math">
                    <m:r>
                      <a:rPr lang="en-GB" sz="4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sz="4400" i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4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438179"/>
                <a:ext cx="3202993" cy="769441"/>
              </a:xfrm>
              <a:prstGeom prst="rect">
                <a:avLst/>
              </a:prstGeom>
              <a:blipFill>
                <a:blip r:embed="rId2"/>
                <a:stretch>
                  <a:fillRect l="-7810" t="-15873" b="-380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2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Passing arrays to functions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707290"/>
            <a:ext cx="835505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calculateSum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arr</a:t>
            </a:r>
            <a:r>
              <a:rPr lang="en-GB" dirty="0"/>
              <a:t>[])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sum = 0;</a:t>
            </a:r>
          </a:p>
          <a:p>
            <a:r>
              <a:rPr lang="en-GB" dirty="0"/>
              <a:t>    for 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10; ++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r>
              <a:rPr lang="en-GB" dirty="0"/>
              <a:t>        sum +=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endParaRPr lang="en-GB" dirty="0"/>
          </a:p>
          <a:p>
            <a:r>
              <a:rPr lang="en-GB" dirty="0"/>
              <a:t>    return sum;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{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result, </a:t>
            </a:r>
            <a:r>
              <a:rPr lang="en-GB" dirty="0" err="1"/>
              <a:t>arr</a:t>
            </a:r>
            <a:r>
              <a:rPr lang="en-GB" dirty="0"/>
              <a:t>[] = {1,2,3,4,5,6,7,8,9,10};</a:t>
            </a:r>
          </a:p>
          <a:p>
            <a:r>
              <a:rPr lang="en-GB" dirty="0"/>
              <a:t>    result = </a:t>
            </a:r>
            <a:r>
              <a:rPr lang="en-GB" dirty="0" err="1"/>
              <a:t>calculateSum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);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("Result = %d", result);</a:t>
            </a:r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2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908" y="1076622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009900"/>
                </a:solidFill>
              </a:rPr>
              <a:t>C program to insert element in array at given position</a:t>
            </a:r>
            <a:r>
              <a:rPr lang="en-GB" sz="3600" dirty="0" smtClean="0">
                <a:solidFill>
                  <a:srgbClr val="009900"/>
                </a:solidFill>
              </a:rPr>
              <a:t>.</a:t>
            </a:r>
          </a:p>
          <a:p>
            <a:endParaRPr lang="en-GB" sz="3600" dirty="0">
              <a:solidFill>
                <a:srgbClr val="009900"/>
              </a:solidFill>
            </a:endParaRPr>
          </a:p>
          <a:p>
            <a:r>
              <a:rPr lang="en-GB" sz="3200" b="1" dirty="0" smtClean="0"/>
              <a:t>Input</a:t>
            </a:r>
            <a:endParaRPr lang="en-GB" sz="3200" b="1" dirty="0"/>
          </a:p>
          <a:p>
            <a:r>
              <a:rPr lang="en-GB" sz="2800" dirty="0"/>
              <a:t>Input array elements: 10, 20, 30, 40, 50</a:t>
            </a:r>
          </a:p>
          <a:p>
            <a:r>
              <a:rPr lang="en-GB" sz="2800" dirty="0"/>
              <a:t>Input element to insert: </a:t>
            </a:r>
            <a:r>
              <a:rPr lang="en-GB" sz="2800" dirty="0" smtClean="0"/>
              <a:t>35</a:t>
            </a:r>
            <a:endParaRPr lang="en-GB" sz="2800" dirty="0"/>
          </a:p>
          <a:p>
            <a:r>
              <a:rPr lang="en-GB" sz="2800" dirty="0"/>
              <a:t>Input position where to insert: </a:t>
            </a:r>
            <a:r>
              <a:rPr lang="en-GB" sz="2800" dirty="0"/>
              <a:t>3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3200" b="1" dirty="0" smtClean="0"/>
              <a:t>Output</a:t>
            </a:r>
            <a:endParaRPr lang="en-GB" sz="3200" b="1" dirty="0"/>
          </a:p>
          <a:p>
            <a:r>
              <a:rPr lang="en-GB" sz="2800" dirty="0"/>
              <a:t>Elements of array are: 10, 20, </a:t>
            </a:r>
            <a:r>
              <a:rPr lang="en-GB" sz="2800" dirty="0" smtClean="0"/>
              <a:t>30,35, </a:t>
            </a:r>
            <a:r>
              <a:rPr lang="en-GB" sz="2800" dirty="0"/>
              <a:t>40, 50</a:t>
            </a:r>
          </a:p>
        </p:txBody>
      </p:sp>
    </p:spTree>
    <p:extLst>
      <p:ext uri="{BB962C8B-B14F-4D97-AF65-F5344CB8AC3E}">
        <p14:creationId xmlns:p14="http://schemas.microsoft.com/office/powerpoint/2010/main" val="20660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058" y="970200"/>
            <a:ext cx="8763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 smtClean="0"/>
          </a:p>
          <a:p>
            <a:r>
              <a:rPr lang="en-GB" sz="2800" dirty="0"/>
              <a:t>Write a program in C to check a given number is even or odd using the </a:t>
            </a:r>
            <a:r>
              <a:rPr lang="en-GB" sz="2800" dirty="0" smtClean="0"/>
              <a:t>function.</a:t>
            </a:r>
          </a:p>
          <a:p>
            <a:endParaRPr lang="en-GB" sz="2800" dirty="0"/>
          </a:p>
          <a:p>
            <a:r>
              <a:rPr lang="en-GB" sz="2800" dirty="0"/>
              <a:t>Write a program in C to swap two numbers using function</a:t>
            </a:r>
            <a:r>
              <a:rPr lang="en-GB" sz="2800" dirty="0" smtClean="0"/>
              <a:t>.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Global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Call by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Call by reference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FF0000"/>
                </a:solidFill>
              </a:rPr>
              <a:t>Recursive function</a:t>
            </a:r>
            <a:endParaRPr lang="en-GB" sz="2800" dirty="0">
              <a:solidFill>
                <a:srgbClr val="FF0000"/>
              </a:solidFill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37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- Scope Rules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864799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 scope in any programming is a region of the program where a defined variable can have its existence and beyond that variable it cannot be accessed. 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Inside a function or a block which is called </a:t>
            </a:r>
            <a:r>
              <a:rPr lang="en-GB" sz="2400" b="1" dirty="0"/>
              <a:t>local variables</a:t>
            </a:r>
            <a:r>
              <a:rPr lang="en-GB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Outside of all functions which is called </a:t>
            </a:r>
            <a:r>
              <a:rPr lang="en-GB" sz="2400" b="1" dirty="0"/>
              <a:t>global variables.</a:t>
            </a:r>
          </a:p>
        </p:txBody>
      </p:sp>
    </p:spTree>
    <p:extLst>
      <p:ext uri="{BB962C8B-B14F-4D97-AF65-F5344CB8AC3E}">
        <p14:creationId xmlns:p14="http://schemas.microsoft.com/office/powerpoint/2010/main" val="29841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70729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endParaRPr lang="en-GB" sz="2400" dirty="0"/>
          </a:p>
          <a:p>
            <a:r>
              <a:rPr lang="en-GB" sz="2400" dirty="0" err="1"/>
              <a:t>int</a:t>
            </a:r>
            <a:r>
              <a:rPr lang="en-GB" sz="2400" dirty="0"/>
              <a:t> main () {</a:t>
            </a:r>
          </a:p>
          <a:p>
            <a:endParaRPr lang="en-GB" sz="2400" dirty="0"/>
          </a:p>
          <a:p>
            <a:r>
              <a:rPr lang="en-GB" sz="2400" dirty="0"/>
              <a:t>  /* local variable declaration */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int</a:t>
            </a:r>
            <a:r>
              <a:rPr lang="en-GB" sz="2400" dirty="0"/>
              <a:t> a=10, b=20;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int</a:t>
            </a:r>
            <a:r>
              <a:rPr lang="en-GB" sz="2400" dirty="0"/>
              <a:t> c;</a:t>
            </a:r>
          </a:p>
          <a:p>
            <a:endParaRPr lang="en-GB" sz="2400" dirty="0"/>
          </a:p>
          <a:p>
            <a:r>
              <a:rPr lang="en-GB" sz="2400" dirty="0"/>
              <a:t>  c = a + b;</a:t>
            </a:r>
          </a:p>
          <a:p>
            <a:endParaRPr lang="en-GB" sz="2400" dirty="0"/>
          </a:p>
          <a:p>
            <a:r>
              <a:rPr lang="en-GB" sz="2400" dirty="0"/>
              <a:t>  </a:t>
            </a:r>
            <a:r>
              <a:rPr lang="en-GB" sz="2400" dirty="0" err="1"/>
              <a:t>printf</a:t>
            </a:r>
            <a:r>
              <a:rPr lang="en-GB" sz="2400" dirty="0"/>
              <a:t> ("value of a = %d, b = %d and c = %d\n", a, b, c);</a:t>
            </a:r>
          </a:p>
          <a:p>
            <a:endParaRPr lang="en-GB" sz="2400" dirty="0"/>
          </a:p>
          <a:p>
            <a:r>
              <a:rPr lang="en-GB" sz="2400" dirty="0"/>
              <a:t>  return 0;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24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70729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c;// global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sum(</a:t>
            </a:r>
            <a:r>
              <a:rPr lang="en-GB" dirty="0" err="1"/>
              <a:t>int</a:t>
            </a:r>
            <a:r>
              <a:rPr lang="en-GB" dirty="0"/>
              <a:t> num1, </a:t>
            </a:r>
            <a:r>
              <a:rPr lang="en-GB" dirty="0" err="1"/>
              <a:t>int</a:t>
            </a:r>
            <a:r>
              <a:rPr lang="en-GB" dirty="0"/>
              <a:t> num2)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c=num1+num2;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 err="1"/>
              <a:t>int</a:t>
            </a:r>
            <a:r>
              <a:rPr lang="en-GB" dirty="0"/>
              <a:t> main ()</a:t>
            </a:r>
          </a:p>
          <a:p>
            <a:r>
              <a:rPr lang="en-GB" dirty="0"/>
              <a:t>{</a:t>
            </a:r>
          </a:p>
          <a:p>
            <a:endParaRPr lang="en-GB" dirty="0"/>
          </a:p>
          <a:p>
            <a:r>
              <a:rPr lang="en-GB" dirty="0"/>
              <a:t>    /* local variable declaration */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a=10, b=20;</a:t>
            </a:r>
          </a:p>
          <a:p>
            <a:r>
              <a:rPr lang="en-GB" dirty="0"/>
              <a:t>    c=sum(</a:t>
            </a:r>
            <a:r>
              <a:rPr lang="en-GB" dirty="0" err="1"/>
              <a:t>a,b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 ("value of a = %d, b = %d and c = %d\n", a, b, c);</a:t>
            </a:r>
          </a:p>
          <a:p>
            <a:endParaRPr lang="en-GB" dirty="0"/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5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by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vs Call by reference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1120969"/>
            <a:ext cx="8890000" cy="480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9000" y="5410200"/>
            <a:ext cx="2133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0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 by value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4401" y="817296"/>
            <a:ext cx="7620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endParaRPr lang="en-GB" sz="2000" dirty="0"/>
          </a:p>
          <a:p>
            <a:r>
              <a:rPr lang="en-GB" sz="2000" dirty="0"/>
              <a:t>void swap (</a:t>
            </a:r>
            <a:r>
              <a:rPr lang="en-GB" sz="2000" dirty="0" err="1"/>
              <a:t>int</a:t>
            </a:r>
            <a:r>
              <a:rPr lang="en-GB" sz="2000" dirty="0"/>
              <a:t> a, </a:t>
            </a:r>
            <a:r>
              <a:rPr lang="en-GB" sz="2000" dirty="0" err="1"/>
              <a:t>int</a:t>
            </a:r>
            <a:r>
              <a:rPr lang="en-GB" sz="2000" dirty="0"/>
              <a:t> b)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int</a:t>
            </a:r>
            <a:r>
              <a:rPr lang="en-GB" sz="2000" dirty="0"/>
              <a:t> temp;</a:t>
            </a:r>
          </a:p>
          <a:p>
            <a:r>
              <a:rPr lang="en-GB" sz="2000" dirty="0"/>
              <a:t>    temp = a;</a:t>
            </a:r>
          </a:p>
          <a:p>
            <a:r>
              <a:rPr lang="en-GB" sz="2000" dirty="0"/>
              <a:t>    a=b;</a:t>
            </a:r>
          </a:p>
          <a:p>
            <a:r>
              <a:rPr lang="en-GB" sz="2000" dirty="0"/>
              <a:t>    b=temp;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("In Swap function:  a = %d, b = %d\n\n",</a:t>
            </a:r>
            <a:r>
              <a:rPr lang="en-GB" sz="2000" dirty="0" err="1"/>
              <a:t>a,b</a:t>
            </a:r>
            <a:r>
              <a:rPr lang="en-GB" sz="2000" dirty="0"/>
              <a:t>);</a:t>
            </a:r>
          </a:p>
          <a:p>
            <a:r>
              <a:rPr lang="en-GB" sz="2000" dirty="0"/>
              <a:t>}</a:t>
            </a:r>
          </a:p>
          <a:p>
            <a:r>
              <a:rPr lang="en-GB" sz="2000" dirty="0" err="1"/>
              <a:t>int</a:t>
            </a:r>
            <a:r>
              <a:rPr lang="en-GB" sz="2000" dirty="0"/>
              <a:t> main()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int</a:t>
            </a:r>
            <a:r>
              <a:rPr lang="en-GB" sz="2000" dirty="0"/>
              <a:t> a = 10;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int</a:t>
            </a:r>
            <a:r>
              <a:rPr lang="en-GB" sz="2000" dirty="0"/>
              <a:t> b = 20;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("Before swapping in main a = %d, b = %d\n\n",</a:t>
            </a:r>
            <a:r>
              <a:rPr lang="en-GB" sz="2000" dirty="0" err="1"/>
              <a:t>a,b</a:t>
            </a:r>
            <a:r>
              <a:rPr lang="en-GB" sz="2000" dirty="0"/>
              <a:t>);</a:t>
            </a:r>
          </a:p>
          <a:p>
            <a:r>
              <a:rPr lang="en-GB" sz="2000" dirty="0"/>
              <a:t>    swap(</a:t>
            </a:r>
            <a:r>
              <a:rPr lang="en-GB" sz="2000" dirty="0" err="1"/>
              <a:t>a,b</a:t>
            </a:r>
            <a:r>
              <a:rPr lang="en-GB" sz="2000" dirty="0"/>
              <a:t>);</a:t>
            </a:r>
          </a:p>
          <a:p>
            <a:r>
              <a:rPr lang="en-GB" sz="2000" dirty="0"/>
              <a:t>    </a:t>
            </a:r>
            <a:r>
              <a:rPr lang="en-GB" sz="2000" dirty="0" err="1"/>
              <a:t>printf</a:t>
            </a:r>
            <a:r>
              <a:rPr lang="en-GB" sz="2000" dirty="0"/>
              <a:t>("After swapping  in main a = %d, b = %d\n",</a:t>
            </a:r>
            <a:r>
              <a:rPr lang="en-GB" sz="2000" dirty="0" err="1"/>
              <a:t>a,b</a:t>
            </a:r>
            <a:r>
              <a:rPr lang="en-GB" sz="2000" dirty="0"/>
              <a:t>);</a:t>
            </a:r>
          </a:p>
          <a:p>
            <a:r>
              <a:rPr lang="en-GB" sz="2000" dirty="0"/>
              <a:t>}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9327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by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707290"/>
            <a:ext cx="83550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/>
              <a:t>void swap (</a:t>
            </a:r>
            <a:r>
              <a:rPr lang="en-GB" dirty="0" err="1"/>
              <a:t>int</a:t>
            </a:r>
            <a:r>
              <a:rPr lang="en-GB" dirty="0"/>
              <a:t> *a, </a:t>
            </a:r>
            <a:r>
              <a:rPr lang="en-GB" dirty="0" err="1"/>
              <a:t>int</a:t>
            </a:r>
            <a:r>
              <a:rPr lang="en-GB" dirty="0"/>
              <a:t> *b)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temp;</a:t>
            </a:r>
          </a:p>
          <a:p>
            <a:r>
              <a:rPr lang="en-GB" dirty="0"/>
              <a:t>    temp = *a;</a:t>
            </a:r>
          </a:p>
          <a:p>
            <a:r>
              <a:rPr lang="en-GB" dirty="0"/>
              <a:t>    *a=*b;</a:t>
            </a:r>
          </a:p>
          <a:p>
            <a:r>
              <a:rPr lang="en-GB" dirty="0"/>
              <a:t>    *b=temp;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("In Swap function:  a = %d, b = %d\n\n",*a,*b);</a:t>
            </a:r>
          </a:p>
          <a:p>
            <a:r>
              <a:rPr lang="en-GB" dirty="0"/>
              <a:t>}</a:t>
            </a:r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a = 10;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b = 20;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("Before swapping in main a = %d, b = %d\n\n",</a:t>
            </a:r>
            <a:r>
              <a:rPr lang="en-GB" dirty="0" err="1"/>
              <a:t>a,b</a:t>
            </a:r>
            <a:r>
              <a:rPr lang="en-GB" dirty="0"/>
              <a:t>);</a:t>
            </a:r>
          </a:p>
          <a:p>
            <a:r>
              <a:rPr lang="en-GB" dirty="0"/>
              <a:t>    swap(&amp;</a:t>
            </a:r>
            <a:r>
              <a:rPr lang="en-GB" dirty="0" err="1"/>
              <a:t>a,&amp;b</a:t>
            </a:r>
            <a:r>
              <a:rPr lang="en-GB" dirty="0"/>
              <a:t>);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("After swapping  in main a = %d, b = %d\n",</a:t>
            </a:r>
            <a:r>
              <a:rPr lang="en-GB" dirty="0" err="1"/>
              <a:t>a,b</a:t>
            </a:r>
            <a:r>
              <a:rPr lang="en-GB" dirty="0"/>
              <a:t>);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5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Quiz-02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25" y="2580105"/>
            <a:ext cx="5004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Quiz: Next-week lab time </a:t>
            </a:r>
          </a:p>
          <a:p>
            <a:r>
              <a:rPr lang="en-GB" sz="3600" dirty="0" smtClean="0">
                <a:solidFill>
                  <a:srgbClr val="FF0000"/>
                </a:solidFill>
              </a:rPr>
              <a:t>Function + Array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24-Jan-21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885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9900"/>
                </a:solidFill>
              </a:rPr>
              <a:t>C program to insert element in array at given position</a:t>
            </a:r>
            <a:r>
              <a:rPr lang="en-GB" sz="2800" dirty="0" smtClean="0">
                <a:solidFill>
                  <a:srgbClr val="009900"/>
                </a:solidFill>
              </a:rPr>
              <a:t>.</a:t>
            </a:r>
          </a:p>
          <a:p>
            <a:endParaRPr lang="en-GB" sz="2800" dirty="0">
              <a:solidFill>
                <a:srgbClr val="0099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90" y="1164314"/>
            <a:ext cx="5982535" cy="1609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77" y="3031488"/>
            <a:ext cx="5992061" cy="1581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59" y="4870083"/>
            <a:ext cx="5953956" cy="15337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05200" y="32004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96200" y="175260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N=3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782048" y="3241166"/>
            <a:ext cx="74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Pos</a:t>
            </a:r>
            <a:r>
              <a:rPr lang="en-GB" dirty="0" smtClean="0"/>
              <a:t>=2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9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Functions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9600" y="933124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999" y="933124"/>
            <a:ext cx="873605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A function is a block of code that performs </a:t>
            </a:r>
            <a:r>
              <a:rPr lang="en-GB" sz="4000" b="1" dirty="0"/>
              <a:t>a specific task</a:t>
            </a:r>
            <a:r>
              <a:rPr lang="en-GB" sz="4000" dirty="0" smtClean="0"/>
              <a:t>.</a:t>
            </a:r>
          </a:p>
          <a:p>
            <a:endParaRPr lang="en-GB" sz="4000" dirty="0" smtClean="0"/>
          </a:p>
          <a:p>
            <a:endParaRPr lang="en-GB" sz="2400" dirty="0"/>
          </a:p>
          <a:p>
            <a:r>
              <a:rPr lang="en-GB" sz="2400" b="1" dirty="0"/>
              <a:t>Types of function</a:t>
            </a:r>
          </a:p>
          <a:p>
            <a:r>
              <a:rPr lang="en-GB" sz="2400" dirty="0"/>
              <a:t>There are two types of function in C programming:</a:t>
            </a:r>
          </a:p>
          <a:p>
            <a:endParaRPr lang="en-GB" sz="2400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2400" dirty="0"/>
              <a:t>Standard library functions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GB" sz="2400" dirty="0"/>
              <a:t>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4860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Functions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028" y="976848"/>
            <a:ext cx="89400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Standard library </a:t>
            </a:r>
            <a:r>
              <a:rPr lang="en-GB" sz="2400" b="1" dirty="0" smtClean="0"/>
              <a:t>functions</a:t>
            </a:r>
          </a:p>
          <a:p>
            <a:endParaRPr lang="en-GB" sz="2400" b="1" dirty="0"/>
          </a:p>
          <a:p>
            <a:r>
              <a:rPr lang="en-GB" sz="2400" dirty="0"/>
              <a:t>The standard library functions are built-in functions in C programming.</a:t>
            </a:r>
          </a:p>
          <a:p>
            <a:endParaRPr lang="en-GB" sz="2400" dirty="0"/>
          </a:p>
          <a:p>
            <a:r>
              <a:rPr lang="en-GB" sz="2400" dirty="0"/>
              <a:t>These functions are defined in header files.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For </a:t>
            </a:r>
            <a:r>
              <a:rPr lang="en-GB" sz="2400" dirty="0"/>
              <a:t>example,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/>
              <a:t>printf</a:t>
            </a:r>
            <a:r>
              <a:rPr lang="en-GB" sz="2400" dirty="0" smtClean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sqrt</a:t>
            </a:r>
            <a:r>
              <a:rPr lang="en-GB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07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Functions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6143" y="811927"/>
            <a:ext cx="591897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Square root using </a:t>
            </a:r>
            <a:r>
              <a:rPr lang="en-GB" sz="2400" b="1" dirty="0" err="1"/>
              <a:t>sqrt</a:t>
            </a:r>
            <a:r>
              <a:rPr lang="en-GB" sz="2400" b="1" dirty="0"/>
              <a:t>() </a:t>
            </a:r>
            <a:r>
              <a:rPr lang="en-GB" sz="2400" b="1" dirty="0" smtClean="0"/>
              <a:t>function</a:t>
            </a:r>
          </a:p>
          <a:p>
            <a:endParaRPr lang="en-GB" sz="2400" b="1" dirty="0"/>
          </a:p>
          <a:p>
            <a:r>
              <a:rPr lang="en-GB" sz="2000" dirty="0"/>
              <a:t>#</a:t>
            </a:r>
            <a:r>
              <a:rPr lang="en-GB" sz="2400" dirty="0"/>
              <a:t>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r>
              <a:rPr lang="en-GB" sz="2400" dirty="0"/>
              <a:t>#include &lt;</a:t>
            </a:r>
            <a:r>
              <a:rPr lang="en-GB" sz="2400" dirty="0" err="1"/>
              <a:t>math.h</a:t>
            </a:r>
            <a:r>
              <a:rPr lang="en-GB" sz="2400" dirty="0"/>
              <a:t>&gt;</a:t>
            </a:r>
          </a:p>
          <a:p>
            <a:r>
              <a:rPr lang="en-GB" sz="2400" dirty="0" err="1"/>
              <a:t>int</a:t>
            </a:r>
            <a:r>
              <a:rPr lang="en-GB" sz="2400" dirty="0"/>
              <a:t> main()</a:t>
            </a:r>
          </a:p>
          <a:p>
            <a:r>
              <a:rPr lang="en-GB" sz="2400" dirty="0"/>
              <a:t>{</a:t>
            </a:r>
          </a:p>
          <a:p>
            <a:r>
              <a:rPr lang="en-GB" sz="2400" dirty="0"/>
              <a:t>   float </a:t>
            </a:r>
            <a:r>
              <a:rPr lang="en-GB" sz="2400" dirty="0" err="1"/>
              <a:t>num</a:t>
            </a:r>
            <a:r>
              <a:rPr lang="en-GB" sz="2400" dirty="0"/>
              <a:t>, root;</a:t>
            </a:r>
          </a:p>
          <a:p>
            <a:r>
              <a:rPr lang="en-GB" sz="2400" dirty="0"/>
              <a:t>   </a:t>
            </a:r>
            <a:r>
              <a:rPr lang="en-GB" sz="2400" dirty="0" err="1"/>
              <a:t>printf</a:t>
            </a:r>
            <a:r>
              <a:rPr lang="en-GB" sz="2400" dirty="0"/>
              <a:t>("Enter a number: ");</a:t>
            </a:r>
          </a:p>
          <a:p>
            <a:r>
              <a:rPr lang="en-GB" sz="2400" dirty="0"/>
              <a:t>   </a:t>
            </a:r>
            <a:r>
              <a:rPr lang="en-GB" sz="2400" dirty="0" err="1"/>
              <a:t>scanf</a:t>
            </a:r>
            <a:r>
              <a:rPr lang="en-GB" sz="2400" dirty="0"/>
              <a:t>("%f", &amp;</a:t>
            </a:r>
            <a:r>
              <a:rPr lang="en-GB" sz="2400" dirty="0" err="1"/>
              <a:t>num</a:t>
            </a:r>
            <a:r>
              <a:rPr lang="en-GB" sz="2400" dirty="0"/>
              <a:t>);</a:t>
            </a:r>
          </a:p>
          <a:p>
            <a:endParaRPr lang="en-GB" sz="2400" dirty="0"/>
          </a:p>
          <a:p>
            <a:r>
              <a:rPr lang="en-GB" sz="2400" dirty="0" smtClean="0"/>
              <a:t>   root </a:t>
            </a:r>
            <a:r>
              <a:rPr lang="en-GB" sz="2400" dirty="0"/>
              <a:t>= </a:t>
            </a:r>
            <a:r>
              <a:rPr lang="en-GB" sz="2400" dirty="0" err="1"/>
              <a:t>sqrt</a:t>
            </a:r>
            <a:r>
              <a:rPr lang="en-GB" sz="2400" dirty="0"/>
              <a:t>(</a:t>
            </a:r>
            <a:r>
              <a:rPr lang="en-GB" sz="2400" dirty="0" err="1"/>
              <a:t>num</a:t>
            </a:r>
            <a:r>
              <a:rPr lang="en-GB" sz="2400" dirty="0"/>
              <a:t>);</a:t>
            </a:r>
          </a:p>
          <a:p>
            <a:endParaRPr lang="en-GB" sz="2400" dirty="0"/>
          </a:p>
          <a:p>
            <a:r>
              <a:rPr lang="en-GB" sz="2400" dirty="0"/>
              <a:t>   </a:t>
            </a:r>
            <a:r>
              <a:rPr lang="en-GB" sz="2400" dirty="0" err="1"/>
              <a:t>printf</a:t>
            </a:r>
            <a:r>
              <a:rPr lang="en-GB" sz="2400" dirty="0"/>
              <a:t>("Square root of %.2f = %.2f", </a:t>
            </a:r>
            <a:r>
              <a:rPr lang="en-GB" sz="2400" dirty="0" err="1"/>
              <a:t>num</a:t>
            </a:r>
            <a:r>
              <a:rPr lang="en-GB" sz="2400" dirty="0"/>
              <a:t>, root);</a:t>
            </a:r>
          </a:p>
          <a:p>
            <a:r>
              <a:rPr lang="en-GB" sz="2400" dirty="0"/>
              <a:t>   return 0;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9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Functions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028" y="1090670"/>
            <a:ext cx="894003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User-defined function</a:t>
            </a:r>
          </a:p>
          <a:p>
            <a:r>
              <a:rPr lang="en-GB" dirty="0"/>
              <a:t>You can also create functions as per your need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Such functions created by the user are known as user-defined functions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sz="24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028" y="2793087"/>
            <a:ext cx="8738372" cy="11309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(type1 parameter1, type2 parameter2,...);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2585" y="4518947"/>
            <a:ext cx="8042266" cy="8232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133308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multiply (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b); </a:t>
            </a:r>
            <a:endParaRPr kumimoji="0" lang="en-US" altLang="en-US" sz="6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Functions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028" y="776575"/>
            <a:ext cx="894003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User-defined function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4000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6142" y="1393224"/>
            <a:ext cx="8940030" cy="50705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33308" rIns="0" bIns="13330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Calling a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When a function is called, control of the program gets transferred to the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333333"/>
              </a:solidFill>
              <a:latin typeface="+mn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E6DB74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Courier New" panose="02070309020205020404" pitchFamily="49" charset="0"/>
              </a:rPr>
              <a:t>		</a:t>
            </a:r>
            <a:r>
              <a:rPr lang="en-US" altLang="en-US" sz="2400" dirty="0" err="1" smtClean="0">
                <a:cs typeface="Courier New" panose="02070309020205020404" pitchFamily="49" charset="0"/>
              </a:rPr>
              <a:t>function_Name</a:t>
            </a:r>
            <a:r>
              <a:rPr lang="en-US" altLang="en-US" sz="2400" dirty="0" smtClean="0">
                <a:cs typeface="Courier New" panose="02070309020205020404" pitchFamily="49" charset="0"/>
              </a:rPr>
              <a:t>();</a:t>
            </a:r>
          </a:p>
          <a:p>
            <a:pPr algn="ctr"/>
            <a:r>
              <a:rPr lang="en-US" altLang="en-US" sz="2400" dirty="0" smtClean="0">
                <a:cs typeface="Courier New" panose="02070309020205020404" pitchFamily="49" charset="0"/>
              </a:rPr>
              <a:t>or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cs typeface="Courier New" panose="02070309020205020404" pitchFamily="49" charset="0"/>
              </a:rPr>
              <a:t>function_Name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Courier New" panose="02070309020205020404" pitchFamily="49" charset="0"/>
              </a:rPr>
              <a:t>(argument1, argument2,...);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+mn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</a:rPr>
              <a:t>In the example above, the statement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333333"/>
                </a:solidFill>
                <a:latin typeface="+mn-lt"/>
              </a:rPr>
              <a:t>Show();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		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+mn-lt"/>
                <a:cs typeface="Courier New" panose="02070309020205020404" pitchFamily="49" charset="0"/>
              </a:rPr>
              <a:t>multiply(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7254E"/>
                </a:solidFill>
                <a:effectLst/>
                <a:latin typeface="+mn-lt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7254E"/>
                </a:solidFill>
                <a:effectLst/>
                <a:latin typeface="+mn-lt"/>
                <a:cs typeface="Courier New" panose="02070309020205020404" pitchFamily="49" charset="0"/>
              </a:rPr>
              <a:t>, j);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72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Functions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24-Jan-21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How function works in C programmi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606340"/>
            <a:ext cx="66675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80644" y="2553949"/>
            <a:ext cx="1112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Function</a:t>
            </a:r>
          </a:p>
          <a:p>
            <a:r>
              <a:rPr lang="en-GB" dirty="0" smtClean="0"/>
              <a:t>Definition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831058" y="4855649"/>
            <a:ext cx="111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2B82"/>
                </a:solidFill>
              </a:rPr>
              <a:t>Function</a:t>
            </a:r>
          </a:p>
          <a:p>
            <a:r>
              <a:rPr lang="en-GB" dirty="0" smtClean="0">
                <a:solidFill>
                  <a:srgbClr val="002B82"/>
                </a:solidFill>
              </a:rPr>
              <a:t>Prototype</a:t>
            </a:r>
            <a:endParaRPr lang="en-GB" dirty="0">
              <a:solidFill>
                <a:srgbClr val="002B8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2362200"/>
            <a:ext cx="3166045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42645" y="2913965"/>
            <a:ext cx="3884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38800" y="5178814"/>
            <a:ext cx="1192258" cy="78986"/>
          </a:xfrm>
          <a:prstGeom prst="straightConnector1">
            <a:avLst/>
          </a:prstGeom>
          <a:ln w="38100">
            <a:solidFill>
              <a:srgbClr val="002B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31058" y="3724570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9900"/>
                </a:solidFill>
              </a:rPr>
              <a:t>Function</a:t>
            </a:r>
          </a:p>
          <a:p>
            <a:r>
              <a:rPr lang="en-GB" dirty="0" smtClean="0">
                <a:solidFill>
                  <a:srgbClr val="009900"/>
                </a:solidFill>
              </a:rPr>
              <a:t>Calling</a:t>
            </a:r>
            <a:endParaRPr lang="en-GB" dirty="0">
              <a:solidFill>
                <a:srgbClr val="0099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54232" y="4191000"/>
            <a:ext cx="826412" cy="0"/>
          </a:xfrm>
          <a:prstGeom prst="straightConnector1">
            <a:avLst/>
          </a:prstGeom>
          <a:ln w="3810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2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 animBg="1"/>
      <p:bldP spid="19" grpId="0"/>
    </p:bld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4977</TotalTime>
  <Words>1354</Words>
  <Application>Microsoft Office PowerPoint</Application>
  <PresentationFormat>On-screen Show (4:3)</PresentationFormat>
  <Paragraphs>376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Aharoni</vt:lpstr>
      <vt:lpstr>Arial</vt:lpstr>
      <vt:lpstr>Calibri</vt:lpstr>
      <vt:lpstr>Cambria</vt:lpstr>
      <vt:lpstr>Cambria Math</vt:lpstr>
      <vt:lpstr>Courier New</vt:lpstr>
      <vt:lpstr>Forte</vt:lpstr>
      <vt:lpstr>Lucida Bright</vt:lpstr>
      <vt:lpstr>Lucida Calligraphy</vt:lpstr>
      <vt:lpstr>Times New Roman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489</cp:revision>
  <dcterms:created xsi:type="dcterms:W3CDTF">2014-02-03T19:53:25Z</dcterms:created>
  <dcterms:modified xsi:type="dcterms:W3CDTF">2021-01-24T05:45:45Z</dcterms:modified>
</cp:coreProperties>
</file>