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454" r:id="rId3"/>
    <p:sldId id="455" r:id="rId4"/>
    <p:sldId id="456" r:id="rId5"/>
    <p:sldId id="464" r:id="rId6"/>
    <p:sldId id="460" r:id="rId7"/>
    <p:sldId id="457" r:id="rId8"/>
    <p:sldId id="458" r:id="rId9"/>
    <p:sldId id="459" r:id="rId10"/>
    <p:sldId id="461" r:id="rId11"/>
    <p:sldId id="462" r:id="rId12"/>
    <p:sldId id="463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4" r:id="rId23"/>
    <p:sldId id="475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33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010"/>
    <a:srgbClr val="002B82"/>
    <a:srgbClr val="009900"/>
    <a:srgbClr val="339933"/>
    <a:srgbClr val="FFA401"/>
    <a:srgbClr val="006600"/>
    <a:srgbClr val="E4580A"/>
    <a:srgbClr val="91E509"/>
    <a:srgbClr val="72E50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76173" autoAdjust="0"/>
  </p:normalViewPr>
  <p:slideViewPr>
    <p:cSldViewPr>
      <p:cViewPr varScale="1">
        <p:scale>
          <a:sx n="86" d="100"/>
          <a:sy n="86" d="100"/>
        </p:scale>
        <p:origin x="9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9-Feb-21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9-Feb-21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9-Feb-21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9-Feb-21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9-Feb-21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9-Feb-21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9-Feb-21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9-Feb-21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9-Feb-21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9-Feb-21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9-Feb-21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9-Feb-21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baseline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  Fall</a:t>
            </a:r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uffer_overflow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uts-vs-printf-for-printing-a-strin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510188"/>
            <a:ext cx="874309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CSE- 104</a:t>
            </a:r>
          </a:p>
          <a:p>
            <a:pPr algn="ctr"/>
            <a:r>
              <a:rPr lang="en-US" sz="42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Structured Programming Lab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8" y="3232194"/>
            <a:ext cx="5420322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Lab : 06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rgbClr val="FF0000"/>
                </a:solidFill>
                <a:latin typeface="Cambria" panose="02040503050406030204" pitchFamily="18" charset="0"/>
              </a:rPr>
              <a:t>Mini </a:t>
            </a:r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Lab Test + Strings</a:t>
            </a:r>
            <a:endParaRPr lang="en-US" altLang="en-US" sz="32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542497"/>
            <a:ext cx="8458200" cy="5924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altLang="en-US" sz="2800" b="1" dirty="0">
                <a:solidFill>
                  <a:srgbClr val="25265E"/>
                </a:solidFill>
                <a:latin typeface="euclid_circular_a"/>
              </a:rPr>
              <a:t>String Input: Read a </a:t>
            </a:r>
            <a:r>
              <a:rPr lang="en-GB" altLang="en-US" sz="2800" b="1" dirty="0" smtClean="0">
                <a:solidFill>
                  <a:srgbClr val="25265E"/>
                </a:solidFill>
                <a:latin typeface="euclid_circular_a"/>
              </a:rPr>
              <a:t>String : with space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240351"/>
            <a:ext cx="5525936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r>
              <a:rPr lang="en-GB" sz="2000" dirty="0" err="1"/>
              <a:t>int</a:t>
            </a:r>
            <a:r>
              <a:rPr lang="en-GB" sz="2000" dirty="0"/>
              <a:t> 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  char name[30];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printf</a:t>
            </a:r>
            <a:r>
              <a:rPr lang="en-GB" sz="2000" dirty="0"/>
              <a:t>("Enter name: ");</a:t>
            </a:r>
          </a:p>
          <a:p>
            <a:r>
              <a:rPr lang="en-GB" sz="2000" dirty="0"/>
              <a:t>    //</a:t>
            </a:r>
            <a:r>
              <a:rPr lang="en-GB" sz="2000" dirty="0" err="1"/>
              <a:t>fgets</a:t>
            </a:r>
            <a:r>
              <a:rPr lang="en-GB" sz="2000" dirty="0"/>
              <a:t>(name, </a:t>
            </a:r>
            <a:r>
              <a:rPr lang="en-GB" sz="2000" dirty="0" err="1"/>
              <a:t>sizeof</a:t>
            </a:r>
            <a:r>
              <a:rPr lang="en-GB" sz="2000" dirty="0"/>
              <a:t>(name), </a:t>
            </a:r>
            <a:r>
              <a:rPr lang="en-GB" sz="2000" dirty="0" err="1"/>
              <a:t>stdin</a:t>
            </a:r>
            <a:r>
              <a:rPr lang="en-GB" sz="2000" dirty="0"/>
              <a:t>);  // read string</a:t>
            </a:r>
          </a:p>
          <a:p>
            <a:endParaRPr lang="en-GB" sz="2000" dirty="0"/>
          </a:p>
          <a:p>
            <a:r>
              <a:rPr lang="en-GB" sz="2000" dirty="0"/>
              <a:t>    gets(name);  // read </a:t>
            </a:r>
            <a:r>
              <a:rPr lang="en-GB" sz="2000" dirty="0" smtClean="0"/>
              <a:t>string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    </a:t>
            </a:r>
            <a:r>
              <a:rPr lang="en-GB" sz="2000" dirty="0" err="1"/>
              <a:t>printf</a:t>
            </a:r>
            <a:r>
              <a:rPr lang="en-GB" sz="2000" dirty="0"/>
              <a:t>("Name: ");</a:t>
            </a:r>
          </a:p>
          <a:p>
            <a:r>
              <a:rPr lang="en-GB" sz="2000" dirty="0"/>
              <a:t>    puts(name);    // display string</a:t>
            </a:r>
          </a:p>
          <a:p>
            <a:endParaRPr lang="en-GB" sz="2000" dirty="0"/>
          </a:p>
          <a:p>
            <a:r>
              <a:rPr lang="en-GB" sz="2000" dirty="0"/>
              <a:t>    </a:t>
            </a:r>
            <a:r>
              <a:rPr lang="en-GB" sz="2000" dirty="0" err="1"/>
              <a:t>printf</a:t>
            </a:r>
            <a:r>
              <a:rPr lang="en-GB" sz="2000" dirty="0"/>
              <a:t>("\n\</a:t>
            </a:r>
            <a:r>
              <a:rPr lang="en-GB" sz="2000" dirty="0" err="1"/>
              <a:t>nYour</a:t>
            </a:r>
            <a:r>
              <a:rPr lang="en-GB" sz="2000" dirty="0"/>
              <a:t> name is %s.", name);</a:t>
            </a:r>
          </a:p>
          <a:p>
            <a:r>
              <a:rPr lang="en-GB" sz="2000" dirty="0"/>
              <a:t>    return 0;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871878" y="3322995"/>
            <a:ext cx="3159455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gets() is risky to use</a:t>
            </a:r>
            <a:r>
              <a:rPr lang="en-GB" sz="2800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GB" dirty="0"/>
              <a:t>it suffers from </a:t>
            </a:r>
            <a:r>
              <a:rPr lang="en-GB" dirty="0">
                <a:hlinkClick r:id="rId2"/>
              </a:rPr>
              <a:t>Buffer Overflow</a:t>
            </a:r>
            <a:r>
              <a:rPr lang="en-GB" dirty="0"/>
              <a:t> 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542497"/>
            <a:ext cx="8458200" cy="5924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altLang="en-US" sz="2800" b="1" dirty="0">
                <a:solidFill>
                  <a:srgbClr val="25265E"/>
                </a:solidFill>
                <a:latin typeface="euclid_circular_a"/>
              </a:rPr>
              <a:t>String Input: Read a </a:t>
            </a:r>
            <a:r>
              <a:rPr lang="en-GB" altLang="en-US" sz="2800" b="1" dirty="0" smtClean="0">
                <a:solidFill>
                  <a:srgbClr val="25265E"/>
                </a:solidFill>
                <a:latin typeface="euclid_circular_a"/>
              </a:rPr>
              <a:t>String :gets(), </a:t>
            </a:r>
            <a:r>
              <a:rPr lang="en-GB" altLang="en-US" sz="2800" b="1" dirty="0" err="1" smtClean="0">
                <a:solidFill>
                  <a:srgbClr val="25265E"/>
                </a:solidFill>
                <a:latin typeface="euclid_circular_a"/>
              </a:rPr>
              <a:t>fgets</a:t>
            </a:r>
            <a:r>
              <a:rPr lang="en-GB" altLang="en-US" sz="2800" b="1" dirty="0" smtClean="0">
                <a:solidFill>
                  <a:srgbClr val="25265E"/>
                </a:solidFill>
                <a:latin typeface="euclid_circular_a"/>
              </a:rPr>
              <a:t>()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4779" y="1593399"/>
            <a:ext cx="411292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r>
              <a:rPr lang="en-GB" sz="2000" dirty="0" err="1"/>
              <a:t>int</a:t>
            </a:r>
            <a:r>
              <a:rPr lang="en-GB" sz="2000" dirty="0"/>
              <a:t> 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  char name[10];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printf</a:t>
            </a:r>
            <a:r>
              <a:rPr lang="en-GB" sz="2000" dirty="0"/>
              <a:t>("Enter name: ");</a:t>
            </a:r>
          </a:p>
          <a:p>
            <a:r>
              <a:rPr lang="en-GB" sz="2000" dirty="0"/>
              <a:t>    gets(name);  // read string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printf</a:t>
            </a:r>
            <a:r>
              <a:rPr lang="en-GB" sz="2000" dirty="0"/>
              <a:t>("\</a:t>
            </a:r>
            <a:r>
              <a:rPr lang="en-GB" sz="2000" dirty="0" err="1"/>
              <a:t>nYour</a:t>
            </a:r>
            <a:r>
              <a:rPr lang="en-GB" sz="2000" dirty="0"/>
              <a:t> name is %s.", name);</a:t>
            </a:r>
          </a:p>
          <a:p>
            <a:endParaRPr lang="en-GB" sz="2000" dirty="0"/>
          </a:p>
          <a:p>
            <a:r>
              <a:rPr lang="en-GB" sz="2000" dirty="0"/>
              <a:t>    return 0;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0" y="1551152"/>
            <a:ext cx="37719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r>
              <a:rPr lang="en-GB" dirty="0"/>
              <a:t>#define size 10</a:t>
            </a:r>
          </a:p>
          <a:p>
            <a:r>
              <a:rPr lang="en-GB" dirty="0" err="1"/>
              <a:t>int</a:t>
            </a:r>
            <a:r>
              <a:rPr lang="en-GB" dirty="0"/>
              <a:t>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char name[size];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("Enter name: ");</a:t>
            </a:r>
          </a:p>
          <a:p>
            <a:r>
              <a:rPr lang="en-GB" sz="2400" dirty="0">
                <a:solidFill>
                  <a:srgbClr val="FF0000"/>
                </a:solidFill>
              </a:rPr>
              <a:t>    </a:t>
            </a:r>
            <a:r>
              <a:rPr lang="en-GB" sz="2400" dirty="0" err="1">
                <a:solidFill>
                  <a:srgbClr val="FF0000"/>
                </a:solidFill>
              </a:rPr>
              <a:t>fgets</a:t>
            </a:r>
            <a:r>
              <a:rPr lang="en-GB" sz="2400" dirty="0">
                <a:solidFill>
                  <a:srgbClr val="FF0000"/>
                </a:solidFill>
              </a:rPr>
              <a:t>(name, size, </a:t>
            </a:r>
            <a:r>
              <a:rPr lang="en-GB" sz="2400" dirty="0" err="1">
                <a:solidFill>
                  <a:srgbClr val="FF0000"/>
                </a:solidFill>
              </a:rPr>
              <a:t>stdin</a:t>
            </a:r>
            <a:r>
              <a:rPr lang="en-GB" sz="2400" dirty="0">
                <a:solidFill>
                  <a:srgbClr val="FF0000"/>
                </a:solidFill>
              </a:rPr>
              <a:t>);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nYour</a:t>
            </a:r>
            <a:r>
              <a:rPr lang="en-GB" dirty="0"/>
              <a:t> name is %s.", name);</a:t>
            </a:r>
          </a:p>
          <a:p>
            <a:endParaRPr lang="en-GB" dirty="0"/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819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623288"/>
            <a:ext cx="8458200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altLang="en-US" sz="2800" b="1" dirty="0">
                <a:solidFill>
                  <a:srgbClr val="25265E"/>
                </a:solidFill>
                <a:latin typeface="euclid_circular_a"/>
              </a:rPr>
              <a:t>Passing string to a Function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189" y="1081245"/>
            <a:ext cx="79610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r>
              <a:rPr lang="en-GB" dirty="0"/>
              <a:t>#define size 30</a:t>
            </a:r>
          </a:p>
          <a:p>
            <a:endParaRPr lang="en-GB" dirty="0"/>
          </a:p>
          <a:p>
            <a:r>
              <a:rPr lang="en-GB" dirty="0"/>
              <a:t>void </a:t>
            </a:r>
            <a:r>
              <a:rPr lang="en-GB" dirty="0" err="1"/>
              <a:t>displayString</a:t>
            </a:r>
            <a:r>
              <a:rPr lang="en-GB" dirty="0"/>
              <a:t>(char </a:t>
            </a:r>
            <a:r>
              <a:rPr lang="en-GB" dirty="0" err="1"/>
              <a:t>str</a:t>
            </a:r>
            <a:r>
              <a:rPr lang="en-GB" dirty="0"/>
              <a:t>[])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("String Output from function: ");</a:t>
            </a:r>
          </a:p>
          <a:p>
            <a:r>
              <a:rPr lang="en-GB" dirty="0"/>
              <a:t>    puts(</a:t>
            </a:r>
            <a:r>
              <a:rPr lang="en-GB" dirty="0" err="1"/>
              <a:t>str</a:t>
            </a:r>
            <a:r>
              <a:rPr lang="en-GB" dirty="0"/>
              <a:t>);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char </a:t>
            </a:r>
            <a:r>
              <a:rPr lang="en-GB" dirty="0" err="1"/>
              <a:t>str</a:t>
            </a:r>
            <a:r>
              <a:rPr lang="en-GB" dirty="0"/>
              <a:t>[size];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("Enter string: ");</a:t>
            </a:r>
          </a:p>
          <a:p>
            <a:r>
              <a:rPr lang="en-GB" dirty="0"/>
              <a:t>    </a:t>
            </a:r>
            <a:r>
              <a:rPr lang="en-GB" dirty="0" err="1"/>
              <a:t>fgets</a:t>
            </a:r>
            <a:r>
              <a:rPr lang="en-GB" dirty="0"/>
              <a:t>(</a:t>
            </a:r>
            <a:r>
              <a:rPr lang="en-GB" dirty="0" err="1"/>
              <a:t>str</a:t>
            </a:r>
            <a:r>
              <a:rPr lang="en-GB" dirty="0"/>
              <a:t>, size, </a:t>
            </a:r>
            <a:r>
              <a:rPr lang="en-GB" dirty="0" err="1"/>
              <a:t>stdin</a:t>
            </a:r>
            <a:r>
              <a:rPr lang="en-GB" dirty="0"/>
              <a:t>);</a:t>
            </a:r>
          </a:p>
          <a:p>
            <a:r>
              <a:rPr lang="en-GB" dirty="0"/>
              <a:t>    </a:t>
            </a:r>
            <a:r>
              <a:rPr lang="en-GB" dirty="0" err="1"/>
              <a:t>displayString</a:t>
            </a:r>
            <a:r>
              <a:rPr lang="en-GB" dirty="0"/>
              <a:t>(</a:t>
            </a:r>
            <a:r>
              <a:rPr lang="en-GB" dirty="0" err="1"/>
              <a:t>str</a:t>
            </a:r>
            <a:r>
              <a:rPr lang="en-GB" dirty="0"/>
              <a:t>);     // Passing string to a function.</a:t>
            </a:r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5958" y="864799"/>
            <a:ext cx="8458200" cy="23160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altLang="en-US" sz="2800" b="1" dirty="0" smtClean="0">
                <a:solidFill>
                  <a:srgbClr val="25265E"/>
                </a:solidFill>
                <a:latin typeface="euclid_circular_a"/>
              </a:rPr>
              <a:t>Find </a:t>
            </a:r>
            <a:r>
              <a:rPr lang="en-GB" altLang="en-US" sz="2800" b="1" dirty="0">
                <a:solidFill>
                  <a:srgbClr val="25265E"/>
                </a:solidFill>
                <a:latin typeface="euclid_circular_a"/>
              </a:rPr>
              <a:t>the length of a </a:t>
            </a:r>
            <a:r>
              <a:rPr lang="en-GB" altLang="en-US" sz="2800" b="1" dirty="0" smtClean="0">
                <a:solidFill>
                  <a:srgbClr val="25265E"/>
                </a:solidFill>
                <a:latin typeface="euclid_circular_a"/>
              </a:rPr>
              <a:t>string</a:t>
            </a:r>
          </a:p>
          <a:p>
            <a:pPr lvl="0"/>
            <a:endParaRPr lang="en-GB" altLang="en-US" sz="2800" b="1" dirty="0">
              <a:solidFill>
                <a:srgbClr val="25265E"/>
              </a:solidFill>
              <a:latin typeface="euclid_circular_a"/>
            </a:endParaRPr>
          </a:p>
          <a:p>
            <a:pPr lvl="0"/>
            <a:endParaRPr lang="en-GB" altLang="en-US" sz="2800" b="1" dirty="0" smtClean="0">
              <a:solidFill>
                <a:srgbClr val="25265E"/>
              </a:solidFill>
              <a:latin typeface="euclid_circular_a"/>
            </a:endParaRPr>
          </a:p>
          <a:p>
            <a:pPr lvl="0"/>
            <a:r>
              <a:rPr lang="en-GB" altLang="en-US" sz="2800" b="1" dirty="0" smtClean="0">
                <a:solidFill>
                  <a:srgbClr val="25265E"/>
                </a:solidFill>
                <a:latin typeface="euclid_circular_a"/>
              </a:rPr>
              <a:t>Write </a:t>
            </a:r>
            <a:r>
              <a:rPr lang="en-GB" altLang="en-US" sz="2800" b="1" dirty="0">
                <a:solidFill>
                  <a:srgbClr val="25265E"/>
                </a:solidFill>
                <a:latin typeface="euclid_circular_a"/>
              </a:rPr>
              <a:t>a program in C to find the length of a string without using library function</a:t>
            </a:r>
            <a:endParaRPr lang="en-GB" altLang="en-US" sz="2800" b="1" dirty="0" smtClean="0">
              <a:solidFill>
                <a:srgbClr val="25265E"/>
              </a:solidFill>
              <a:latin typeface="euclid_circular_a"/>
            </a:endParaRPr>
          </a:p>
          <a:p>
            <a:pPr lvl="0"/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491619"/>
            <a:ext cx="5638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Input </a:t>
            </a:r>
            <a:r>
              <a:rPr lang="en-GB" sz="3200" dirty="0" smtClean="0"/>
              <a:t>: </a:t>
            </a:r>
          </a:p>
          <a:p>
            <a:r>
              <a:rPr lang="en-GB" sz="3200" dirty="0"/>
              <a:t>s</a:t>
            </a:r>
            <a:r>
              <a:rPr lang="en-GB" sz="3200" dirty="0" smtClean="0"/>
              <a:t>tructured programming in c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 smtClean="0"/>
              <a:t>Expected Output :</a:t>
            </a:r>
            <a:endParaRPr lang="en-GB" sz="3200" dirty="0"/>
          </a:p>
          <a:p>
            <a:r>
              <a:rPr lang="en-GB" sz="3200" dirty="0"/>
              <a:t>Length of the string is : 15</a:t>
            </a:r>
          </a:p>
        </p:txBody>
      </p:sp>
    </p:spTree>
    <p:extLst>
      <p:ext uri="{BB962C8B-B14F-4D97-AF65-F5344CB8AC3E}">
        <p14:creationId xmlns:p14="http://schemas.microsoft.com/office/powerpoint/2010/main" val="8710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756340"/>
            <a:ext cx="8458200" cy="5924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altLang="en-US" sz="2800" b="1" dirty="0" smtClean="0">
                <a:solidFill>
                  <a:srgbClr val="25265E"/>
                </a:solidFill>
                <a:latin typeface="euclid_circular_a"/>
              </a:rPr>
              <a:t>Find </a:t>
            </a:r>
            <a:r>
              <a:rPr lang="en-GB" altLang="en-US" sz="2800" b="1" dirty="0">
                <a:solidFill>
                  <a:srgbClr val="25265E"/>
                </a:solidFill>
                <a:latin typeface="euclid_circular_a"/>
              </a:rPr>
              <a:t>the length of a </a:t>
            </a:r>
            <a:r>
              <a:rPr lang="en-GB" altLang="en-US" sz="2800" b="1" dirty="0" smtClean="0">
                <a:solidFill>
                  <a:srgbClr val="25265E"/>
                </a:solidFill>
                <a:latin typeface="euclid_circular_a"/>
              </a:rPr>
              <a:t>string</a:t>
            </a:r>
          </a:p>
          <a:p>
            <a:pPr lvl="0"/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1511349"/>
            <a:ext cx="73897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r>
              <a:rPr lang="en-GB" sz="2400" dirty="0"/>
              <a:t>#define size 30</a:t>
            </a:r>
          </a:p>
          <a:p>
            <a:r>
              <a:rPr lang="en-GB" sz="2400" dirty="0" err="1"/>
              <a:t>int</a:t>
            </a:r>
            <a:r>
              <a:rPr lang="en-GB" sz="2400" dirty="0"/>
              <a:t>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  char </a:t>
            </a:r>
            <a:r>
              <a:rPr lang="en-GB" sz="2400" dirty="0" err="1"/>
              <a:t>str</a:t>
            </a:r>
            <a:r>
              <a:rPr lang="en-GB" sz="2400" dirty="0"/>
              <a:t>[size]; 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int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;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printf</a:t>
            </a:r>
            <a:r>
              <a:rPr lang="en-GB" sz="2400" dirty="0"/>
              <a:t>("\</a:t>
            </a:r>
            <a:r>
              <a:rPr lang="en-GB" sz="2400" dirty="0" err="1"/>
              <a:t>nInput</a:t>
            </a:r>
            <a:r>
              <a:rPr lang="en-GB" sz="2400" dirty="0"/>
              <a:t> the string : ");</a:t>
            </a:r>
          </a:p>
          <a:p>
            <a:r>
              <a:rPr lang="en-GB" sz="2400" dirty="0"/>
              <a:t>    gets(</a:t>
            </a:r>
            <a:r>
              <a:rPr lang="en-GB" sz="2400" dirty="0" err="1"/>
              <a:t>str</a:t>
            </a:r>
            <a:r>
              <a:rPr lang="en-GB" sz="2400" dirty="0"/>
              <a:t>);</a:t>
            </a:r>
          </a:p>
          <a:p>
            <a:r>
              <a:rPr lang="en-GB" sz="2400" dirty="0"/>
              <a:t>    for (</a:t>
            </a:r>
            <a:r>
              <a:rPr lang="en-GB" sz="2400" dirty="0" err="1"/>
              <a:t>i</a:t>
            </a:r>
            <a:r>
              <a:rPr lang="en-GB" sz="2400" dirty="0"/>
              <a:t> = 0; </a:t>
            </a:r>
            <a:r>
              <a:rPr lang="en-GB" sz="2400" dirty="0" err="1"/>
              <a:t>str</a:t>
            </a:r>
            <a:r>
              <a:rPr lang="en-GB" sz="2400" dirty="0"/>
              <a:t>[</a:t>
            </a:r>
            <a:r>
              <a:rPr lang="en-GB" sz="2400" dirty="0" err="1"/>
              <a:t>i</a:t>
            </a:r>
            <a:r>
              <a:rPr lang="en-GB" sz="2400" dirty="0"/>
              <a:t>] != '\0'; ++</a:t>
            </a:r>
            <a:r>
              <a:rPr lang="en-GB" sz="2400" dirty="0" err="1"/>
              <a:t>i</a:t>
            </a:r>
            <a:r>
              <a:rPr lang="en-GB" sz="2400" dirty="0"/>
              <a:t>);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printf</a:t>
            </a:r>
            <a:r>
              <a:rPr lang="en-GB" sz="2400" dirty="0"/>
              <a:t>("Length of the string is : %d\n\n", </a:t>
            </a:r>
            <a:r>
              <a:rPr lang="en-GB" sz="2400" dirty="0" err="1"/>
              <a:t>i</a:t>
            </a:r>
            <a:r>
              <a:rPr lang="en-GB" sz="2400" dirty="0"/>
              <a:t>);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33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8908" y="1714695"/>
            <a:ext cx="6629400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altLang="en-US" sz="2800" b="1" dirty="0">
                <a:solidFill>
                  <a:srgbClr val="25265E"/>
                </a:solidFill>
                <a:latin typeface="euclid_circular_a"/>
              </a:rPr>
              <a:t>Find the Frequency of a Character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8908" y="3162271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Enter a string: </a:t>
            </a:r>
            <a:r>
              <a:rPr lang="en-GB" sz="3200" dirty="0" smtClean="0"/>
              <a:t>Fahad Ahmed</a:t>
            </a:r>
            <a:endParaRPr lang="en-GB" sz="3200" dirty="0"/>
          </a:p>
          <a:p>
            <a:r>
              <a:rPr lang="en-GB" sz="3200" dirty="0"/>
              <a:t>Enter a character to find its frequency: </a:t>
            </a:r>
            <a:r>
              <a:rPr lang="en-GB" sz="3200" dirty="0" smtClean="0"/>
              <a:t>a</a:t>
            </a:r>
            <a:endParaRPr lang="en-GB" sz="3200" dirty="0"/>
          </a:p>
          <a:p>
            <a:r>
              <a:rPr lang="en-GB" sz="3200" dirty="0"/>
              <a:t>Frequency of </a:t>
            </a:r>
            <a:r>
              <a:rPr lang="en-GB" sz="3200" dirty="0" smtClean="0"/>
              <a:t>a </a:t>
            </a:r>
            <a:r>
              <a:rPr lang="en-GB" sz="3200" dirty="0"/>
              <a:t>= </a:t>
            </a:r>
            <a:r>
              <a:rPr lang="en-GB" sz="3200" dirty="0" smtClean="0"/>
              <a:t>3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307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" y="646523"/>
            <a:ext cx="8458200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altLang="en-US" sz="2800" b="1" dirty="0">
                <a:solidFill>
                  <a:srgbClr val="25265E"/>
                </a:solidFill>
                <a:latin typeface="euclid_circular_a"/>
              </a:rPr>
              <a:t>Find the Frequency of a Character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6325" y="1147252"/>
            <a:ext cx="6248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#include &lt;</a:t>
            </a:r>
            <a:r>
              <a:rPr lang="en-GB" sz="1600" dirty="0" err="1"/>
              <a:t>stdio.h</a:t>
            </a:r>
            <a:r>
              <a:rPr lang="en-GB" sz="1600" dirty="0"/>
              <a:t>&gt;</a:t>
            </a:r>
          </a:p>
          <a:p>
            <a:r>
              <a:rPr lang="en-GB" sz="1600" dirty="0"/>
              <a:t>#define size 30</a:t>
            </a:r>
          </a:p>
          <a:p>
            <a:r>
              <a:rPr lang="en-GB" sz="1600" dirty="0" err="1"/>
              <a:t>int</a:t>
            </a:r>
            <a:r>
              <a:rPr lang="en-GB" sz="1600" dirty="0"/>
              <a:t> main()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char </a:t>
            </a:r>
            <a:r>
              <a:rPr lang="en-GB" sz="1600" dirty="0" err="1"/>
              <a:t>str</a:t>
            </a:r>
            <a:r>
              <a:rPr lang="en-GB" sz="1600" dirty="0"/>
              <a:t>[size], </a:t>
            </a:r>
            <a:r>
              <a:rPr lang="en-GB" sz="1600" dirty="0" err="1"/>
              <a:t>ch</a:t>
            </a:r>
            <a:r>
              <a:rPr lang="en-GB" sz="1600" dirty="0"/>
              <a:t>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int</a:t>
            </a:r>
            <a:r>
              <a:rPr lang="en-GB" sz="1600" dirty="0"/>
              <a:t> </a:t>
            </a:r>
            <a:r>
              <a:rPr lang="en-GB" sz="1600" dirty="0" err="1"/>
              <a:t>cnt</a:t>
            </a:r>
            <a:r>
              <a:rPr lang="en-GB" sz="1600" dirty="0"/>
              <a:t> = 0,i;</a:t>
            </a:r>
          </a:p>
          <a:p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("Enter a string: ");</a:t>
            </a:r>
          </a:p>
          <a:p>
            <a:r>
              <a:rPr lang="en-GB" sz="1600" dirty="0"/>
              <a:t>    //</a:t>
            </a:r>
            <a:r>
              <a:rPr lang="en-GB" sz="1600" dirty="0" err="1"/>
              <a:t>fgets</a:t>
            </a:r>
            <a:r>
              <a:rPr lang="en-GB" sz="1600" dirty="0"/>
              <a:t>(</a:t>
            </a:r>
            <a:r>
              <a:rPr lang="en-GB" sz="1600" dirty="0" err="1"/>
              <a:t>str</a:t>
            </a:r>
            <a:r>
              <a:rPr lang="en-GB" sz="1600" dirty="0"/>
              <a:t>, size, </a:t>
            </a:r>
            <a:r>
              <a:rPr lang="en-GB" sz="1600" dirty="0" err="1"/>
              <a:t>stdin</a:t>
            </a:r>
            <a:r>
              <a:rPr lang="en-GB" sz="1600" dirty="0"/>
              <a:t>);</a:t>
            </a:r>
          </a:p>
          <a:p>
            <a:r>
              <a:rPr lang="en-GB" sz="1600" dirty="0"/>
              <a:t>    gets(</a:t>
            </a:r>
            <a:r>
              <a:rPr lang="en-GB" sz="1600" dirty="0" err="1"/>
              <a:t>str</a:t>
            </a:r>
            <a:r>
              <a:rPr lang="en-GB" sz="1600" dirty="0"/>
              <a:t>);</a:t>
            </a:r>
          </a:p>
          <a:p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("Enter a character to find its frequency: ");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scanf</a:t>
            </a:r>
            <a:r>
              <a:rPr lang="en-GB" sz="1600" dirty="0"/>
              <a:t>("%c", &amp;</a:t>
            </a:r>
            <a:r>
              <a:rPr lang="en-GB" sz="1600" dirty="0" err="1"/>
              <a:t>ch</a:t>
            </a:r>
            <a:r>
              <a:rPr lang="en-GB" sz="1600" dirty="0"/>
              <a:t>);</a:t>
            </a:r>
          </a:p>
          <a:p>
            <a:endParaRPr lang="en-GB" sz="1600" dirty="0"/>
          </a:p>
          <a:p>
            <a:r>
              <a:rPr lang="en-GB" sz="1600" dirty="0"/>
              <a:t>    for (</a:t>
            </a:r>
            <a:r>
              <a:rPr lang="en-GB" sz="1600" dirty="0" err="1"/>
              <a:t>int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= 0; </a:t>
            </a:r>
            <a:r>
              <a:rPr lang="en-GB" sz="1600" dirty="0" err="1"/>
              <a:t>str</a:t>
            </a:r>
            <a:r>
              <a:rPr lang="en-GB" sz="1600" dirty="0"/>
              <a:t>[</a:t>
            </a:r>
            <a:r>
              <a:rPr lang="en-GB" sz="1600" dirty="0" err="1"/>
              <a:t>i</a:t>
            </a:r>
            <a:r>
              <a:rPr lang="en-GB" sz="1600" dirty="0"/>
              <a:t>] != '\0'; </a:t>
            </a:r>
            <a:r>
              <a:rPr lang="en-GB" sz="1600" dirty="0" err="1"/>
              <a:t>i</a:t>
            </a:r>
            <a:r>
              <a:rPr lang="en-GB" sz="1600" dirty="0"/>
              <a:t>++)</a:t>
            </a:r>
          </a:p>
          <a:p>
            <a:r>
              <a:rPr lang="en-GB" sz="1600" dirty="0"/>
              <a:t>    {</a:t>
            </a:r>
          </a:p>
          <a:p>
            <a:r>
              <a:rPr lang="en-GB" sz="1600" dirty="0"/>
              <a:t>        if (</a:t>
            </a:r>
            <a:r>
              <a:rPr lang="en-GB" sz="1600" dirty="0" err="1"/>
              <a:t>ch</a:t>
            </a:r>
            <a:r>
              <a:rPr lang="en-GB" sz="1600" dirty="0"/>
              <a:t> == </a:t>
            </a:r>
            <a:r>
              <a:rPr lang="en-GB" sz="1600" dirty="0" err="1"/>
              <a:t>str</a:t>
            </a:r>
            <a:r>
              <a:rPr lang="en-GB" sz="1600" dirty="0"/>
              <a:t>[</a:t>
            </a:r>
            <a:r>
              <a:rPr lang="en-GB" sz="1600" dirty="0" err="1"/>
              <a:t>i</a:t>
            </a:r>
            <a:r>
              <a:rPr lang="en-GB" sz="1600" dirty="0"/>
              <a:t>])</a:t>
            </a:r>
          </a:p>
          <a:p>
            <a:r>
              <a:rPr lang="en-GB" sz="1600" dirty="0"/>
              <a:t>            </a:t>
            </a:r>
            <a:r>
              <a:rPr lang="en-GB" sz="1600" dirty="0" err="1"/>
              <a:t>cnt</a:t>
            </a:r>
            <a:r>
              <a:rPr lang="en-GB" sz="1600" dirty="0"/>
              <a:t>++;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("Frequency of %c = %d", </a:t>
            </a:r>
            <a:r>
              <a:rPr lang="en-GB" sz="1600" dirty="0" err="1"/>
              <a:t>ch</a:t>
            </a:r>
            <a:r>
              <a:rPr lang="en-GB" sz="1600" dirty="0"/>
              <a:t>, </a:t>
            </a:r>
            <a:r>
              <a:rPr lang="en-GB" sz="1600" dirty="0" err="1"/>
              <a:t>cnt</a:t>
            </a:r>
            <a:r>
              <a:rPr lang="en-GB" sz="1600" dirty="0"/>
              <a:t>);</a:t>
            </a:r>
          </a:p>
          <a:p>
            <a:r>
              <a:rPr lang="en-GB" sz="1600" dirty="0"/>
              <a:t>    return 0;</a:t>
            </a:r>
          </a:p>
          <a:p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9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Performance Strings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5958" y="864799"/>
            <a:ext cx="8458200" cy="23160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altLang="en-US" sz="2800" b="1" dirty="0" smtClean="0">
                <a:solidFill>
                  <a:srgbClr val="25265E"/>
                </a:solidFill>
                <a:latin typeface="euclid_circular_a"/>
              </a:rPr>
              <a:t>Reverse </a:t>
            </a:r>
            <a:r>
              <a:rPr lang="en-GB" altLang="en-US" sz="2800" b="1" dirty="0">
                <a:solidFill>
                  <a:srgbClr val="25265E"/>
                </a:solidFill>
                <a:latin typeface="euclid_circular_a"/>
              </a:rPr>
              <a:t>of a </a:t>
            </a:r>
            <a:r>
              <a:rPr lang="en-GB" altLang="en-US" sz="2800" b="1" dirty="0" smtClean="0">
                <a:solidFill>
                  <a:srgbClr val="25265E"/>
                </a:solidFill>
                <a:latin typeface="euclid_circular_a"/>
              </a:rPr>
              <a:t>string</a:t>
            </a:r>
          </a:p>
          <a:p>
            <a:pPr lvl="0"/>
            <a:endParaRPr lang="en-GB" altLang="en-US" sz="2800" b="1" dirty="0">
              <a:solidFill>
                <a:srgbClr val="25265E"/>
              </a:solidFill>
              <a:latin typeface="euclid_circular_a"/>
            </a:endParaRPr>
          </a:p>
          <a:p>
            <a:pPr lvl="0"/>
            <a:endParaRPr lang="en-GB" altLang="en-US" sz="2800" b="1" dirty="0" smtClean="0">
              <a:solidFill>
                <a:srgbClr val="25265E"/>
              </a:solidFill>
              <a:latin typeface="euclid_circular_a"/>
            </a:endParaRPr>
          </a:p>
          <a:p>
            <a:pPr lvl="0"/>
            <a:r>
              <a:rPr lang="en-GB" altLang="en-US" sz="2800" b="1" dirty="0" smtClean="0">
                <a:solidFill>
                  <a:srgbClr val="25265E"/>
                </a:solidFill>
                <a:latin typeface="euclid_circular_a"/>
              </a:rPr>
              <a:t>Write </a:t>
            </a:r>
            <a:r>
              <a:rPr lang="en-GB" altLang="en-US" sz="2800" b="1" dirty="0">
                <a:solidFill>
                  <a:srgbClr val="25265E"/>
                </a:solidFill>
                <a:latin typeface="euclid_circular_a"/>
              </a:rPr>
              <a:t>a program in C to </a:t>
            </a:r>
            <a:r>
              <a:rPr lang="en-GB" altLang="en-US" sz="2800" b="1" dirty="0" smtClean="0">
                <a:solidFill>
                  <a:srgbClr val="25265E"/>
                </a:solidFill>
                <a:latin typeface="euclid_circular_a"/>
              </a:rPr>
              <a:t>reverse a </a:t>
            </a:r>
            <a:r>
              <a:rPr lang="en-GB" altLang="en-US" sz="2800" b="1" dirty="0">
                <a:solidFill>
                  <a:srgbClr val="25265E"/>
                </a:solidFill>
                <a:latin typeface="euclid_circular_a"/>
              </a:rPr>
              <a:t>string </a:t>
            </a:r>
            <a:r>
              <a:rPr lang="en-GB" altLang="en-US" sz="2800" b="1" dirty="0">
                <a:solidFill>
                  <a:srgbClr val="FF0000"/>
                </a:solidFill>
                <a:latin typeface="euclid_circular_a"/>
              </a:rPr>
              <a:t>without using library function</a:t>
            </a:r>
            <a:endParaRPr lang="en-GB" altLang="en-US" sz="2800" b="1" dirty="0" smtClean="0">
              <a:solidFill>
                <a:srgbClr val="FF0000"/>
              </a:solidFill>
              <a:latin typeface="euclid_circular_a"/>
            </a:endParaRPr>
          </a:p>
          <a:p>
            <a:pPr lvl="0"/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491619"/>
            <a:ext cx="5638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Input </a:t>
            </a:r>
            <a:r>
              <a:rPr lang="en-GB" sz="3200" dirty="0" smtClean="0"/>
              <a:t>: </a:t>
            </a:r>
          </a:p>
          <a:p>
            <a:r>
              <a:rPr lang="en-GB" sz="3200" dirty="0"/>
              <a:t>s</a:t>
            </a:r>
            <a:r>
              <a:rPr lang="en-GB" sz="3200" dirty="0" smtClean="0"/>
              <a:t>tructured programming in c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 smtClean="0"/>
              <a:t>Expected Output :</a:t>
            </a:r>
            <a:endParaRPr lang="en-GB" sz="3200" dirty="0"/>
          </a:p>
          <a:p>
            <a:r>
              <a:rPr lang="en-GB" sz="3200" dirty="0"/>
              <a:t>c </a:t>
            </a:r>
            <a:r>
              <a:rPr lang="en-GB" sz="3200" dirty="0" err="1"/>
              <a:t>ni</a:t>
            </a:r>
            <a:r>
              <a:rPr lang="en-GB" sz="3200" dirty="0"/>
              <a:t> </a:t>
            </a:r>
            <a:r>
              <a:rPr lang="en-GB" sz="3200" dirty="0" err="1"/>
              <a:t>gnimmargorp</a:t>
            </a:r>
            <a:r>
              <a:rPr lang="en-GB" sz="3200" dirty="0"/>
              <a:t> </a:t>
            </a:r>
            <a:r>
              <a:rPr lang="en-GB" sz="3200" dirty="0" err="1"/>
              <a:t>derutcurts</a:t>
            </a:r>
            <a:endParaRPr lang="en-GB" sz="3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43125" y="4648200"/>
            <a:ext cx="4943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124200" y="6082658"/>
            <a:ext cx="342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756340"/>
            <a:ext cx="8458200" cy="5924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altLang="en-US" sz="2800" b="1" dirty="0" smtClean="0">
                <a:solidFill>
                  <a:srgbClr val="25265E"/>
                </a:solidFill>
                <a:latin typeface="euclid_circular_a"/>
              </a:rPr>
              <a:t>Find </a:t>
            </a:r>
            <a:r>
              <a:rPr lang="en-GB" altLang="en-US" sz="2800" b="1" dirty="0">
                <a:solidFill>
                  <a:srgbClr val="25265E"/>
                </a:solidFill>
                <a:latin typeface="euclid_circular_a"/>
              </a:rPr>
              <a:t>the length of a </a:t>
            </a:r>
            <a:r>
              <a:rPr lang="en-GB" altLang="en-US" sz="2800" b="1" dirty="0" smtClean="0">
                <a:solidFill>
                  <a:srgbClr val="25265E"/>
                </a:solidFill>
                <a:latin typeface="euclid_circular_a"/>
              </a:rPr>
              <a:t>string</a:t>
            </a:r>
          </a:p>
          <a:p>
            <a:pPr lvl="0"/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1511349"/>
            <a:ext cx="73897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r>
              <a:rPr lang="en-GB" sz="2400" dirty="0"/>
              <a:t>#define size 30</a:t>
            </a:r>
          </a:p>
          <a:p>
            <a:r>
              <a:rPr lang="en-GB" sz="2400" dirty="0" err="1"/>
              <a:t>int</a:t>
            </a:r>
            <a:r>
              <a:rPr lang="en-GB" sz="2400" dirty="0"/>
              <a:t>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  char </a:t>
            </a:r>
            <a:r>
              <a:rPr lang="en-GB" sz="2400" dirty="0" err="1"/>
              <a:t>str</a:t>
            </a:r>
            <a:r>
              <a:rPr lang="en-GB" sz="2400" dirty="0"/>
              <a:t>[size]; 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int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;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printf</a:t>
            </a:r>
            <a:r>
              <a:rPr lang="en-GB" sz="2400" dirty="0"/>
              <a:t>("\</a:t>
            </a:r>
            <a:r>
              <a:rPr lang="en-GB" sz="2400" dirty="0" err="1"/>
              <a:t>nInput</a:t>
            </a:r>
            <a:r>
              <a:rPr lang="en-GB" sz="2400" dirty="0"/>
              <a:t> the string : ");</a:t>
            </a:r>
          </a:p>
          <a:p>
            <a:r>
              <a:rPr lang="en-GB" sz="2400" dirty="0"/>
              <a:t>    gets(</a:t>
            </a:r>
            <a:r>
              <a:rPr lang="en-GB" sz="2400" dirty="0" err="1"/>
              <a:t>str</a:t>
            </a:r>
            <a:r>
              <a:rPr lang="en-GB" sz="2400" dirty="0"/>
              <a:t>);</a:t>
            </a:r>
          </a:p>
          <a:p>
            <a:r>
              <a:rPr lang="en-GB" sz="2400" dirty="0"/>
              <a:t>    for (</a:t>
            </a:r>
            <a:r>
              <a:rPr lang="en-GB" sz="2400" dirty="0" err="1"/>
              <a:t>i</a:t>
            </a:r>
            <a:r>
              <a:rPr lang="en-GB" sz="2400" dirty="0"/>
              <a:t> = 0; </a:t>
            </a:r>
            <a:r>
              <a:rPr lang="en-GB" sz="2400" dirty="0" err="1"/>
              <a:t>str</a:t>
            </a:r>
            <a:r>
              <a:rPr lang="en-GB" sz="2400" dirty="0"/>
              <a:t>[</a:t>
            </a:r>
            <a:r>
              <a:rPr lang="en-GB" sz="2400" dirty="0" err="1"/>
              <a:t>i</a:t>
            </a:r>
            <a:r>
              <a:rPr lang="en-GB" sz="2400" dirty="0"/>
              <a:t>] != '\0'; ++</a:t>
            </a:r>
            <a:r>
              <a:rPr lang="en-GB" sz="2400" dirty="0" err="1"/>
              <a:t>i</a:t>
            </a:r>
            <a:r>
              <a:rPr lang="en-GB" sz="2400" dirty="0"/>
              <a:t>);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printf</a:t>
            </a:r>
            <a:r>
              <a:rPr lang="en-GB" sz="2400" dirty="0"/>
              <a:t>("Length of the string is : %d\n\n", </a:t>
            </a:r>
            <a:r>
              <a:rPr lang="en-GB" sz="2400" dirty="0" err="1"/>
              <a:t>i</a:t>
            </a:r>
            <a:r>
              <a:rPr lang="en-GB" sz="2400" dirty="0"/>
              <a:t>);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84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799" y="741140"/>
            <a:ext cx="407044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r>
              <a:rPr lang="en-GB" sz="2400" dirty="0" err="1"/>
              <a:t>int</a:t>
            </a:r>
            <a:r>
              <a:rPr lang="en-GB" sz="2400" dirty="0"/>
              <a:t>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  char s[1000], r[1000];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int</a:t>
            </a:r>
            <a:r>
              <a:rPr lang="en-GB" sz="2400" dirty="0"/>
              <a:t> begin, end, count = 0;</a:t>
            </a:r>
          </a:p>
          <a:p>
            <a:endParaRPr lang="en-GB" sz="2400" dirty="0"/>
          </a:p>
          <a:p>
            <a:r>
              <a:rPr lang="en-GB" sz="2400" dirty="0"/>
              <a:t>    </a:t>
            </a:r>
            <a:r>
              <a:rPr lang="en-GB" sz="2400" dirty="0" err="1"/>
              <a:t>printf</a:t>
            </a:r>
            <a:r>
              <a:rPr lang="en-GB" sz="2400" dirty="0"/>
              <a:t>("Input a string\n");</a:t>
            </a:r>
          </a:p>
          <a:p>
            <a:r>
              <a:rPr lang="en-GB" sz="2400" dirty="0"/>
              <a:t>    gets(s);</a:t>
            </a:r>
          </a:p>
          <a:p>
            <a:endParaRPr lang="en-GB" sz="2400" dirty="0"/>
          </a:p>
          <a:p>
            <a:r>
              <a:rPr lang="en-GB" sz="2400" dirty="0"/>
              <a:t>    while (s[count] != '\0')</a:t>
            </a:r>
          </a:p>
          <a:p>
            <a:r>
              <a:rPr lang="en-GB" sz="2400" dirty="0"/>
              <a:t>        count++;</a:t>
            </a:r>
          </a:p>
          <a:p>
            <a:endParaRPr lang="en-GB" sz="2400" dirty="0"/>
          </a:p>
          <a:p>
            <a:r>
              <a:rPr lang="en-GB" sz="2400" dirty="0"/>
              <a:t>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7200" y="741141"/>
            <a:ext cx="50196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end = count - 1;</a:t>
            </a:r>
          </a:p>
          <a:p>
            <a:endParaRPr lang="en-GB" sz="2400" dirty="0"/>
          </a:p>
          <a:p>
            <a:r>
              <a:rPr lang="en-GB" sz="2400" dirty="0"/>
              <a:t>    for (begin = 0; begin &lt; count; begin++)</a:t>
            </a:r>
          </a:p>
          <a:p>
            <a:r>
              <a:rPr lang="en-GB" sz="2400" dirty="0"/>
              <a:t>    {</a:t>
            </a:r>
          </a:p>
          <a:p>
            <a:r>
              <a:rPr lang="en-GB" sz="2400" dirty="0"/>
              <a:t>        r[begin] = s[end];</a:t>
            </a:r>
          </a:p>
          <a:p>
            <a:r>
              <a:rPr lang="en-GB" sz="2400" dirty="0"/>
              <a:t>        end--;</a:t>
            </a:r>
          </a:p>
          <a:p>
            <a:r>
              <a:rPr lang="en-GB" sz="2400" dirty="0"/>
              <a:t>    }</a:t>
            </a:r>
          </a:p>
          <a:p>
            <a:endParaRPr lang="en-GB" sz="2400" dirty="0"/>
          </a:p>
          <a:p>
            <a:r>
              <a:rPr lang="en-GB" sz="2400" dirty="0"/>
              <a:t>    r[begin] = '\0';</a:t>
            </a:r>
          </a:p>
          <a:p>
            <a:endParaRPr lang="en-GB" sz="2400" dirty="0"/>
          </a:p>
          <a:p>
            <a:r>
              <a:rPr lang="en-GB" sz="2400" dirty="0"/>
              <a:t>    </a:t>
            </a:r>
            <a:r>
              <a:rPr lang="en-GB" sz="2400" dirty="0" err="1"/>
              <a:t>printf</a:t>
            </a:r>
            <a:r>
              <a:rPr lang="en-GB" sz="2400" dirty="0"/>
              <a:t>("%s\n", r);</a:t>
            </a:r>
          </a:p>
          <a:p>
            <a:endParaRPr lang="en-GB" sz="2400" dirty="0"/>
          </a:p>
          <a:p>
            <a:r>
              <a:rPr lang="en-GB" sz="2400" dirty="0"/>
              <a:t>    return 0;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5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858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Strings are actually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one-dimensional array of characters</a:t>
            </a:r>
            <a:r>
              <a:rPr lang="en-GB" sz="2400" dirty="0"/>
              <a:t> terminated by a null character </a:t>
            </a:r>
            <a:r>
              <a:rPr lang="en-GB" sz="2400" dirty="0">
                <a:solidFill>
                  <a:srgbClr val="FF0000"/>
                </a:solidFill>
              </a:rPr>
              <a:t>'\0'. </a:t>
            </a:r>
            <a:r>
              <a:rPr lang="en-GB" sz="2400" dirty="0"/>
              <a:t>Thus a null-terminated string contains the characters that comprise the string followed by a null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90500" y="2363729"/>
            <a:ext cx="8280400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When the compiler encounters a sequence of characters enclosed in the double quotation marks, it appends a null character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at the end by default.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7558" y="3786852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A626A4"/>
                </a:solidFill>
                <a:latin typeface="Droid Sans Mono"/>
              </a:rPr>
              <a:t>How to declare a string?</a:t>
            </a:r>
          </a:p>
          <a:p>
            <a:r>
              <a:rPr lang="en-GB" dirty="0"/>
              <a:t>Here's how you can declare strings:</a:t>
            </a:r>
          </a:p>
          <a:p>
            <a:endParaRPr lang="en-GB" dirty="0"/>
          </a:p>
          <a:p>
            <a:r>
              <a:rPr lang="en-GB" dirty="0" smtClean="0"/>
              <a:t>				</a:t>
            </a:r>
            <a:r>
              <a:rPr lang="en-GB" sz="2800" b="1" dirty="0" smtClean="0">
                <a:solidFill>
                  <a:srgbClr val="FF0000"/>
                </a:solidFill>
              </a:rPr>
              <a:t>char </a:t>
            </a:r>
            <a:r>
              <a:rPr lang="en-GB" sz="2800" b="1" dirty="0">
                <a:solidFill>
                  <a:srgbClr val="FF0000"/>
                </a:solidFill>
              </a:rPr>
              <a:t>s[5];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819400" y="5610083"/>
            <a:ext cx="5029200" cy="49244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char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c[ ] =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“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Hellow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52489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C program to check if  a number is palindrome or not</a:t>
            </a:r>
            <a:endParaRPr lang="en-GB" sz="4000" b="1" dirty="0">
              <a:solidFill>
                <a:srgbClr val="25265E"/>
              </a:solidFill>
              <a:latin typeface="euclid_circular_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0" y="3491619"/>
            <a:ext cx="5638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Input </a:t>
            </a:r>
            <a:r>
              <a:rPr lang="en-GB" sz="3200" dirty="0" smtClean="0"/>
              <a:t>: </a:t>
            </a:r>
          </a:p>
          <a:p>
            <a:r>
              <a:rPr lang="en-GB" sz="3200" dirty="0" err="1"/>
              <a:t>a</a:t>
            </a:r>
            <a:r>
              <a:rPr lang="en-GB" sz="3200" dirty="0" err="1" smtClean="0"/>
              <a:t>bccba</a:t>
            </a:r>
            <a:endParaRPr lang="en-GB" sz="3200" dirty="0" smtClean="0"/>
          </a:p>
          <a:p>
            <a:r>
              <a:rPr lang="en-GB" sz="3200" dirty="0" err="1" smtClean="0"/>
              <a:t>abccba</a:t>
            </a:r>
            <a:endParaRPr lang="en-GB" sz="3200" dirty="0"/>
          </a:p>
          <a:p>
            <a:r>
              <a:rPr lang="en-GB" sz="3200" dirty="0" smtClean="0"/>
              <a:t>Expected Output :  </a:t>
            </a:r>
            <a:r>
              <a:rPr lang="en-GB" sz="2800" dirty="0"/>
              <a:t>palindrome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5500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1808" y="655963"/>
            <a:ext cx="5943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#include &lt;</a:t>
            </a:r>
            <a:r>
              <a:rPr lang="en-GB" sz="1600" dirty="0" err="1"/>
              <a:t>stdio.h</a:t>
            </a:r>
            <a:r>
              <a:rPr lang="en-GB" sz="1600" dirty="0"/>
              <a:t>&gt;</a:t>
            </a:r>
          </a:p>
          <a:p>
            <a:r>
              <a:rPr lang="en-GB" sz="1600" dirty="0" err="1"/>
              <a:t>int</a:t>
            </a:r>
            <a:r>
              <a:rPr lang="en-GB" sz="1600" dirty="0"/>
              <a:t> main()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</a:t>
            </a:r>
            <a:r>
              <a:rPr lang="en-GB" sz="1600" dirty="0" err="1"/>
              <a:t>int</a:t>
            </a:r>
            <a:r>
              <a:rPr lang="en-GB" sz="1600" dirty="0"/>
              <a:t> n, r = 0, t;</a:t>
            </a:r>
          </a:p>
          <a:p>
            <a:endParaRPr lang="en-GB" sz="1600" dirty="0"/>
          </a:p>
          <a:p>
            <a:r>
              <a:rPr lang="en-GB" sz="1600" dirty="0"/>
              <a:t>   </a:t>
            </a:r>
            <a:r>
              <a:rPr lang="en-GB" sz="1600" dirty="0" err="1"/>
              <a:t>printf</a:t>
            </a:r>
            <a:r>
              <a:rPr lang="en-GB" sz="1600" dirty="0"/>
              <a:t>("Enter an integer to check if it's palindrome or not\n");</a:t>
            </a:r>
          </a:p>
          <a:p>
            <a:r>
              <a:rPr lang="en-GB" sz="1600" dirty="0"/>
              <a:t>   </a:t>
            </a:r>
            <a:r>
              <a:rPr lang="en-GB" sz="1600" dirty="0" err="1"/>
              <a:t>scanf</a:t>
            </a:r>
            <a:r>
              <a:rPr lang="en-GB" sz="1600" dirty="0"/>
              <a:t>("%d", &amp;n);</a:t>
            </a:r>
          </a:p>
          <a:p>
            <a:endParaRPr lang="en-GB" sz="1600" dirty="0"/>
          </a:p>
          <a:p>
            <a:r>
              <a:rPr lang="en-GB" sz="1600" dirty="0"/>
              <a:t>   t = n;</a:t>
            </a:r>
          </a:p>
          <a:p>
            <a:endParaRPr lang="en-GB" sz="1600" dirty="0"/>
          </a:p>
          <a:p>
            <a:r>
              <a:rPr lang="en-GB" sz="1600" dirty="0"/>
              <a:t>   while (t != 0)</a:t>
            </a:r>
          </a:p>
          <a:p>
            <a:r>
              <a:rPr lang="en-GB" sz="1600" dirty="0"/>
              <a:t>   {</a:t>
            </a:r>
          </a:p>
          <a:p>
            <a:r>
              <a:rPr lang="en-GB" sz="1600" dirty="0"/>
              <a:t>      r = r * 10;</a:t>
            </a:r>
          </a:p>
          <a:p>
            <a:r>
              <a:rPr lang="en-GB" sz="1600" dirty="0"/>
              <a:t>      r = r + t%10;</a:t>
            </a:r>
          </a:p>
          <a:p>
            <a:r>
              <a:rPr lang="en-GB" sz="1600" dirty="0"/>
              <a:t>      t = t/10;</a:t>
            </a:r>
          </a:p>
          <a:p>
            <a:r>
              <a:rPr lang="en-GB" sz="1600" dirty="0"/>
              <a:t>   }</a:t>
            </a:r>
          </a:p>
          <a:p>
            <a:endParaRPr lang="en-GB" sz="1600" dirty="0"/>
          </a:p>
          <a:p>
            <a:r>
              <a:rPr lang="en-GB" sz="1600" dirty="0"/>
              <a:t>   if (n == r)</a:t>
            </a:r>
          </a:p>
          <a:p>
            <a:r>
              <a:rPr lang="en-GB" sz="1600" dirty="0"/>
              <a:t>      </a:t>
            </a:r>
            <a:r>
              <a:rPr lang="en-GB" sz="1600" dirty="0" err="1"/>
              <a:t>printf</a:t>
            </a:r>
            <a:r>
              <a:rPr lang="en-GB" sz="1600" dirty="0"/>
              <a:t>("%d is a palindrome number.\n", n);</a:t>
            </a:r>
          </a:p>
          <a:p>
            <a:r>
              <a:rPr lang="en-GB" sz="1600" dirty="0"/>
              <a:t>   else</a:t>
            </a:r>
          </a:p>
          <a:p>
            <a:r>
              <a:rPr lang="en-GB" sz="1600" dirty="0"/>
              <a:t>      </a:t>
            </a:r>
            <a:r>
              <a:rPr lang="en-GB" sz="1600" dirty="0" err="1"/>
              <a:t>printf</a:t>
            </a:r>
            <a:r>
              <a:rPr lang="en-GB" sz="1600" dirty="0"/>
              <a:t>("%d isn't a palindrome number.\n", n);</a:t>
            </a:r>
          </a:p>
          <a:p>
            <a:endParaRPr lang="en-GB" sz="1600" dirty="0"/>
          </a:p>
          <a:p>
            <a:r>
              <a:rPr lang="en-GB" sz="1600" dirty="0"/>
              <a:t>   return 0;</a:t>
            </a:r>
          </a:p>
          <a:p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59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52489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25265E"/>
                </a:solidFill>
                <a:latin typeface="euclid_circular_a"/>
              </a:rPr>
              <a:t>C program for palindrome without using string functions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0" y="3491619"/>
            <a:ext cx="5638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Input </a:t>
            </a:r>
            <a:r>
              <a:rPr lang="en-GB" sz="3200" dirty="0" smtClean="0"/>
              <a:t>: </a:t>
            </a:r>
          </a:p>
          <a:p>
            <a:r>
              <a:rPr lang="en-GB" sz="3200" dirty="0" smtClean="0"/>
              <a:t>		</a:t>
            </a:r>
            <a:r>
              <a:rPr lang="en-GB" sz="3200" dirty="0" err="1" smtClean="0"/>
              <a:t>str</a:t>
            </a:r>
            <a:r>
              <a:rPr lang="en-GB" sz="3200" dirty="0" smtClean="0"/>
              <a:t>[] = </a:t>
            </a:r>
            <a:r>
              <a:rPr lang="en-GB" sz="3200" dirty="0" smtClean="0">
                <a:solidFill>
                  <a:srgbClr val="FF0000"/>
                </a:solidFill>
              </a:rPr>
              <a:t>a </a:t>
            </a:r>
            <a:r>
              <a:rPr lang="en-GB" sz="3200" dirty="0" smtClean="0">
                <a:solidFill>
                  <a:srgbClr val="FF0000"/>
                </a:solidFill>
              </a:rPr>
              <a:t>b c </a:t>
            </a:r>
            <a:r>
              <a:rPr lang="en-GB" sz="3200" dirty="0" smtClean="0">
                <a:solidFill>
                  <a:srgbClr val="00B050"/>
                </a:solidFill>
              </a:rPr>
              <a:t>d </a:t>
            </a:r>
            <a:r>
              <a:rPr lang="en-GB" sz="3200" dirty="0" err="1" smtClean="0">
                <a:solidFill>
                  <a:srgbClr val="00B050"/>
                </a:solidFill>
              </a:rPr>
              <a:t>d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3200" dirty="0" smtClean="0">
                <a:solidFill>
                  <a:srgbClr val="00B050"/>
                </a:solidFill>
              </a:rPr>
              <a:t>c b a</a:t>
            </a:r>
          </a:p>
          <a:p>
            <a:r>
              <a:rPr lang="en-GB" sz="3200" dirty="0" smtClean="0"/>
              <a:t>		</a:t>
            </a:r>
            <a:r>
              <a:rPr lang="en-GB" sz="3200" dirty="0" smtClean="0"/>
              <a:t>rev[]= </a:t>
            </a:r>
            <a:r>
              <a:rPr lang="en-GB" sz="3200" dirty="0" smtClean="0">
                <a:solidFill>
                  <a:srgbClr val="00B050"/>
                </a:solidFill>
              </a:rPr>
              <a:t>a b c d </a:t>
            </a:r>
            <a:r>
              <a:rPr lang="en-GB" sz="3200" dirty="0" err="1" smtClean="0">
                <a:solidFill>
                  <a:srgbClr val="FF0000"/>
                </a:solidFill>
              </a:rPr>
              <a:t>d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3200" dirty="0">
                <a:solidFill>
                  <a:srgbClr val="FF0000"/>
                </a:solidFill>
              </a:rPr>
              <a:t>c b a</a:t>
            </a:r>
          </a:p>
          <a:p>
            <a:r>
              <a:rPr lang="en-GB" sz="3200" dirty="0" smtClean="0"/>
              <a:t>Expected Output :  </a:t>
            </a:r>
            <a:r>
              <a:rPr lang="en-GB" dirty="0"/>
              <a:t>palindrome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8459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762000"/>
            <a:ext cx="361789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#include &lt;</a:t>
            </a:r>
            <a:r>
              <a:rPr lang="en-GB" sz="1400" dirty="0" err="1">
                <a:solidFill>
                  <a:srgbClr val="25265E"/>
                </a:solidFill>
                <a:latin typeface="euclid_circular_a"/>
              </a:rPr>
              <a:t>stdio.h</a:t>
            </a:r>
            <a:r>
              <a:rPr lang="en-GB" sz="1400" dirty="0">
                <a:solidFill>
                  <a:srgbClr val="25265E"/>
                </a:solidFill>
                <a:latin typeface="euclid_circular_a"/>
              </a:rPr>
              <a:t>&gt;</a:t>
            </a:r>
          </a:p>
          <a:p>
            <a:r>
              <a:rPr lang="en-GB" sz="1400" dirty="0" err="1">
                <a:solidFill>
                  <a:srgbClr val="25265E"/>
                </a:solidFill>
                <a:latin typeface="euclid_circular_a"/>
              </a:rPr>
              <a:t>int</a:t>
            </a:r>
            <a:r>
              <a:rPr lang="en-GB" sz="1400" dirty="0">
                <a:solidFill>
                  <a:srgbClr val="25265E"/>
                </a:solidFill>
                <a:latin typeface="euclid_circular_a"/>
              </a:rPr>
              <a:t> main()</a:t>
            </a: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{</a:t>
            </a: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  char text[100];</a:t>
            </a: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  </a:t>
            </a:r>
            <a:r>
              <a:rPr lang="en-GB" sz="1400" dirty="0" err="1">
                <a:solidFill>
                  <a:srgbClr val="25265E"/>
                </a:solidFill>
                <a:latin typeface="euclid_circular_a"/>
              </a:rPr>
              <a:t>int</a:t>
            </a:r>
            <a:r>
              <a:rPr lang="en-GB" sz="1400" dirty="0">
                <a:solidFill>
                  <a:srgbClr val="25265E"/>
                </a:solidFill>
                <a:latin typeface="euclid_circular_a"/>
              </a:rPr>
              <a:t> begin, middle, end, length = 0;</a:t>
            </a:r>
          </a:p>
          <a:p>
            <a:endParaRPr lang="en-GB" sz="1400" dirty="0">
              <a:solidFill>
                <a:srgbClr val="25265E"/>
              </a:solidFill>
              <a:latin typeface="euclid_circular_a"/>
            </a:endParaRP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  gets(text);</a:t>
            </a:r>
          </a:p>
          <a:p>
            <a:endParaRPr lang="en-GB" sz="1400" dirty="0">
              <a:solidFill>
                <a:srgbClr val="25265E"/>
              </a:solidFill>
              <a:latin typeface="euclid_circular_a"/>
            </a:endParaRP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  while (text[length] != '\0')</a:t>
            </a: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    length++;</a:t>
            </a:r>
          </a:p>
          <a:p>
            <a:endParaRPr lang="en-GB" sz="1400" dirty="0">
              <a:solidFill>
                <a:srgbClr val="25265E"/>
              </a:solidFill>
              <a:latin typeface="euclid_circular_a"/>
            </a:endParaRP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  end = length - 1;</a:t>
            </a: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  middle = length/2;</a:t>
            </a:r>
          </a:p>
          <a:p>
            <a:endParaRPr lang="en-GB" sz="1400" dirty="0">
              <a:solidFill>
                <a:srgbClr val="25265E"/>
              </a:solidFill>
              <a:latin typeface="euclid_circular_a"/>
            </a:endParaRP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  for (begin = 0; begin &lt; middle; begin++)</a:t>
            </a: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  {</a:t>
            </a: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    if (text[begin] != text[end])</a:t>
            </a: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    {</a:t>
            </a: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      </a:t>
            </a:r>
            <a:r>
              <a:rPr lang="en-GB" sz="1400" dirty="0" err="1">
                <a:solidFill>
                  <a:srgbClr val="25265E"/>
                </a:solidFill>
                <a:latin typeface="euclid_circular_a"/>
              </a:rPr>
              <a:t>printf</a:t>
            </a:r>
            <a:r>
              <a:rPr lang="en-GB" sz="1400" dirty="0">
                <a:solidFill>
                  <a:srgbClr val="25265E"/>
                </a:solidFill>
                <a:latin typeface="euclid_circular_a"/>
              </a:rPr>
              <a:t>("Not a palindrome.\n");</a:t>
            </a: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      break;</a:t>
            </a: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    }</a:t>
            </a: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    end--;</a:t>
            </a: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  }</a:t>
            </a: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  if (begin == middle)</a:t>
            </a: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    </a:t>
            </a:r>
            <a:r>
              <a:rPr lang="en-GB" sz="1400" dirty="0" err="1">
                <a:solidFill>
                  <a:srgbClr val="25265E"/>
                </a:solidFill>
                <a:latin typeface="euclid_circular_a"/>
              </a:rPr>
              <a:t>printf</a:t>
            </a:r>
            <a:r>
              <a:rPr lang="en-GB" sz="1400" dirty="0">
                <a:solidFill>
                  <a:srgbClr val="25265E"/>
                </a:solidFill>
                <a:latin typeface="euclid_circular_a"/>
              </a:rPr>
              <a:t>("Palindrome.\n");</a:t>
            </a:r>
          </a:p>
          <a:p>
            <a:endParaRPr lang="en-GB" sz="1400" dirty="0">
              <a:solidFill>
                <a:srgbClr val="25265E"/>
              </a:solidFill>
              <a:latin typeface="euclid_circular_a"/>
            </a:endParaRP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  return 0;</a:t>
            </a:r>
          </a:p>
          <a:p>
            <a:r>
              <a:rPr lang="en-GB" sz="1400" dirty="0">
                <a:solidFill>
                  <a:srgbClr val="25265E"/>
                </a:solidFill>
                <a:latin typeface="euclid_circular_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55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Strings.h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 string-fun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53998"/>
            <a:ext cx="6637292" cy="614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9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95943"/>
            <a:ext cx="3856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C String function – </a:t>
            </a:r>
            <a:r>
              <a:rPr lang="en-GB" sz="2800" b="1" dirty="0" err="1"/>
              <a:t>strlen</a:t>
            </a:r>
            <a:endParaRPr lang="en-GB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1752600"/>
            <a:ext cx="78216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r>
              <a:rPr lang="en-GB" sz="2400" dirty="0"/>
              <a:t>#include &lt;</a:t>
            </a:r>
            <a:r>
              <a:rPr lang="en-GB" sz="2400" dirty="0" err="1"/>
              <a:t>string.h</a:t>
            </a:r>
            <a:r>
              <a:rPr lang="en-GB" sz="2400" dirty="0"/>
              <a:t>&gt;</a:t>
            </a:r>
          </a:p>
          <a:p>
            <a:r>
              <a:rPr lang="en-GB" sz="2400" dirty="0" err="1"/>
              <a:t>int</a:t>
            </a:r>
            <a:r>
              <a:rPr lang="en-GB" sz="2400" dirty="0"/>
              <a:t>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  char str1[] = "structured programming in c";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printf</a:t>
            </a:r>
            <a:r>
              <a:rPr lang="en-GB" sz="2400" dirty="0"/>
              <a:t>("Length of string str1: %d", </a:t>
            </a:r>
            <a:r>
              <a:rPr lang="en-GB" sz="2400" dirty="0" err="1"/>
              <a:t>strlen</a:t>
            </a:r>
            <a:r>
              <a:rPr lang="en-GB" sz="2400" dirty="0"/>
              <a:t>(str1));</a:t>
            </a:r>
          </a:p>
          <a:p>
            <a:r>
              <a:rPr lang="en-GB" sz="2400" dirty="0"/>
              <a:t>    return 0;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05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95943"/>
            <a:ext cx="3900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C String function </a:t>
            </a:r>
            <a:r>
              <a:rPr lang="en-GB" sz="2800" b="1" dirty="0" smtClean="0"/>
              <a:t>–</a:t>
            </a:r>
            <a:r>
              <a:rPr lang="en-GB" dirty="0"/>
              <a:t> STRUPR() </a:t>
            </a:r>
            <a:endParaRPr lang="en-GB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1752600"/>
            <a:ext cx="78216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000" dirty="0"/>
              <a:t>#include&lt;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pPr fontAlgn="base"/>
            <a:r>
              <a:rPr lang="en-GB" sz="2000" dirty="0"/>
              <a:t>#include&lt;</a:t>
            </a:r>
            <a:r>
              <a:rPr lang="en-GB" sz="2000" dirty="0" err="1"/>
              <a:t>string.h</a:t>
            </a:r>
            <a:r>
              <a:rPr lang="en-GB" sz="2000" dirty="0"/>
              <a:t>&gt;</a:t>
            </a:r>
          </a:p>
          <a:p>
            <a:pPr fontAlgn="base"/>
            <a:r>
              <a:rPr lang="en-GB" sz="2000" dirty="0"/>
              <a:t> </a:t>
            </a:r>
          </a:p>
          <a:p>
            <a:pPr fontAlgn="base"/>
            <a:r>
              <a:rPr lang="en-GB" sz="2000" b="1" dirty="0" err="1"/>
              <a:t>int</a:t>
            </a:r>
            <a:r>
              <a:rPr lang="en-GB" sz="2000" dirty="0"/>
              <a:t> main()</a:t>
            </a:r>
          </a:p>
          <a:p>
            <a:pPr fontAlgn="base"/>
            <a:r>
              <a:rPr lang="en-GB" sz="2000" dirty="0"/>
              <a:t>{</a:t>
            </a:r>
          </a:p>
          <a:p>
            <a:pPr fontAlgn="base"/>
            <a:r>
              <a:rPr lang="en-GB" sz="2000" dirty="0"/>
              <a:t>    </a:t>
            </a:r>
            <a:r>
              <a:rPr lang="en-GB" sz="2000" b="1" dirty="0"/>
              <a:t>char</a:t>
            </a:r>
            <a:r>
              <a:rPr lang="en-GB" sz="2000" dirty="0"/>
              <a:t> </a:t>
            </a:r>
            <a:r>
              <a:rPr lang="en-GB" sz="2000" dirty="0" err="1"/>
              <a:t>str</a:t>
            </a:r>
            <a:r>
              <a:rPr lang="en-GB" sz="2000" dirty="0"/>
              <a:t>[ ] = "Modify This String To Upper";</a:t>
            </a:r>
          </a:p>
          <a:p>
            <a:pPr fontAlgn="base"/>
            <a:r>
              <a:rPr lang="en-GB" sz="2000" dirty="0"/>
              <a:t>    </a:t>
            </a:r>
            <a:r>
              <a:rPr lang="en-GB" sz="2000" b="1" dirty="0" err="1"/>
              <a:t>printf</a:t>
            </a:r>
            <a:r>
              <a:rPr lang="en-GB" sz="2000" dirty="0"/>
              <a:t>("%s\n",</a:t>
            </a:r>
            <a:r>
              <a:rPr lang="en-GB" sz="2000" dirty="0" err="1"/>
              <a:t>strupr</a:t>
            </a:r>
            <a:r>
              <a:rPr lang="en-GB" sz="2000" dirty="0"/>
              <a:t>(</a:t>
            </a:r>
            <a:r>
              <a:rPr lang="en-GB" sz="2000" dirty="0" err="1"/>
              <a:t>str</a:t>
            </a:r>
            <a:r>
              <a:rPr lang="en-GB" sz="2000" dirty="0"/>
              <a:t>));</a:t>
            </a:r>
          </a:p>
          <a:p>
            <a:pPr fontAlgn="base"/>
            <a:r>
              <a:rPr lang="en-GB" sz="2000" dirty="0"/>
              <a:t>    </a:t>
            </a:r>
            <a:r>
              <a:rPr lang="en-GB" sz="2000" b="1" dirty="0"/>
              <a:t>return</a:t>
            </a:r>
            <a:r>
              <a:rPr lang="en-GB" sz="2000" dirty="0"/>
              <a:t>  0;</a:t>
            </a:r>
          </a:p>
          <a:p>
            <a:pPr fontAlgn="base"/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93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95943"/>
            <a:ext cx="3924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C String function </a:t>
            </a:r>
            <a:r>
              <a:rPr lang="en-GB" sz="2800" b="1" dirty="0" smtClean="0"/>
              <a:t>–</a:t>
            </a:r>
            <a:r>
              <a:rPr lang="en-GB" dirty="0"/>
              <a:t> </a:t>
            </a:r>
            <a:r>
              <a:rPr lang="en-GB" dirty="0" smtClean="0"/>
              <a:t>STRLWR() </a:t>
            </a:r>
            <a:endParaRPr lang="en-GB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1752600"/>
            <a:ext cx="78216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000" dirty="0"/>
              <a:t>#include&lt;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pPr fontAlgn="base"/>
            <a:r>
              <a:rPr lang="en-GB" sz="2000" dirty="0"/>
              <a:t>#include&lt;</a:t>
            </a:r>
            <a:r>
              <a:rPr lang="en-GB" sz="2000" dirty="0" err="1"/>
              <a:t>string.h</a:t>
            </a:r>
            <a:r>
              <a:rPr lang="en-GB" sz="2000" dirty="0"/>
              <a:t>&gt;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 err="1"/>
              <a:t>int</a:t>
            </a:r>
            <a:r>
              <a:rPr lang="en-GB" sz="2000" dirty="0"/>
              <a:t> main()</a:t>
            </a:r>
          </a:p>
          <a:p>
            <a:pPr fontAlgn="base"/>
            <a:r>
              <a:rPr lang="en-GB" sz="2000" dirty="0"/>
              <a:t>{</a:t>
            </a:r>
          </a:p>
          <a:p>
            <a:pPr fontAlgn="base"/>
            <a:r>
              <a:rPr lang="en-GB" sz="2000" dirty="0"/>
              <a:t>    char </a:t>
            </a:r>
            <a:r>
              <a:rPr lang="en-GB" sz="2000" dirty="0" err="1"/>
              <a:t>str</a:t>
            </a:r>
            <a:r>
              <a:rPr lang="en-GB" sz="2000" dirty="0"/>
              <a:t>[ ] = "STRUCTURED PROGRAMMING IN C";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    // converting the given string into lowercase.</a:t>
            </a:r>
          </a:p>
          <a:p>
            <a:pPr fontAlgn="base"/>
            <a:r>
              <a:rPr lang="en-GB" sz="2000" dirty="0"/>
              <a:t>    </a:t>
            </a:r>
            <a:r>
              <a:rPr lang="en-GB" sz="2000" dirty="0" err="1"/>
              <a:t>printf</a:t>
            </a:r>
            <a:r>
              <a:rPr lang="en-GB" sz="2000" dirty="0"/>
              <a:t>("%s\n",</a:t>
            </a:r>
            <a:r>
              <a:rPr lang="en-GB" sz="2000" dirty="0" err="1"/>
              <a:t>strlwr</a:t>
            </a:r>
            <a:r>
              <a:rPr lang="en-GB" sz="2000" dirty="0"/>
              <a:t> (</a:t>
            </a:r>
            <a:r>
              <a:rPr lang="en-GB" sz="2000" dirty="0" err="1"/>
              <a:t>str</a:t>
            </a:r>
            <a:r>
              <a:rPr lang="en-GB" sz="2000" dirty="0"/>
              <a:t>));</a:t>
            </a:r>
          </a:p>
          <a:p>
            <a:pPr fontAlgn="base"/>
            <a:endParaRPr lang="en-GB" sz="2000" dirty="0"/>
          </a:p>
          <a:p>
            <a:pPr fontAlgn="base"/>
            <a:r>
              <a:rPr lang="en-GB" sz="2000" dirty="0"/>
              <a:t>    return  0;</a:t>
            </a:r>
          </a:p>
          <a:p>
            <a:pPr fontAlgn="base"/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49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95943"/>
            <a:ext cx="623042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C String function – </a:t>
            </a:r>
            <a:r>
              <a:rPr lang="en-GB" sz="2800" b="1" dirty="0" err="1" smtClean="0"/>
              <a:t>strcat</a:t>
            </a:r>
            <a:endParaRPr lang="en-GB" sz="2800" b="1" dirty="0" smtClean="0"/>
          </a:p>
          <a:p>
            <a:r>
              <a:rPr lang="en-GB" dirty="0"/>
              <a:t>It concatenates two strings and returns the concatenated string. </a:t>
            </a:r>
            <a:endParaRPr lang="en-GB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1752600"/>
            <a:ext cx="78216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r>
              <a:rPr lang="en-GB" sz="2000" dirty="0"/>
              <a:t>#include &lt;</a:t>
            </a:r>
            <a:r>
              <a:rPr lang="en-GB" sz="2000" dirty="0" err="1"/>
              <a:t>string.h</a:t>
            </a:r>
            <a:r>
              <a:rPr lang="en-GB" sz="2000" dirty="0"/>
              <a:t>&gt;</a:t>
            </a:r>
          </a:p>
          <a:p>
            <a:r>
              <a:rPr lang="en-GB" sz="2000" dirty="0" err="1"/>
              <a:t>int</a:t>
            </a:r>
            <a:r>
              <a:rPr lang="en-GB" sz="2000" dirty="0"/>
              <a:t> 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   char s1[10] = "Hello";</a:t>
            </a:r>
          </a:p>
          <a:p>
            <a:r>
              <a:rPr lang="en-GB" sz="2000" dirty="0"/>
              <a:t>     char s2[10] = "World";</a:t>
            </a:r>
          </a:p>
          <a:p>
            <a:r>
              <a:rPr lang="en-GB" sz="2000" dirty="0"/>
              <a:t>     </a:t>
            </a:r>
            <a:r>
              <a:rPr lang="en-GB" sz="2000" dirty="0" err="1"/>
              <a:t>strcat</a:t>
            </a:r>
            <a:r>
              <a:rPr lang="en-GB" sz="2000" dirty="0"/>
              <a:t>(s1,s2);</a:t>
            </a:r>
          </a:p>
          <a:p>
            <a:r>
              <a:rPr lang="en-GB" sz="2000" dirty="0"/>
              <a:t>     </a:t>
            </a:r>
            <a:r>
              <a:rPr lang="en-GB" sz="2000" dirty="0" err="1"/>
              <a:t>printf</a:t>
            </a:r>
            <a:r>
              <a:rPr lang="en-GB" sz="2000" dirty="0"/>
              <a:t>("Output string after concatenation: %s", s1);</a:t>
            </a:r>
          </a:p>
          <a:p>
            <a:r>
              <a:rPr lang="en-GB" sz="2000" dirty="0"/>
              <a:t>     return 0;</a:t>
            </a:r>
          </a:p>
          <a:p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66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1" y="589618"/>
            <a:ext cx="85343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C String function – </a:t>
            </a:r>
            <a:r>
              <a:rPr lang="en-GB" sz="2800" b="1" dirty="0" err="1"/>
              <a:t>strncat</a:t>
            </a:r>
            <a:r>
              <a:rPr lang="en-GB" sz="2800" b="1" dirty="0" smtClean="0"/>
              <a:t>()</a:t>
            </a:r>
          </a:p>
          <a:p>
            <a:r>
              <a:rPr lang="en-GB" dirty="0" smtClean="0"/>
              <a:t>The </a:t>
            </a:r>
            <a:r>
              <a:rPr lang="en-GB" dirty="0" err="1"/>
              <a:t>strncat</a:t>
            </a:r>
            <a:r>
              <a:rPr lang="en-GB" dirty="0"/>
              <a:t>() function takes three arguments: </a:t>
            </a:r>
            <a:r>
              <a:rPr lang="en-GB" dirty="0" err="1"/>
              <a:t>dest</a:t>
            </a:r>
            <a:r>
              <a:rPr lang="en-GB" dirty="0"/>
              <a:t>, </a:t>
            </a:r>
            <a:r>
              <a:rPr lang="en-GB" dirty="0" err="1"/>
              <a:t>src</a:t>
            </a:r>
            <a:r>
              <a:rPr lang="en-GB" dirty="0"/>
              <a:t> and count. This function appends a maximum of count characters of the string pointed to by </a:t>
            </a:r>
            <a:r>
              <a:rPr lang="en-GB" dirty="0" err="1"/>
              <a:t>src</a:t>
            </a:r>
            <a:r>
              <a:rPr lang="en-GB" dirty="0"/>
              <a:t> the end of string pointed to by </a:t>
            </a:r>
            <a:r>
              <a:rPr lang="en-GB" dirty="0" err="1"/>
              <a:t>dest</a:t>
            </a:r>
            <a:r>
              <a:rPr lang="en-GB" dirty="0"/>
              <a:t>. The null terminating character at the end of </a:t>
            </a:r>
            <a:r>
              <a:rPr lang="en-GB" dirty="0" err="1"/>
              <a:t>dest</a:t>
            </a:r>
            <a:r>
              <a:rPr lang="en-GB" dirty="0"/>
              <a:t> is replaced by the first character of </a:t>
            </a:r>
            <a:r>
              <a:rPr lang="en-GB" dirty="0" err="1"/>
              <a:t>src</a:t>
            </a:r>
            <a:r>
              <a:rPr lang="en-GB" dirty="0"/>
              <a:t> and the resulting character is also null terminated. </a:t>
            </a:r>
            <a:endParaRPr lang="en-GB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533400" y="2478127"/>
            <a:ext cx="78216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#include &lt;</a:t>
            </a:r>
            <a:r>
              <a:rPr lang="en-GB" sz="1400" dirty="0" err="1"/>
              <a:t>stdio.h</a:t>
            </a:r>
            <a:r>
              <a:rPr lang="en-GB" sz="1400" dirty="0"/>
              <a:t>&gt;</a:t>
            </a:r>
          </a:p>
          <a:p>
            <a:r>
              <a:rPr lang="en-GB" sz="1400" dirty="0"/>
              <a:t>#include &lt;</a:t>
            </a:r>
            <a:r>
              <a:rPr lang="en-GB" sz="1400" dirty="0" err="1"/>
              <a:t>string.h</a:t>
            </a:r>
            <a:r>
              <a:rPr lang="en-GB" sz="1400" dirty="0"/>
              <a:t>&gt;</a:t>
            </a:r>
          </a:p>
          <a:p>
            <a:endParaRPr lang="en-GB" sz="1400" dirty="0"/>
          </a:p>
          <a:p>
            <a:r>
              <a:rPr lang="en-GB" sz="1400" dirty="0" err="1"/>
              <a:t>int</a:t>
            </a:r>
            <a:r>
              <a:rPr lang="en-GB" sz="1400" dirty="0"/>
              <a:t> main()</a:t>
            </a:r>
          </a:p>
          <a:p>
            <a:r>
              <a:rPr lang="en-GB" sz="1400" dirty="0"/>
              <a:t>{</a:t>
            </a:r>
          </a:p>
          <a:p>
            <a:endParaRPr lang="en-GB" sz="1400" dirty="0"/>
          </a:p>
          <a:p>
            <a:r>
              <a:rPr lang="en-GB" sz="1400" dirty="0"/>
              <a:t>   // Take any two strings</a:t>
            </a:r>
          </a:p>
          <a:p>
            <a:r>
              <a:rPr lang="en-GB" sz="1400" dirty="0"/>
              <a:t>   char </a:t>
            </a:r>
            <a:r>
              <a:rPr lang="en-GB" sz="1400" dirty="0" err="1"/>
              <a:t>src</a:t>
            </a:r>
            <a:r>
              <a:rPr lang="en-GB" sz="1400" dirty="0"/>
              <a:t>[50] = "</a:t>
            </a:r>
            <a:r>
              <a:rPr lang="en-GB" sz="1400" dirty="0" err="1"/>
              <a:t>fahad</a:t>
            </a:r>
            <a:r>
              <a:rPr lang="en-GB" sz="1400" dirty="0"/>
              <a:t> </a:t>
            </a:r>
            <a:r>
              <a:rPr lang="en-GB" sz="1400" dirty="0" err="1"/>
              <a:t>ahmed</a:t>
            </a:r>
            <a:r>
              <a:rPr lang="en-GB" sz="1400" dirty="0"/>
              <a:t>";</a:t>
            </a:r>
          </a:p>
          <a:p>
            <a:r>
              <a:rPr lang="en-GB" sz="1400" dirty="0"/>
              <a:t>   char </a:t>
            </a:r>
            <a:r>
              <a:rPr lang="en-GB" sz="1400" dirty="0" err="1"/>
              <a:t>dest</a:t>
            </a:r>
            <a:r>
              <a:rPr lang="en-GB" sz="1400" dirty="0"/>
              <a:t>[50]= "Name: ";</a:t>
            </a:r>
          </a:p>
          <a:p>
            <a:endParaRPr lang="en-GB" sz="1400" dirty="0"/>
          </a:p>
          <a:p>
            <a:r>
              <a:rPr lang="en-GB" sz="1400" dirty="0"/>
              <a:t>   // Appends 5 character from </a:t>
            </a:r>
            <a:r>
              <a:rPr lang="en-GB" sz="1400" dirty="0" err="1"/>
              <a:t>src</a:t>
            </a:r>
            <a:r>
              <a:rPr lang="en-GB" sz="1400" dirty="0"/>
              <a:t> to </a:t>
            </a:r>
            <a:r>
              <a:rPr lang="en-GB" sz="1400" dirty="0" err="1"/>
              <a:t>dest</a:t>
            </a:r>
            <a:endParaRPr lang="en-GB" sz="1400" dirty="0"/>
          </a:p>
          <a:p>
            <a:r>
              <a:rPr lang="en-GB" sz="1400" dirty="0"/>
              <a:t>   </a:t>
            </a:r>
            <a:r>
              <a:rPr lang="en-GB" sz="1400" dirty="0" err="1"/>
              <a:t>strncat</a:t>
            </a:r>
            <a:r>
              <a:rPr lang="en-GB" sz="1400" dirty="0"/>
              <a:t>(</a:t>
            </a:r>
            <a:r>
              <a:rPr lang="en-GB" sz="1400" dirty="0" err="1"/>
              <a:t>dest</a:t>
            </a:r>
            <a:r>
              <a:rPr lang="en-GB" sz="1400" dirty="0"/>
              <a:t>, </a:t>
            </a:r>
            <a:r>
              <a:rPr lang="en-GB" sz="1400" dirty="0" err="1"/>
              <a:t>src</a:t>
            </a:r>
            <a:r>
              <a:rPr lang="en-GB" sz="1400" dirty="0"/>
              <a:t>, 7);</a:t>
            </a:r>
          </a:p>
          <a:p>
            <a:endParaRPr lang="en-GB" sz="1400" dirty="0"/>
          </a:p>
          <a:p>
            <a:r>
              <a:rPr lang="en-GB" sz="1400" dirty="0"/>
              <a:t>   </a:t>
            </a:r>
            <a:r>
              <a:rPr lang="en-GB" sz="1400" dirty="0" err="1"/>
              <a:t>printf</a:t>
            </a:r>
            <a:r>
              <a:rPr lang="en-GB" sz="1400" dirty="0"/>
              <a:t>("Source string : %s\n", </a:t>
            </a:r>
            <a:r>
              <a:rPr lang="en-GB" sz="1400" dirty="0" err="1"/>
              <a:t>src</a:t>
            </a:r>
            <a:r>
              <a:rPr lang="en-GB" sz="1400" dirty="0"/>
              <a:t>);</a:t>
            </a:r>
          </a:p>
          <a:p>
            <a:r>
              <a:rPr lang="en-GB" sz="1400" dirty="0"/>
              <a:t>   </a:t>
            </a:r>
            <a:r>
              <a:rPr lang="en-GB" sz="1400" dirty="0" err="1"/>
              <a:t>printf</a:t>
            </a:r>
            <a:r>
              <a:rPr lang="en-GB" sz="1400" dirty="0"/>
              <a:t>("Destination string : %s\n", </a:t>
            </a:r>
            <a:r>
              <a:rPr lang="en-GB" sz="1400" dirty="0" err="1"/>
              <a:t>dest</a:t>
            </a:r>
            <a:r>
              <a:rPr lang="en-GB" sz="1400" dirty="0"/>
              <a:t>);</a:t>
            </a:r>
          </a:p>
          <a:p>
            <a:endParaRPr lang="en-GB" sz="1400" dirty="0"/>
          </a:p>
          <a:p>
            <a:r>
              <a:rPr lang="en-GB" sz="1400" dirty="0"/>
              <a:t>   return 0;</a:t>
            </a:r>
          </a:p>
          <a:p>
            <a:r>
              <a:rPr lang="en-GB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5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81000" y="747908"/>
            <a:ext cx="5029200" cy="49244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char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c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[ 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] =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“Hello"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8028928" cy="27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95943"/>
            <a:ext cx="555177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C String function – </a:t>
            </a:r>
            <a:r>
              <a:rPr lang="en-GB" sz="2800" b="1" dirty="0" err="1" smtClean="0"/>
              <a:t>strcmp</a:t>
            </a:r>
            <a:endParaRPr lang="en-GB" sz="2800" b="1" dirty="0" smtClean="0"/>
          </a:p>
          <a:p>
            <a:r>
              <a:rPr lang="en-GB" dirty="0"/>
              <a:t>It compares the two strings and returns an integer value. </a:t>
            </a:r>
            <a:endParaRPr lang="en-GB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1752600"/>
            <a:ext cx="782165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r>
              <a:rPr lang="en-GB" sz="2000" dirty="0"/>
              <a:t>#include &lt;</a:t>
            </a:r>
            <a:r>
              <a:rPr lang="en-GB" sz="2000" dirty="0" err="1"/>
              <a:t>string.h</a:t>
            </a:r>
            <a:r>
              <a:rPr lang="en-GB" sz="2000" dirty="0"/>
              <a:t>&gt;</a:t>
            </a:r>
          </a:p>
          <a:p>
            <a:r>
              <a:rPr lang="en-GB" sz="2000" dirty="0" err="1"/>
              <a:t>int</a:t>
            </a:r>
            <a:r>
              <a:rPr lang="en-GB" sz="2000" dirty="0"/>
              <a:t> 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   char s1[] = "Fahad";</a:t>
            </a:r>
          </a:p>
          <a:p>
            <a:r>
              <a:rPr lang="en-GB" sz="2000" dirty="0"/>
              <a:t>     char s2[] = "Fahad Ahmed";</a:t>
            </a:r>
          </a:p>
          <a:p>
            <a:r>
              <a:rPr lang="en-GB" sz="2000" dirty="0"/>
              <a:t>     if (</a:t>
            </a:r>
            <a:r>
              <a:rPr lang="en-GB" sz="2000" dirty="0" err="1"/>
              <a:t>strcmp</a:t>
            </a:r>
            <a:r>
              <a:rPr lang="en-GB" sz="2000" dirty="0"/>
              <a:t>(s1, s2) ==0)</a:t>
            </a:r>
          </a:p>
          <a:p>
            <a:r>
              <a:rPr lang="en-GB" sz="2000" dirty="0"/>
              <a:t>     {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printf</a:t>
            </a:r>
            <a:r>
              <a:rPr lang="en-GB" sz="2000" dirty="0"/>
              <a:t>("string 1 and string 2 are equal");</a:t>
            </a:r>
          </a:p>
          <a:p>
            <a:r>
              <a:rPr lang="en-GB" sz="2000" dirty="0"/>
              <a:t>     }else</a:t>
            </a:r>
          </a:p>
          <a:p>
            <a:r>
              <a:rPr lang="en-GB" sz="2000" dirty="0"/>
              <a:t>      {</a:t>
            </a:r>
          </a:p>
          <a:p>
            <a:r>
              <a:rPr lang="en-GB" sz="2000" dirty="0"/>
              <a:t>         </a:t>
            </a:r>
            <a:r>
              <a:rPr lang="en-GB" sz="2000" dirty="0" err="1"/>
              <a:t>printf</a:t>
            </a:r>
            <a:r>
              <a:rPr lang="en-GB" sz="2000" dirty="0"/>
              <a:t>("string 1 and 2 are different");</a:t>
            </a:r>
          </a:p>
          <a:p>
            <a:r>
              <a:rPr lang="en-GB" sz="2000" dirty="0"/>
              <a:t>      }</a:t>
            </a:r>
          </a:p>
          <a:p>
            <a:r>
              <a:rPr lang="en-GB" sz="2000" dirty="0"/>
              <a:t>     return 0;</a:t>
            </a:r>
          </a:p>
          <a:p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97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95943"/>
            <a:ext cx="428001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C String function –STRREV</a:t>
            </a:r>
            <a:r>
              <a:rPr lang="en-GB" sz="2800" b="1" dirty="0" smtClean="0"/>
              <a:t>()</a:t>
            </a:r>
          </a:p>
          <a:p>
            <a:r>
              <a:rPr lang="en-GB" dirty="0"/>
              <a:t> reverses a given string </a:t>
            </a:r>
            <a:endParaRPr lang="en-GB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1752600"/>
            <a:ext cx="782165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#include&lt;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r>
              <a:rPr lang="en-GB" sz="2000" dirty="0"/>
              <a:t>#include&lt;</a:t>
            </a:r>
            <a:r>
              <a:rPr lang="en-GB" sz="2000" dirty="0" err="1"/>
              <a:t>string.h</a:t>
            </a:r>
            <a:r>
              <a:rPr lang="en-GB" sz="2000" dirty="0"/>
              <a:t>&gt;</a:t>
            </a:r>
          </a:p>
          <a:p>
            <a:endParaRPr lang="en-GB" sz="2000" dirty="0"/>
          </a:p>
          <a:p>
            <a:r>
              <a:rPr lang="en-GB" sz="2000" dirty="0" err="1"/>
              <a:t>int</a:t>
            </a:r>
            <a:r>
              <a:rPr lang="en-GB" sz="2000" dirty="0"/>
              <a:t> 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 char name[30] = "Hello";</a:t>
            </a:r>
          </a:p>
          <a:p>
            <a:endParaRPr lang="en-GB" sz="2000" dirty="0"/>
          </a:p>
          <a:p>
            <a:r>
              <a:rPr lang="en-GB" sz="2000" dirty="0"/>
              <a:t>   </a:t>
            </a:r>
            <a:r>
              <a:rPr lang="en-GB" sz="2000" dirty="0" err="1"/>
              <a:t>printf</a:t>
            </a:r>
            <a:r>
              <a:rPr lang="en-GB" sz="2000" dirty="0"/>
              <a:t>("String before </a:t>
            </a:r>
            <a:r>
              <a:rPr lang="en-GB" sz="2000" dirty="0" err="1"/>
              <a:t>strrev</a:t>
            </a:r>
            <a:r>
              <a:rPr lang="en-GB" sz="2000" dirty="0"/>
              <a:t>( ) : %s\</a:t>
            </a:r>
            <a:r>
              <a:rPr lang="en-GB" sz="2000" dirty="0" err="1"/>
              <a:t>n",name</a:t>
            </a:r>
            <a:r>
              <a:rPr lang="en-GB" sz="2000" dirty="0"/>
              <a:t>);</a:t>
            </a:r>
          </a:p>
          <a:p>
            <a:endParaRPr lang="en-GB" sz="2000" dirty="0"/>
          </a:p>
          <a:p>
            <a:r>
              <a:rPr lang="en-GB" sz="2000" dirty="0"/>
              <a:t>   </a:t>
            </a:r>
            <a:r>
              <a:rPr lang="en-GB" sz="2000" dirty="0" err="1"/>
              <a:t>printf</a:t>
            </a:r>
            <a:r>
              <a:rPr lang="en-GB" sz="2000" dirty="0"/>
              <a:t>("String after </a:t>
            </a:r>
            <a:r>
              <a:rPr lang="en-GB" sz="2000" dirty="0" err="1"/>
              <a:t>strrev</a:t>
            </a:r>
            <a:r>
              <a:rPr lang="en-GB" sz="2000" dirty="0"/>
              <a:t>( )  : %s",</a:t>
            </a:r>
            <a:r>
              <a:rPr lang="en-GB" sz="2000" dirty="0" err="1"/>
              <a:t>strrev</a:t>
            </a:r>
            <a:r>
              <a:rPr lang="en-GB" sz="2000" dirty="0"/>
              <a:t>(name));</a:t>
            </a:r>
          </a:p>
          <a:p>
            <a:endParaRPr lang="en-GB" sz="2000" dirty="0"/>
          </a:p>
          <a:p>
            <a:r>
              <a:rPr lang="en-GB" sz="2000" dirty="0"/>
              <a:t>   return 0;</a:t>
            </a:r>
          </a:p>
          <a:p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3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9-Feb-21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1068386"/>
            <a:ext cx="8458200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400" b="1" dirty="0"/>
              <a:t>How to initialize strings</a:t>
            </a:r>
            <a:r>
              <a:rPr lang="en-GB" sz="2400" b="1" dirty="0" smtClean="0"/>
              <a:t>?</a:t>
            </a:r>
          </a:p>
          <a:p>
            <a:endParaRPr lang="en-GB" b="1" dirty="0"/>
          </a:p>
          <a:p>
            <a:r>
              <a:rPr lang="en-GB" dirty="0"/>
              <a:t>You can initialize strings in a number of ways.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14425" y="2347462"/>
            <a:ext cx="6019800" cy="258532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char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c[]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abcd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383A42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char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c[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50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]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abcd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83A4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char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c[] = 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'a'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'b'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'c'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'd'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'\0'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83A4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char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c[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] = 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'a'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'b'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'c'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'd'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'\0'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};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990600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444542"/>
                </a:solidFill>
                <a:latin typeface="PT Sans"/>
              </a:rPr>
              <a:t>String I/O in C programming</a:t>
            </a:r>
            <a:endParaRPr lang="it-IT" b="1" i="0" dirty="0">
              <a:solidFill>
                <a:srgbClr val="444542"/>
              </a:solidFill>
              <a:effectLst/>
              <a:latin typeface="PT San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36" y="1600200"/>
            <a:ext cx="7164639" cy="342469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5800" y="5661693"/>
            <a:ext cx="65235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puts() vs </a:t>
            </a:r>
            <a:r>
              <a:rPr lang="en-GB" b="1" dirty="0" err="1"/>
              <a:t>printf</a:t>
            </a:r>
            <a:r>
              <a:rPr lang="en-GB" b="1" dirty="0" smtClean="0"/>
              <a:t>()   and gets() vs </a:t>
            </a:r>
            <a:r>
              <a:rPr lang="en-GB" b="1" dirty="0" err="1" smtClean="0"/>
              <a:t>fgets</a:t>
            </a:r>
            <a:r>
              <a:rPr lang="en-GB" b="1" dirty="0" smtClean="0"/>
              <a:t>()</a:t>
            </a:r>
          </a:p>
          <a:p>
            <a:r>
              <a:rPr lang="en-GB" dirty="0">
                <a:hlinkClick r:id="rId3"/>
              </a:rPr>
              <a:t>https://www.geeksforgeeks.org/puts-vs-printf-for-printing-a-string/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1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864799"/>
            <a:ext cx="5202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C program to illustrate strings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199783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/>
              <a:t>#include&lt;</a:t>
            </a:r>
            <a:r>
              <a:rPr lang="en-GB" sz="2800" dirty="0" err="1"/>
              <a:t>stdio.h</a:t>
            </a:r>
            <a:r>
              <a:rPr lang="en-GB" sz="2800" dirty="0"/>
              <a:t>&gt;</a:t>
            </a:r>
          </a:p>
          <a:p>
            <a:r>
              <a:rPr lang="en-GB" sz="2800" dirty="0" err="1" smtClean="0"/>
              <a:t>int</a:t>
            </a:r>
            <a:r>
              <a:rPr lang="en-GB" sz="2800" dirty="0" smtClean="0"/>
              <a:t> </a:t>
            </a:r>
            <a:r>
              <a:rPr lang="en-GB" sz="2800" dirty="0"/>
              <a:t>main()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 smtClean="0"/>
              <a:t>    </a:t>
            </a:r>
            <a:r>
              <a:rPr lang="en-GB" sz="2800" dirty="0"/>
              <a:t>char </a:t>
            </a:r>
            <a:r>
              <a:rPr lang="en-GB" sz="2800" dirty="0" err="1"/>
              <a:t>str</a:t>
            </a:r>
            <a:r>
              <a:rPr lang="en-GB" sz="2800" dirty="0"/>
              <a:t>[] = "hello";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printf</a:t>
            </a:r>
            <a:r>
              <a:rPr lang="en-GB" sz="2800" dirty="0"/>
              <a:t>("%s",</a:t>
            </a:r>
            <a:r>
              <a:rPr lang="en-GB" sz="2800" dirty="0" err="1"/>
              <a:t>str</a:t>
            </a:r>
            <a:r>
              <a:rPr lang="en-GB" sz="2800" dirty="0"/>
              <a:t>);</a:t>
            </a:r>
          </a:p>
          <a:p>
            <a:r>
              <a:rPr lang="en-GB" sz="2800" dirty="0" smtClean="0"/>
              <a:t>    </a:t>
            </a:r>
            <a:r>
              <a:rPr lang="en-GB" sz="2800" dirty="0"/>
              <a:t>return 0;</a:t>
            </a:r>
          </a:p>
          <a:p>
            <a:r>
              <a:rPr lang="en-GB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82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5958" y="802931"/>
            <a:ext cx="8458200" cy="36779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Read String from the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  <a:p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You can use the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scanf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function to read a string.</a:t>
            </a:r>
            <a:r>
              <a:rPr lang="en-US" altLang="en-US" sz="2800" dirty="0">
                <a:latin typeface="euclid_circular_a"/>
              </a:rPr>
              <a:t> </a:t>
            </a:r>
            <a:endParaRPr lang="en-US" altLang="en-US" sz="2800" dirty="0" smtClean="0">
              <a:latin typeface="euclid_circular_a"/>
            </a:endParaRPr>
          </a:p>
          <a:p>
            <a:endParaRPr lang="en-US" altLang="en-US" sz="2800" dirty="0">
              <a:latin typeface="euclid_circular_a"/>
            </a:endParaRPr>
          </a:p>
          <a:p>
            <a:r>
              <a:rPr lang="en-US" altLang="en-US" sz="2400" dirty="0" smtClean="0"/>
              <a:t>The</a:t>
            </a:r>
            <a:r>
              <a:rPr lang="en-US" altLang="en-US" sz="2400" dirty="0"/>
              <a:t> </a:t>
            </a:r>
            <a:r>
              <a:rPr lang="en-US" altLang="en-US" sz="2400" dirty="0" err="1"/>
              <a:t>scanf</a:t>
            </a:r>
            <a:r>
              <a:rPr lang="en-US" altLang="en-US" sz="2400" dirty="0"/>
              <a:t>() function reads the sequence of characters until it encounters whitespace (space, newline, tab, etc.).</a:t>
            </a:r>
          </a:p>
          <a:p>
            <a:r>
              <a:rPr lang="en-US" altLang="en-US" sz="2800" dirty="0" smtClean="0">
                <a:latin typeface="euclid_circular_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95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5958" y="902899"/>
            <a:ext cx="8458200" cy="5924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altLang="en-US" sz="2800" b="1" dirty="0">
                <a:solidFill>
                  <a:srgbClr val="25265E"/>
                </a:solidFill>
                <a:latin typeface="euclid_circular_a"/>
              </a:rPr>
              <a:t>String Input: Read a String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294" y="2575707"/>
            <a:ext cx="85299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 smtClean="0"/>
              <a:t>Problem: </a:t>
            </a:r>
          </a:p>
          <a:p>
            <a:pPr algn="ctr"/>
            <a:r>
              <a:rPr lang="en-GB" sz="2800" dirty="0" smtClean="0"/>
              <a:t>Write a c program to input your own name and print this.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979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9-Feb-21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5958" y="902899"/>
            <a:ext cx="8458200" cy="5924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altLang="en-US" sz="2800" b="1" dirty="0">
                <a:solidFill>
                  <a:srgbClr val="25265E"/>
                </a:solidFill>
                <a:latin typeface="euclid_circular_a"/>
              </a:rPr>
              <a:t>String Input: Read a String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6921" y="1589252"/>
            <a:ext cx="5356273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#include &lt;</a:t>
            </a:r>
            <a:r>
              <a:rPr lang="en-GB" sz="2800" dirty="0" err="1"/>
              <a:t>stdio.h</a:t>
            </a:r>
            <a:r>
              <a:rPr lang="en-GB" sz="2800" dirty="0"/>
              <a:t>&gt;</a:t>
            </a:r>
          </a:p>
          <a:p>
            <a:r>
              <a:rPr lang="en-GB" sz="2800" dirty="0" err="1"/>
              <a:t>int</a:t>
            </a:r>
            <a:r>
              <a:rPr lang="en-GB" sz="2800" dirty="0"/>
              <a:t> main()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  char name[20];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printf</a:t>
            </a:r>
            <a:r>
              <a:rPr lang="en-GB" sz="2800" dirty="0"/>
              <a:t>("Enter name: ");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scanf</a:t>
            </a:r>
            <a:r>
              <a:rPr lang="en-GB" sz="2800" dirty="0"/>
              <a:t>("%s", name);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printf</a:t>
            </a:r>
            <a:r>
              <a:rPr lang="en-GB" sz="2800" dirty="0"/>
              <a:t>("Your name is %s.", name);</a:t>
            </a:r>
          </a:p>
          <a:p>
            <a:r>
              <a:rPr lang="en-GB" sz="2800" dirty="0"/>
              <a:t>    return 0;</a:t>
            </a:r>
          </a:p>
          <a:p>
            <a:r>
              <a:rPr lang="en-GB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48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5826</TotalTime>
  <Words>1883</Words>
  <Application>Microsoft Office PowerPoint</Application>
  <PresentationFormat>On-screen Show (4:3)</PresentationFormat>
  <Paragraphs>460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Aharoni</vt:lpstr>
      <vt:lpstr>Arial</vt:lpstr>
      <vt:lpstr>Calibri</vt:lpstr>
      <vt:lpstr>Cambria</vt:lpstr>
      <vt:lpstr>Droid Sans Mono</vt:lpstr>
      <vt:lpstr>euclid_circular_a</vt:lpstr>
      <vt:lpstr>Forte</vt:lpstr>
      <vt:lpstr>Lucida Bright</vt:lpstr>
      <vt:lpstr>Lucida Calligraphy</vt:lpstr>
      <vt:lpstr>PT Sans</vt:lpstr>
      <vt:lpstr>Times New Roman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565</cp:revision>
  <dcterms:created xsi:type="dcterms:W3CDTF">2014-02-03T19:53:25Z</dcterms:created>
  <dcterms:modified xsi:type="dcterms:W3CDTF">2021-02-09T08:04:32Z</dcterms:modified>
</cp:coreProperties>
</file>