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432" r:id="rId3"/>
    <p:sldId id="446" r:id="rId4"/>
    <p:sldId id="445" r:id="rId5"/>
    <p:sldId id="433" r:id="rId6"/>
    <p:sldId id="434" r:id="rId7"/>
    <p:sldId id="447" r:id="rId8"/>
    <p:sldId id="435" r:id="rId9"/>
    <p:sldId id="436" r:id="rId10"/>
    <p:sldId id="437" r:id="rId11"/>
    <p:sldId id="448" r:id="rId12"/>
    <p:sldId id="438" r:id="rId13"/>
    <p:sldId id="439" r:id="rId14"/>
    <p:sldId id="450" r:id="rId15"/>
    <p:sldId id="440" r:id="rId16"/>
    <p:sldId id="441" r:id="rId17"/>
    <p:sldId id="451" r:id="rId18"/>
    <p:sldId id="442" r:id="rId19"/>
    <p:sldId id="443" r:id="rId20"/>
    <p:sldId id="449" r:id="rId21"/>
    <p:sldId id="444" r:id="rId22"/>
    <p:sldId id="452" r:id="rId23"/>
    <p:sldId id="33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E4580A"/>
    <a:srgbClr val="009900"/>
    <a:srgbClr val="28A010"/>
    <a:srgbClr val="339933"/>
    <a:srgbClr val="FFA401"/>
    <a:srgbClr val="91E509"/>
    <a:srgbClr val="72E50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76173" autoAdjust="0"/>
  </p:normalViewPr>
  <p:slideViewPr>
    <p:cSldViewPr>
      <p:cViewPr varScale="1">
        <p:scale>
          <a:sx n="86" d="100"/>
          <a:sy n="86" d="100"/>
        </p:scale>
        <p:origin x="11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2-Mar-21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2-Mar-21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2-Mar-21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2-Mar-21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2-Mar-21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2-Mar-21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2-Mar-21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2-Mar-21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2-Mar-21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2-Mar-21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2-Mar-21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2-Mar-21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2400" y="1510188"/>
            <a:ext cx="8743099" cy="1508105"/>
          </a:xfrm>
          <a:prstGeom prst="rect">
            <a:avLst/>
          </a:prstGeom>
          <a:noFill/>
        </p:spPr>
        <p:txBody>
          <a:bodyPr wrap="none" rtlCol="0">
            <a:spAutoFit/>
          </a:bodyPr>
          <a:lstStyle/>
          <a:p>
            <a:pPr algn="ctr"/>
            <a:r>
              <a:rPr lang="en-US" sz="5000" dirty="0" smtClean="0">
                <a:solidFill>
                  <a:srgbClr val="0070C0"/>
                </a:solidFill>
                <a:latin typeface="Lucida Calligraphy" panose="03010101010101010101" pitchFamily="66" charset="0"/>
                <a:ea typeface="+mj-ea"/>
                <a:cs typeface="+mj-cs"/>
              </a:rPr>
              <a:t>CSE- 104</a:t>
            </a:r>
          </a:p>
          <a:p>
            <a:pPr algn="ctr"/>
            <a:r>
              <a:rPr lang="en-US" sz="4200" dirty="0">
                <a:solidFill>
                  <a:srgbClr val="00B0F0"/>
                </a:solidFill>
                <a:latin typeface="Lucida Calligraphy" panose="03010101010101010101" pitchFamily="66" charset="0"/>
                <a:ea typeface="+mj-ea"/>
                <a:cs typeface="+mj-cs"/>
              </a:rPr>
              <a:t>Structured Programming Lab</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Lab : 08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Structures in C</a:t>
            </a:r>
            <a:endParaRPr lang="en-US" altLang="en-US" sz="32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Keyword typedef</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224" y="733841"/>
            <a:ext cx="8740775" cy="1323439"/>
          </a:xfrm>
          <a:prstGeom prst="rect">
            <a:avLst/>
          </a:prstGeom>
        </p:spPr>
        <p:txBody>
          <a:bodyPr wrap="square">
            <a:spAutoFit/>
          </a:bodyPr>
          <a:lstStyle/>
          <a:p>
            <a:r>
              <a:rPr lang="en-GB" sz="2000" b="1" dirty="0" err="1">
                <a:solidFill>
                  <a:srgbClr val="FF0000"/>
                </a:solidFill>
              </a:rPr>
              <a:t>typedef</a:t>
            </a:r>
            <a:r>
              <a:rPr lang="en-GB" sz="2000" dirty="0"/>
              <a:t> is a keyword used in C language to assign alternative names to existing datatypes. Its mostly used with user defined datatypes, when names of the datatypes become slightly complicated to use in programs. Following is the general syntax for using </a:t>
            </a:r>
            <a:r>
              <a:rPr lang="en-GB" sz="2000" dirty="0" err="1"/>
              <a:t>typedef</a:t>
            </a:r>
            <a:r>
              <a:rPr lang="en-GB" sz="2000" dirty="0"/>
              <a:t>,</a:t>
            </a:r>
            <a:endParaRPr lang="en-GB" dirty="0"/>
          </a:p>
        </p:txBody>
      </p:sp>
      <p:sp>
        <p:nvSpPr>
          <p:cNvPr id="10" name="Rectangle 9"/>
          <p:cNvSpPr/>
          <p:nvPr/>
        </p:nvSpPr>
        <p:spPr>
          <a:xfrm>
            <a:off x="256298" y="3268780"/>
            <a:ext cx="4572000" cy="3046988"/>
          </a:xfrm>
          <a:prstGeom prst="rect">
            <a:avLst/>
          </a:prstGeom>
        </p:spPr>
        <p:txBody>
          <a:bodyPr>
            <a:spAutoFit/>
          </a:bodyPr>
          <a:lstStyle/>
          <a:p>
            <a:r>
              <a:rPr lang="en-GB" sz="2400" b="1" dirty="0" err="1"/>
              <a:t>struct</a:t>
            </a:r>
            <a:r>
              <a:rPr lang="en-GB" sz="2400" b="1" dirty="0"/>
              <a:t> </a:t>
            </a:r>
            <a:r>
              <a:rPr lang="en-GB" sz="2400" b="1" dirty="0" smtClean="0"/>
              <a:t>point{</a:t>
            </a:r>
            <a:endParaRPr lang="en-GB" sz="2400" b="1" dirty="0"/>
          </a:p>
          <a:p>
            <a:r>
              <a:rPr lang="en-GB" sz="2400" b="1" dirty="0"/>
              <a:t>    </a:t>
            </a:r>
            <a:r>
              <a:rPr lang="en-GB" sz="2400" b="1" dirty="0" err="1"/>
              <a:t>int</a:t>
            </a:r>
            <a:r>
              <a:rPr lang="en-GB" sz="2400" b="1" dirty="0"/>
              <a:t> x</a:t>
            </a:r>
            <a:r>
              <a:rPr lang="en-GB" sz="2400" b="1" dirty="0" smtClean="0"/>
              <a:t>;</a:t>
            </a:r>
            <a:endParaRPr lang="en-GB" sz="2400" b="1" dirty="0"/>
          </a:p>
          <a:p>
            <a:r>
              <a:rPr lang="en-GB" sz="2400" b="1" dirty="0"/>
              <a:t>    float y</a:t>
            </a:r>
            <a:r>
              <a:rPr lang="en-GB" sz="2400" b="1" dirty="0" smtClean="0"/>
              <a:t>;</a:t>
            </a:r>
            <a:endParaRPr lang="en-GB" sz="2400" b="1" dirty="0"/>
          </a:p>
          <a:p>
            <a:r>
              <a:rPr lang="en-GB" sz="2400" b="1" dirty="0"/>
              <a:t>};</a:t>
            </a:r>
          </a:p>
          <a:p>
            <a:endParaRPr lang="en-GB" sz="2400" b="1" dirty="0"/>
          </a:p>
          <a:p>
            <a:r>
              <a:rPr lang="en-GB" sz="2400" b="1" dirty="0" err="1"/>
              <a:t>int</a:t>
            </a:r>
            <a:r>
              <a:rPr lang="en-GB" sz="2400" b="1" dirty="0"/>
              <a:t> main() {</a:t>
            </a:r>
          </a:p>
          <a:p>
            <a:r>
              <a:rPr lang="en-GB" sz="2400" b="1" dirty="0"/>
              <a:t>    </a:t>
            </a:r>
            <a:r>
              <a:rPr lang="en-GB" sz="2400" b="1" dirty="0" err="1"/>
              <a:t>struct</a:t>
            </a:r>
            <a:r>
              <a:rPr lang="en-GB" sz="2400" b="1" dirty="0"/>
              <a:t> </a:t>
            </a:r>
            <a:r>
              <a:rPr lang="en-GB" sz="2400" b="1" dirty="0" smtClean="0"/>
              <a:t>point p1</a:t>
            </a:r>
            <a:r>
              <a:rPr lang="en-GB" sz="2400" b="1" dirty="0"/>
              <a:t>, p</a:t>
            </a:r>
            <a:r>
              <a:rPr lang="en-GB" sz="2400" b="1" dirty="0" smtClean="0"/>
              <a:t>2</a:t>
            </a:r>
            <a:r>
              <a:rPr lang="en-GB" sz="2400" b="1" dirty="0"/>
              <a:t>;</a:t>
            </a:r>
          </a:p>
          <a:p>
            <a:r>
              <a:rPr lang="en-GB" sz="2400" b="1" dirty="0"/>
              <a:t>}</a:t>
            </a:r>
          </a:p>
        </p:txBody>
      </p:sp>
      <p:sp>
        <p:nvSpPr>
          <p:cNvPr id="11" name="Rectangle 10"/>
          <p:cNvSpPr/>
          <p:nvPr/>
        </p:nvSpPr>
        <p:spPr>
          <a:xfrm>
            <a:off x="2895600" y="3791197"/>
            <a:ext cx="2145972" cy="461665"/>
          </a:xfrm>
          <a:prstGeom prst="rect">
            <a:avLst/>
          </a:prstGeom>
        </p:spPr>
        <p:txBody>
          <a:bodyPr wrap="none">
            <a:spAutoFit/>
          </a:bodyPr>
          <a:lstStyle/>
          <a:p>
            <a:r>
              <a:rPr lang="en-GB" sz="2400" b="1" dirty="0">
                <a:solidFill>
                  <a:srgbClr val="28A010"/>
                </a:solidFill>
              </a:rPr>
              <a:t>is equivalent to</a:t>
            </a:r>
          </a:p>
        </p:txBody>
      </p:sp>
      <p:sp>
        <p:nvSpPr>
          <p:cNvPr id="12" name="Rectangle 11"/>
          <p:cNvSpPr/>
          <p:nvPr/>
        </p:nvSpPr>
        <p:spPr>
          <a:xfrm>
            <a:off x="5465597" y="3203792"/>
            <a:ext cx="3297402" cy="3046988"/>
          </a:xfrm>
          <a:prstGeom prst="rect">
            <a:avLst/>
          </a:prstGeom>
        </p:spPr>
        <p:txBody>
          <a:bodyPr wrap="square">
            <a:spAutoFit/>
          </a:bodyPr>
          <a:lstStyle/>
          <a:p>
            <a:r>
              <a:rPr lang="en-GB" sz="2400" b="1" dirty="0" smtClean="0"/>
              <a:t>  </a:t>
            </a:r>
            <a:r>
              <a:rPr lang="en-GB" sz="2400" b="1" dirty="0" err="1" smtClean="0">
                <a:solidFill>
                  <a:srgbClr val="28A010"/>
                </a:solidFill>
              </a:rPr>
              <a:t>typedef</a:t>
            </a:r>
            <a:r>
              <a:rPr lang="en-GB" sz="2400" b="1" dirty="0" smtClean="0">
                <a:solidFill>
                  <a:srgbClr val="28A010"/>
                </a:solidFill>
              </a:rPr>
              <a:t> </a:t>
            </a:r>
            <a:r>
              <a:rPr lang="en-GB" sz="2400" b="1" dirty="0" err="1" smtClean="0"/>
              <a:t>struct</a:t>
            </a:r>
            <a:r>
              <a:rPr lang="en-GB" sz="2400" b="1" dirty="0" smtClean="0"/>
              <a:t> point{</a:t>
            </a:r>
          </a:p>
          <a:p>
            <a:r>
              <a:rPr lang="en-GB" sz="2400" b="1" dirty="0" smtClean="0"/>
              <a:t>    </a:t>
            </a:r>
            <a:r>
              <a:rPr lang="en-GB" sz="2400" b="1" dirty="0" err="1" smtClean="0"/>
              <a:t>int</a:t>
            </a:r>
            <a:r>
              <a:rPr lang="en-GB" sz="2400" b="1" dirty="0" smtClean="0"/>
              <a:t> x;</a:t>
            </a:r>
          </a:p>
          <a:p>
            <a:r>
              <a:rPr lang="en-GB" sz="2400" b="1" dirty="0" smtClean="0"/>
              <a:t>    float y;</a:t>
            </a:r>
          </a:p>
          <a:p>
            <a:r>
              <a:rPr lang="en-GB" sz="2400" b="1" dirty="0" smtClean="0"/>
              <a:t>} </a:t>
            </a:r>
            <a:r>
              <a:rPr lang="en-GB" sz="2400" b="1" dirty="0" err="1" smtClean="0">
                <a:solidFill>
                  <a:srgbClr val="28A010"/>
                </a:solidFill>
              </a:rPr>
              <a:t>point_var</a:t>
            </a:r>
            <a:r>
              <a:rPr lang="en-GB" sz="2400" b="1" dirty="0" smtClean="0"/>
              <a:t>;</a:t>
            </a:r>
          </a:p>
          <a:p>
            <a:endParaRPr lang="en-GB" sz="2400" b="1" dirty="0" smtClean="0"/>
          </a:p>
          <a:p>
            <a:r>
              <a:rPr lang="en-GB" sz="2400" b="1" dirty="0" err="1" smtClean="0"/>
              <a:t>int</a:t>
            </a:r>
            <a:r>
              <a:rPr lang="en-GB" sz="2400" b="1" dirty="0" smtClean="0"/>
              <a:t> main() {</a:t>
            </a:r>
          </a:p>
          <a:p>
            <a:r>
              <a:rPr lang="en-GB" sz="2400" b="1" dirty="0" smtClean="0">
                <a:solidFill>
                  <a:srgbClr val="28A010"/>
                </a:solidFill>
              </a:rPr>
              <a:t> </a:t>
            </a:r>
            <a:r>
              <a:rPr lang="en-GB" sz="2400" b="1" dirty="0" err="1">
                <a:solidFill>
                  <a:srgbClr val="28A010"/>
                </a:solidFill>
              </a:rPr>
              <a:t>point_var</a:t>
            </a:r>
            <a:r>
              <a:rPr lang="en-GB" sz="2400" b="1" dirty="0">
                <a:solidFill>
                  <a:srgbClr val="28A010"/>
                </a:solidFill>
              </a:rPr>
              <a:t> </a:t>
            </a:r>
            <a:r>
              <a:rPr lang="en-GB" sz="2400" b="1" dirty="0" smtClean="0"/>
              <a:t>p1, p2;</a:t>
            </a:r>
          </a:p>
          <a:p>
            <a:r>
              <a:rPr lang="en-GB" sz="2400" b="1" dirty="0" smtClean="0"/>
              <a:t>}</a:t>
            </a:r>
            <a:endParaRPr lang="en-GB" sz="2400" b="1" dirty="0"/>
          </a:p>
        </p:txBody>
      </p:sp>
    </p:spTree>
    <p:extLst>
      <p:ext uri="{BB962C8B-B14F-4D97-AF65-F5344CB8AC3E}">
        <p14:creationId xmlns:p14="http://schemas.microsoft.com/office/powerpoint/2010/main" val="1182508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size of following structure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683243"/>
            <a:ext cx="8740775" cy="369332"/>
          </a:xfrm>
          <a:prstGeom prst="rect">
            <a:avLst/>
          </a:prstGeom>
        </p:spPr>
        <p:txBody>
          <a:bodyPr wrap="square">
            <a:spAutoFit/>
          </a:bodyPr>
          <a:lstStyle/>
          <a:p>
            <a:r>
              <a:rPr lang="en-GB" dirty="0"/>
              <a:t>What will be the size of following structure?</a:t>
            </a:r>
          </a:p>
        </p:txBody>
      </p:sp>
      <p:sp>
        <p:nvSpPr>
          <p:cNvPr id="5" name="Rectangle 1"/>
          <p:cNvSpPr>
            <a:spLocks noChangeArrowheads="1"/>
          </p:cNvSpPr>
          <p:nvPr/>
        </p:nvSpPr>
        <p:spPr bwMode="auto">
          <a:xfrm>
            <a:off x="352425" y="1133744"/>
            <a:ext cx="35814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6699"/>
                </a:solidFill>
                <a:effectLst/>
                <a:latin typeface="Consolas" panose="020B0609020204030204" pitchFamily="49" charset="0"/>
              </a:rPr>
              <a:t>struct</a:t>
            </a:r>
            <a:r>
              <a:rPr kumimoji="0" lang="en-US" altLang="en-US" sz="12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rPr>
              <a:t>employee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2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emp_id</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2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name_len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1" i="0" u="none" strike="noStrike" cap="none" normalizeH="0" baseline="0" dirty="0" smtClean="0">
                <a:ln>
                  <a:noFill/>
                </a:ln>
                <a:solidFill>
                  <a:srgbClr val="808080"/>
                </a:solidFill>
                <a:effectLst/>
                <a:latin typeface="Consolas" panose="020B0609020204030204" pitchFamily="49" charset="0"/>
              </a:rPr>
              <a:t>char</a:t>
            </a:r>
            <a:r>
              <a:rPr kumimoji="0" lang="en-US" altLang="en-US" sz="1200" b="0" i="0" u="none" strike="noStrike" cap="none" normalizeH="0" baseline="0" dirty="0" smtClean="0">
                <a:ln>
                  <a:noFill/>
                </a:ln>
                <a:solidFill>
                  <a:srgbClr val="40424E"/>
                </a:solidFill>
                <a:effectLst/>
                <a:latin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rPr>
              <a:t>name[0];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63558" y="3614495"/>
            <a:ext cx="8763000" cy="2123658"/>
          </a:xfrm>
          <a:prstGeom prst="rect">
            <a:avLst/>
          </a:prstGeom>
        </p:spPr>
        <p:txBody>
          <a:bodyPr wrap="square">
            <a:spAutoFit/>
          </a:bodyPr>
          <a:lstStyle/>
          <a:p>
            <a:pPr algn="just" fontAlgn="base"/>
            <a:r>
              <a:rPr lang="en-GB" sz="3200" dirty="0">
                <a:solidFill>
                  <a:srgbClr val="002B82"/>
                </a:solidFill>
                <a:latin typeface="urw-din"/>
              </a:rPr>
              <a:t>4 + 4 + 0 = 8 bytes.</a:t>
            </a:r>
          </a:p>
          <a:p>
            <a:pPr algn="just" fontAlgn="base"/>
            <a:r>
              <a:rPr lang="en-GB" sz="2000" dirty="0">
                <a:solidFill>
                  <a:srgbClr val="40424E"/>
                </a:solidFill>
                <a:latin typeface="urw-din"/>
              </a:rPr>
              <a:t>And what about size of “name[0]”. In </a:t>
            </a:r>
            <a:r>
              <a:rPr lang="en-GB" sz="2000" dirty="0" err="1">
                <a:solidFill>
                  <a:srgbClr val="40424E"/>
                </a:solidFill>
                <a:latin typeface="urw-din"/>
              </a:rPr>
              <a:t>gcc</a:t>
            </a:r>
            <a:r>
              <a:rPr lang="en-GB" sz="2000" dirty="0">
                <a:solidFill>
                  <a:srgbClr val="40424E"/>
                </a:solidFill>
                <a:latin typeface="urw-din"/>
              </a:rPr>
              <a:t>, when we create an array of zero length, it is considered as array of incomplete type that’s why </a:t>
            </a:r>
            <a:r>
              <a:rPr lang="en-GB" sz="2000" dirty="0" err="1">
                <a:solidFill>
                  <a:srgbClr val="40424E"/>
                </a:solidFill>
                <a:latin typeface="urw-din"/>
              </a:rPr>
              <a:t>gcc</a:t>
            </a:r>
            <a:r>
              <a:rPr lang="en-GB" sz="2000" dirty="0">
                <a:solidFill>
                  <a:srgbClr val="40424E"/>
                </a:solidFill>
                <a:latin typeface="urw-din"/>
              </a:rPr>
              <a:t> reports its size as “0” bytes. This technique is known as </a:t>
            </a:r>
            <a:r>
              <a:rPr lang="en-GB" sz="2000" dirty="0">
                <a:solidFill>
                  <a:srgbClr val="7030A0"/>
                </a:solidFill>
                <a:latin typeface="urw-din"/>
              </a:rPr>
              <a:t>“</a:t>
            </a:r>
            <a:r>
              <a:rPr lang="en-GB" sz="2000" b="1" dirty="0" err="1">
                <a:solidFill>
                  <a:srgbClr val="E4580A"/>
                </a:solidFill>
                <a:latin typeface="urw-din"/>
              </a:rPr>
              <a:t>Stuct</a:t>
            </a:r>
            <a:r>
              <a:rPr lang="en-GB" sz="2000" b="1" dirty="0">
                <a:solidFill>
                  <a:srgbClr val="E4580A"/>
                </a:solidFill>
                <a:latin typeface="urw-din"/>
              </a:rPr>
              <a:t> Hack”. </a:t>
            </a:r>
            <a:r>
              <a:rPr lang="en-GB" sz="2000" dirty="0">
                <a:solidFill>
                  <a:srgbClr val="40424E"/>
                </a:solidFill>
                <a:latin typeface="urw-din"/>
              </a:rPr>
              <a:t>When we create array of zero length inside structure, it must be (and only) last member of structure. </a:t>
            </a:r>
            <a:endParaRPr lang="en-GB" sz="2000" b="0" i="0" dirty="0">
              <a:solidFill>
                <a:srgbClr val="40424E"/>
              </a:solidFill>
              <a:effectLst/>
              <a:latin typeface="urw-din"/>
            </a:endParaRPr>
          </a:p>
        </p:txBody>
      </p:sp>
    </p:spTree>
    <p:extLst>
      <p:ext uri="{BB962C8B-B14F-4D97-AF65-F5344CB8AC3E}">
        <p14:creationId xmlns:p14="http://schemas.microsoft.com/office/powerpoint/2010/main" val="301231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Array </a:t>
            </a:r>
            <a:r>
              <a:rPr lang="en-US" sz="3000" b="1" dirty="0">
                <a:latin typeface="Times New Roman" panose="02020603050405020304" pitchFamily="18" charset="0"/>
                <a:cs typeface="Times New Roman" panose="02020603050405020304" pitchFamily="18" charset="0"/>
              </a:rPr>
              <a:t>of structures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224" y="733841"/>
            <a:ext cx="8740775" cy="400110"/>
          </a:xfrm>
          <a:prstGeom prst="rect">
            <a:avLst/>
          </a:prstGeom>
        </p:spPr>
        <p:txBody>
          <a:bodyPr wrap="square">
            <a:spAutoFit/>
          </a:bodyPr>
          <a:lstStyle/>
          <a:p>
            <a:r>
              <a:rPr lang="en-GB" sz="2000" dirty="0" smtClean="0"/>
              <a:t>Array </a:t>
            </a:r>
            <a:r>
              <a:rPr lang="en-GB" sz="2000" dirty="0"/>
              <a:t>of structures?</a:t>
            </a:r>
            <a:endParaRPr lang="en-GB" dirty="0"/>
          </a:p>
        </p:txBody>
      </p:sp>
      <p:sp>
        <p:nvSpPr>
          <p:cNvPr id="5" name="Rectangle 4"/>
          <p:cNvSpPr/>
          <p:nvPr/>
        </p:nvSpPr>
        <p:spPr>
          <a:xfrm>
            <a:off x="2130425" y="999902"/>
            <a:ext cx="6619874" cy="5355312"/>
          </a:xfrm>
          <a:prstGeom prst="rect">
            <a:avLst/>
          </a:prstGeom>
        </p:spPr>
        <p:txBody>
          <a:bodyPr wrap="square">
            <a:spAutoFit/>
          </a:bodyPr>
          <a:lstStyle/>
          <a:p>
            <a:r>
              <a:rPr lang="en-GB" dirty="0"/>
              <a:t>#include&lt;</a:t>
            </a:r>
            <a:r>
              <a:rPr lang="en-GB" dirty="0" err="1"/>
              <a:t>stdio.h</a:t>
            </a:r>
            <a:r>
              <a:rPr lang="en-GB" dirty="0"/>
              <a:t>&gt;</a:t>
            </a:r>
          </a:p>
          <a:p>
            <a:endParaRPr lang="en-GB" dirty="0"/>
          </a:p>
          <a:p>
            <a:r>
              <a:rPr lang="en-GB" dirty="0" err="1"/>
              <a:t>struct</a:t>
            </a:r>
            <a:r>
              <a:rPr lang="en-GB" dirty="0"/>
              <a:t> Point</a:t>
            </a:r>
          </a:p>
          <a:p>
            <a:r>
              <a:rPr lang="en-GB" dirty="0"/>
              <a:t>{</a:t>
            </a:r>
          </a:p>
          <a:p>
            <a:r>
              <a:rPr lang="en-GB" dirty="0"/>
              <a:t>   </a:t>
            </a:r>
            <a:r>
              <a:rPr lang="en-GB" dirty="0" err="1"/>
              <a:t>int</a:t>
            </a:r>
            <a:r>
              <a:rPr lang="en-GB" dirty="0"/>
              <a:t> x, y;</a:t>
            </a:r>
          </a:p>
          <a:p>
            <a:r>
              <a:rPr lang="en-GB" dirty="0"/>
              <a:t>};</a:t>
            </a:r>
          </a:p>
          <a:p>
            <a:endParaRPr lang="en-GB" dirty="0"/>
          </a:p>
          <a:p>
            <a:r>
              <a:rPr lang="en-GB" dirty="0" err="1"/>
              <a:t>int</a:t>
            </a:r>
            <a:r>
              <a:rPr lang="en-GB" dirty="0"/>
              <a:t> main()</a:t>
            </a:r>
          </a:p>
          <a:p>
            <a:r>
              <a:rPr lang="en-GB" dirty="0"/>
              <a:t>{</a:t>
            </a:r>
          </a:p>
          <a:p>
            <a:r>
              <a:rPr lang="en-GB" dirty="0"/>
              <a:t>   // Create an array of structures</a:t>
            </a:r>
          </a:p>
          <a:p>
            <a:r>
              <a:rPr lang="en-GB" dirty="0"/>
              <a:t>   </a:t>
            </a:r>
            <a:r>
              <a:rPr lang="en-GB" dirty="0" err="1"/>
              <a:t>struct</a:t>
            </a:r>
            <a:r>
              <a:rPr lang="en-GB" dirty="0"/>
              <a:t> Point </a:t>
            </a:r>
            <a:r>
              <a:rPr lang="en-GB" dirty="0" err="1"/>
              <a:t>arr</a:t>
            </a:r>
            <a:r>
              <a:rPr lang="en-GB" dirty="0"/>
              <a:t>[10];</a:t>
            </a:r>
          </a:p>
          <a:p>
            <a:endParaRPr lang="en-GB" dirty="0"/>
          </a:p>
          <a:p>
            <a:r>
              <a:rPr lang="en-GB" dirty="0"/>
              <a:t>   // Access array members</a:t>
            </a:r>
          </a:p>
          <a:p>
            <a:r>
              <a:rPr lang="en-GB" dirty="0"/>
              <a:t>   </a:t>
            </a:r>
            <a:r>
              <a:rPr lang="en-GB" dirty="0" err="1"/>
              <a:t>arr</a:t>
            </a:r>
            <a:r>
              <a:rPr lang="en-GB" dirty="0"/>
              <a:t>[0].x = 10;</a:t>
            </a:r>
          </a:p>
          <a:p>
            <a:r>
              <a:rPr lang="en-GB" dirty="0"/>
              <a:t>   </a:t>
            </a:r>
            <a:r>
              <a:rPr lang="en-GB" dirty="0" err="1"/>
              <a:t>arr</a:t>
            </a:r>
            <a:r>
              <a:rPr lang="en-GB" dirty="0"/>
              <a:t>[0].y = 20;</a:t>
            </a:r>
          </a:p>
          <a:p>
            <a:endParaRPr lang="en-GB" dirty="0"/>
          </a:p>
          <a:p>
            <a:r>
              <a:rPr lang="en-GB" dirty="0"/>
              <a:t>   </a:t>
            </a:r>
            <a:r>
              <a:rPr lang="en-GB" dirty="0" err="1"/>
              <a:t>printf</a:t>
            </a:r>
            <a:r>
              <a:rPr lang="en-GB" dirty="0"/>
              <a:t>("%d %d", </a:t>
            </a:r>
            <a:r>
              <a:rPr lang="en-GB" dirty="0" err="1"/>
              <a:t>arr</a:t>
            </a:r>
            <a:r>
              <a:rPr lang="en-GB" dirty="0"/>
              <a:t>[0].x, </a:t>
            </a:r>
            <a:r>
              <a:rPr lang="en-GB" dirty="0" err="1"/>
              <a:t>arr</a:t>
            </a:r>
            <a:r>
              <a:rPr lang="en-GB" dirty="0"/>
              <a:t>[0].y);</a:t>
            </a:r>
          </a:p>
          <a:p>
            <a:r>
              <a:rPr lang="en-GB" dirty="0"/>
              <a:t>   return 0;</a:t>
            </a:r>
          </a:p>
          <a:p>
            <a:r>
              <a:rPr lang="en-GB" dirty="0"/>
              <a:t>}</a:t>
            </a:r>
          </a:p>
        </p:txBody>
      </p:sp>
    </p:spTree>
    <p:extLst>
      <p:ext uri="{BB962C8B-B14F-4D97-AF65-F5344CB8AC3E}">
        <p14:creationId xmlns:p14="http://schemas.microsoft.com/office/powerpoint/2010/main" val="2469760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Passing structs to functions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752600" y="553998"/>
            <a:ext cx="6619874" cy="6494085"/>
          </a:xfrm>
          <a:prstGeom prst="rect">
            <a:avLst/>
          </a:prstGeom>
        </p:spPr>
        <p:txBody>
          <a:bodyPr wrap="square">
            <a:spAutoFit/>
          </a:bodyPr>
          <a:lstStyle/>
          <a:p>
            <a:r>
              <a:rPr lang="en-GB" sz="1600" dirty="0"/>
              <a:t>#include &lt;</a:t>
            </a:r>
            <a:r>
              <a:rPr lang="en-GB" sz="1600" dirty="0" err="1"/>
              <a:t>stdio.h</a:t>
            </a:r>
            <a:r>
              <a:rPr lang="en-GB" sz="1600" dirty="0"/>
              <a:t>&gt;</a:t>
            </a:r>
          </a:p>
          <a:p>
            <a:r>
              <a:rPr lang="en-GB" sz="1600" dirty="0" err="1"/>
              <a:t>struct</a:t>
            </a:r>
            <a:r>
              <a:rPr lang="en-GB" sz="1600" dirty="0"/>
              <a:t> student {</a:t>
            </a:r>
          </a:p>
          <a:p>
            <a:r>
              <a:rPr lang="en-GB" sz="1600" dirty="0"/>
              <a:t>   char name[50];</a:t>
            </a:r>
          </a:p>
          <a:p>
            <a:r>
              <a:rPr lang="en-GB" sz="1600" dirty="0"/>
              <a:t>   </a:t>
            </a:r>
            <a:r>
              <a:rPr lang="en-GB" sz="1600" dirty="0" err="1"/>
              <a:t>int</a:t>
            </a:r>
            <a:r>
              <a:rPr lang="en-GB" sz="1600" dirty="0"/>
              <a:t> age;</a:t>
            </a:r>
          </a:p>
          <a:p>
            <a:r>
              <a:rPr lang="en-GB" sz="1600" dirty="0"/>
              <a:t>};</a:t>
            </a:r>
          </a:p>
          <a:p>
            <a:endParaRPr lang="en-GB" sz="1600" dirty="0"/>
          </a:p>
          <a:p>
            <a:r>
              <a:rPr lang="en-GB" sz="1600" dirty="0"/>
              <a:t>void display(</a:t>
            </a:r>
            <a:r>
              <a:rPr lang="en-GB" sz="1600" dirty="0" err="1"/>
              <a:t>struct</a:t>
            </a:r>
            <a:r>
              <a:rPr lang="en-GB" sz="1600" dirty="0"/>
              <a:t> student s) {</a:t>
            </a:r>
          </a:p>
          <a:p>
            <a:r>
              <a:rPr lang="en-GB" sz="1600" dirty="0"/>
              <a:t>   </a:t>
            </a:r>
            <a:r>
              <a:rPr lang="en-GB" sz="1600" dirty="0" err="1"/>
              <a:t>printf</a:t>
            </a:r>
            <a:r>
              <a:rPr lang="en-GB" sz="1600" dirty="0"/>
              <a:t>("\</a:t>
            </a:r>
            <a:r>
              <a:rPr lang="en-GB" sz="1600" dirty="0" err="1"/>
              <a:t>nDisplaying</a:t>
            </a:r>
            <a:r>
              <a:rPr lang="en-GB" sz="1600" dirty="0"/>
              <a:t> information from function:\n");</a:t>
            </a:r>
          </a:p>
          <a:p>
            <a:r>
              <a:rPr lang="en-GB" sz="1600" dirty="0"/>
              <a:t>   </a:t>
            </a:r>
            <a:r>
              <a:rPr lang="en-GB" sz="1600" dirty="0" err="1"/>
              <a:t>printf</a:t>
            </a:r>
            <a:r>
              <a:rPr lang="en-GB" sz="1600" dirty="0"/>
              <a:t>("Name: %s\n", s.name);</a:t>
            </a:r>
          </a:p>
          <a:p>
            <a:r>
              <a:rPr lang="en-GB" sz="1600" dirty="0"/>
              <a:t>   </a:t>
            </a:r>
            <a:r>
              <a:rPr lang="en-GB" sz="1600" dirty="0" err="1"/>
              <a:t>printf</a:t>
            </a:r>
            <a:r>
              <a:rPr lang="en-GB" sz="1600" dirty="0"/>
              <a:t>("Age: %d\n", </a:t>
            </a:r>
            <a:r>
              <a:rPr lang="en-GB" sz="1600" dirty="0" err="1"/>
              <a:t>s.age</a:t>
            </a:r>
            <a:r>
              <a:rPr lang="en-GB" sz="1600" dirty="0"/>
              <a:t>);</a:t>
            </a:r>
          </a:p>
          <a:p>
            <a:r>
              <a:rPr lang="en-GB" sz="1600" dirty="0"/>
              <a:t>}</a:t>
            </a:r>
          </a:p>
          <a:p>
            <a:endParaRPr lang="en-GB" sz="1600" dirty="0"/>
          </a:p>
          <a:p>
            <a:r>
              <a:rPr lang="en-GB" sz="1600" dirty="0" err="1"/>
              <a:t>int</a:t>
            </a:r>
            <a:r>
              <a:rPr lang="en-GB" sz="1600" dirty="0"/>
              <a:t> main() {</a:t>
            </a:r>
          </a:p>
          <a:p>
            <a:r>
              <a:rPr lang="en-GB" sz="1600" dirty="0"/>
              <a:t>   </a:t>
            </a:r>
            <a:r>
              <a:rPr lang="en-GB" sz="1600" dirty="0" err="1"/>
              <a:t>struct</a:t>
            </a:r>
            <a:r>
              <a:rPr lang="en-GB" sz="1600" dirty="0"/>
              <a:t> student s1;</a:t>
            </a:r>
          </a:p>
          <a:p>
            <a:endParaRPr lang="en-GB" sz="1600" dirty="0"/>
          </a:p>
          <a:p>
            <a:r>
              <a:rPr lang="en-GB" sz="1600" dirty="0"/>
              <a:t>   </a:t>
            </a:r>
            <a:r>
              <a:rPr lang="en-GB" sz="1600" dirty="0" err="1"/>
              <a:t>printf</a:t>
            </a:r>
            <a:r>
              <a:rPr lang="en-GB" sz="1600" dirty="0"/>
              <a:t>("Enter name: ");</a:t>
            </a:r>
          </a:p>
          <a:p>
            <a:r>
              <a:rPr lang="en-GB" sz="1600" dirty="0"/>
              <a:t>   gets(s1.name);</a:t>
            </a:r>
          </a:p>
          <a:p>
            <a:endParaRPr lang="en-GB" sz="1600" dirty="0"/>
          </a:p>
          <a:p>
            <a:r>
              <a:rPr lang="en-GB" sz="1600" dirty="0"/>
              <a:t>   </a:t>
            </a:r>
            <a:r>
              <a:rPr lang="en-GB" sz="1600" dirty="0" err="1"/>
              <a:t>printf</a:t>
            </a:r>
            <a:r>
              <a:rPr lang="en-GB" sz="1600" dirty="0"/>
              <a:t>("Enter age: ");</a:t>
            </a:r>
          </a:p>
          <a:p>
            <a:r>
              <a:rPr lang="en-GB" sz="1600" dirty="0"/>
              <a:t>   </a:t>
            </a:r>
            <a:r>
              <a:rPr lang="en-GB" sz="1600" dirty="0" err="1"/>
              <a:t>scanf</a:t>
            </a:r>
            <a:r>
              <a:rPr lang="en-GB" sz="1600" dirty="0"/>
              <a:t>("%d", &amp;s1.age);</a:t>
            </a:r>
          </a:p>
          <a:p>
            <a:endParaRPr lang="en-GB" sz="1600" dirty="0"/>
          </a:p>
          <a:p>
            <a:r>
              <a:rPr lang="en-GB" sz="1600" dirty="0"/>
              <a:t>   display(s1);</a:t>
            </a:r>
          </a:p>
          <a:p>
            <a:endParaRPr lang="en-GB" sz="1600" dirty="0"/>
          </a:p>
          <a:p>
            <a:r>
              <a:rPr lang="en-GB" sz="1600" dirty="0"/>
              <a:t>   return 0;</a:t>
            </a:r>
          </a:p>
          <a:p>
            <a:r>
              <a:rPr lang="en-GB" sz="1600" dirty="0"/>
              <a:t>}</a:t>
            </a:r>
          </a:p>
        </p:txBody>
      </p:sp>
    </p:spTree>
    <p:extLst>
      <p:ext uri="{BB962C8B-B14F-4D97-AF65-F5344CB8AC3E}">
        <p14:creationId xmlns:p14="http://schemas.microsoft.com/office/powerpoint/2010/main" val="1922507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Passing </a:t>
            </a:r>
            <a:r>
              <a:rPr lang="en-US" sz="3000" b="1" dirty="0" err="1" smtClean="0">
                <a:latin typeface="Times New Roman" panose="02020603050405020304" pitchFamily="18" charset="0"/>
                <a:cs typeface="Times New Roman" panose="02020603050405020304" pitchFamily="18" charset="0"/>
              </a:rPr>
              <a:t>structs</a:t>
            </a:r>
            <a:r>
              <a:rPr lang="en-US" sz="3000" b="1" dirty="0" smtClean="0">
                <a:latin typeface="Times New Roman" panose="02020603050405020304" pitchFamily="18" charset="0"/>
                <a:cs typeface="Times New Roman" panose="02020603050405020304" pitchFamily="18" charset="0"/>
              </a:rPr>
              <a:t> array </a:t>
            </a:r>
            <a:r>
              <a:rPr lang="en-US" sz="3000" b="1" dirty="0">
                <a:latin typeface="Times New Roman" panose="02020603050405020304" pitchFamily="18" charset="0"/>
                <a:cs typeface="Times New Roman" panose="02020603050405020304" pitchFamily="18" charset="0"/>
              </a:rPr>
              <a:t>to functions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63671" y="550281"/>
            <a:ext cx="6619874" cy="5693866"/>
          </a:xfrm>
          <a:prstGeom prst="rect">
            <a:avLst/>
          </a:prstGeom>
        </p:spPr>
        <p:txBody>
          <a:bodyPr wrap="square">
            <a:spAutoFit/>
          </a:bodyPr>
          <a:lstStyle/>
          <a:p>
            <a:r>
              <a:rPr lang="en-GB" sz="1400" dirty="0"/>
              <a:t>#include &lt;</a:t>
            </a:r>
            <a:r>
              <a:rPr lang="en-GB" sz="1400" dirty="0" err="1"/>
              <a:t>stdio.h</a:t>
            </a:r>
            <a:r>
              <a:rPr lang="en-GB" sz="1400" dirty="0"/>
              <a:t>&gt;</a:t>
            </a:r>
          </a:p>
          <a:p>
            <a:r>
              <a:rPr lang="en-GB" sz="1400" dirty="0" err="1"/>
              <a:t>struct</a:t>
            </a:r>
            <a:r>
              <a:rPr lang="en-GB" sz="1400" dirty="0"/>
              <a:t> student</a:t>
            </a:r>
          </a:p>
          <a:p>
            <a:r>
              <a:rPr lang="en-GB" sz="1400" dirty="0"/>
              <a:t>{</a:t>
            </a:r>
          </a:p>
          <a:p>
            <a:r>
              <a:rPr lang="en-GB" sz="1400" dirty="0"/>
              <a:t>    </a:t>
            </a:r>
            <a:r>
              <a:rPr lang="en-GB" sz="1400" dirty="0" err="1"/>
              <a:t>int</a:t>
            </a:r>
            <a:r>
              <a:rPr lang="en-GB" sz="1400" dirty="0"/>
              <a:t> id;</a:t>
            </a:r>
          </a:p>
          <a:p>
            <a:r>
              <a:rPr lang="en-GB" sz="1400" dirty="0"/>
              <a:t>    float </a:t>
            </a:r>
            <a:r>
              <a:rPr lang="en-GB" sz="1400" dirty="0" err="1"/>
              <a:t>cgpa</a:t>
            </a:r>
            <a:r>
              <a:rPr lang="en-GB" sz="1400" dirty="0"/>
              <a:t>;</a:t>
            </a:r>
          </a:p>
          <a:p>
            <a:r>
              <a:rPr lang="en-GB" sz="1400" dirty="0"/>
              <a:t>} ;</a:t>
            </a:r>
          </a:p>
          <a:p>
            <a:r>
              <a:rPr lang="en-GB" sz="1400" dirty="0"/>
              <a:t>void show(</a:t>
            </a:r>
            <a:r>
              <a:rPr lang="en-GB" sz="1400" dirty="0" err="1"/>
              <a:t>struct</a:t>
            </a:r>
            <a:r>
              <a:rPr lang="en-GB" sz="1400" dirty="0"/>
              <a:t> student s[])</a:t>
            </a:r>
          </a:p>
          <a:p>
            <a:r>
              <a:rPr lang="en-GB" sz="1400" dirty="0"/>
              <a:t>{</a:t>
            </a:r>
          </a:p>
          <a:p>
            <a:r>
              <a:rPr lang="en-GB" sz="1400" dirty="0"/>
              <a:t>    </a:t>
            </a:r>
            <a:r>
              <a:rPr lang="en-GB" sz="1400" dirty="0" err="1"/>
              <a:t>int</a:t>
            </a:r>
            <a:r>
              <a:rPr lang="en-GB" sz="1400" dirty="0"/>
              <a:t> </a:t>
            </a:r>
            <a:r>
              <a:rPr lang="en-GB" sz="1400" dirty="0" err="1"/>
              <a:t>i</a:t>
            </a:r>
            <a:r>
              <a:rPr lang="en-GB" sz="1400" dirty="0"/>
              <a:t>;</a:t>
            </a:r>
          </a:p>
          <a:p>
            <a:r>
              <a:rPr lang="en-GB" sz="1400" dirty="0"/>
              <a:t>    for(</a:t>
            </a:r>
            <a:r>
              <a:rPr lang="en-GB" sz="1400" dirty="0" err="1"/>
              <a:t>i</a:t>
            </a:r>
            <a:r>
              <a:rPr lang="en-GB" sz="1400" dirty="0"/>
              <a:t>=0; </a:t>
            </a:r>
            <a:r>
              <a:rPr lang="en-GB" sz="1400" dirty="0" err="1"/>
              <a:t>i</a:t>
            </a:r>
            <a:r>
              <a:rPr lang="en-GB" sz="1400" dirty="0"/>
              <a:t>&lt;3; </a:t>
            </a:r>
            <a:r>
              <a:rPr lang="en-GB" sz="1400" dirty="0" err="1"/>
              <a:t>i</a:t>
            </a:r>
            <a:r>
              <a:rPr lang="en-GB" sz="1400" dirty="0"/>
              <a:t>++)</a:t>
            </a:r>
          </a:p>
          <a:p>
            <a:r>
              <a:rPr lang="en-GB" sz="1400" dirty="0"/>
              <a:t>        </a:t>
            </a:r>
            <a:r>
              <a:rPr lang="en-GB" sz="1400" dirty="0" err="1"/>
              <a:t>printf</a:t>
            </a:r>
            <a:r>
              <a:rPr lang="en-GB" sz="1400" dirty="0"/>
              <a:t>("function id: %d, CGPA: %.2f\n\</a:t>
            </a:r>
            <a:r>
              <a:rPr lang="en-GB" sz="1400" dirty="0" err="1"/>
              <a:t>n",s</a:t>
            </a:r>
            <a:r>
              <a:rPr lang="en-GB" sz="1400" dirty="0"/>
              <a:t>[</a:t>
            </a:r>
            <a:r>
              <a:rPr lang="en-GB" sz="1400" dirty="0" err="1"/>
              <a:t>i</a:t>
            </a:r>
            <a:r>
              <a:rPr lang="en-GB" sz="1400" dirty="0"/>
              <a:t>].id, s[</a:t>
            </a:r>
            <a:r>
              <a:rPr lang="en-GB" sz="1400" dirty="0" err="1"/>
              <a:t>i</a:t>
            </a:r>
            <a:r>
              <a:rPr lang="en-GB" sz="1400" dirty="0"/>
              <a:t>].</a:t>
            </a:r>
            <a:r>
              <a:rPr lang="en-GB" sz="1400" dirty="0" err="1"/>
              <a:t>cgpa</a:t>
            </a:r>
            <a:r>
              <a:rPr lang="en-GB" sz="1400" dirty="0"/>
              <a:t>);</a:t>
            </a:r>
          </a:p>
          <a:p>
            <a:r>
              <a:rPr lang="en-GB" sz="1400" dirty="0"/>
              <a:t>}</a:t>
            </a:r>
          </a:p>
          <a:p>
            <a:endParaRPr lang="en-GB" sz="1400" dirty="0"/>
          </a:p>
          <a:p>
            <a:r>
              <a:rPr lang="en-GB" sz="1400" dirty="0" err="1"/>
              <a:t>int</a:t>
            </a:r>
            <a:r>
              <a:rPr lang="en-GB" sz="1400" dirty="0"/>
              <a:t> main()</a:t>
            </a:r>
          </a:p>
          <a:p>
            <a:r>
              <a:rPr lang="en-GB" sz="1400" dirty="0"/>
              <a:t>{</a:t>
            </a:r>
          </a:p>
          <a:p>
            <a:r>
              <a:rPr lang="en-GB" sz="1400" dirty="0"/>
              <a:t>    </a:t>
            </a:r>
            <a:r>
              <a:rPr lang="en-GB" sz="1400" dirty="0" err="1"/>
              <a:t>struct</a:t>
            </a:r>
            <a:r>
              <a:rPr lang="en-GB" sz="1400" dirty="0"/>
              <a:t> student s[3];</a:t>
            </a:r>
          </a:p>
          <a:p>
            <a:r>
              <a:rPr lang="en-GB" sz="1400" dirty="0"/>
              <a:t>    </a:t>
            </a:r>
            <a:r>
              <a:rPr lang="en-GB" sz="1400" dirty="0" err="1"/>
              <a:t>int</a:t>
            </a:r>
            <a:r>
              <a:rPr lang="en-GB" sz="1400" dirty="0"/>
              <a:t> </a:t>
            </a:r>
            <a:r>
              <a:rPr lang="en-GB" sz="1400" dirty="0" err="1"/>
              <a:t>i</a:t>
            </a:r>
            <a:r>
              <a:rPr lang="en-GB" sz="1400" dirty="0"/>
              <a:t>;</a:t>
            </a:r>
          </a:p>
          <a:p>
            <a:r>
              <a:rPr lang="en-GB" sz="1400" dirty="0"/>
              <a:t>    for(</a:t>
            </a:r>
            <a:r>
              <a:rPr lang="en-GB" sz="1400" dirty="0" err="1"/>
              <a:t>i</a:t>
            </a:r>
            <a:r>
              <a:rPr lang="en-GB" sz="1400" dirty="0"/>
              <a:t>=0; </a:t>
            </a:r>
            <a:r>
              <a:rPr lang="en-GB" sz="1400" dirty="0" err="1"/>
              <a:t>i</a:t>
            </a:r>
            <a:r>
              <a:rPr lang="en-GB" sz="1400" dirty="0"/>
              <a:t>&lt;3; </a:t>
            </a:r>
            <a:r>
              <a:rPr lang="en-GB" sz="1400" dirty="0" err="1"/>
              <a:t>i</a:t>
            </a:r>
            <a:r>
              <a:rPr lang="en-GB" sz="1400" dirty="0"/>
              <a:t>++)</a:t>
            </a:r>
          </a:p>
          <a:p>
            <a:r>
              <a:rPr lang="en-GB" sz="1400" dirty="0"/>
              <a:t>    {</a:t>
            </a:r>
          </a:p>
          <a:p>
            <a:r>
              <a:rPr lang="en-GB" sz="1400" dirty="0"/>
              <a:t>        s[</a:t>
            </a:r>
            <a:r>
              <a:rPr lang="en-GB" sz="1400" dirty="0" err="1"/>
              <a:t>i</a:t>
            </a:r>
            <a:r>
              <a:rPr lang="en-GB" sz="1400" dirty="0"/>
              <a:t>].id=i+101;</a:t>
            </a:r>
          </a:p>
          <a:p>
            <a:r>
              <a:rPr lang="en-GB" sz="1400" dirty="0"/>
              <a:t>        </a:t>
            </a:r>
            <a:r>
              <a:rPr lang="en-GB" sz="1400" dirty="0" err="1"/>
              <a:t>printf</a:t>
            </a:r>
            <a:r>
              <a:rPr lang="en-GB" sz="1400" dirty="0"/>
              <a:t>("Enter </a:t>
            </a:r>
            <a:r>
              <a:rPr lang="en-GB" sz="1400" dirty="0" err="1"/>
              <a:t>cgpa</a:t>
            </a:r>
            <a:r>
              <a:rPr lang="en-GB" sz="1400" dirty="0"/>
              <a:t> for student %d:  ",i+1);</a:t>
            </a:r>
          </a:p>
          <a:p>
            <a:r>
              <a:rPr lang="en-GB" sz="1400" dirty="0"/>
              <a:t>        </a:t>
            </a:r>
            <a:r>
              <a:rPr lang="en-GB" sz="1400" dirty="0" err="1"/>
              <a:t>scanf</a:t>
            </a:r>
            <a:r>
              <a:rPr lang="en-GB" sz="1400" dirty="0"/>
              <a:t>("%f", &amp;s[</a:t>
            </a:r>
            <a:r>
              <a:rPr lang="en-GB" sz="1400" dirty="0" err="1"/>
              <a:t>i</a:t>
            </a:r>
            <a:r>
              <a:rPr lang="en-GB" sz="1400" dirty="0"/>
              <a:t>].</a:t>
            </a:r>
            <a:r>
              <a:rPr lang="en-GB" sz="1400" dirty="0" err="1"/>
              <a:t>cgpa</a:t>
            </a:r>
            <a:r>
              <a:rPr lang="en-GB" sz="1400" dirty="0"/>
              <a:t>);</a:t>
            </a:r>
          </a:p>
          <a:p>
            <a:r>
              <a:rPr lang="en-GB" sz="1400" dirty="0"/>
              <a:t>    }</a:t>
            </a:r>
          </a:p>
          <a:p>
            <a:r>
              <a:rPr lang="en-GB" sz="1400" dirty="0"/>
              <a:t>    show(s);</a:t>
            </a:r>
          </a:p>
          <a:p>
            <a:endParaRPr lang="en-GB" sz="1400" dirty="0"/>
          </a:p>
          <a:p>
            <a:r>
              <a:rPr lang="en-GB" sz="1400" dirty="0"/>
              <a:t>}</a:t>
            </a:r>
            <a:endParaRPr lang="en-GB" sz="1400" dirty="0"/>
          </a:p>
        </p:txBody>
      </p:sp>
    </p:spTree>
    <p:extLst>
      <p:ext uri="{BB962C8B-B14F-4D97-AF65-F5344CB8AC3E}">
        <p14:creationId xmlns:p14="http://schemas.microsoft.com/office/powerpoint/2010/main" val="3982841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Exercise using structure array and function </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729409"/>
            <a:ext cx="7467600" cy="1200329"/>
          </a:xfrm>
          <a:prstGeom prst="rect">
            <a:avLst/>
          </a:prstGeom>
        </p:spPr>
        <p:txBody>
          <a:bodyPr wrap="square">
            <a:spAutoFit/>
          </a:bodyPr>
          <a:lstStyle/>
          <a:p>
            <a:pPr algn="just" fontAlgn="base"/>
            <a:r>
              <a:rPr lang="en-GB" b="1" dirty="0">
                <a:solidFill>
                  <a:srgbClr val="28A010"/>
                </a:solidFill>
                <a:latin typeface="Roboto"/>
              </a:rPr>
              <a:t>Program to calculate distance between two points in 3 </a:t>
            </a:r>
            <a:r>
              <a:rPr lang="en-GB" b="1" dirty="0" smtClean="0">
                <a:solidFill>
                  <a:srgbClr val="28A010"/>
                </a:solidFill>
                <a:latin typeface="Roboto"/>
              </a:rPr>
              <a:t>D</a:t>
            </a:r>
          </a:p>
          <a:p>
            <a:pPr algn="just" fontAlgn="base"/>
            <a:endParaRPr lang="en-GB" b="1" dirty="0" smtClean="0">
              <a:solidFill>
                <a:srgbClr val="28A010"/>
              </a:solidFill>
              <a:latin typeface="Roboto"/>
            </a:endParaRPr>
          </a:p>
          <a:p>
            <a:pPr algn="just" fontAlgn="base"/>
            <a:r>
              <a:rPr lang="en-GB" dirty="0"/>
              <a:t>Given two coordinates (x1, y1, z1) and (x2, y2, z2) in </a:t>
            </a:r>
            <a:r>
              <a:rPr lang="en-GB" dirty="0" smtClean="0"/>
              <a:t>3 dimension</a:t>
            </a:r>
            <a:r>
              <a:rPr lang="en-GB" dirty="0"/>
              <a:t>. The task is to find the distance between them</a:t>
            </a:r>
            <a:r>
              <a:rPr lang="en-GB" dirty="0" smtClean="0"/>
              <a:t>. Variable are will be </a:t>
            </a:r>
            <a:r>
              <a:rPr lang="en-GB" dirty="0" smtClean="0">
                <a:solidFill>
                  <a:srgbClr val="006600"/>
                </a:solidFill>
              </a:rPr>
              <a:t>floating point</a:t>
            </a:r>
            <a:r>
              <a:rPr lang="en-GB" dirty="0" smtClean="0"/>
              <a:t>.</a:t>
            </a:r>
            <a:endParaRPr lang="en-GB" b="1" i="0" dirty="0">
              <a:solidFill>
                <a:srgbClr val="28A010"/>
              </a:solidFill>
              <a:effectLst/>
              <a:latin typeface="Roboto"/>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43000" y="2325988"/>
            <a:ext cx="6458732" cy="645812"/>
          </a:xfrm>
          <a:prstGeom prst="rect">
            <a:avLst/>
          </a:prstGeom>
        </p:spPr>
      </p:pic>
      <p:sp>
        <p:nvSpPr>
          <p:cNvPr id="11" name="Rectangle 10"/>
          <p:cNvSpPr/>
          <p:nvPr/>
        </p:nvSpPr>
        <p:spPr>
          <a:xfrm>
            <a:off x="1905000" y="3578185"/>
            <a:ext cx="4572000" cy="1569660"/>
          </a:xfrm>
          <a:prstGeom prst="rect">
            <a:avLst/>
          </a:prstGeom>
        </p:spPr>
        <p:txBody>
          <a:bodyPr>
            <a:spAutoFit/>
          </a:bodyPr>
          <a:lstStyle/>
          <a:p>
            <a:r>
              <a:rPr lang="en-GB" sz="2400" b="1" dirty="0"/>
              <a:t>x1 = 2; </a:t>
            </a:r>
            <a:r>
              <a:rPr lang="en-GB" sz="2400" b="1" dirty="0" smtClean="0"/>
              <a:t>y1 </a:t>
            </a:r>
            <a:r>
              <a:rPr lang="en-GB" sz="2400" b="1" dirty="0"/>
              <a:t>= -</a:t>
            </a:r>
            <a:r>
              <a:rPr lang="en-GB" sz="2400" b="1" dirty="0" smtClean="0"/>
              <a:t>5; z1 </a:t>
            </a:r>
            <a:r>
              <a:rPr lang="en-GB" sz="2400" b="1" dirty="0"/>
              <a:t>= 7; </a:t>
            </a:r>
          </a:p>
          <a:p>
            <a:r>
              <a:rPr lang="en-GB" sz="2400" b="1" dirty="0" smtClean="0"/>
              <a:t>x2 </a:t>
            </a:r>
            <a:r>
              <a:rPr lang="en-GB" sz="2400" b="1" dirty="0"/>
              <a:t>= 3; </a:t>
            </a:r>
            <a:r>
              <a:rPr lang="en-GB" sz="2400" b="1" dirty="0" smtClean="0"/>
              <a:t>y2 </a:t>
            </a:r>
            <a:r>
              <a:rPr lang="en-GB" sz="2400" b="1" dirty="0"/>
              <a:t>= </a:t>
            </a:r>
            <a:r>
              <a:rPr lang="en-GB" sz="2400" b="1" dirty="0" smtClean="0"/>
              <a:t>4; z2 </a:t>
            </a:r>
            <a:r>
              <a:rPr lang="en-GB" sz="2400" b="1" dirty="0"/>
              <a:t>= 5</a:t>
            </a:r>
            <a:r>
              <a:rPr lang="en-GB" sz="2400" b="1" dirty="0" smtClean="0"/>
              <a:t>;</a:t>
            </a:r>
          </a:p>
          <a:p>
            <a:endParaRPr lang="en-GB" sz="2400" b="1" dirty="0"/>
          </a:p>
          <a:p>
            <a:r>
              <a:rPr lang="en-GB" sz="2400" b="1" dirty="0" smtClean="0"/>
              <a:t>Distance: </a:t>
            </a:r>
            <a:r>
              <a:rPr lang="en-GB" sz="2400" b="1" dirty="0"/>
              <a:t>9.273619</a:t>
            </a:r>
          </a:p>
        </p:txBody>
      </p:sp>
    </p:spTree>
    <p:extLst>
      <p:ext uri="{BB962C8B-B14F-4D97-AF65-F5344CB8AC3E}">
        <p14:creationId xmlns:p14="http://schemas.microsoft.com/office/powerpoint/2010/main" val="355088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Exercise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729409"/>
            <a:ext cx="7467600" cy="646331"/>
          </a:xfrm>
          <a:prstGeom prst="rect">
            <a:avLst/>
          </a:prstGeom>
        </p:spPr>
        <p:txBody>
          <a:bodyPr wrap="square">
            <a:spAutoFit/>
          </a:bodyPr>
          <a:lstStyle/>
          <a:p>
            <a:pPr algn="just" fontAlgn="base"/>
            <a:r>
              <a:rPr lang="en-GB" b="1" dirty="0">
                <a:solidFill>
                  <a:srgbClr val="28A010"/>
                </a:solidFill>
                <a:latin typeface="Roboto"/>
              </a:rPr>
              <a:t>Program to calculate distance between two points in 3 </a:t>
            </a:r>
            <a:r>
              <a:rPr lang="en-GB" b="1" dirty="0" smtClean="0">
                <a:solidFill>
                  <a:srgbClr val="28A010"/>
                </a:solidFill>
                <a:latin typeface="Roboto"/>
              </a:rPr>
              <a:t>D</a:t>
            </a:r>
          </a:p>
          <a:p>
            <a:pPr algn="just" fontAlgn="base"/>
            <a:endParaRPr lang="en-GB" b="1" dirty="0" smtClean="0">
              <a:solidFill>
                <a:srgbClr val="28A010"/>
              </a:solidFill>
              <a:latin typeface="Roboto"/>
            </a:endParaRPr>
          </a:p>
        </p:txBody>
      </p:sp>
      <p:sp>
        <p:nvSpPr>
          <p:cNvPr id="5" name="Rectangle 4"/>
          <p:cNvSpPr/>
          <p:nvPr/>
        </p:nvSpPr>
        <p:spPr>
          <a:xfrm>
            <a:off x="1295400" y="1168559"/>
            <a:ext cx="7315200" cy="5632311"/>
          </a:xfrm>
          <a:prstGeom prst="rect">
            <a:avLst/>
          </a:prstGeom>
        </p:spPr>
        <p:txBody>
          <a:bodyPr wrap="square">
            <a:spAutoFit/>
          </a:bodyPr>
          <a:lstStyle/>
          <a:p>
            <a:r>
              <a:rPr lang="en-GB" dirty="0"/>
              <a:t>#include&lt;</a:t>
            </a:r>
            <a:r>
              <a:rPr lang="en-GB" dirty="0" err="1"/>
              <a:t>stdio.h</a:t>
            </a:r>
            <a:r>
              <a:rPr lang="en-GB" dirty="0"/>
              <a:t>&gt;</a:t>
            </a:r>
          </a:p>
          <a:p>
            <a:r>
              <a:rPr lang="en-GB" dirty="0"/>
              <a:t>#include&lt;</a:t>
            </a:r>
            <a:r>
              <a:rPr lang="en-GB" dirty="0" err="1"/>
              <a:t>math.h</a:t>
            </a:r>
            <a:r>
              <a:rPr lang="en-GB" dirty="0"/>
              <a:t>&gt;</a:t>
            </a:r>
          </a:p>
          <a:p>
            <a:endParaRPr lang="en-GB" dirty="0"/>
          </a:p>
          <a:p>
            <a:r>
              <a:rPr lang="en-GB" dirty="0" err="1"/>
              <a:t>struct</a:t>
            </a:r>
            <a:r>
              <a:rPr lang="en-GB" dirty="0"/>
              <a:t> distance</a:t>
            </a:r>
          </a:p>
          <a:p>
            <a:r>
              <a:rPr lang="en-GB" dirty="0"/>
              <a:t>{</a:t>
            </a:r>
          </a:p>
          <a:p>
            <a:r>
              <a:rPr lang="en-GB" dirty="0"/>
              <a:t>    float x, </a:t>
            </a:r>
            <a:r>
              <a:rPr lang="en-GB" dirty="0" err="1"/>
              <a:t>y,z</a:t>
            </a:r>
            <a:r>
              <a:rPr lang="en-GB" dirty="0"/>
              <a:t>;</a:t>
            </a:r>
          </a:p>
          <a:p>
            <a:r>
              <a:rPr lang="en-GB" dirty="0"/>
              <a:t>};</a:t>
            </a:r>
          </a:p>
          <a:p>
            <a:endParaRPr lang="en-GB" dirty="0"/>
          </a:p>
          <a:p>
            <a:r>
              <a:rPr lang="en-GB" dirty="0" err="1"/>
              <a:t>int</a:t>
            </a:r>
            <a:r>
              <a:rPr lang="en-GB" dirty="0"/>
              <a:t> main()</a:t>
            </a:r>
          </a:p>
          <a:p>
            <a:r>
              <a:rPr lang="en-GB" dirty="0"/>
              <a:t>{</a:t>
            </a:r>
          </a:p>
          <a:p>
            <a:r>
              <a:rPr lang="en-GB" dirty="0"/>
              <a:t>    </a:t>
            </a:r>
            <a:r>
              <a:rPr lang="en-GB" dirty="0" err="1"/>
              <a:t>struct</a:t>
            </a:r>
            <a:r>
              <a:rPr lang="en-GB" dirty="0"/>
              <a:t> distance d1, d2 ;</a:t>
            </a:r>
          </a:p>
          <a:p>
            <a:r>
              <a:rPr lang="en-GB" dirty="0"/>
              <a:t>    </a:t>
            </a:r>
            <a:r>
              <a:rPr lang="en-GB" dirty="0" err="1"/>
              <a:t>scanf</a:t>
            </a:r>
            <a:r>
              <a:rPr lang="en-GB" dirty="0"/>
              <a:t>("%f %f %f", &amp;d1.x, &amp;d1.y, &amp;d1.z);</a:t>
            </a:r>
          </a:p>
          <a:p>
            <a:r>
              <a:rPr lang="en-GB" dirty="0"/>
              <a:t>    </a:t>
            </a:r>
            <a:r>
              <a:rPr lang="en-GB" dirty="0" err="1"/>
              <a:t>scanf</a:t>
            </a:r>
            <a:r>
              <a:rPr lang="en-GB" dirty="0"/>
              <a:t>("%f %f %f", &amp;d2.x, &amp;d2.y, &amp;d2.z);</a:t>
            </a:r>
          </a:p>
          <a:p>
            <a:endParaRPr lang="en-GB" dirty="0"/>
          </a:p>
          <a:p>
            <a:r>
              <a:rPr lang="en-GB" dirty="0"/>
              <a:t>    float res= pow(d2.x-d1.x,2)+pow(d2.y-d1.y,2)+pow(d2.z-d1.z,2);</a:t>
            </a:r>
          </a:p>
          <a:p>
            <a:r>
              <a:rPr lang="en-GB" dirty="0"/>
              <a:t>    res=</a:t>
            </a:r>
            <a:r>
              <a:rPr lang="en-GB" dirty="0" err="1"/>
              <a:t>sqrt</a:t>
            </a:r>
            <a:r>
              <a:rPr lang="en-GB" dirty="0"/>
              <a:t>(res);</a:t>
            </a:r>
          </a:p>
          <a:p>
            <a:r>
              <a:rPr lang="en-GB" dirty="0"/>
              <a:t>    </a:t>
            </a:r>
            <a:r>
              <a:rPr lang="en-GB" dirty="0" err="1"/>
              <a:t>printf</a:t>
            </a:r>
            <a:r>
              <a:rPr lang="en-GB" dirty="0"/>
              <a:t>("Distance: %f\n", res);</a:t>
            </a:r>
          </a:p>
          <a:p>
            <a:endParaRPr lang="en-GB" dirty="0"/>
          </a:p>
          <a:p>
            <a:r>
              <a:rPr lang="en-GB" dirty="0"/>
              <a:t>    return 0;</a:t>
            </a:r>
          </a:p>
          <a:p>
            <a:r>
              <a:rPr lang="en-GB" dirty="0"/>
              <a:t>}</a:t>
            </a:r>
          </a:p>
        </p:txBody>
      </p:sp>
    </p:spTree>
    <p:extLst>
      <p:ext uri="{BB962C8B-B14F-4D97-AF65-F5344CB8AC3E}">
        <p14:creationId xmlns:p14="http://schemas.microsoft.com/office/powerpoint/2010/main" val="208924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Exercise solution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52474" y="553998"/>
            <a:ext cx="8086725" cy="5693866"/>
          </a:xfrm>
          <a:prstGeom prst="rect">
            <a:avLst/>
          </a:prstGeom>
        </p:spPr>
        <p:txBody>
          <a:bodyPr wrap="square">
            <a:spAutoFit/>
          </a:bodyPr>
          <a:lstStyle/>
          <a:p>
            <a:r>
              <a:rPr lang="en-GB" sz="1400" dirty="0"/>
              <a:t>#include &lt;</a:t>
            </a:r>
            <a:r>
              <a:rPr lang="en-GB" sz="1400" dirty="0" err="1"/>
              <a:t>stdio.h</a:t>
            </a:r>
            <a:r>
              <a:rPr lang="en-GB" sz="1400" dirty="0"/>
              <a:t>&gt;</a:t>
            </a:r>
          </a:p>
          <a:p>
            <a:r>
              <a:rPr lang="en-GB" sz="1400" dirty="0" err="1"/>
              <a:t>struct</a:t>
            </a:r>
            <a:r>
              <a:rPr lang="en-GB" sz="1400" dirty="0"/>
              <a:t> point</a:t>
            </a:r>
          </a:p>
          <a:p>
            <a:r>
              <a:rPr lang="en-GB" sz="1400" dirty="0"/>
              <a:t>{</a:t>
            </a:r>
          </a:p>
          <a:p>
            <a:r>
              <a:rPr lang="en-GB" sz="1400" dirty="0"/>
              <a:t>    float </a:t>
            </a:r>
            <a:r>
              <a:rPr lang="en-GB" sz="1400" dirty="0" err="1"/>
              <a:t>x,y,z</a:t>
            </a:r>
            <a:r>
              <a:rPr lang="en-GB" sz="1400" dirty="0"/>
              <a:t>;</a:t>
            </a:r>
          </a:p>
          <a:p>
            <a:r>
              <a:rPr lang="en-GB" sz="1400" dirty="0"/>
              <a:t>} ;</a:t>
            </a:r>
          </a:p>
          <a:p>
            <a:endParaRPr lang="en-GB" sz="1400" dirty="0"/>
          </a:p>
          <a:p>
            <a:r>
              <a:rPr lang="en-GB" sz="1400" dirty="0"/>
              <a:t>void calculation(</a:t>
            </a:r>
            <a:r>
              <a:rPr lang="en-GB" sz="1400" dirty="0" err="1"/>
              <a:t>struct</a:t>
            </a:r>
            <a:r>
              <a:rPr lang="en-GB" sz="1400" dirty="0"/>
              <a:t> point p[])</a:t>
            </a:r>
          </a:p>
          <a:p>
            <a:r>
              <a:rPr lang="en-GB" sz="1400" dirty="0"/>
              <a:t>{</a:t>
            </a:r>
          </a:p>
          <a:p>
            <a:r>
              <a:rPr lang="en-GB" sz="1400" dirty="0"/>
              <a:t>    float distance;</a:t>
            </a:r>
          </a:p>
          <a:p>
            <a:r>
              <a:rPr lang="en-GB" sz="1400" dirty="0"/>
              <a:t>    distance= pow((p[1].x-p[0].x),2)+ pow((p[1].y-p[0].y),2) +pow((p[1].z-p[0].z),2);</a:t>
            </a:r>
          </a:p>
          <a:p>
            <a:r>
              <a:rPr lang="en-GB" sz="1400" dirty="0"/>
              <a:t>    distance=</a:t>
            </a:r>
            <a:r>
              <a:rPr lang="en-GB" sz="1400" dirty="0" err="1"/>
              <a:t>sqrt</a:t>
            </a:r>
            <a:r>
              <a:rPr lang="en-GB" sz="1400" dirty="0"/>
              <a:t>(distance);</a:t>
            </a:r>
          </a:p>
          <a:p>
            <a:r>
              <a:rPr lang="en-GB" sz="1400" dirty="0"/>
              <a:t>    </a:t>
            </a:r>
            <a:r>
              <a:rPr lang="en-GB" sz="1400" dirty="0" err="1"/>
              <a:t>printf</a:t>
            </a:r>
            <a:r>
              <a:rPr lang="en-GB" sz="1400" dirty="0"/>
              <a:t>("Distance : %f\n\n", distance);</a:t>
            </a:r>
          </a:p>
          <a:p>
            <a:r>
              <a:rPr lang="en-GB" sz="1400" dirty="0"/>
              <a:t>}</a:t>
            </a:r>
          </a:p>
          <a:p>
            <a:endParaRPr lang="en-GB" sz="1400" dirty="0"/>
          </a:p>
          <a:p>
            <a:r>
              <a:rPr lang="en-GB" sz="1400" dirty="0" err="1"/>
              <a:t>int</a:t>
            </a:r>
            <a:r>
              <a:rPr lang="en-GB" sz="1400" dirty="0"/>
              <a:t> main()</a:t>
            </a:r>
          </a:p>
          <a:p>
            <a:r>
              <a:rPr lang="en-GB" sz="1400" dirty="0"/>
              <a:t>{</a:t>
            </a:r>
          </a:p>
          <a:p>
            <a:r>
              <a:rPr lang="en-GB" sz="1400" dirty="0"/>
              <a:t>    </a:t>
            </a:r>
            <a:r>
              <a:rPr lang="en-GB" sz="1400" dirty="0" err="1"/>
              <a:t>struct</a:t>
            </a:r>
            <a:r>
              <a:rPr lang="en-GB" sz="1400" dirty="0"/>
              <a:t> point p[2];</a:t>
            </a:r>
          </a:p>
          <a:p>
            <a:r>
              <a:rPr lang="en-GB" sz="1400" dirty="0"/>
              <a:t>    </a:t>
            </a:r>
            <a:r>
              <a:rPr lang="en-GB" sz="1400" dirty="0" err="1"/>
              <a:t>int</a:t>
            </a:r>
            <a:r>
              <a:rPr lang="en-GB" sz="1400" dirty="0"/>
              <a:t> </a:t>
            </a:r>
            <a:r>
              <a:rPr lang="en-GB" sz="1400" dirty="0" err="1"/>
              <a:t>i</a:t>
            </a:r>
            <a:r>
              <a:rPr lang="en-GB" sz="1400" dirty="0"/>
              <a:t>;</a:t>
            </a:r>
          </a:p>
          <a:p>
            <a:r>
              <a:rPr lang="en-GB" sz="1400" dirty="0"/>
              <a:t>    for(</a:t>
            </a:r>
            <a:r>
              <a:rPr lang="en-GB" sz="1400" dirty="0" err="1"/>
              <a:t>i</a:t>
            </a:r>
            <a:r>
              <a:rPr lang="en-GB" sz="1400" dirty="0"/>
              <a:t>=0; </a:t>
            </a:r>
            <a:r>
              <a:rPr lang="en-GB" sz="1400" dirty="0" err="1"/>
              <a:t>i</a:t>
            </a:r>
            <a:r>
              <a:rPr lang="en-GB" sz="1400" dirty="0"/>
              <a:t>&lt;2; </a:t>
            </a:r>
            <a:r>
              <a:rPr lang="en-GB" sz="1400" dirty="0" err="1"/>
              <a:t>i</a:t>
            </a:r>
            <a:r>
              <a:rPr lang="en-GB" sz="1400" dirty="0"/>
              <a:t>++)</a:t>
            </a:r>
          </a:p>
          <a:p>
            <a:r>
              <a:rPr lang="en-GB" sz="1400" dirty="0"/>
              <a:t>    {</a:t>
            </a:r>
          </a:p>
          <a:p>
            <a:r>
              <a:rPr lang="en-GB" sz="1400" dirty="0"/>
              <a:t>        </a:t>
            </a:r>
            <a:r>
              <a:rPr lang="en-GB" sz="1400" dirty="0" err="1"/>
              <a:t>printf</a:t>
            </a:r>
            <a:r>
              <a:rPr lang="en-GB" sz="1400" dirty="0"/>
              <a:t>("Enter x y z for point %d:  ",i+1);</a:t>
            </a:r>
          </a:p>
          <a:p>
            <a:r>
              <a:rPr lang="en-GB" sz="1400" dirty="0"/>
              <a:t>        </a:t>
            </a:r>
            <a:r>
              <a:rPr lang="en-GB" sz="1400" dirty="0" err="1"/>
              <a:t>scanf</a:t>
            </a:r>
            <a:r>
              <a:rPr lang="en-GB" sz="1400" dirty="0"/>
              <a:t>("%f %</a:t>
            </a:r>
            <a:r>
              <a:rPr lang="en-GB" sz="1400" dirty="0" err="1"/>
              <a:t>f%f</a:t>
            </a:r>
            <a:r>
              <a:rPr lang="en-GB" sz="1400" dirty="0"/>
              <a:t>", &amp;p[</a:t>
            </a:r>
            <a:r>
              <a:rPr lang="en-GB" sz="1400" dirty="0" err="1"/>
              <a:t>i</a:t>
            </a:r>
            <a:r>
              <a:rPr lang="en-GB" sz="1400" dirty="0"/>
              <a:t>].</a:t>
            </a:r>
            <a:r>
              <a:rPr lang="en-GB" sz="1400" dirty="0" err="1"/>
              <a:t>x,&amp;p</a:t>
            </a:r>
            <a:r>
              <a:rPr lang="en-GB" sz="1400" dirty="0"/>
              <a:t>[</a:t>
            </a:r>
            <a:r>
              <a:rPr lang="en-GB" sz="1400" dirty="0" err="1"/>
              <a:t>i</a:t>
            </a:r>
            <a:r>
              <a:rPr lang="en-GB" sz="1400" dirty="0"/>
              <a:t>].</a:t>
            </a:r>
            <a:r>
              <a:rPr lang="en-GB" sz="1400" dirty="0" err="1"/>
              <a:t>y,&amp;p</a:t>
            </a:r>
            <a:r>
              <a:rPr lang="en-GB" sz="1400" dirty="0"/>
              <a:t>[</a:t>
            </a:r>
            <a:r>
              <a:rPr lang="en-GB" sz="1400" dirty="0" err="1"/>
              <a:t>i</a:t>
            </a:r>
            <a:r>
              <a:rPr lang="en-GB" sz="1400" dirty="0"/>
              <a:t>].z);</a:t>
            </a:r>
          </a:p>
          <a:p>
            <a:r>
              <a:rPr lang="en-GB" sz="1400" dirty="0"/>
              <a:t>    }</a:t>
            </a:r>
          </a:p>
          <a:p>
            <a:r>
              <a:rPr lang="en-GB" sz="1400" dirty="0"/>
              <a:t>    calculation(p);</a:t>
            </a:r>
          </a:p>
          <a:p>
            <a:endParaRPr lang="en-GB" sz="1400" dirty="0"/>
          </a:p>
          <a:p>
            <a:r>
              <a:rPr lang="en-GB" sz="1400" dirty="0"/>
              <a:t>}</a:t>
            </a:r>
            <a:endParaRPr lang="en-GB" sz="1400" dirty="0"/>
          </a:p>
        </p:txBody>
      </p:sp>
    </p:spTree>
    <p:extLst>
      <p:ext uri="{BB962C8B-B14F-4D97-AF65-F5344CB8AC3E}">
        <p14:creationId xmlns:p14="http://schemas.microsoft.com/office/powerpoint/2010/main" val="3298626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Exercise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3400" y="2286000"/>
            <a:ext cx="8229600" cy="2554545"/>
          </a:xfrm>
          <a:prstGeom prst="rect">
            <a:avLst/>
          </a:prstGeom>
        </p:spPr>
        <p:txBody>
          <a:bodyPr wrap="square">
            <a:spAutoFit/>
          </a:bodyPr>
          <a:lstStyle/>
          <a:p>
            <a:pPr algn="just" fontAlgn="base"/>
            <a:r>
              <a:rPr lang="en-GB" sz="2800" b="1" dirty="0">
                <a:solidFill>
                  <a:srgbClr val="28A010"/>
                </a:solidFill>
                <a:latin typeface="Roboto"/>
              </a:rPr>
              <a:t>C Program to Store Information of </a:t>
            </a:r>
            <a:r>
              <a:rPr lang="en-GB" sz="2800" b="1" dirty="0" smtClean="0">
                <a:solidFill>
                  <a:srgbClr val="28A010"/>
                </a:solidFill>
                <a:latin typeface="Roboto"/>
              </a:rPr>
              <a:t> 3 Students </a:t>
            </a:r>
            <a:r>
              <a:rPr lang="en-GB" sz="2800" b="1" dirty="0">
                <a:solidFill>
                  <a:srgbClr val="28A010"/>
                </a:solidFill>
                <a:latin typeface="Roboto"/>
              </a:rPr>
              <a:t>Using </a:t>
            </a:r>
            <a:r>
              <a:rPr lang="en-GB" sz="2800" b="1" dirty="0" smtClean="0">
                <a:solidFill>
                  <a:srgbClr val="28A010"/>
                </a:solidFill>
                <a:latin typeface="Roboto"/>
              </a:rPr>
              <a:t>Structure</a:t>
            </a:r>
          </a:p>
          <a:p>
            <a:pPr algn="just" fontAlgn="base"/>
            <a:endParaRPr lang="en-GB" sz="2800" b="1" dirty="0" smtClean="0">
              <a:solidFill>
                <a:srgbClr val="28A010"/>
              </a:solidFill>
              <a:latin typeface="Roboto"/>
            </a:endParaRPr>
          </a:p>
          <a:p>
            <a:pPr algn="just" fontAlgn="base"/>
            <a:r>
              <a:rPr lang="en-GB" sz="2400" dirty="0" smtClean="0">
                <a:latin typeface="Roboto"/>
              </a:rPr>
              <a:t>Roll are generated atomically,</a:t>
            </a:r>
          </a:p>
          <a:p>
            <a:pPr algn="just" fontAlgn="base"/>
            <a:r>
              <a:rPr lang="en-GB" sz="2400" dirty="0" err="1" smtClean="0">
                <a:latin typeface="Roboto"/>
              </a:rPr>
              <a:t>first_name</a:t>
            </a:r>
            <a:r>
              <a:rPr lang="en-GB" sz="2400" dirty="0" smtClean="0">
                <a:latin typeface="Roboto"/>
              </a:rPr>
              <a:t> and marks are user input.</a:t>
            </a:r>
          </a:p>
          <a:p>
            <a:pPr algn="just" fontAlgn="base"/>
            <a:endParaRPr lang="en-GB" sz="2800" b="1" dirty="0" smtClean="0">
              <a:solidFill>
                <a:srgbClr val="28A010"/>
              </a:solidFill>
              <a:latin typeface="Roboto"/>
            </a:endParaRPr>
          </a:p>
        </p:txBody>
      </p:sp>
    </p:spTree>
    <p:extLst>
      <p:ext uri="{BB962C8B-B14F-4D97-AF65-F5344CB8AC3E}">
        <p14:creationId xmlns:p14="http://schemas.microsoft.com/office/powerpoint/2010/main" val="2198170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Project Idea</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864799"/>
            <a:ext cx="8964658" cy="5355312"/>
          </a:xfrm>
          <a:prstGeom prst="rect">
            <a:avLst/>
          </a:prstGeom>
        </p:spPr>
        <p:txBody>
          <a:bodyPr wrap="square">
            <a:spAutoFit/>
          </a:bodyPr>
          <a:lstStyle/>
          <a:p>
            <a:r>
              <a:rPr lang="en-GB" dirty="0">
                <a:solidFill>
                  <a:srgbClr val="444444"/>
                </a:solidFill>
                <a:latin typeface="Raleway"/>
              </a:rPr>
              <a:t>Student Record</a:t>
            </a:r>
          </a:p>
          <a:p>
            <a:r>
              <a:rPr lang="en-GB" dirty="0">
                <a:solidFill>
                  <a:srgbClr val="444444"/>
                </a:solidFill>
                <a:latin typeface="Raleway"/>
              </a:rPr>
              <a:t>Write a C program to keep records and perform statistical analysis for a class of 20 students. The information of each student contains ID, Name, Sex, quizzes Scores (2 quizzes per semester), mid-term score, final score, and total score.</a:t>
            </a:r>
            <a:r>
              <a:rPr lang="en-GB" dirty="0"/>
              <a:t/>
            </a:r>
            <a:br>
              <a:rPr lang="en-GB" dirty="0"/>
            </a:br>
            <a:r>
              <a:rPr lang="en-GB" dirty="0">
                <a:solidFill>
                  <a:srgbClr val="444444"/>
                </a:solidFill>
                <a:latin typeface="Raleway"/>
              </a:rPr>
              <a:t>The program will prompt the user to choose the operation of records from a menu as shown below:</a:t>
            </a:r>
            <a:r>
              <a:rPr lang="en-GB" dirty="0"/>
              <a:t/>
            </a:r>
            <a:br>
              <a:rPr lang="en-GB" dirty="0"/>
            </a:br>
            <a:r>
              <a:rPr lang="en-GB" dirty="0">
                <a:solidFill>
                  <a:srgbClr val="444444"/>
                </a:solidFill>
                <a:latin typeface="Raleway"/>
              </a:rPr>
              <a:t>============================================</a:t>
            </a:r>
            <a:r>
              <a:rPr lang="en-GB" dirty="0"/>
              <a:t/>
            </a:r>
            <a:br>
              <a:rPr lang="en-GB" dirty="0"/>
            </a:br>
            <a:r>
              <a:rPr lang="en-GB" dirty="0">
                <a:solidFill>
                  <a:srgbClr val="444444"/>
                </a:solidFill>
                <a:latin typeface="Raleway"/>
              </a:rPr>
              <a:t>                                             Menu</a:t>
            </a:r>
          </a:p>
          <a:p>
            <a:r>
              <a:rPr lang="en-GB" dirty="0"/>
              <a:t/>
            </a:r>
            <a:br>
              <a:rPr lang="en-GB" dirty="0"/>
            </a:br>
            <a:r>
              <a:rPr lang="en-GB" dirty="0">
                <a:solidFill>
                  <a:srgbClr val="444444"/>
                </a:solidFill>
                <a:latin typeface="Raleway"/>
              </a:rPr>
              <a:t>============================================</a:t>
            </a:r>
            <a:r>
              <a:rPr lang="en-GB" dirty="0"/>
              <a:t/>
            </a:r>
            <a:br>
              <a:rPr lang="en-GB" dirty="0"/>
            </a:br>
            <a:r>
              <a:rPr lang="en-GB" dirty="0">
                <a:solidFill>
                  <a:srgbClr val="444444"/>
                </a:solidFill>
                <a:latin typeface="Raleway"/>
              </a:rPr>
              <a:t>1. Add student </a:t>
            </a:r>
            <a:r>
              <a:rPr lang="en-GB" dirty="0" smtClean="0">
                <a:solidFill>
                  <a:srgbClr val="444444"/>
                </a:solidFill>
                <a:latin typeface="Raleway"/>
              </a:rPr>
              <a:t>records</a:t>
            </a:r>
            <a:r>
              <a:rPr lang="en-GB" dirty="0"/>
              <a:t/>
            </a:r>
            <a:br>
              <a:rPr lang="en-GB" dirty="0"/>
            </a:br>
            <a:r>
              <a:rPr lang="en-GB" dirty="0">
                <a:solidFill>
                  <a:srgbClr val="444444"/>
                </a:solidFill>
                <a:latin typeface="Raleway"/>
              </a:rPr>
              <a:t>2. Delete student </a:t>
            </a:r>
            <a:r>
              <a:rPr lang="en-GB" dirty="0" smtClean="0">
                <a:solidFill>
                  <a:srgbClr val="444444"/>
                </a:solidFill>
                <a:latin typeface="Raleway"/>
              </a:rPr>
              <a:t>records</a:t>
            </a:r>
            <a:r>
              <a:rPr lang="en-GB" dirty="0"/>
              <a:t/>
            </a:r>
            <a:br>
              <a:rPr lang="en-GB" dirty="0"/>
            </a:br>
            <a:r>
              <a:rPr lang="en-GB" dirty="0">
                <a:solidFill>
                  <a:srgbClr val="444444"/>
                </a:solidFill>
                <a:latin typeface="Raleway"/>
              </a:rPr>
              <a:t>3. Update student </a:t>
            </a:r>
            <a:r>
              <a:rPr lang="en-GB" dirty="0" smtClean="0">
                <a:solidFill>
                  <a:srgbClr val="444444"/>
                </a:solidFill>
                <a:latin typeface="Raleway"/>
              </a:rPr>
              <a:t>records</a:t>
            </a:r>
            <a:r>
              <a:rPr lang="en-GB" dirty="0"/>
              <a:t/>
            </a:r>
            <a:br>
              <a:rPr lang="en-GB" dirty="0"/>
            </a:br>
            <a:r>
              <a:rPr lang="en-GB" dirty="0">
                <a:solidFill>
                  <a:srgbClr val="444444"/>
                </a:solidFill>
                <a:latin typeface="Raleway"/>
              </a:rPr>
              <a:t>4. View all student </a:t>
            </a:r>
            <a:r>
              <a:rPr lang="en-GB" dirty="0" smtClean="0">
                <a:solidFill>
                  <a:srgbClr val="444444"/>
                </a:solidFill>
                <a:latin typeface="Raleway"/>
              </a:rPr>
              <a:t>records</a:t>
            </a:r>
            <a:r>
              <a:rPr lang="en-GB" dirty="0"/>
              <a:t/>
            </a:r>
            <a:br>
              <a:rPr lang="en-GB" dirty="0"/>
            </a:br>
            <a:r>
              <a:rPr lang="en-GB" dirty="0">
                <a:solidFill>
                  <a:srgbClr val="444444"/>
                </a:solidFill>
                <a:latin typeface="Raleway"/>
              </a:rPr>
              <a:t>5. Calculate an average of a selected student’s </a:t>
            </a:r>
            <a:r>
              <a:rPr lang="en-GB" dirty="0" smtClean="0">
                <a:solidFill>
                  <a:srgbClr val="444444"/>
                </a:solidFill>
                <a:latin typeface="Raleway"/>
              </a:rPr>
              <a:t>scores</a:t>
            </a:r>
            <a:r>
              <a:rPr lang="en-GB" dirty="0"/>
              <a:t/>
            </a:r>
            <a:br>
              <a:rPr lang="en-GB" dirty="0"/>
            </a:br>
            <a:r>
              <a:rPr lang="en-GB" dirty="0">
                <a:solidFill>
                  <a:srgbClr val="444444"/>
                </a:solidFill>
                <a:latin typeface="Raleway"/>
              </a:rPr>
              <a:t>6. Show student who gets the max total </a:t>
            </a:r>
            <a:r>
              <a:rPr lang="en-GB" dirty="0" smtClean="0">
                <a:solidFill>
                  <a:srgbClr val="444444"/>
                </a:solidFill>
                <a:latin typeface="Raleway"/>
              </a:rPr>
              <a:t>score</a:t>
            </a:r>
            <a:r>
              <a:rPr lang="en-GB" dirty="0"/>
              <a:t/>
            </a:r>
            <a:br>
              <a:rPr lang="en-GB" dirty="0"/>
            </a:br>
            <a:r>
              <a:rPr lang="en-GB" dirty="0">
                <a:solidFill>
                  <a:srgbClr val="444444"/>
                </a:solidFill>
                <a:latin typeface="Raleway"/>
              </a:rPr>
              <a:t>7. Show student who gets the min total </a:t>
            </a:r>
            <a:r>
              <a:rPr lang="en-GB" dirty="0" smtClean="0">
                <a:solidFill>
                  <a:srgbClr val="444444"/>
                </a:solidFill>
                <a:latin typeface="Raleway"/>
              </a:rPr>
              <a:t>score</a:t>
            </a:r>
            <a:r>
              <a:rPr lang="en-GB" dirty="0"/>
              <a:t/>
            </a:r>
            <a:br>
              <a:rPr lang="en-GB" dirty="0"/>
            </a:br>
            <a:r>
              <a:rPr lang="en-GB" dirty="0">
                <a:solidFill>
                  <a:srgbClr val="444444"/>
                </a:solidFill>
                <a:latin typeface="Raleway"/>
              </a:rPr>
              <a:t>8. Find student by </a:t>
            </a:r>
            <a:r>
              <a:rPr lang="en-GB" dirty="0" smtClean="0">
                <a:solidFill>
                  <a:srgbClr val="444444"/>
                </a:solidFill>
                <a:latin typeface="Raleway"/>
              </a:rPr>
              <a:t>ID</a:t>
            </a:r>
            <a:r>
              <a:rPr lang="en-GB" dirty="0"/>
              <a:t/>
            </a:r>
            <a:br>
              <a:rPr lang="en-GB" dirty="0"/>
            </a:br>
            <a:r>
              <a:rPr lang="en-GB" dirty="0">
                <a:solidFill>
                  <a:srgbClr val="444444"/>
                </a:solidFill>
                <a:latin typeface="Raleway"/>
              </a:rPr>
              <a:t>9. Sort records by total scores</a:t>
            </a:r>
            <a:endParaRPr lang="en-GB" dirty="0"/>
          </a:p>
        </p:txBody>
      </p:sp>
    </p:spTree>
    <p:extLst>
      <p:ext uri="{BB962C8B-B14F-4D97-AF65-F5344CB8AC3E}">
        <p14:creationId xmlns:p14="http://schemas.microsoft.com/office/powerpoint/2010/main" val="813191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Mid Exam Group B1+B2</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76325" y="1804519"/>
            <a:ext cx="7650877" cy="2677656"/>
          </a:xfrm>
          <a:prstGeom prst="rect">
            <a:avLst/>
          </a:prstGeom>
          <a:noFill/>
        </p:spPr>
        <p:txBody>
          <a:bodyPr wrap="none" rtlCol="0">
            <a:spAutoFit/>
          </a:bodyPr>
          <a:lstStyle/>
          <a:p>
            <a:r>
              <a:rPr lang="en-GB" sz="3200" dirty="0" smtClean="0"/>
              <a:t>Date: 06-March-2021 10.00 AM</a:t>
            </a:r>
          </a:p>
          <a:p>
            <a:r>
              <a:rPr lang="en-GB" sz="3200" dirty="0" smtClean="0"/>
              <a:t>Type: </a:t>
            </a:r>
            <a:r>
              <a:rPr lang="en-GB" sz="3200" dirty="0" smtClean="0"/>
              <a:t>MCQ (</a:t>
            </a:r>
            <a:r>
              <a:rPr lang="en-GB" sz="3200" dirty="0" smtClean="0"/>
              <a:t>Program output or finding error)</a:t>
            </a:r>
          </a:p>
          <a:p>
            <a:r>
              <a:rPr lang="en-GB" sz="3200" dirty="0" smtClean="0"/>
              <a:t>Number of Question : 15</a:t>
            </a:r>
          </a:p>
          <a:p>
            <a:r>
              <a:rPr lang="en-GB" sz="3200" dirty="0" smtClean="0"/>
              <a:t>Time: 15 </a:t>
            </a:r>
            <a:r>
              <a:rPr lang="en-GB" sz="3200" dirty="0" smtClean="0"/>
              <a:t>Min</a:t>
            </a:r>
          </a:p>
          <a:p>
            <a:pPr algn="ctr"/>
            <a:r>
              <a:rPr lang="en-GB" sz="4000" dirty="0" smtClean="0">
                <a:solidFill>
                  <a:srgbClr val="006600"/>
                </a:solidFill>
              </a:rPr>
              <a:t>Loop to String</a:t>
            </a:r>
            <a:endParaRPr lang="en-GB" sz="4000" dirty="0">
              <a:solidFill>
                <a:srgbClr val="006600"/>
              </a:solidFill>
            </a:endParaRPr>
          </a:p>
        </p:txBody>
      </p:sp>
    </p:spTree>
    <p:extLst>
      <p:ext uri="{BB962C8B-B14F-4D97-AF65-F5344CB8AC3E}">
        <p14:creationId xmlns:p14="http://schemas.microsoft.com/office/powerpoint/2010/main" val="2158433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Exercise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92158" y="696297"/>
            <a:ext cx="6477000" cy="5909310"/>
          </a:xfrm>
          <a:prstGeom prst="rect">
            <a:avLst/>
          </a:prstGeom>
        </p:spPr>
        <p:txBody>
          <a:bodyPr wrap="square">
            <a:spAutoFit/>
          </a:bodyPr>
          <a:lstStyle/>
          <a:p>
            <a:r>
              <a:rPr lang="en-GB" dirty="0"/>
              <a:t>#include &lt;</a:t>
            </a:r>
            <a:r>
              <a:rPr lang="en-GB" dirty="0" err="1"/>
              <a:t>stdio.h</a:t>
            </a:r>
            <a:r>
              <a:rPr lang="en-GB" dirty="0"/>
              <a:t>&gt;</a:t>
            </a:r>
          </a:p>
          <a:p>
            <a:r>
              <a:rPr lang="en-GB" dirty="0" err="1"/>
              <a:t>struct</a:t>
            </a:r>
            <a:r>
              <a:rPr lang="en-GB" dirty="0"/>
              <a:t> student</a:t>
            </a:r>
          </a:p>
          <a:p>
            <a:r>
              <a:rPr lang="en-GB" dirty="0"/>
              <a:t>{</a:t>
            </a:r>
          </a:p>
          <a:p>
            <a:r>
              <a:rPr lang="en-GB" dirty="0"/>
              <a:t>     </a:t>
            </a:r>
            <a:r>
              <a:rPr lang="en-GB" dirty="0" err="1"/>
              <a:t>int</a:t>
            </a:r>
            <a:r>
              <a:rPr lang="en-GB" dirty="0"/>
              <a:t> roll;</a:t>
            </a:r>
          </a:p>
          <a:p>
            <a:r>
              <a:rPr lang="en-GB" dirty="0"/>
              <a:t>    char name[50];</a:t>
            </a:r>
          </a:p>
          <a:p>
            <a:r>
              <a:rPr lang="en-GB" dirty="0"/>
              <a:t>    float marks;</a:t>
            </a:r>
          </a:p>
          <a:p>
            <a:r>
              <a:rPr lang="en-GB" dirty="0"/>
              <a:t>} ;</a:t>
            </a:r>
          </a:p>
          <a:p>
            <a:r>
              <a:rPr lang="en-GB" dirty="0" err="1" smtClean="0"/>
              <a:t>int</a:t>
            </a:r>
            <a:r>
              <a:rPr lang="en-GB" dirty="0" smtClean="0"/>
              <a:t> </a:t>
            </a:r>
            <a:r>
              <a:rPr lang="en-GB" dirty="0"/>
              <a:t>main()</a:t>
            </a:r>
          </a:p>
          <a:p>
            <a:r>
              <a:rPr lang="en-GB" dirty="0"/>
              <a:t>{</a:t>
            </a:r>
          </a:p>
          <a:p>
            <a:r>
              <a:rPr lang="en-GB" dirty="0"/>
              <a:t>    </a:t>
            </a:r>
            <a:r>
              <a:rPr lang="en-GB" dirty="0" err="1"/>
              <a:t>int</a:t>
            </a:r>
            <a:r>
              <a:rPr lang="en-GB" dirty="0"/>
              <a:t> </a:t>
            </a:r>
            <a:r>
              <a:rPr lang="en-GB" dirty="0" err="1"/>
              <a:t>i</a:t>
            </a:r>
            <a:r>
              <a:rPr lang="en-GB" dirty="0" smtClean="0"/>
              <a:t>;</a:t>
            </a:r>
            <a:endParaRPr lang="en-GB" dirty="0"/>
          </a:p>
          <a:p>
            <a:r>
              <a:rPr lang="en-GB" dirty="0"/>
              <a:t>    </a:t>
            </a:r>
            <a:r>
              <a:rPr lang="en-GB" dirty="0" err="1"/>
              <a:t>struct</a:t>
            </a:r>
            <a:r>
              <a:rPr lang="en-GB" dirty="0"/>
              <a:t> student s[5];</a:t>
            </a:r>
          </a:p>
          <a:p>
            <a:r>
              <a:rPr lang="en-GB" dirty="0"/>
              <a:t>    </a:t>
            </a:r>
            <a:r>
              <a:rPr lang="en-GB" dirty="0" err="1"/>
              <a:t>printf</a:t>
            </a:r>
            <a:r>
              <a:rPr lang="en-GB" dirty="0"/>
              <a:t>("Enter information of students:\n");</a:t>
            </a:r>
          </a:p>
          <a:p>
            <a:r>
              <a:rPr lang="en-GB" dirty="0"/>
              <a:t>    for (</a:t>
            </a:r>
            <a:r>
              <a:rPr lang="en-GB" dirty="0" err="1"/>
              <a:t>i</a:t>
            </a:r>
            <a:r>
              <a:rPr lang="en-GB" dirty="0"/>
              <a:t> = 0; </a:t>
            </a:r>
            <a:r>
              <a:rPr lang="en-GB" dirty="0" err="1"/>
              <a:t>i</a:t>
            </a:r>
            <a:r>
              <a:rPr lang="en-GB" dirty="0"/>
              <a:t> &lt;3; </a:t>
            </a:r>
            <a:r>
              <a:rPr lang="en-GB" dirty="0" err="1"/>
              <a:t>i</a:t>
            </a:r>
            <a:r>
              <a:rPr lang="en-GB" dirty="0"/>
              <a:t>++)</a:t>
            </a:r>
          </a:p>
          <a:p>
            <a:r>
              <a:rPr lang="en-GB" dirty="0"/>
              <a:t>    {</a:t>
            </a:r>
          </a:p>
          <a:p>
            <a:r>
              <a:rPr lang="en-GB" dirty="0"/>
              <a:t>        s[</a:t>
            </a:r>
            <a:r>
              <a:rPr lang="en-GB" dirty="0" err="1"/>
              <a:t>i</a:t>
            </a:r>
            <a:r>
              <a:rPr lang="en-GB" dirty="0"/>
              <a:t>].roll = </a:t>
            </a:r>
            <a:r>
              <a:rPr lang="en-GB" dirty="0" err="1"/>
              <a:t>i</a:t>
            </a:r>
            <a:r>
              <a:rPr lang="en-GB" dirty="0"/>
              <a:t> + 1;</a:t>
            </a:r>
          </a:p>
          <a:p>
            <a:r>
              <a:rPr lang="en-GB" dirty="0"/>
              <a:t>        </a:t>
            </a:r>
            <a:r>
              <a:rPr lang="en-GB" dirty="0" err="1"/>
              <a:t>printf</a:t>
            </a:r>
            <a:r>
              <a:rPr lang="en-GB" dirty="0"/>
              <a:t>("\</a:t>
            </a:r>
            <a:r>
              <a:rPr lang="en-GB" dirty="0" err="1"/>
              <a:t>nRoll</a:t>
            </a:r>
            <a:r>
              <a:rPr lang="en-GB" dirty="0"/>
              <a:t> number is %d,\n", s[</a:t>
            </a:r>
            <a:r>
              <a:rPr lang="en-GB" dirty="0" err="1"/>
              <a:t>i</a:t>
            </a:r>
            <a:r>
              <a:rPr lang="en-GB" dirty="0"/>
              <a:t>].roll);</a:t>
            </a:r>
          </a:p>
          <a:p>
            <a:r>
              <a:rPr lang="en-GB" dirty="0"/>
              <a:t>        </a:t>
            </a:r>
            <a:r>
              <a:rPr lang="en-GB" dirty="0" err="1"/>
              <a:t>printf</a:t>
            </a:r>
            <a:r>
              <a:rPr lang="en-GB" dirty="0"/>
              <a:t>("Enter First name: ");</a:t>
            </a:r>
          </a:p>
          <a:p>
            <a:r>
              <a:rPr lang="en-GB" dirty="0"/>
              <a:t>        </a:t>
            </a:r>
            <a:r>
              <a:rPr lang="en-GB" dirty="0" err="1"/>
              <a:t>scanf</a:t>
            </a:r>
            <a:r>
              <a:rPr lang="en-GB" dirty="0"/>
              <a:t>("%s", s[</a:t>
            </a:r>
            <a:r>
              <a:rPr lang="en-GB" dirty="0" err="1"/>
              <a:t>i</a:t>
            </a:r>
            <a:r>
              <a:rPr lang="en-GB" dirty="0"/>
              <a:t>].name);</a:t>
            </a:r>
          </a:p>
          <a:p>
            <a:r>
              <a:rPr lang="en-GB" dirty="0"/>
              <a:t>        </a:t>
            </a:r>
            <a:r>
              <a:rPr lang="en-GB" dirty="0" err="1"/>
              <a:t>printf</a:t>
            </a:r>
            <a:r>
              <a:rPr lang="en-GB" dirty="0"/>
              <a:t>("Enter marks: ");</a:t>
            </a:r>
          </a:p>
          <a:p>
            <a:r>
              <a:rPr lang="en-GB" dirty="0"/>
              <a:t>        </a:t>
            </a:r>
            <a:r>
              <a:rPr lang="en-GB" dirty="0" err="1"/>
              <a:t>scanf</a:t>
            </a:r>
            <a:r>
              <a:rPr lang="en-GB" dirty="0"/>
              <a:t>("%f", &amp;s[</a:t>
            </a:r>
            <a:r>
              <a:rPr lang="en-GB" dirty="0" err="1"/>
              <a:t>i</a:t>
            </a:r>
            <a:r>
              <a:rPr lang="en-GB" dirty="0"/>
              <a:t>].marks);</a:t>
            </a:r>
          </a:p>
          <a:p>
            <a:r>
              <a:rPr lang="en-GB" dirty="0"/>
              <a:t>    }</a:t>
            </a:r>
          </a:p>
        </p:txBody>
      </p:sp>
      <p:sp>
        <p:nvSpPr>
          <p:cNvPr id="6" name="Rectangle 5"/>
          <p:cNvSpPr/>
          <p:nvPr/>
        </p:nvSpPr>
        <p:spPr>
          <a:xfrm>
            <a:off x="4965791" y="579398"/>
            <a:ext cx="4572000" cy="3139321"/>
          </a:xfrm>
          <a:prstGeom prst="rect">
            <a:avLst/>
          </a:prstGeom>
        </p:spPr>
        <p:txBody>
          <a:bodyPr>
            <a:spAutoFit/>
          </a:bodyPr>
          <a:lstStyle/>
          <a:p>
            <a:r>
              <a:rPr lang="en-GB" dirty="0" err="1"/>
              <a:t>printf</a:t>
            </a:r>
            <a:r>
              <a:rPr lang="en-GB" dirty="0"/>
              <a:t>("\n\</a:t>
            </a:r>
            <a:r>
              <a:rPr lang="en-GB" dirty="0" err="1"/>
              <a:t>nDisplaying</a:t>
            </a:r>
            <a:r>
              <a:rPr lang="en-GB" dirty="0"/>
              <a:t> Information:\n");</a:t>
            </a:r>
          </a:p>
          <a:p>
            <a:r>
              <a:rPr lang="en-GB" dirty="0"/>
              <a:t>    for (</a:t>
            </a:r>
            <a:r>
              <a:rPr lang="en-GB" dirty="0" err="1"/>
              <a:t>i</a:t>
            </a:r>
            <a:r>
              <a:rPr lang="en-GB" dirty="0"/>
              <a:t> = 0; </a:t>
            </a:r>
            <a:r>
              <a:rPr lang="en-GB" dirty="0" err="1"/>
              <a:t>i</a:t>
            </a:r>
            <a:r>
              <a:rPr lang="en-GB" dirty="0"/>
              <a:t> &lt;3; </a:t>
            </a:r>
            <a:r>
              <a:rPr lang="en-GB" dirty="0" err="1"/>
              <a:t>i</a:t>
            </a:r>
            <a:r>
              <a:rPr lang="en-GB" dirty="0"/>
              <a:t>++)</a:t>
            </a:r>
          </a:p>
          <a:p>
            <a:r>
              <a:rPr lang="en-GB" dirty="0"/>
              <a:t>    {</a:t>
            </a:r>
          </a:p>
          <a:p>
            <a:r>
              <a:rPr lang="en-GB" dirty="0"/>
              <a:t>        </a:t>
            </a:r>
            <a:r>
              <a:rPr lang="en-GB" dirty="0" err="1"/>
              <a:t>printf</a:t>
            </a:r>
            <a:r>
              <a:rPr lang="en-GB" dirty="0"/>
              <a:t>("\</a:t>
            </a:r>
            <a:r>
              <a:rPr lang="en-GB" dirty="0" err="1"/>
              <a:t>nRoll</a:t>
            </a:r>
            <a:r>
              <a:rPr lang="en-GB" dirty="0"/>
              <a:t> number: %d\</a:t>
            </a:r>
            <a:r>
              <a:rPr lang="en-GB" dirty="0" err="1"/>
              <a:t>n",s</a:t>
            </a:r>
            <a:r>
              <a:rPr lang="en-GB" dirty="0"/>
              <a:t>[</a:t>
            </a:r>
            <a:r>
              <a:rPr lang="en-GB" dirty="0" err="1"/>
              <a:t>i</a:t>
            </a:r>
            <a:r>
              <a:rPr lang="en-GB" dirty="0"/>
              <a:t>].roll);</a:t>
            </a:r>
          </a:p>
          <a:p>
            <a:r>
              <a:rPr lang="en-GB" dirty="0"/>
              <a:t>        </a:t>
            </a:r>
            <a:r>
              <a:rPr lang="en-GB" dirty="0" err="1"/>
              <a:t>printf</a:t>
            </a:r>
            <a:r>
              <a:rPr lang="en-GB" dirty="0"/>
              <a:t>("First name: ");</a:t>
            </a:r>
          </a:p>
          <a:p>
            <a:r>
              <a:rPr lang="en-GB" dirty="0"/>
              <a:t>        puts(s[</a:t>
            </a:r>
            <a:r>
              <a:rPr lang="en-GB" dirty="0" err="1"/>
              <a:t>i</a:t>
            </a:r>
            <a:r>
              <a:rPr lang="en-GB" dirty="0"/>
              <a:t>].name);</a:t>
            </a:r>
          </a:p>
          <a:p>
            <a:r>
              <a:rPr lang="en-GB" dirty="0"/>
              <a:t>        </a:t>
            </a:r>
            <a:r>
              <a:rPr lang="en-GB" dirty="0" err="1"/>
              <a:t>printf</a:t>
            </a:r>
            <a:r>
              <a:rPr lang="en-GB" dirty="0"/>
              <a:t>("Marks: %.2f", s[</a:t>
            </a:r>
            <a:r>
              <a:rPr lang="en-GB" dirty="0" err="1"/>
              <a:t>i</a:t>
            </a:r>
            <a:r>
              <a:rPr lang="en-GB" dirty="0"/>
              <a:t>].marks);</a:t>
            </a:r>
          </a:p>
          <a:p>
            <a:r>
              <a:rPr lang="en-GB" dirty="0"/>
              <a:t>        </a:t>
            </a:r>
            <a:r>
              <a:rPr lang="en-GB" dirty="0" err="1"/>
              <a:t>printf</a:t>
            </a:r>
            <a:r>
              <a:rPr lang="en-GB" dirty="0"/>
              <a:t>("\n");</a:t>
            </a:r>
          </a:p>
          <a:p>
            <a:r>
              <a:rPr lang="en-GB" dirty="0"/>
              <a:t>    }</a:t>
            </a:r>
          </a:p>
          <a:p>
            <a:r>
              <a:rPr lang="en-GB" dirty="0"/>
              <a:t>    return 0;</a:t>
            </a:r>
          </a:p>
          <a:p>
            <a:r>
              <a:rPr lang="en-GB" dirty="0"/>
              <a:t>}</a:t>
            </a:r>
          </a:p>
        </p:txBody>
      </p:sp>
    </p:spTree>
    <p:extLst>
      <p:ext uri="{BB962C8B-B14F-4D97-AF65-F5344CB8AC3E}">
        <p14:creationId xmlns:p14="http://schemas.microsoft.com/office/powerpoint/2010/main" val="194175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Nested Structures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04800" y="877499"/>
            <a:ext cx="8610600" cy="1200329"/>
          </a:xfrm>
          <a:prstGeom prst="rect">
            <a:avLst/>
          </a:prstGeom>
        </p:spPr>
        <p:txBody>
          <a:bodyPr wrap="square">
            <a:spAutoFit/>
          </a:bodyPr>
          <a:lstStyle/>
          <a:p>
            <a:r>
              <a:rPr lang="en-GB" b="1" dirty="0"/>
              <a:t>Nested structure</a:t>
            </a:r>
            <a:r>
              <a:rPr lang="en-GB" dirty="0"/>
              <a:t> in C is nothing but </a:t>
            </a:r>
            <a:r>
              <a:rPr lang="en-GB" b="1" dirty="0"/>
              <a:t>structure</a:t>
            </a:r>
            <a:r>
              <a:rPr lang="en-GB" dirty="0"/>
              <a:t> within </a:t>
            </a:r>
            <a:r>
              <a:rPr lang="en-GB" b="1" dirty="0"/>
              <a:t>structure</a:t>
            </a:r>
            <a:r>
              <a:rPr lang="en-GB" dirty="0"/>
              <a:t>. One </a:t>
            </a:r>
            <a:r>
              <a:rPr lang="en-GB" b="1" dirty="0"/>
              <a:t>structure</a:t>
            </a:r>
            <a:r>
              <a:rPr lang="en-GB" dirty="0"/>
              <a:t> can be declared inside other </a:t>
            </a:r>
            <a:r>
              <a:rPr lang="en-GB" b="1" dirty="0"/>
              <a:t>structure</a:t>
            </a:r>
            <a:r>
              <a:rPr lang="en-GB" dirty="0"/>
              <a:t> as we declare </a:t>
            </a:r>
            <a:r>
              <a:rPr lang="en-GB" b="1" dirty="0"/>
              <a:t>structure</a:t>
            </a:r>
            <a:r>
              <a:rPr lang="en-GB" dirty="0"/>
              <a:t> members inside a </a:t>
            </a:r>
            <a:r>
              <a:rPr lang="en-GB" b="1" dirty="0"/>
              <a:t>structure</a:t>
            </a:r>
            <a:r>
              <a:rPr lang="en-GB" dirty="0"/>
              <a:t>. The </a:t>
            </a:r>
            <a:r>
              <a:rPr lang="en-GB" b="1" dirty="0"/>
              <a:t>structure</a:t>
            </a:r>
            <a:r>
              <a:rPr lang="en-GB" dirty="0"/>
              <a:t> variables can be a normal </a:t>
            </a:r>
            <a:r>
              <a:rPr lang="en-GB" b="1" dirty="0"/>
              <a:t>structure</a:t>
            </a:r>
            <a:r>
              <a:rPr lang="en-GB" dirty="0"/>
              <a:t> variable or a pointer variable to access the data.</a:t>
            </a:r>
          </a:p>
        </p:txBody>
      </p:sp>
      <p:sp>
        <p:nvSpPr>
          <p:cNvPr id="16" name="Rectangle 15"/>
          <p:cNvSpPr/>
          <p:nvPr/>
        </p:nvSpPr>
        <p:spPr>
          <a:xfrm>
            <a:off x="838200" y="2401329"/>
            <a:ext cx="4572000" cy="3139321"/>
          </a:xfrm>
          <a:prstGeom prst="rect">
            <a:avLst/>
          </a:prstGeom>
        </p:spPr>
        <p:txBody>
          <a:bodyPr>
            <a:spAutoFit/>
          </a:bodyPr>
          <a:lstStyle/>
          <a:p>
            <a:r>
              <a:rPr lang="en-GB" b="1" dirty="0" err="1" smtClean="0">
                <a:solidFill>
                  <a:srgbClr val="006699"/>
                </a:solidFill>
                <a:latin typeface="verdana" panose="020B0604030504040204" pitchFamily="34" charset="0"/>
              </a:rPr>
              <a:t>struct</a:t>
            </a:r>
            <a:r>
              <a:rPr lang="en-GB" dirty="0" smtClean="0">
                <a:solidFill>
                  <a:srgbClr val="000000"/>
                </a:solidFill>
                <a:latin typeface="verdana" panose="020B0604030504040204" pitchFamily="34" charset="0"/>
              </a:rPr>
              <a:t> address   </a:t>
            </a:r>
          </a:p>
          <a:p>
            <a:r>
              <a:rPr lang="en-GB" dirty="0" smtClean="0">
                <a:solidFill>
                  <a:srgbClr val="000000"/>
                </a:solidFill>
                <a:latin typeface="verdana" panose="020B0604030504040204" pitchFamily="34" charset="0"/>
              </a:rPr>
              <a:t>{  </a:t>
            </a:r>
          </a:p>
          <a:p>
            <a:r>
              <a:rPr lang="en-GB" dirty="0" smtClean="0">
                <a:solidFill>
                  <a:srgbClr val="000000"/>
                </a:solidFill>
                <a:latin typeface="verdana" panose="020B0604030504040204" pitchFamily="34" charset="0"/>
              </a:rPr>
              <a:t>    </a:t>
            </a:r>
            <a:r>
              <a:rPr lang="en-GB" b="1" dirty="0" smtClean="0">
                <a:solidFill>
                  <a:srgbClr val="2E8B57"/>
                </a:solidFill>
                <a:latin typeface="verdana" panose="020B0604030504040204" pitchFamily="34" charset="0"/>
              </a:rPr>
              <a:t>char</a:t>
            </a:r>
            <a:r>
              <a:rPr lang="en-GB" dirty="0" smtClean="0">
                <a:solidFill>
                  <a:srgbClr val="000000"/>
                </a:solidFill>
                <a:latin typeface="verdana" panose="020B0604030504040204" pitchFamily="34" charset="0"/>
              </a:rPr>
              <a:t> city[20];  </a:t>
            </a:r>
          </a:p>
          <a:p>
            <a:r>
              <a:rPr lang="en-GB" dirty="0" smtClean="0">
                <a:solidFill>
                  <a:srgbClr val="000000"/>
                </a:solidFill>
                <a:latin typeface="verdana" panose="020B0604030504040204" pitchFamily="34" charset="0"/>
              </a:rPr>
              <a:t>    </a:t>
            </a:r>
            <a:r>
              <a:rPr lang="en-GB" b="1" dirty="0" err="1" smtClean="0">
                <a:solidFill>
                  <a:srgbClr val="2E8B57"/>
                </a:solidFill>
                <a:latin typeface="verdana" panose="020B0604030504040204" pitchFamily="34" charset="0"/>
              </a:rPr>
              <a:t>int</a:t>
            </a:r>
            <a:r>
              <a:rPr lang="en-GB" dirty="0" smtClean="0">
                <a:solidFill>
                  <a:srgbClr val="000000"/>
                </a:solidFill>
                <a:latin typeface="verdana" panose="020B0604030504040204" pitchFamily="34" charset="0"/>
              </a:rPr>
              <a:t> pin;  </a:t>
            </a:r>
          </a:p>
          <a:p>
            <a:r>
              <a:rPr lang="en-GB" dirty="0" smtClean="0">
                <a:solidFill>
                  <a:srgbClr val="000000"/>
                </a:solidFill>
                <a:latin typeface="verdana" panose="020B0604030504040204" pitchFamily="34" charset="0"/>
              </a:rPr>
              <a:t>    </a:t>
            </a:r>
            <a:r>
              <a:rPr lang="en-GB" b="1" dirty="0" smtClean="0">
                <a:solidFill>
                  <a:srgbClr val="2E8B57"/>
                </a:solidFill>
                <a:latin typeface="verdana" panose="020B0604030504040204" pitchFamily="34" charset="0"/>
              </a:rPr>
              <a:t>char</a:t>
            </a:r>
            <a:r>
              <a:rPr lang="en-GB" dirty="0" smtClean="0">
                <a:solidFill>
                  <a:srgbClr val="000000"/>
                </a:solidFill>
                <a:latin typeface="verdana" panose="020B0604030504040204" pitchFamily="34" charset="0"/>
              </a:rPr>
              <a:t> phone[14];  </a:t>
            </a:r>
          </a:p>
          <a:p>
            <a:r>
              <a:rPr lang="en-GB" dirty="0" smtClean="0">
                <a:solidFill>
                  <a:srgbClr val="000000"/>
                </a:solidFill>
                <a:latin typeface="verdana" panose="020B0604030504040204" pitchFamily="34" charset="0"/>
              </a:rPr>
              <a:t>};  </a:t>
            </a:r>
          </a:p>
          <a:p>
            <a:r>
              <a:rPr lang="en-GB" b="1" dirty="0" err="1" smtClean="0">
                <a:solidFill>
                  <a:srgbClr val="006699"/>
                </a:solidFill>
                <a:latin typeface="verdana" panose="020B0604030504040204" pitchFamily="34" charset="0"/>
              </a:rPr>
              <a:t>struct</a:t>
            </a:r>
            <a:r>
              <a:rPr lang="en-GB" dirty="0" smtClean="0">
                <a:solidFill>
                  <a:srgbClr val="000000"/>
                </a:solidFill>
                <a:latin typeface="verdana" panose="020B0604030504040204" pitchFamily="34" charset="0"/>
              </a:rPr>
              <a:t> employee  </a:t>
            </a:r>
          </a:p>
          <a:p>
            <a:r>
              <a:rPr lang="en-GB" dirty="0" smtClean="0">
                <a:solidFill>
                  <a:srgbClr val="000000"/>
                </a:solidFill>
                <a:latin typeface="verdana" panose="020B0604030504040204" pitchFamily="34" charset="0"/>
              </a:rPr>
              <a:t>{  </a:t>
            </a:r>
          </a:p>
          <a:p>
            <a:r>
              <a:rPr lang="en-GB" dirty="0" smtClean="0">
                <a:solidFill>
                  <a:srgbClr val="000000"/>
                </a:solidFill>
                <a:latin typeface="verdana" panose="020B0604030504040204" pitchFamily="34" charset="0"/>
              </a:rPr>
              <a:t>    </a:t>
            </a:r>
            <a:r>
              <a:rPr lang="en-GB" b="1" dirty="0" smtClean="0">
                <a:solidFill>
                  <a:srgbClr val="2E8B57"/>
                </a:solidFill>
                <a:latin typeface="verdana" panose="020B0604030504040204" pitchFamily="34" charset="0"/>
              </a:rPr>
              <a:t>char</a:t>
            </a:r>
            <a:r>
              <a:rPr lang="en-GB" dirty="0" smtClean="0">
                <a:solidFill>
                  <a:srgbClr val="000000"/>
                </a:solidFill>
                <a:latin typeface="verdana" panose="020B0604030504040204" pitchFamily="34" charset="0"/>
              </a:rPr>
              <a:t> name[20];  </a:t>
            </a:r>
          </a:p>
          <a:p>
            <a:r>
              <a:rPr lang="en-GB" dirty="0" smtClean="0">
                <a:solidFill>
                  <a:srgbClr val="000000"/>
                </a:solidFill>
                <a:latin typeface="verdana" panose="020B0604030504040204" pitchFamily="34" charset="0"/>
              </a:rPr>
              <a:t>    </a:t>
            </a:r>
            <a:r>
              <a:rPr lang="en-GB" b="1" dirty="0" err="1" smtClean="0">
                <a:solidFill>
                  <a:srgbClr val="006699"/>
                </a:solidFill>
                <a:latin typeface="verdana" panose="020B0604030504040204" pitchFamily="34" charset="0"/>
              </a:rPr>
              <a:t>struct</a:t>
            </a:r>
            <a:r>
              <a:rPr lang="en-GB" dirty="0" smtClean="0">
                <a:solidFill>
                  <a:srgbClr val="000000"/>
                </a:solidFill>
                <a:latin typeface="verdana" panose="020B0604030504040204" pitchFamily="34" charset="0"/>
              </a:rPr>
              <a:t> address </a:t>
            </a:r>
            <a:r>
              <a:rPr lang="en-GB" dirty="0" smtClean="0">
                <a:solidFill>
                  <a:srgbClr val="FF0000"/>
                </a:solidFill>
                <a:latin typeface="verdana" panose="020B0604030504040204" pitchFamily="34" charset="0"/>
              </a:rPr>
              <a:t>add</a:t>
            </a:r>
            <a:r>
              <a:rPr lang="en-GB" dirty="0" smtClean="0">
                <a:solidFill>
                  <a:srgbClr val="000000"/>
                </a:solidFill>
                <a:latin typeface="verdana" panose="020B0604030504040204" pitchFamily="34" charset="0"/>
              </a:rPr>
              <a:t>;  </a:t>
            </a:r>
          </a:p>
          <a:p>
            <a:r>
              <a:rPr lang="en-GB" dirty="0" smtClean="0">
                <a:solidFill>
                  <a:srgbClr val="000000"/>
                </a:solidFill>
                <a:latin typeface="verdana" panose="020B0604030504040204" pitchFamily="34" charset="0"/>
              </a:rPr>
              <a:t>};  </a:t>
            </a:r>
            <a:endParaRPr lang="en-GB" b="0" i="0" dirty="0">
              <a:solidFill>
                <a:srgbClr val="000000"/>
              </a:solidFill>
              <a:effectLst/>
              <a:latin typeface="verdana" panose="020B0604030504040204" pitchFamily="34" charset="0"/>
            </a:endParaRPr>
          </a:p>
        </p:txBody>
      </p:sp>
      <p:sp>
        <p:nvSpPr>
          <p:cNvPr id="17" name="Rectangle 16"/>
          <p:cNvSpPr/>
          <p:nvPr/>
        </p:nvSpPr>
        <p:spPr>
          <a:xfrm>
            <a:off x="5105400" y="2801328"/>
            <a:ext cx="3429000" cy="1338828"/>
          </a:xfrm>
          <a:prstGeom prst="rect">
            <a:avLst/>
          </a:prstGeom>
        </p:spPr>
        <p:txBody>
          <a:bodyPr wrap="square">
            <a:spAutoFit/>
          </a:bodyPr>
          <a:lstStyle/>
          <a:p>
            <a:pPr>
              <a:lnSpc>
                <a:spcPct val="150000"/>
              </a:lnSpc>
            </a:pPr>
            <a:r>
              <a:rPr lang="en-GB" dirty="0" err="1" smtClean="0">
                <a:solidFill>
                  <a:srgbClr val="000000"/>
                </a:solidFill>
                <a:latin typeface="verdana" panose="020B0604030504040204" pitchFamily="34" charset="0"/>
              </a:rPr>
              <a:t>emp.add.city</a:t>
            </a:r>
            <a:r>
              <a:rPr lang="en-GB" dirty="0" smtClean="0">
                <a:solidFill>
                  <a:srgbClr val="000000"/>
                </a:solidFill>
                <a:latin typeface="verdana" panose="020B0604030504040204" pitchFamily="34" charset="0"/>
              </a:rPr>
              <a:t>,</a:t>
            </a:r>
          </a:p>
          <a:p>
            <a:pPr>
              <a:lnSpc>
                <a:spcPct val="150000"/>
              </a:lnSpc>
            </a:pPr>
            <a:r>
              <a:rPr lang="en-GB" dirty="0" err="1" smtClean="0">
                <a:solidFill>
                  <a:srgbClr val="000000"/>
                </a:solidFill>
                <a:latin typeface="verdana" panose="020B0604030504040204" pitchFamily="34" charset="0"/>
              </a:rPr>
              <a:t>emp.add.pin</a:t>
            </a:r>
            <a:endParaRPr lang="en-GB" dirty="0" smtClean="0">
              <a:solidFill>
                <a:srgbClr val="000000"/>
              </a:solidFill>
              <a:latin typeface="verdana" panose="020B0604030504040204" pitchFamily="34" charset="0"/>
            </a:endParaRPr>
          </a:p>
          <a:p>
            <a:pPr>
              <a:lnSpc>
                <a:spcPct val="150000"/>
              </a:lnSpc>
            </a:pPr>
            <a:r>
              <a:rPr lang="en-GB" dirty="0" err="1" smtClean="0">
                <a:solidFill>
                  <a:srgbClr val="000000"/>
                </a:solidFill>
                <a:latin typeface="verdana" panose="020B0604030504040204" pitchFamily="34" charset="0"/>
              </a:rPr>
              <a:t>emp.add.phone</a:t>
            </a:r>
            <a:endParaRPr lang="en-GB" dirty="0"/>
          </a:p>
        </p:txBody>
      </p:sp>
      <p:cxnSp>
        <p:nvCxnSpPr>
          <p:cNvPr id="19" name="Straight Arrow Connector 18"/>
          <p:cNvCxnSpPr/>
          <p:nvPr/>
        </p:nvCxnSpPr>
        <p:spPr>
          <a:xfrm flipH="1">
            <a:off x="3962400" y="3429000"/>
            <a:ext cx="990600" cy="0"/>
          </a:xfrm>
          <a:prstGeom prst="straightConnector1">
            <a:avLst/>
          </a:prstGeom>
          <a:ln w="76200">
            <a:solidFill>
              <a:srgbClr val="0099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0" y="5144343"/>
            <a:ext cx="4572000" cy="1477328"/>
          </a:xfrm>
          <a:prstGeom prst="rect">
            <a:avLst/>
          </a:prstGeom>
        </p:spPr>
        <p:txBody>
          <a:bodyPr>
            <a:spAutoFit/>
          </a:bodyPr>
          <a:lstStyle/>
          <a:p>
            <a:r>
              <a:rPr lang="en-GB" b="1" dirty="0">
                <a:solidFill>
                  <a:srgbClr val="006699"/>
                </a:solidFill>
                <a:latin typeface="verdana" panose="020B0604030504040204" pitchFamily="34" charset="0"/>
              </a:rPr>
              <a:t>void</a:t>
            </a:r>
            <a:r>
              <a:rPr lang="en-GB" dirty="0">
                <a:solidFill>
                  <a:srgbClr val="000000"/>
                </a:solidFill>
                <a:latin typeface="verdana" panose="020B0604030504040204" pitchFamily="34" charset="0"/>
              </a:rPr>
              <a:t> main ()  </a:t>
            </a:r>
          </a:p>
          <a:p>
            <a:r>
              <a:rPr lang="en-GB" dirty="0">
                <a:solidFill>
                  <a:srgbClr val="000000"/>
                </a:solidFill>
                <a:latin typeface="verdana" panose="020B0604030504040204" pitchFamily="34" charset="0"/>
              </a:rPr>
              <a:t>{  </a:t>
            </a:r>
          </a:p>
          <a:p>
            <a:r>
              <a:rPr lang="en-GB" dirty="0">
                <a:solidFill>
                  <a:srgbClr val="000000"/>
                </a:solidFill>
                <a:latin typeface="verdana" panose="020B0604030504040204" pitchFamily="34" charset="0"/>
              </a:rPr>
              <a:t>    </a:t>
            </a:r>
            <a:r>
              <a:rPr lang="en-GB" b="1" dirty="0" err="1">
                <a:solidFill>
                  <a:srgbClr val="006699"/>
                </a:solidFill>
                <a:latin typeface="verdana" panose="020B0604030504040204" pitchFamily="34" charset="0"/>
              </a:rPr>
              <a:t>struct</a:t>
            </a:r>
            <a:r>
              <a:rPr lang="en-GB" dirty="0">
                <a:solidFill>
                  <a:srgbClr val="000000"/>
                </a:solidFill>
                <a:latin typeface="verdana" panose="020B0604030504040204" pitchFamily="34" charset="0"/>
              </a:rPr>
              <a:t> employee </a:t>
            </a:r>
            <a:r>
              <a:rPr lang="en-GB" dirty="0" err="1">
                <a:solidFill>
                  <a:srgbClr val="000000"/>
                </a:solidFill>
                <a:latin typeface="verdana" panose="020B0604030504040204" pitchFamily="34" charset="0"/>
              </a:rPr>
              <a:t>emp</a:t>
            </a:r>
            <a:r>
              <a:rPr lang="en-GB" dirty="0">
                <a:solidFill>
                  <a:srgbClr val="000000"/>
                </a:solidFill>
                <a:latin typeface="verdana" panose="020B0604030504040204" pitchFamily="34" charset="0"/>
              </a:rPr>
              <a:t>;  </a:t>
            </a:r>
          </a:p>
          <a:p>
            <a:r>
              <a:rPr lang="en-GB" dirty="0">
                <a:solidFill>
                  <a:srgbClr val="000000"/>
                </a:solidFill>
                <a:latin typeface="verdana" panose="020B0604030504040204" pitchFamily="34" charset="0"/>
              </a:rPr>
              <a:t>    </a:t>
            </a:r>
            <a:r>
              <a:rPr lang="en-GB" dirty="0"/>
              <a:t/>
            </a:r>
            <a:br>
              <a:rPr lang="en-GB" dirty="0"/>
            </a:br>
            <a:r>
              <a:rPr lang="en-GB" dirty="0"/>
              <a:t>}</a:t>
            </a:r>
          </a:p>
        </p:txBody>
      </p:sp>
      <p:sp>
        <p:nvSpPr>
          <p:cNvPr id="23" name="Rectangle 22"/>
          <p:cNvSpPr/>
          <p:nvPr/>
        </p:nvSpPr>
        <p:spPr>
          <a:xfrm>
            <a:off x="1219200" y="4924615"/>
            <a:ext cx="2514600" cy="333185"/>
          </a:xfrm>
          <a:prstGeom prst="rect">
            <a:avLst/>
          </a:prstGeom>
          <a:noFill/>
          <a:ln>
            <a:solidFill>
              <a:srgbClr val="E458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000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Nested Structures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95677"/>
            <a:ext cx="8610600" cy="5909310"/>
          </a:xfrm>
          <a:prstGeom prst="rect">
            <a:avLst/>
          </a:prstGeom>
        </p:spPr>
        <p:txBody>
          <a:bodyPr wrap="square">
            <a:spAutoFit/>
          </a:bodyPr>
          <a:lstStyle/>
          <a:p>
            <a:r>
              <a:rPr lang="en-GB" dirty="0"/>
              <a:t>#include&lt;</a:t>
            </a:r>
            <a:r>
              <a:rPr lang="en-GB" dirty="0" err="1"/>
              <a:t>stdio.h</a:t>
            </a:r>
            <a:r>
              <a:rPr lang="en-GB" dirty="0"/>
              <a:t>&gt;</a:t>
            </a:r>
          </a:p>
          <a:p>
            <a:r>
              <a:rPr lang="en-GB" dirty="0" err="1"/>
              <a:t>struct</a:t>
            </a:r>
            <a:r>
              <a:rPr lang="en-GB" dirty="0"/>
              <a:t> address</a:t>
            </a:r>
          </a:p>
          <a:p>
            <a:r>
              <a:rPr lang="en-GB" dirty="0"/>
              <a:t>{</a:t>
            </a:r>
          </a:p>
          <a:p>
            <a:r>
              <a:rPr lang="en-GB" dirty="0"/>
              <a:t>    char city[20];</a:t>
            </a:r>
          </a:p>
          <a:p>
            <a:r>
              <a:rPr lang="en-GB" dirty="0"/>
              <a:t>    </a:t>
            </a:r>
            <a:r>
              <a:rPr lang="en-GB" dirty="0" err="1"/>
              <a:t>int</a:t>
            </a:r>
            <a:r>
              <a:rPr lang="en-GB" dirty="0"/>
              <a:t> pin;</a:t>
            </a:r>
          </a:p>
          <a:p>
            <a:r>
              <a:rPr lang="en-GB" dirty="0"/>
              <a:t>    char phone[14];</a:t>
            </a:r>
          </a:p>
          <a:p>
            <a:r>
              <a:rPr lang="en-GB" dirty="0"/>
              <a:t>};</a:t>
            </a:r>
          </a:p>
          <a:p>
            <a:r>
              <a:rPr lang="en-GB" dirty="0" err="1"/>
              <a:t>struct</a:t>
            </a:r>
            <a:r>
              <a:rPr lang="en-GB" dirty="0"/>
              <a:t> employee</a:t>
            </a:r>
          </a:p>
          <a:p>
            <a:r>
              <a:rPr lang="en-GB" dirty="0"/>
              <a:t>{</a:t>
            </a:r>
          </a:p>
          <a:p>
            <a:r>
              <a:rPr lang="en-GB" dirty="0"/>
              <a:t>    char name[20];</a:t>
            </a:r>
          </a:p>
          <a:p>
            <a:r>
              <a:rPr lang="en-GB" dirty="0"/>
              <a:t>    </a:t>
            </a:r>
            <a:r>
              <a:rPr lang="en-GB" dirty="0" err="1"/>
              <a:t>struct</a:t>
            </a:r>
            <a:r>
              <a:rPr lang="en-GB" dirty="0"/>
              <a:t> address add;</a:t>
            </a:r>
          </a:p>
          <a:p>
            <a:r>
              <a:rPr lang="en-GB" dirty="0"/>
              <a:t>};</a:t>
            </a:r>
          </a:p>
          <a:p>
            <a:r>
              <a:rPr lang="en-GB" dirty="0"/>
              <a:t>void main ()</a:t>
            </a:r>
          </a:p>
          <a:p>
            <a:r>
              <a:rPr lang="en-GB" dirty="0"/>
              <a:t>{</a:t>
            </a:r>
          </a:p>
          <a:p>
            <a:r>
              <a:rPr lang="en-GB" dirty="0"/>
              <a:t>    </a:t>
            </a:r>
            <a:r>
              <a:rPr lang="en-GB" dirty="0" err="1"/>
              <a:t>struct</a:t>
            </a:r>
            <a:r>
              <a:rPr lang="en-GB" dirty="0"/>
              <a:t> employee </a:t>
            </a:r>
            <a:r>
              <a:rPr lang="en-GB" dirty="0" err="1"/>
              <a:t>emp</a:t>
            </a:r>
            <a:r>
              <a:rPr lang="en-GB" dirty="0"/>
              <a:t>;</a:t>
            </a:r>
          </a:p>
          <a:p>
            <a:r>
              <a:rPr lang="en-GB" dirty="0"/>
              <a:t>    </a:t>
            </a:r>
            <a:r>
              <a:rPr lang="en-GB" dirty="0" err="1"/>
              <a:t>printf</a:t>
            </a:r>
            <a:r>
              <a:rPr lang="en-GB" dirty="0"/>
              <a:t>("Enter employee information?\n");</a:t>
            </a:r>
          </a:p>
          <a:p>
            <a:r>
              <a:rPr lang="en-GB" dirty="0"/>
              <a:t>    </a:t>
            </a:r>
            <a:r>
              <a:rPr lang="en-GB" dirty="0" err="1"/>
              <a:t>scanf</a:t>
            </a:r>
            <a:r>
              <a:rPr lang="en-GB" dirty="0"/>
              <a:t>("%s %s %d %s",</a:t>
            </a:r>
            <a:r>
              <a:rPr lang="en-GB" dirty="0" err="1"/>
              <a:t>emp.name,emp.add.city</a:t>
            </a:r>
            <a:r>
              <a:rPr lang="en-GB" dirty="0"/>
              <a:t>, &amp;</a:t>
            </a:r>
            <a:r>
              <a:rPr lang="en-GB" dirty="0" err="1"/>
              <a:t>emp.add.pin</a:t>
            </a:r>
            <a:r>
              <a:rPr lang="en-GB" dirty="0"/>
              <a:t>, </a:t>
            </a:r>
            <a:r>
              <a:rPr lang="en-GB" dirty="0" err="1"/>
              <a:t>emp.add.phone</a:t>
            </a:r>
            <a:r>
              <a:rPr lang="en-GB" dirty="0"/>
              <a:t>);</a:t>
            </a:r>
          </a:p>
          <a:p>
            <a:r>
              <a:rPr lang="en-GB" dirty="0"/>
              <a:t>    </a:t>
            </a:r>
            <a:r>
              <a:rPr lang="en-GB" dirty="0" err="1"/>
              <a:t>printf</a:t>
            </a:r>
            <a:r>
              <a:rPr lang="en-GB" dirty="0"/>
              <a:t>("Printing the employee information....\n");</a:t>
            </a:r>
          </a:p>
          <a:p>
            <a:r>
              <a:rPr lang="en-GB" dirty="0"/>
              <a:t>    </a:t>
            </a:r>
            <a:r>
              <a:rPr lang="en-GB" dirty="0" err="1"/>
              <a:t>printf</a:t>
            </a:r>
            <a:r>
              <a:rPr lang="en-GB" dirty="0"/>
              <a:t>("name: %s\</a:t>
            </a:r>
            <a:r>
              <a:rPr lang="en-GB" dirty="0" err="1"/>
              <a:t>nCity</a:t>
            </a:r>
            <a:r>
              <a:rPr lang="en-GB" dirty="0"/>
              <a:t>: %s\</a:t>
            </a:r>
            <a:r>
              <a:rPr lang="en-GB" dirty="0" err="1"/>
              <a:t>nPincode</a:t>
            </a:r>
            <a:r>
              <a:rPr lang="en-GB" dirty="0"/>
              <a:t>: %d\</a:t>
            </a:r>
            <a:r>
              <a:rPr lang="en-GB" dirty="0" err="1"/>
              <a:t>nPhone</a:t>
            </a:r>
            <a:r>
              <a:rPr lang="en-GB" dirty="0"/>
              <a:t>: %s",</a:t>
            </a:r>
            <a:r>
              <a:rPr lang="en-GB" dirty="0" err="1"/>
              <a:t>emp.name,emp.add.city,emp.add.pin,emp.add.phone</a:t>
            </a:r>
            <a:r>
              <a:rPr lang="en-GB" dirty="0"/>
              <a:t>);</a:t>
            </a:r>
          </a:p>
          <a:p>
            <a:r>
              <a:rPr lang="en-GB" dirty="0"/>
              <a:t>}</a:t>
            </a:r>
          </a:p>
        </p:txBody>
      </p:sp>
    </p:spTree>
    <p:extLst>
      <p:ext uri="{BB962C8B-B14F-4D97-AF65-F5344CB8AC3E}">
        <p14:creationId xmlns:p14="http://schemas.microsoft.com/office/powerpoint/2010/main" val="3080927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2-Mar-21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23</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Structure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9379" y="1052575"/>
            <a:ext cx="8888458" cy="4031873"/>
          </a:xfrm>
          <a:prstGeom prst="rect">
            <a:avLst/>
          </a:prstGeom>
        </p:spPr>
        <p:txBody>
          <a:bodyPr wrap="square">
            <a:spAutoFit/>
          </a:bodyPr>
          <a:lstStyle/>
          <a:p>
            <a:r>
              <a:rPr lang="en-GB" sz="2400" dirty="0"/>
              <a:t> A structure is a </a:t>
            </a:r>
            <a:r>
              <a:rPr lang="en-GB" sz="2400" b="1" dirty="0">
                <a:solidFill>
                  <a:srgbClr val="FF0000"/>
                </a:solidFill>
              </a:rPr>
              <a:t>user defined data </a:t>
            </a:r>
            <a:r>
              <a:rPr lang="en-GB" sz="2400" b="1" dirty="0" smtClean="0">
                <a:solidFill>
                  <a:srgbClr val="FF0000"/>
                </a:solidFill>
              </a:rPr>
              <a:t>type</a:t>
            </a:r>
            <a:r>
              <a:rPr lang="en-GB" sz="2400" dirty="0" smtClean="0"/>
              <a:t>. A </a:t>
            </a:r>
            <a:r>
              <a:rPr lang="en-GB" sz="2400" dirty="0" err="1"/>
              <a:t>struct</a:t>
            </a:r>
            <a:r>
              <a:rPr lang="en-GB" sz="2400" dirty="0"/>
              <a:t> (or structure) is a collection of variables (can be of different types) under a single name</a:t>
            </a:r>
            <a:r>
              <a:rPr lang="en-GB" sz="2400" dirty="0" smtClean="0"/>
              <a:t>.</a:t>
            </a:r>
          </a:p>
          <a:p>
            <a:endParaRPr lang="en-GB" sz="2800" dirty="0"/>
          </a:p>
          <a:p>
            <a:r>
              <a:rPr lang="en-GB" sz="2800" dirty="0"/>
              <a:t>How to define structures</a:t>
            </a:r>
            <a:r>
              <a:rPr lang="en-GB" sz="2800" dirty="0" smtClean="0"/>
              <a:t>?</a:t>
            </a:r>
          </a:p>
          <a:p>
            <a:pPr lvl="2"/>
            <a:r>
              <a:rPr lang="en-GB" sz="2000" dirty="0" err="1">
                <a:solidFill>
                  <a:srgbClr val="002B82"/>
                </a:solidFill>
              </a:rPr>
              <a:t>struct</a:t>
            </a:r>
            <a:r>
              <a:rPr lang="en-GB" sz="2000" dirty="0"/>
              <a:t> </a:t>
            </a:r>
            <a:r>
              <a:rPr lang="en-GB" sz="2000" dirty="0">
                <a:solidFill>
                  <a:srgbClr val="E4580A"/>
                </a:solidFill>
              </a:rPr>
              <a:t>[structure tag] </a:t>
            </a:r>
            <a:r>
              <a:rPr lang="en-GB" sz="2000" dirty="0"/>
              <a:t>{</a:t>
            </a:r>
          </a:p>
          <a:p>
            <a:pPr lvl="2"/>
            <a:endParaRPr lang="en-GB" sz="2000" dirty="0" smtClean="0"/>
          </a:p>
          <a:p>
            <a:pPr lvl="2"/>
            <a:r>
              <a:rPr lang="en-GB" sz="2000" dirty="0" smtClean="0"/>
              <a:t>   </a:t>
            </a:r>
            <a:r>
              <a:rPr lang="en-GB" sz="2000" dirty="0"/>
              <a:t>member definition;</a:t>
            </a:r>
          </a:p>
          <a:p>
            <a:pPr lvl="2"/>
            <a:r>
              <a:rPr lang="en-GB" sz="2000" dirty="0"/>
              <a:t>   member definition;</a:t>
            </a:r>
          </a:p>
          <a:p>
            <a:pPr lvl="2"/>
            <a:r>
              <a:rPr lang="en-GB" sz="2000" dirty="0"/>
              <a:t>   ...</a:t>
            </a:r>
          </a:p>
          <a:p>
            <a:pPr lvl="2"/>
            <a:r>
              <a:rPr lang="en-GB" sz="2000" dirty="0"/>
              <a:t>   member definition;</a:t>
            </a:r>
          </a:p>
          <a:p>
            <a:pPr lvl="2"/>
            <a:r>
              <a:rPr lang="en-GB" sz="2000" dirty="0"/>
              <a:t>} </a:t>
            </a:r>
            <a:r>
              <a:rPr lang="en-GB" sz="2000" dirty="0">
                <a:solidFill>
                  <a:srgbClr val="339933"/>
                </a:solidFill>
              </a:rPr>
              <a:t>[one or more structure variables]</a:t>
            </a:r>
            <a:r>
              <a:rPr lang="en-GB" sz="3200" b="1" dirty="0">
                <a:solidFill>
                  <a:srgbClr val="FF0000"/>
                </a:solidFill>
              </a:rPr>
              <a:t>; </a:t>
            </a:r>
            <a:endParaRPr lang="en-GB" sz="2000" b="1" dirty="0">
              <a:solidFill>
                <a:srgbClr val="FF0000"/>
              </a:solidFill>
            </a:endParaRPr>
          </a:p>
        </p:txBody>
      </p:sp>
      <p:sp>
        <p:nvSpPr>
          <p:cNvPr id="10" name="TextBox 9"/>
          <p:cNvSpPr txBox="1"/>
          <p:nvPr/>
        </p:nvSpPr>
        <p:spPr>
          <a:xfrm>
            <a:off x="6477000" y="2700226"/>
            <a:ext cx="1787669" cy="2446824"/>
          </a:xfrm>
          <a:prstGeom prst="rect">
            <a:avLst/>
          </a:prstGeom>
          <a:noFill/>
        </p:spPr>
        <p:txBody>
          <a:bodyPr wrap="none" rtlCol="0">
            <a:spAutoFit/>
          </a:bodyPr>
          <a:lstStyle/>
          <a:p>
            <a:pPr>
              <a:lnSpc>
                <a:spcPct val="150000"/>
              </a:lnSpc>
            </a:pPr>
            <a:r>
              <a:rPr lang="en-US" altLang="en-US" dirty="0" err="1">
                <a:solidFill>
                  <a:srgbClr val="25265E"/>
                </a:solidFill>
                <a:latin typeface="Droid Sans Mono"/>
              </a:rPr>
              <a:t>struct</a:t>
            </a:r>
            <a:r>
              <a:rPr lang="en-US" altLang="en-US" dirty="0">
                <a:solidFill>
                  <a:srgbClr val="25265E"/>
                </a:solidFill>
                <a:latin typeface="Droid Sans Mono"/>
              </a:rPr>
              <a:t> </a:t>
            </a:r>
            <a:r>
              <a:rPr lang="en-US" altLang="en-US" dirty="0">
                <a:solidFill>
                  <a:srgbClr val="E4580A"/>
                </a:solidFill>
                <a:latin typeface="Droid Sans Mono"/>
              </a:rPr>
              <a:t>Person</a:t>
            </a:r>
            <a:r>
              <a:rPr lang="en-US" altLang="en-US" dirty="0">
                <a:solidFill>
                  <a:srgbClr val="25265E"/>
                </a:solidFill>
                <a:latin typeface="Droid Sans Mono"/>
              </a:rPr>
              <a:t> { </a:t>
            </a:r>
            <a:endParaRPr lang="en-US" altLang="en-US" dirty="0" smtClean="0">
              <a:solidFill>
                <a:srgbClr val="25265E"/>
              </a:solidFill>
              <a:latin typeface="Droid Sans Mono"/>
            </a:endParaRPr>
          </a:p>
          <a:p>
            <a:pPr>
              <a:lnSpc>
                <a:spcPct val="150000"/>
              </a:lnSpc>
            </a:pPr>
            <a:r>
              <a:rPr lang="en-US" altLang="en-US" dirty="0" smtClean="0">
                <a:solidFill>
                  <a:srgbClr val="25265E"/>
                </a:solidFill>
                <a:latin typeface="Droid Sans Mono"/>
              </a:rPr>
              <a:t>char </a:t>
            </a:r>
            <a:r>
              <a:rPr lang="en-US" altLang="en-US" dirty="0">
                <a:solidFill>
                  <a:srgbClr val="25265E"/>
                </a:solidFill>
                <a:latin typeface="Droid Sans Mono"/>
              </a:rPr>
              <a:t>name[50]; </a:t>
            </a:r>
            <a:endParaRPr lang="en-US" altLang="en-US" dirty="0" smtClean="0">
              <a:solidFill>
                <a:srgbClr val="25265E"/>
              </a:solidFill>
              <a:latin typeface="Droid Sans Mono"/>
            </a:endParaRPr>
          </a:p>
          <a:p>
            <a:pPr>
              <a:lnSpc>
                <a:spcPct val="150000"/>
              </a:lnSpc>
            </a:pPr>
            <a:r>
              <a:rPr lang="en-US" altLang="en-US" dirty="0" err="1" smtClean="0">
                <a:solidFill>
                  <a:srgbClr val="25265E"/>
                </a:solidFill>
                <a:latin typeface="Droid Sans Mono"/>
              </a:rPr>
              <a:t>int</a:t>
            </a:r>
            <a:r>
              <a:rPr lang="en-US" altLang="en-US" dirty="0" smtClean="0">
                <a:solidFill>
                  <a:srgbClr val="25265E"/>
                </a:solidFill>
                <a:latin typeface="Droid Sans Mono"/>
              </a:rPr>
              <a:t> </a:t>
            </a:r>
            <a:r>
              <a:rPr lang="en-US" altLang="en-US" dirty="0" err="1">
                <a:solidFill>
                  <a:srgbClr val="25265E"/>
                </a:solidFill>
                <a:latin typeface="Droid Sans Mono"/>
              </a:rPr>
              <a:t>citNo</a:t>
            </a:r>
            <a:r>
              <a:rPr lang="en-US" altLang="en-US" dirty="0">
                <a:solidFill>
                  <a:srgbClr val="25265E"/>
                </a:solidFill>
                <a:latin typeface="Droid Sans Mono"/>
              </a:rPr>
              <a:t>; </a:t>
            </a:r>
            <a:endParaRPr lang="en-US" altLang="en-US" dirty="0" smtClean="0">
              <a:solidFill>
                <a:srgbClr val="25265E"/>
              </a:solidFill>
              <a:latin typeface="Droid Sans Mono"/>
            </a:endParaRPr>
          </a:p>
          <a:p>
            <a:pPr>
              <a:lnSpc>
                <a:spcPct val="150000"/>
              </a:lnSpc>
            </a:pPr>
            <a:r>
              <a:rPr lang="en-US" altLang="en-US" dirty="0" smtClean="0">
                <a:solidFill>
                  <a:srgbClr val="25265E"/>
                </a:solidFill>
                <a:latin typeface="Droid Sans Mono"/>
              </a:rPr>
              <a:t>float </a:t>
            </a:r>
            <a:r>
              <a:rPr lang="en-US" altLang="en-US" dirty="0">
                <a:solidFill>
                  <a:srgbClr val="25265E"/>
                </a:solidFill>
                <a:latin typeface="Droid Sans Mono"/>
              </a:rPr>
              <a:t>salary; </a:t>
            </a:r>
            <a:endParaRPr lang="en-US" altLang="en-US" dirty="0" smtClean="0">
              <a:solidFill>
                <a:srgbClr val="25265E"/>
              </a:solidFill>
              <a:latin typeface="Droid Sans Mono"/>
            </a:endParaRPr>
          </a:p>
          <a:p>
            <a:pPr>
              <a:lnSpc>
                <a:spcPct val="150000"/>
              </a:lnSpc>
            </a:pPr>
            <a:r>
              <a:rPr lang="en-US" altLang="en-US" dirty="0" smtClean="0">
                <a:solidFill>
                  <a:srgbClr val="25265E"/>
                </a:solidFill>
                <a:latin typeface="Droid Sans Mono"/>
              </a:rPr>
              <a:t>};</a:t>
            </a:r>
            <a:r>
              <a:rPr lang="en-US" altLang="en-US" sz="1400" dirty="0" smtClean="0"/>
              <a:t> </a:t>
            </a:r>
            <a:endParaRPr lang="en-US" altLang="en-US" sz="4000" dirty="0">
              <a:latin typeface="Arial" panose="020B0604020202020204" pitchFamily="34" charset="0"/>
            </a:endParaRPr>
          </a:p>
          <a:p>
            <a:endParaRPr lang="en-GB" dirty="0"/>
          </a:p>
        </p:txBody>
      </p:sp>
    </p:spTree>
    <p:extLst>
      <p:ext uri="{BB962C8B-B14F-4D97-AF65-F5344CB8AC3E}">
        <p14:creationId xmlns:p14="http://schemas.microsoft.com/office/powerpoint/2010/main" val="3137583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Structure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Structure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6" y="1052575"/>
            <a:ext cx="8980964" cy="470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78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Structure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1" y="683243"/>
            <a:ext cx="8458200" cy="1723549"/>
          </a:xfrm>
          <a:prstGeom prst="rect">
            <a:avLst/>
          </a:prstGeom>
        </p:spPr>
        <p:txBody>
          <a:bodyPr wrap="square">
            <a:spAutoFit/>
          </a:bodyPr>
          <a:lstStyle/>
          <a:p>
            <a:r>
              <a:rPr lang="en-GB" sz="2400" dirty="0"/>
              <a:t>Create </a:t>
            </a:r>
            <a:r>
              <a:rPr lang="en-GB" sz="2400" dirty="0" err="1"/>
              <a:t>struct</a:t>
            </a:r>
            <a:r>
              <a:rPr lang="en-GB" sz="2400" dirty="0"/>
              <a:t> </a:t>
            </a:r>
            <a:r>
              <a:rPr lang="en-GB" sz="2400" dirty="0" smtClean="0"/>
              <a:t>variables</a:t>
            </a:r>
          </a:p>
          <a:p>
            <a:r>
              <a:rPr lang="en-GB" dirty="0"/>
              <a:t>When a</a:t>
            </a:r>
            <a:r>
              <a:rPr lang="en-GB" sz="2800" b="1" dirty="0">
                <a:solidFill>
                  <a:srgbClr val="002B82"/>
                </a:solidFill>
              </a:rPr>
              <a:t> </a:t>
            </a:r>
            <a:r>
              <a:rPr lang="en-GB" sz="2800" b="1" dirty="0" err="1">
                <a:solidFill>
                  <a:srgbClr val="002B82"/>
                </a:solidFill>
              </a:rPr>
              <a:t>struct</a:t>
            </a:r>
            <a:r>
              <a:rPr lang="en-GB" sz="2800" b="1" dirty="0">
                <a:solidFill>
                  <a:srgbClr val="002B82"/>
                </a:solidFill>
              </a:rPr>
              <a:t> </a:t>
            </a:r>
            <a:r>
              <a:rPr lang="en-GB" dirty="0"/>
              <a:t>type is declared, no storage or memory is allocated. To allocate memory of a given structure type and work with it, we need to create variables</a:t>
            </a:r>
            <a:r>
              <a:rPr lang="en-GB" dirty="0" smtClean="0"/>
              <a:t>.</a:t>
            </a:r>
          </a:p>
          <a:p>
            <a:endParaRPr lang="en-GB" dirty="0"/>
          </a:p>
          <a:p>
            <a:endParaRPr lang="en-GB" dirty="0"/>
          </a:p>
        </p:txBody>
      </p:sp>
      <p:sp>
        <p:nvSpPr>
          <p:cNvPr id="9" name="TextBox 8"/>
          <p:cNvSpPr txBox="1"/>
          <p:nvPr/>
        </p:nvSpPr>
        <p:spPr>
          <a:xfrm>
            <a:off x="554735" y="2074565"/>
            <a:ext cx="4047583" cy="3416320"/>
          </a:xfrm>
          <a:prstGeom prst="rect">
            <a:avLst/>
          </a:prstGeom>
          <a:noFill/>
        </p:spPr>
        <p:txBody>
          <a:bodyPr wrap="none" rtlCol="0">
            <a:spAutoFit/>
          </a:bodyPr>
          <a:lstStyle/>
          <a:p>
            <a:r>
              <a:rPr lang="en-GB" dirty="0" err="1"/>
              <a:t>struct</a:t>
            </a:r>
            <a:r>
              <a:rPr lang="en-GB" dirty="0"/>
              <a:t> Person</a:t>
            </a:r>
          </a:p>
          <a:p>
            <a:r>
              <a:rPr lang="en-GB" dirty="0"/>
              <a:t>{</a:t>
            </a:r>
          </a:p>
          <a:p>
            <a:r>
              <a:rPr lang="en-GB" dirty="0"/>
              <a:t>    char name[50];</a:t>
            </a:r>
          </a:p>
          <a:p>
            <a:r>
              <a:rPr lang="en-GB" dirty="0"/>
              <a:t>    </a:t>
            </a:r>
            <a:r>
              <a:rPr lang="en-GB" dirty="0" err="1"/>
              <a:t>int</a:t>
            </a:r>
            <a:r>
              <a:rPr lang="en-GB" dirty="0"/>
              <a:t> </a:t>
            </a:r>
            <a:r>
              <a:rPr lang="en-GB" dirty="0" err="1"/>
              <a:t>citNo</a:t>
            </a:r>
            <a:r>
              <a:rPr lang="en-GB" dirty="0"/>
              <a:t>;</a:t>
            </a:r>
          </a:p>
          <a:p>
            <a:r>
              <a:rPr lang="en-GB" dirty="0"/>
              <a:t>    float salary;</a:t>
            </a:r>
          </a:p>
          <a:p>
            <a:r>
              <a:rPr lang="en-GB" dirty="0"/>
              <a:t>};</a:t>
            </a:r>
          </a:p>
          <a:p>
            <a:endParaRPr lang="en-GB" dirty="0"/>
          </a:p>
          <a:p>
            <a:r>
              <a:rPr lang="en-GB" dirty="0" err="1"/>
              <a:t>int</a:t>
            </a:r>
            <a:r>
              <a:rPr lang="en-GB" dirty="0"/>
              <a:t> main()</a:t>
            </a:r>
          </a:p>
          <a:p>
            <a:r>
              <a:rPr lang="en-GB" dirty="0"/>
              <a:t>{</a:t>
            </a:r>
          </a:p>
          <a:p>
            <a:r>
              <a:rPr lang="en-GB" dirty="0"/>
              <a:t>    </a:t>
            </a:r>
            <a:r>
              <a:rPr lang="en-GB" b="1" dirty="0" err="1">
                <a:solidFill>
                  <a:srgbClr val="E4580A"/>
                </a:solidFill>
              </a:rPr>
              <a:t>struct</a:t>
            </a:r>
            <a:r>
              <a:rPr lang="en-GB" b="1" dirty="0">
                <a:solidFill>
                  <a:srgbClr val="E4580A"/>
                </a:solidFill>
              </a:rPr>
              <a:t> Person person1, person2, p[20];</a:t>
            </a:r>
          </a:p>
          <a:p>
            <a:r>
              <a:rPr lang="en-GB" dirty="0"/>
              <a:t>    return 0;</a:t>
            </a:r>
          </a:p>
          <a:p>
            <a:r>
              <a:rPr lang="en-GB" dirty="0"/>
              <a:t>}</a:t>
            </a:r>
          </a:p>
        </p:txBody>
      </p:sp>
      <p:sp>
        <p:nvSpPr>
          <p:cNvPr id="12" name="Rectangle 11"/>
          <p:cNvSpPr/>
          <p:nvPr/>
        </p:nvSpPr>
        <p:spPr>
          <a:xfrm>
            <a:off x="5334001" y="1979372"/>
            <a:ext cx="3505200" cy="2862322"/>
          </a:xfrm>
          <a:prstGeom prst="rect">
            <a:avLst/>
          </a:prstGeom>
        </p:spPr>
        <p:txBody>
          <a:bodyPr wrap="square">
            <a:spAutoFit/>
          </a:bodyPr>
          <a:lstStyle/>
          <a:p>
            <a:pPr>
              <a:lnSpc>
                <a:spcPct val="150000"/>
              </a:lnSpc>
            </a:pPr>
            <a:r>
              <a:rPr lang="en-GB" sz="2000" dirty="0" err="1"/>
              <a:t>struct</a:t>
            </a:r>
            <a:r>
              <a:rPr lang="en-GB" sz="2000" dirty="0"/>
              <a:t> Person</a:t>
            </a:r>
          </a:p>
          <a:p>
            <a:pPr>
              <a:lnSpc>
                <a:spcPct val="150000"/>
              </a:lnSpc>
            </a:pPr>
            <a:r>
              <a:rPr lang="en-GB" sz="2000" dirty="0"/>
              <a:t>{</a:t>
            </a:r>
          </a:p>
          <a:p>
            <a:pPr>
              <a:lnSpc>
                <a:spcPct val="150000"/>
              </a:lnSpc>
            </a:pPr>
            <a:r>
              <a:rPr lang="en-GB" sz="2000" dirty="0"/>
              <a:t>    char name[50];</a:t>
            </a:r>
          </a:p>
          <a:p>
            <a:pPr>
              <a:lnSpc>
                <a:spcPct val="150000"/>
              </a:lnSpc>
            </a:pPr>
            <a:r>
              <a:rPr lang="en-GB" sz="2000" dirty="0"/>
              <a:t>    </a:t>
            </a:r>
            <a:r>
              <a:rPr lang="en-GB" sz="2000" dirty="0" err="1"/>
              <a:t>int</a:t>
            </a:r>
            <a:r>
              <a:rPr lang="en-GB" sz="2000" dirty="0"/>
              <a:t> </a:t>
            </a:r>
            <a:r>
              <a:rPr lang="en-GB" sz="2000" dirty="0" err="1"/>
              <a:t>citNo</a:t>
            </a:r>
            <a:r>
              <a:rPr lang="en-GB" sz="2000" dirty="0"/>
              <a:t>;</a:t>
            </a:r>
          </a:p>
          <a:p>
            <a:pPr>
              <a:lnSpc>
                <a:spcPct val="150000"/>
              </a:lnSpc>
            </a:pPr>
            <a:r>
              <a:rPr lang="en-GB" sz="2000" dirty="0"/>
              <a:t>    float salary;</a:t>
            </a:r>
          </a:p>
          <a:p>
            <a:pPr>
              <a:lnSpc>
                <a:spcPct val="150000"/>
              </a:lnSpc>
            </a:pPr>
            <a:r>
              <a:rPr lang="en-GB" sz="2000" dirty="0"/>
              <a:t>} </a:t>
            </a:r>
            <a:r>
              <a:rPr lang="en-GB" sz="2000" dirty="0">
                <a:solidFill>
                  <a:srgbClr val="E4580A"/>
                </a:solidFill>
              </a:rPr>
              <a:t>person1, person2, p[20];</a:t>
            </a:r>
          </a:p>
        </p:txBody>
      </p:sp>
    </p:spTree>
    <p:extLst>
      <p:ext uri="{BB962C8B-B14F-4D97-AF65-F5344CB8AC3E}">
        <p14:creationId xmlns:p14="http://schemas.microsoft.com/office/powerpoint/2010/main" val="3500926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Structure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1" y="683243"/>
            <a:ext cx="8458200" cy="2893100"/>
          </a:xfrm>
          <a:prstGeom prst="rect">
            <a:avLst/>
          </a:prstGeom>
        </p:spPr>
        <p:txBody>
          <a:bodyPr wrap="square">
            <a:spAutoFit/>
          </a:bodyPr>
          <a:lstStyle/>
          <a:p>
            <a:r>
              <a:rPr lang="en-GB" sz="2400" dirty="0"/>
              <a:t>Access members of a </a:t>
            </a:r>
            <a:r>
              <a:rPr lang="en-GB" sz="2400" dirty="0" smtClean="0"/>
              <a:t>structure</a:t>
            </a:r>
          </a:p>
          <a:p>
            <a:endParaRPr lang="en-GB" sz="2400" dirty="0"/>
          </a:p>
          <a:p>
            <a:r>
              <a:rPr lang="en-GB" dirty="0"/>
              <a:t>There are two types of operators used for accessing members of a structure.</a:t>
            </a:r>
          </a:p>
          <a:p>
            <a:endParaRPr lang="en-GB" dirty="0"/>
          </a:p>
          <a:p>
            <a:r>
              <a:rPr lang="en-GB" sz="4400" dirty="0">
                <a:solidFill>
                  <a:srgbClr val="002B82"/>
                </a:solidFill>
              </a:rPr>
              <a:t>.</a:t>
            </a:r>
            <a:r>
              <a:rPr lang="en-GB" sz="3200" dirty="0"/>
              <a:t> </a:t>
            </a:r>
            <a:r>
              <a:rPr lang="en-GB" sz="3200" dirty="0" smtClean="0"/>
              <a:t> </a:t>
            </a:r>
            <a:r>
              <a:rPr lang="en-GB" sz="3200" dirty="0"/>
              <a:t>Member operator</a:t>
            </a:r>
          </a:p>
          <a:p>
            <a:r>
              <a:rPr lang="en-GB" sz="3600" dirty="0">
                <a:solidFill>
                  <a:srgbClr val="002B82"/>
                </a:solidFill>
              </a:rPr>
              <a:t>-&gt;</a:t>
            </a:r>
            <a:r>
              <a:rPr lang="en-GB" sz="3200" dirty="0"/>
              <a:t> </a:t>
            </a:r>
            <a:r>
              <a:rPr lang="en-GB" sz="3200" dirty="0" smtClean="0"/>
              <a:t> </a:t>
            </a:r>
            <a:r>
              <a:rPr lang="en-GB" sz="3200" dirty="0"/>
              <a:t>Structure pointer operator</a:t>
            </a:r>
          </a:p>
          <a:p>
            <a:endParaRPr lang="en-GB" dirty="0"/>
          </a:p>
        </p:txBody>
      </p:sp>
    </p:spTree>
    <p:extLst>
      <p:ext uri="{BB962C8B-B14F-4D97-AF65-F5344CB8AC3E}">
        <p14:creationId xmlns:p14="http://schemas.microsoft.com/office/powerpoint/2010/main" val="187744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Structure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1" y="683243"/>
            <a:ext cx="8458200" cy="1323439"/>
          </a:xfrm>
          <a:prstGeom prst="rect">
            <a:avLst/>
          </a:prstGeom>
        </p:spPr>
        <p:txBody>
          <a:bodyPr wrap="square">
            <a:spAutoFit/>
          </a:bodyPr>
          <a:lstStyle/>
          <a:p>
            <a:r>
              <a:rPr lang="en-GB" sz="2000" b="1" i="1" dirty="0"/>
              <a:t>How to initialize structure members?</a:t>
            </a:r>
            <a:r>
              <a:rPr lang="en-GB" sz="2800" dirty="0"/>
              <a:t/>
            </a:r>
            <a:br>
              <a:rPr lang="en-GB" sz="2800" dirty="0"/>
            </a:br>
            <a:r>
              <a:rPr lang="en-GB" sz="2000" dirty="0"/>
              <a:t>Structure members </a:t>
            </a:r>
            <a:r>
              <a:rPr lang="en-GB" sz="2000" b="1" dirty="0"/>
              <a:t>cannot be</a:t>
            </a:r>
            <a:r>
              <a:rPr lang="en-GB" sz="2000" dirty="0"/>
              <a:t> initialized with declaration. For example the following C program fails in compilation</a:t>
            </a:r>
            <a:r>
              <a:rPr lang="en-GB" sz="2000" dirty="0" smtClean="0"/>
              <a:t>.</a:t>
            </a:r>
          </a:p>
          <a:p>
            <a:endParaRPr lang="en-GB" sz="2000" dirty="0"/>
          </a:p>
        </p:txBody>
      </p:sp>
      <p:sp>
        <p:nvSpPr>
          <p:cNvPr id="4" name="Rectangle 1"/>
          <p:cNvSpPr>
            <a:spLocks noChangeArrowheads="1"/>
          </p:cNvSpPr>
          <p:nvPr/>
        </p:nvSpPr>
        <p:spPr bwMode="auto">
          <a:xfrm>
            <a:off x="381001" y="1926629"/>
            <a:ext cx="8267699"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6699"/>
                </a:solidFill>
                <a:effectLst/>
                <a:latin typeface="Consolas" panose="020B0609020204030204" pitchFamily="49" charset="0"/>
              </a:rPr>
              <a:t>struct</a:t>
            </a:r>
            <a:r>
              <a:rPr kumimoji="0" lang="en-US" altLang="en-US" sz="1100" b="0" i="0" u="none" strike="noStrike" cap="none" normalizeH="0" baseline="0" dirty="0" smtClean="0">
                <a:ln>
                  <a:noFill/>
                </a:ln>
                <a:solidFill>
                  <a:srgbClr val="40424E"/>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Point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rPr>
              <a:t>   </a:t>
            </a:r>
            <a:r>
              <a:rPr kumimoji="0" lang="en-US" altLang="en-US"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100" b="0" i="0" u="none" strike="noStrike" cap="none" normalizeH="0" baseline="0" dirty="0" smtClean="0">
                <a:ln>
                  <a:noFill/>
                </a:ln>
                <a:solidFill>
                  <a:srgbClr val="40424E"/>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x = 0;  </a:t>
            </a:r>
            <a:r>
              <a:rPr kumimoji="0" lang="en-US" altLang="en-US" b="0" i="0" u="none" strike="noStrike" cap="none" normalizeH="0" baseline="0" dirty="0" smtClean="0">
                <a:ln>
                  <a:noFill/>
                </a:ln>
                <a:solidFill>
                  <a:srgbClr val="008200"/>
                </a:solidFill>
                <a:effectLst/>
                <a:latin typeface="Consolas" panose="020B0609020204030204" pitchFamily="49" charset="0"/>
              </a:rPr>
              <a:t>// COMPILER ERROR:  cannot initialize members here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0424E"/>
                </a:solidFill>
                <a:effectLst/>
                <a:latin typeface="Consolas" panose="020B0609020204030204" pitchFamily="49" charset="0"/>
              </a:rPr>
              <a:t>   </a:t>
            </a:r>
            <a:r>
              <a:rPr kumimoji="0" lang="en-US" altLang="en-US"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100" b="0" i="0" u="none" strike="noStrike" cap="none" normalizeH="0" baseline="0" dirty="0" smtClean="0">
                <a:ln>
                  <a:noFill/>
                </a:ln>
                <a:solidFill>
                  <a:srgbClr val="40424E"/>
                </a:solidFill>
                <a:effectLst/>
                <a:latin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rPr>
              <a:t>y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200"/>
                </a:solidFill>
                <a:effectLst/>
                <a:latin typeface="Consolas" panose="020B0609020204030204" pitchFamily="49" charset="0"/>
              </a:rPr>
              <a:t>// COMPILER ERROR:  cannot initialize members here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28599" y="4039678"/>
            <a:ext cx="8610601" cy="1446550"/>
          </a:xfrm>
          <a:prstGeom prst="rect">
            <a:avLst/>
          </a:prstGeom>
        </p:spPr>
        <p:txBody>
          <a:bodyPr wrap="square">
            <a:spAutoFit/>
          </a:bodyPr>
          <a:lstStyle/>
          <a:p>
            <a:r>
              <a:rPr lang="en-GB" dirty="0">
                <a:solidFill>
                  <a:srgbClr val="E4580A"/>
                </a:solidFill>
                <a:latin typeface="urw-din"/>
              </a:rPr>
              <a:t>The reason for above error is simple, when a datatype is declared, no memory is allocated for it. Memory is allocated only when variables are created</a:t>
            </a:r>
            <a:r>
              <a:rPr lang="en-GB" dirty="0" smtClean="0">
                <a:solidFill>
                  <a:srgbClr val="E4580A"/>
                </a:solidFill>
                <a:latin typeface="urw-din"/>
              </a:rPr>
              <a:t>.</a:t>
            </a:r>
          </a:p>
          <a:p>
            <a:endParaRPr lang="en-GB" sz="2600" dirty="0">
              <a:solidFill>
                <a:srgbClr val="7030A0"/>
              </a:solidFill>
              <a:latin typeface="urw-din"/>
            </a:endParaRPr>
          </a:p>
          <a:p>
            <a:r>
              <a:rPr lang="en-GB" sz="2600" dirty="0">
                <a:solidFill>
                  <a:srgbClr val="7030A0"/>
                </a:solidFill>
              </a:rPr>
              <a:t>Structure members </a:t>
            </a:r>
            <a:r>
              <a:rPr lang="en-GB" sz="2600" b="1" dirty="0">
                <a:solidFill>
                  <a:srgbClr val="7030A0"/>
                </a:solidFill>
              </a:rPr>
              <a:t>can be</a:t>
            </a:r>
            <a:r>
              <a:rPr lang="en-GB" sz="2600" dirty="0">
                <a:solidFill>
                  <a:srgbClr val="7030A0"/>
                </a:solidFill>
              </a:rPr>
              <a:t> initialized using curly braces ‘{}’. </a:t>
            </a:r>
          </a:p>
        </p:txBody>
      </p:sp>
    </p:spTree>
    <p:extLst>
      <p:ext uri="{BB962C8B-B14F-4D97-AF65-F5344CB8AC3E}">
        <p14:creationId xmlns:p14="http://schemas.microsoft.com/office/powerpoint/2010/main" val="1484622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Example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600200" y="918112"/>
            <a:ext cx="6553200" cy="4247317"/>
          </a:xfrm>
          <a:prstGeom prst="rect">
            <a:avLst/>
          </a:prstGeom>
        </p:spPr>
        <p:txBody>
          <a:bodyPr wrap="square">
            <a:spAutoFit/>
          </a:bodyPr>
          <a:lstStyle/>
          <a:p>
            <a:r>
              <a:rPr lang="en-GB" dirty="0"/>
              <a:t>#include&lt;</a:t>
            </a:r>
            <a:r>
              <a:rPr lang="en-GB" dirty="0" err="1"/>
              <a:t>stdio.h</a:t>
            </a:r>
            <a:r>
              <a:rPr lang="en-GB" dirty="0"/>
              <a:t>&gt;</a:t>
            </a:r>
          </a:p>
          <a:p>
            <a:endParaRPr lang="en-GB" dirty="0"/>
          </a:p>
          <a:p>
            <a:r>
              <a:rPr lang="en-GB" dirty="0" err="1"/>
              <a:t>struct</a:t>
            </a:r>
            <a:r>
              <a:rPr lang="en-GB" dirty="0"/>
              <a:t> Point</a:t>
            </a:r>
          </a:p>
          <a:p>
            <a:r>
              <a:rPr lang="en-GB" dirty="0"/>
              <a:t>{</a:t>
            </a:r>
          </a:p>
          <a:p>
            <a:r>
              <a:rPr lang="en-GB" dirty="0"/>
              <a:t>    </a:t>
            </a:r>
            <a:r>
              <a:rPr lang="en-GB" dirty="0" err="1"/>
              <a:t>int</a:t>
            </a:r>
            <a:r>
              <a:rPr lang="en-GB" dirty="0"/>
              <a:t> x, y</a:t>
            </a:r>
            <a:r>
              <a:rPr lang="en-GB" dirty="0" smtClean="0"/>
              <a:t>, z</a:t>
            </a:r>
            <a:r>
              <a:rPr lang="en-GB" dirty="0"/>
              <a:t>;</a:t>
            </a:r>
          </a:p>
          <a:p>
            <a:r>
              <a:rPr lang="en-GB" dirty="0"/>
              <a:t>};</a:t>
            </a:r>
          </a:p>
          <a:p>
            <a:endParaRPr lang="en-GB" dirty="0"/>
          </a:p>
          <a:p>
            <a:r>
              <a:rPr lang="en-GB" dirty="0" err="1"/>
              <a:t>int</a:t>
            </a:r>
            <a:r>
              <a:rPr lang="en-GB" dirty="0"/>
              <a:t> main()</a:t>
            </a:r>
          </a:p>
          <a:p>
            <a:r>
              <a:rPr lang="en-GB" dirty="0"/>
              <a:t>{</a:t>
            </a:r>
          </a:p>
          <a:p>
            <a:r>
              <a:rPr lang="en-GB" b="1" dirty="0">
                <a:solidFill>
                  <a:srgbClr val="E4580A"/>
                </a:solidFill>
              </a:rPr>
              <a:t>    </a:t>
            </a:r>
            <a:r>
              <a:rPr lang="en-GB" b="1" dirty="0" err="1">
                <a:solidFill>
                  <a:srgbClr val="E4580A"/>
                </a:solidFill>
              </a:rPr>
              <a:t>struct</a:t>
            </a:r>
            <a:r>
              <a:rPr lang="en-GB" b="1" dirty="0">
                <a:solidFill>
                  <a:srgbClr val="E4580A"/>
                </a:solidFill>
              </a:rPr>
              <a:t> Point p1 = {0, 1};</a:t>
            </a:r>
          </a:p>
          <a:p>
            <a:r>
              <a:rPr lang="en-GB" dirty="0"/>
              <a:t>    p1.z = 20;</a:t>
            </a:r>
          </a:p>
          <a:p>
            <a:r>
              <a:rPr lang="en-GB" dirty="0"/>
              <a:t>    </a:t>
            </a:r>
            <a:r>
              <a:rPr lang="en-GB" dirty="0" err="1"/>
              <a:t>printf</a:t>
            </a:r>
            <a:r>
              <a:rPr lang="en-GB" dirty="0"/>
              <a:t> ("x = %d, y = %d, z = %d ", p1.x, p1.y, p1.z);</a:t>
            </a:r>
          </a:p>
          <a:p>
            <a:endParaRPr lang="en-GB" dirty="0"/>
          </a:p>
          <a:p>
            <a:r>
              <a:rPr lang="en-GB" dirty="0"/>
              <a:t>    return 0;</a:t>
            </a:r>
          </a:p>
          <a:p>
            <a:r>
              <a:rPr lang="en-GB" dirty="0"/>
              <a:t>}</a:t>
            </a:r>
          </a:p>
        </p:txBody>
      </p:sp>
    </p:spTree>
    <p:extLst>
      <p:ext uri="{BB962C8B-B14F-4D97-AF65-F5344CB8AC3E}">
        <p14:creationId xmlns:p14="http://schemas.microsoft.com/office/powerpoint/2010/main" val="367844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Example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2-Mar-21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224" y="733841"/>
            <a:ext cx="8740775" cy="677108"/>
          </a:xfrm>
          <a:prstGeom prst="rect">
            <a:avLst/>
          </a:prstGeom>
        </p:spPr>
        <p:txBody>
          <a:bodyPr wrap="square">
            <a:spAutoFit/>
          </a:bodyPr>
          <a:lstStyle/>
          <a:p>
            <a:r>
              <a:rPr lang="en-GB" sz="2000" dirty="0"/>
              <a:t>What is designated Initialization?</a:t>
            </a:r>
          </a:p>
          <a:p>
            <a:r>
              <a:rPr lang="en-GB" dirty="0"/>
              <a:t>Designated Initialization allows structure members to be initialized in any order. </a:t>
            </a:r>
          </a:p>
        </p:txBody>
      </p:sp>
      <p:sp>
        <p:nvSpPr>
          <p:cNvPr id="5" name="Rectangle 4"/>
          <p:cNvSpPr/>
          <p:nvPr/>
        </p:nvSpPr>
        <p:spPr>
          <a:xfrm>
            <a:off x="2143125" y="1604465"/>
            <a:ext cx="6619874" cy="4247317"/>
          </a:xfrm>
          <a:prstGeom prst="rect">
            <a:avLst/>
          </a:prstGeom>
        </p:spPr>
        <p:txBody>
          <a:bodyPr wrap="square">
            <a:spAutoFit/>
          </a:bodyPr>
          <a:lstStyle/>
          <a:p>
            <a:r>
              <a:rPr lang="en-GB" dirty="0"/>
              <a:t>#include&lt;</a:t>
            </a:r>
            <a:r>
              <a:rPr lang="en-GB" dirty="0" err="1"/>
              <a:t>stdio.h</a:t>
            </a:r>
            <a:r>
              <a:rPr lang="en-GB" dirty="0"/>
              <a:t>&gt;</a:t>
            </a:r>
          </a:p>
          <a:p>
            <a:endParaRPr lang="en-GB" dirty="0"/>
          </a:p>
          <a:p>
            <a:r>
              <a:rPr lang="en-GB" dirty="0" err="1"/>
              <a:t>struct</a:t>
            </a:r>
            <a:r>
              <a:rPr lang="en-GB" dirty="0"/>
              <a:t> Point{</a:t>
            </a:r>
          </a:p>
          <a:p>
            <a:r>
              <a:rPr lang="en-GB" dirty="0"/>
              <a:t>    </a:t>
            </a:r>
            <a:r>
              <a:rPr lang="en-GB" dirty="0" err="1"/>
              <a:t>int</a:t>
            </a:r>
            <a:r>
              <a:rPr lang="en-GB" dirty="0"/>
              <a:t> x, y, z;</a:t>
            </a:r>
          </a:p>
          <a:p>
            <a:r>
              <a:rPr lang="en-GB" dirty="0"/>
              <a:t>};</a:t>
            </a:r>
          </a:p>
          <a:p>
            <a:endParaRPr lang="en-GB" dirty="0"/>
          </a:p>
          <a:p>
            <a:r>
              <a:rPr lang="en-GB" dirty="0" err="1"/>
              <a:t>int</a:t>
            </a:r>
            <a:r>
              <a:rPr lang="en-GB" dirty="0"/>
              <a:t> main()</a:t>
            </a:r>
          </a:p>
          <a:p>
            <a:r>
              <a:rPr lang="en-GB" dirty="0"/>
              <a:t>{</a:t>
            </a:r>
          </a:p>
          <a:p>
            <a:r>
              <a:rPr lang="en-GB" dirty="0"/>
              <a:t>    </a:t>
            </a:r>
            <a:r>
              <a:rPr lang="en-GB" dirty="0" err="1"/>
              <a:t>struct</a:t>
            </a:r>
            <a:r>
              <a:rPr lang="en-GB" dirty="0"/>
              <a:t> Point p1 = {.y = 0, .z = 1, .x = 2};</a:t>
            </a:r>
          </a:p>
          <a:p>
            <a:r>
              <a:rPr lang="en-GB" dirty="0"/>
              <a:t>    </a:t>
            </a:r>
            <a:r>
              <a:rPr lang="en-GB" dirty="0" err="1"/>
              <a:t>struct</a:t>
            </a:r>
            <a:r>
              <a:rPr lang="en-GB" dirty="0"/>
              <a:t> Point p2 = {.x = 20};</a:t>
            </a:r>
          </a:p>
          <a:p>
            <a:endParaRPr lang="en-GB" dirty="0"/>
          </a:p>
          <a:p>
            <a:r>
              <a:rPr lang="en-GB" dirty="0"/>
              <a:t>    </a:t>
            </a:r>
            <a:r>
              <a:rPr lang="en-GB" dirty="0" err="1"/>
              <a:t>printf</a:t>
            </a:r>
            <a:r>
              <a:rPr lang="en-GB" dirty="0"/>
              <a:t> ("x = %d, y = %d, z = %d\n", p1.x, p1.y, p1.z);</a:t>
            </a:r>
          </a:p>
          <a:p>
            <a:r>
              <a:rPr lang="en-GB" dirty="0"/>
              <a:t>    </a:t>
            </a:r>
            <a:r>
              <a:rPr lang="en-GB" dirty="0" err="1"/>
              <a:t>printf</a:t>
            </a:r>
            <a:r>
              <a:rPr lang="en-GB" dirty="0"/>
              <a:t> ("x = %d", p2.x);</a:t>
            </a:r>
          </a:p>
          <a:p>
            <a:r>
              <a:rPr lang="en-GB" dirty="0"/>
              <a:t>    return 0;</a:t>
            </a:r>
          </a:p>
          <a:p>
            <a:r>
              <a:rPr lang="en-GB" dirty="0"/>
              <a:t>}</a:t>
            </a:r>
          </a:p>
        </p:txBody>
      </p:sp>
      <p:sp>
        <p:nvSpPr>
          <p:cNvPr id="6" name="Rectangle 5"/>
          <p:cNvSpPr/>
          <p:nvPr/>
        </p:nvSpPr>
        <p:spPr>
          <a:xfrm>
            <a:off x="1905000" y="5861873"/>
            <a:ext cx="5943600" cy="400110"/>
          </a:xfrm>
          <a:prstGeom prst="rect">
            <a:avLst/>
          </a:prstGeom>
        </p:spPr>
        <p:txBody>
          <a:bodyPr wrap="square">
            <a:spAutoFit/>
          </a:bodyPr>
          <a:lstStyle/>
          <a:p>
            <a:r>
              <a:rPr lang="en-GB" sz="2000" dirty="0">
                <a:solidFill>
                  <a:srgbClr val="002B82"/>
                </a:solidFill>
              </a:rPr>
              <a:t>This feature is not available in C++ and works only in C.</a:t>
            </a:r>
          </a:p>
        </p:txBody>
      </p:sp>
    </p:spTree>
    <p:extLst>
      <p:ext uri="{BB962C8B-B14F-4D97-AF65-F5344CB8AC3E}">
        <p14:creationId xmlns:p14="http://schemas.microsoft.com/office/powerpoint/2010/main" val="2279265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5777</TotalTime>
  <Words>1649</Words>
  <Application>Microsoft Office PowerPoint</Application>
  <PresentationFormat>On-screen Show (4:3)</PresentationFormat>
  <Paragraphs>391</Paragraphs>
  <Slides>23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Aharoni</vt:lpstr>
      <vt:lpstr>Arial</vt:lpstr>
      <vt:lpstr>Calibri</vt:lpstr>
      <vt:lpstr>Cambria</vt:lpstr>
      <vt:lpstr>Consolas</vt:lpstr>
      <vt:lpstr>Droid Sans Mono</vt:lpstr>
      <vt:lpstr>Forte</vt:lpstr>
      <vt:lpstr>Lucida Bright</vt:lpstr>
      <vt:lpstr>Lucida Calligraphy</vt:lpstr>
      <vt:lpstr>Raleway</vt:lpstr>
      <vt:lpstr>Roboto</vt:lpstr>
      <vt:lpstr>Times New Roman</vt:lpstr>
      <vt:lpstr>urw-din</vt:lpstr>
      <vt:lpstr>verdana</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592</cp:revision>
  <dcterms:created xsi:type="dcterms:W3CDTF">2014-02-03T19:53:25Z</dcterms:created>
  <dcterms:modified xsi:type="dcterms:W3CDTF">2021-03-02T07:10:18Z</dcterms:modified>
</cp:coreProperties>
</file>