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434" r:id="rId3"/>
    <p:sldId id="435" r:id="rId4"/>
    <p:sldId id="436" r:id="rId5"/>
    <p:sldId id="438" r:id="rId6"/>
    <p:sldId id="439" r:id="rId7"/>
    <p:sldId id="467" r:id="rId8"/>
    <p:sldId id="437" r:id="rId9"/>
    <p:sldId id="440" r:id="rId10"/>
    <p:sldId id="441" r:id="rId11"/>
    <p:sldId id="442" r:id="rId12"/>
    <p:sldId id="443" r:id="rId13"/>
    <p:sldId id="444" r:id="rId14"/>
    <p:sldId id="464" r:id="rId15"/>
    <p:sldId id="463" r:id="rId16"/>
    <p:sldId id="465" r:id="rId17"/>
    <p:sldId id="445" r:id="rId18"/>
    <p:sldId id="446" r:id="rId19"/>
    <p:sldId id="447" r:id="rId20"/>
    <p:sldId id="453" r:id="rId21"/>
    <p:sldId id="454" r:id="rId22"/>
    <p:sldId id="462" r:id="rId23"/>
    <p:sldId id="455" r:id="rId24"/>
    <p:sldId id="456" r:id="rId25"/>
    <p:sldId id="466" r:id="rId26"/>
    <p:sldId id="457" r:id="rId27"/>
    <p:sldId id="458" r:id="rId28"/>
    <p:sldId id="459" r:id="rId29"/>
    <p:sldId id="460" r:id="rId30"/>
    <p:sldId id="461" r:id="rId31"/>
    <p:sldId id="33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4580A"/>
    <a:srgbClr val="002B82"/>
    <a:srgbClr val="00CC00"/>
    <a:srgbClr val="339933"/>
    <a:srgbClr val="28A010"/>
    <a:srgbClr val="FFA401"/>
    <a:srgbClr val="006600"/>
    <a:srgbClr val="91E509"/>
    <a:srgbClr val="72E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76173" autoAdjust="0"/>
  </p:normalViewPr>
  <p:slideViewPr>
    <p:cSldViewPr>
      <p:cViewPr varScale="1">
        <p:scale>
          <a:sx n="75" d="100"/>
          <a:sy n="75" d="100"/>
        </p:scale>
        <p:origin x="133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9-Mar-21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9-Mar-21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9-Mar-21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9-Mar-21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9-Mar-21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9-Mar-21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9-Mar-21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9-Mar-21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9-Mar-21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9-Mar-21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9-Mar-21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9-Mar-21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2400" y="1510188"/>
            <a:ext cx="8743099" cy="1508105"/>
          </a:xfrm>
          <a:prstGeom prst="rect">
            <a:avLst/>
          </a:prstGeom>
          <a:noFill/>
        </p:spPr>
        <p:txBody>
          <a:bodyPr wrap="none" rtlCol="0">
            <a:spAutoFit/>
          </a:bodyPr>
          <a:lstStyle/>
          <a:p>
            <a:pPr algn="ctr"/>
            <a:r>
              <a:rPr lang="en-US" sz="5000" dirty="0" smtClean="0">
                <a:solidFill>
                  <a:srgbClr val="0070C0"/>
                </a:solidFill>
                <a:latin typeface="Lucida Calligraphy" panose="03010101010101010101" pitchFamily="66" charset="0"/>
                <a:ea typeface="+mj-ea"/>
                <a:cs typeface="+mj-cs"/>
              </a:rPr>
              <a:t>CSE- 104</a:t>
            </a:r>
          </a:p>
          <a:p>
            <a:pPr algn="ctr"/>
            <a:r>
              <a:rPr lang="en-US" sz="4200" dirty="0">
                <a:solidFill>
                  <a:srgbClr val="00B0F0"/>
                </a:solidFill>
                <a:latin typeface="Lucida Calligraphy" panose="03010101010101010101" pitchFamily="66" charset="0"/>
                <a:ea typeface="+mj-ea"/>
                <a:cs typeface="+mj-cs"/>
              </a:rPr>
              <a:t>Structured Programming Lab</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fontScale="625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6900" dirty="0" smtClean="0">
                <a:solidFill>
                  <a:schemeClr val="tx1"/>
                </a:solidFill>
              </a:rPr>
              <a:t>Lab : 09 </a:t>
            </a:r>
            <a:r>
              <a:rPr lang="en-US" sz="4000" dirty="0">
                <a:solidFill>
                  <a:schemeClr val="tx1"/>
                </a:solidFill>
              </a:rPr>
              <a:t/>
            </a:r>
            <a:br>
              <a:rPr lang="en-US" sz="4000" dirty="0">
                <a:solidFill>
                  <a:schemeClr val="tx1"/>
                </a:solidFill>
              </a:rPr>
            </a:br>
            <a:r>
              <a:rPr lang="en-US" sz="5800" dirty="0" smtClean="0">
                <a:solidFill>
                  <a:srgbClr val="009900"/>
                </a:solidFill>
                <a:latin typeface="Cambria" panose="02040503050406030204" pitchFamily="18" charset="0"/>
              </a:rPr>
              <a:t>Pointer </a:t>
            </a:r>
            <a:r>
              <a:rPr lang="en-US" sz="5800" dirty="0">
                <a:solidFill>
                  <a:srgbClr val="009900"/>
                </a:solidFill>
                <a:latin typeface="Cambria" panose="02040503050406030204" pitchFamily="18" charset="0"/>
              </a:rPr>
              <a:t>in </a:t>
            </a:r>
            <a:r>
              <a:rPr lang="en-US" sz="5800" dirty="0" smtClean="0">
                <a:solidFill>
                  <a:srgbClr val="009900"/>
                </a:solidFill>
                <a:latin typeface="Cambria" panose="02040503050406030204" pitchFamily="18" charset="0"/>
              </a:rPr>
              <a:t>C</a:t>
            </a:r>
          </a:p>
          <a:p>
            <a:pPr algn="ctr"/>
            <a:r>
              <a:rPr lang="en-US" sz="4000" dirty="0">
                <a:solidFill>
                  <a:srgbClr val="FF0000"/>
                </a:solidFill>
                <a:latin typeface="Cambria" panose="02040503050406030204" pitchFamily="18" charset="0"/>
              </a:rPr>
              <a:t>Dynamic Memory </a:t>
            </a:r>
            <a:r>
              <a:rPr lang="en-US" sz="4000" dirty="0" smtClean="0">
                <a:solidFill>
                  <a:srgbClr val="FF0000"/>
                </a:solidFill>
                <a:latin typeface="Cambria" panose="02040503050406030204" pitchFamily="18" charset="0"/>
              </a:rPr>
              <a:t>Allocation</a:t>
            </a:r>
            <a:endParaRPr 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Pointer of function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4" name="Rectangle 3"/>
          <p:cNvSpPr/>
          <p:nvPr/>
        </p:nvSpPr>
        <p:spPr>
          <a:xfrm>
            <a:off x="22225" y="555357"/>
            <a:ext cx="7620000" cy="584775"/>
          </a:xfrm>
          <a:prstGeom prst="rect">
            <a:avLst/>
          </a:prstGeom>
        </p:spPr>
        <p:txBody>
          <a:bodyPr wrap="square">
            <a:spAutoFit/>
          </a:bodyPr>
          <a:lstStyle/>
          <a:p>
            <a:r>
              <a:rPr lang="en-GB" sz="3200" dirty="0">
                <a:solidFill>
                  <a:srgbClr val="610B38"/>
                </a:solidFill>
                <a:latin typeface="erdana"/>
              </a:rPr>
              <a:t>Pass Addresses and Pointers</a:t>
            </a:r>
            <a:endParaRPr lang="en-GB" sz="3200" b="0" i="0" dirty="0">
              <a:solidFill>
                <a:srgbClr val="610B38"/>
              </a:solidFill>
              <a:effectLst/>
              <a:latin typeface="erdana"/>
            </a:endParaRPr>
          </a:p>
        </p:txBody>
      </p:sp>
      <p:sp>
        <p:nvSpPr>
          <p:cNvPr id="5" name="Rectangle 4"/>
          <p:cNvSpPr/>
          <p:nvPr/>
        </p:nvSpPr>
        <p:spPr>
          <a:xfrm>
            <a:off x="1682750" y="961409"/>
            <a:ext cx="6705600" cy="5909310"/>
          </a:xfrm>
          <a:prstGeom prst="rect">
            <a:avLst/>
          </a:prstGeom>
        </p:spPr>
        <p:txBody>
          <a:bodyPr wrap="square">
            <a:spAutoFit/>
          </a:bodyPr>
          <a:lstStyle/>
          <a:p>
            <a:r>
              <a:rPr lang="en-GB" dirty="0"/>
              <a:t>#include &lt;</a:t>
            </a:r>
            <a:r>
              <a:rPr lang="en-GB" dirty="0" err="1"/>
              <a:t>stdio.h</a:t>
            </a:r>
            <a:r>
              <a:rPr lang="en-GB" dirty="0"/>
              <a:t>&gt;</a:t>
            </a:r>
          </a:p>
          <a:p>
            <a:r>
              <a:rPr lang="en-GB" dirty="0"/>
              <a:t>void swap(</a:t>
            </a:r>
            <a:r>
              <a:rPr lang="en-GB" dirty="0" err="1"/>
              <a:t>int</a:t>
            </a:r>
            <a:r>
              <a:rPr lang="en-GB" dirty="0"/>
              <a:t>* n1, </a:t>
            </a:r>
            <a:r>
              <a:rPr lang="en-GB" dirty="0" err="1"/>
              <a:t>int</a:t>
            </a:r>
            <a:r>
              <a:rPr lang="en-GB" dirty="0"/>
              <a:t>* n2)</a:t>
            </a:r>
          </a:p>
          <a:p>
            <a:r>
              <a:rPr lang="en-GB" dirty="0"/>
              <a:t>{</a:t>
            </a:r>
          </a:p>
          <a:p>
            <a:r>
              <a:rPr lang="en-GB" dirty="0"/>
              <a:t>    </a:t>
            </a:r>
            <a:r>
              <a:rPr lang="en-GB" dirty="0" err="1"/>
              <a:t>int</a:t>
            </a:r>
            <a:r>
              <a:rPr lang="en-GB" dirty="0"/>
              <a:t> temp;</a:t>
            </a:r>
          </a:p>
          <a:p>
            <a:r>
              <a:rPr lang="en-GB" dirty="0"/>
              <a:t>    temp = *n1;</a:t>
            </a:r>
          </a:p>
          <a:p>
            <a:r>
              <a:rPr lang="en-GB" dirty="0"/>
              <a:t>    *n1 = *n2;</a:t>
            </a:r>
          </a:p>
          <a:p>
            <a:r>
              <a:rPr lang="en-GB" dirty="0"/>
              <a:t>    *n2 = temp;</a:t>
            </a:r>
          </a:p>
          <a:p>
            <a:r>
              <a:rPr lang="en-GB" dirty="0"/>
              <a:t>}</a:t>
            </a:r>
          </a:p>
          <a:p>
            <a:endParaRPr lang="en-GB" dirty="0"/>
          </a:p>
          <a:p>
            <a:r>
              <a:rPr lang="en-GB" dirty="0" err="1"/>
              <a:t>int</a:t>
            </a:r>
            <a:r>
              <a:rPr lang="en-GB" dirty="0"/>
              <a:t> main()</a:t>
            </a:r>
          </a:p>
          <a:p>
            <a:r>
              <a:rPr lang="en-GB" dirty="0"/>
              <a:t>{</a:t>
            </a:r>
          </a:p>
          <a:p>
            <a:r>
              <a:rPr lang="en-GB" dirty="0"/>
              <a:t>    </a:t>
            </a:r>
            <a:r>
              <a:rPr lang="en-GB" dirty="0" err="1"/>
              <a:t>int</a:t>
            </a:r>
            <a:r>
              <a:rPr lang="en-GB" dirty="0"/>
              <a:t> num1 = 5, num2 = 10;</a:t>
            </a:r>
          </a:p>
          <a:p>
            <a:endParaRPr lang="en-GB" dirty="0"/>
          </a:p>
          <a:p>
            <a:r>
              <a:rPr lang="en-GB" dirty="0"/>
              <a:t>    // address of num1 and num2 is passed</a:t>
            </a:r>
          </a:p>
          <a:p>
            <a:r>
              <a:rPr lang="en-GB" dirty="0"/>
              <a:t>    </a:t>
            </a:r>
            <a:r>
              <a:rPr lang="en-GB" dirty="0">
                <a:solidFill>
                  <a:srgbClr val="C00000"/>
                </a:solidFill>
              </a:rPr>
              <a:t>swap( &amp;num1, &amp;num2);</a:t>
            </a:r>
          </a:p>
          <a:p>
            <a:endParaRPr lang="en-GB" dirty="0"/>
          </a:p>
          <a:p>
            <a:r>
              <a:rPr lang="en-GB" dirty="0"/>
              <a:t>    </a:t>
            </a:r>
            <a:r>
              <a:rPr lang="en-GB" dirty="0" err="1"/>
              <a:t>printf</a:t>
            </a:r>
            <a:r>
              <a:rPr lang="en-GB" dirty="0"/>
              <a:t>("num1 = %d\n", num1);</a:t>
            </a:r>
          </a:p>
          <a:p>
            <a:r>
              <a:rPr lang="en-GB" dirty="0"/>
              <a:t>    </a:t>
            </a:r>
            <a:r>
              <a:rPr lang="en-GB" dirty="0" err="1"/>
              <a:t>printf</a:t>
            </a:r>
            <a:r>
              <a:rPr lang="en-GB" dirty="0"/>
              <a:t>("num2 = %d", num2);</a:t>
            </a:r>
          </a:p>
          <a:p>
            <a:r>
              <a:rPr lang="en-GB" dirty="0"/>
              <a:t>    return 0;</a:t>
            </a:r>
          </a:p>
          <a:p>
            <a:r>
              <a:rPr lang="en-GB" dirty="0"/>
              <a:t>}</a:t>
            </a:r>
          </a:p>
          <a:p>
            <a:endParaRPr lang="en-GB" dirty="0"/>
          </a:p>
        </p:txBody>
      </p:sp>
    </p:spTree>
    <p:extLst>
      <p:ext uri="{BB962C8B-B14F-4D97-AF65-F5344CB8AC3E}">
        <p14:creationId xmlns:p14="http://schemas.microsoft.com/office/powerpoint/2010/main" val="348625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Pointer of function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4" name="Rectangle 3"/>
          <p:cNvSpPr/>
          <p:nvPr/>
        </p:nvSpPr>
        <p:spPr>
          <a:xfrm>
            <a:off x="22225" y="555357"/>
            <a:ext cx="7620000" cy="584775"/>
          </a:xfrm>
          <a:prstGeom prst="rect">
            <a:avLst/>
          </a:prstGeom>
        </p:spPr>
        <p:txBody>
          <a:bodyPr wrap="square">
            <a:spAutoFit/>
          </a:bodyPr>
          <a:lstStyle/>
          <a:p>
            <a:r>
              <a:rPr lang="en-GB" sz="3200" dirty="0">
                <a:solidFill>
                  <a:srgbClr val="610B38"/>
                </a:solidFill>
                <a:latin typeface="erdana"/>
              </a:rPr>
              <a:t>Passing Pointers to Functions</a:t>
            </a:r>
            <a:endParaRPr lang="en-GB" sz="3200" b="0" i="0" dirty="0">
              <a:solidFill>
                <a:srgbClr val="610B38"/>
              </a:solidFill>
              <a:effectLst/>
              <a:latin typeface="erdana"/>
            </a:endParaRPr>
          </a:p>
        </p:txBody>
      </p:sp>
      <p:sp>
        <p:nvSpPr>
          <p:cNvPr id="6" name="Rectangle 5"/>
          <p:cNvSpPr/>
          <p:nvPr/>
        </p:nvSpPr>
        <p:spPr>
          <a:xfrm>
            <a:off x="1752600" y="934903"/>
            <a:ext cx="6172200" cy="5909310"/>
          </a:xfrm>
          <a:prstGeom prst="rect">
            <a:avLst/>
          </a:prstGeom>
        </p:spPr>
        <p:txBody>
          <a:bodyPr wrap="square">
            <a:spAutoFit/>
          </a:bodyPr>
          <a:lstStyle/>
          <a:p>
            <a:r>
              <a:rPr lang="en-GB" dirty="0"/>
              <a:t>#include &lt;</a:t>
            </a:r>
            <a:r>
              <a:rPr lang="en-GB" dirty="0" err="1"/>
              <a:t>stdio.h</a:t>
            </a:r>
            <a:r>
              <a:rPr lang="en-GB" dirty="0"/>
              <a:t>&gt;</a:t>
            </a:r>
          </a:p>
          <a:p>
            <a:r>
              <a:rPr lang="en-GB" dirty="0"/>
              <a:t>void swap(</a:t>
            </a:r>
            <a:r>
              <a:rPr lang="en-GB" dirty="0" err="1"/>
              <a:t>int</a:t>
            </a:r>
            <a:r>
              <a:rPr lang="en-GB" dirty="0"/>
              <a:t>* n1, </a:t>
            </a:r>
            <a:r>
              <a:rPr lang="en-GB" dirty="0" err="1"/>
              <a:t>int</a:t>
            </a:r>
            <a:r>
              <a:rPr lang="en-GB" dirty="0"/>
              <a:t>* n2)</a:t>
            </a:r>
          </a:p>
          <a:p>
            <a:r>
              <a:rPr lang="en-GB" dirty="0"/>
              <a:t>{</a:t>
            </a:r>
          </a:p>
          <a:p>
            <a:r>
              <a:rPr lang="en-GB" dirty="0"/>
              <a:t>    </a:t>
            </a:r>
            <a:r>
              <a:rPr lang="en-GB" dirty="0" err="1"/>
              <a:t>int</a:t>
            </a:r>
            <a:r>
              <a:rPr lang="en-GB" dirty="0"/>
              <a:t> temp;</a:t>
            </a:r>
          </a:p>
          <a:p>
            <a:r>
              <a:rPr lang="en-GB" dirty="0"/>
              <a:t>    temp = *n1;</a:t>
            </a:r>
          </a:p>
          <a:p>
            <a:r>
              <a:rPr lang="en-GB" dirty="0"/>
              <a:t>    *n1 = *n2;</a:t>
            </a:r>
          </a:p>
          <a:p>
            <a:r>
              <a:rPr lang="en-GB" dirty="0"/>
              <a:t>    *n2 = temp;</a:t>
            </a:r>
          </a:p>
          <a:p>
            <a:r>
              <a:rPr lang="en-GB" dirty="0"/>
              <a:t>}</a:t>
            </a:r>
          </a:p>
          <a:p>
            <a:endParaRPr lang="en-GB" dirty="0"/>
          </a:p>
          <a:p>
            <a:r>
              <a:rPr lang="en-GB" dirty="0" err="1"/>
              <a:t>int</a:t>
            </a:r>
            <a:r>
              <a:rPr lang="en-GB" dirty="0"/>
              <a:t> main()</a:t>
            </a:r>
          </a:p>
          <a:p>
            <a:r>
              <a:rPr lang="en-GB" dirty="0"/>
              <a:t>{</a:t>
            </a:r>
          </a:p>
          <a:p>
            <a:r>
              <a:rPr lang="en-GB" dirty="0"/>
              <a:t>    </a:t>
            </a:r>
            <a:r>
              <a:rPr lang="en-GB" dirty="0" err="1"/>
              <a:t>int</a:t>
            </a:r>
            <a:r>
              <a:rPr lang="en-GB" dirty="0"/>
              <a:t> num1 = 5, num2 = 10;</a:t>
            </a:r>
          </a:p>
          <a:p>
            <a:r>
              <a:rPr lang="en-GB" dirty="0"/>
              <a:t>    </a:t>
            </a:r>
            <a:r>
              <a:rPr lang="en-GB" dirty="0" err="1"/>
              <a:t>int</a:t>
            </a:r>
            <a:r>
              <a:rPr lang="en-GB" dirty="0"/>
              <a:t> *p1=&amp;num1, *p2=&amp;num2;</a:t>
            </a:r>
          </a:p>
          <a:p>
            <a:endParaRPr lang="en-GB" dirty="0"/>
          </a:p>
          <a:p>
            <a:r>
              <a:rPr lang="en-GB" dirty="0"/>
              <a:t>    // address of num1 and num2 is passed</a:t>
            </a:r>
          </a:p>
          <a:p>
            <a:r>
              <a:rPr lang="en-GB" dirty="0"/>
              <a:t>    </a:t>
            </a:r>
            <a:r>
              <a:rPr lang="en-GB" dirty="0">
                <a:solidFill>
                  <a:srgbClr val="C00000"/>
                </a:solidFill>
              </a:rPr>
              <a:t>swap(p1,p2);</a:t>
            </a:r>
          </a:p>
          <a:p>
            <a:endParaRPr lang="en-GB" dirty="0"/>
          </a:p>
          <a:p>
            <a:r>
              <a:rPr lang="en-GB" dirty="0"/>
              <a:t>    </a:t>
            </a:r>
            <a:r>
              <a:rPr lang="en-GB" dirty="0" err="1"/>
              <a:t>printf</a:t>
            </a:r>
            <a:r>
              <a:rPr lang="en-GB" dirty="0"/>
              <a:t>("num1 = %d\n", num1);</a:t>
            </a:r>
          </a:p>
          <a:p>
            <a:r>
              <a:rPr lang="en-GB" dirty="0"/>
              <a:t>    </a:t>
            </a:r>
            <a:r>
              <a:rPr lang="en-GB" dirty="0" err="1"/>
              <a:t>printf</a:t>
            </a:r>
            <a:r>
              <a:rPr lang="en-GB" dirty="0"/>
              <a:t>("num2 = %d", num2);</a:t>
            </a:r>
          </a:p>
          <a:p>
            <a:r>
              <a:rPr lang="en-GB" dirty="0"/>
              <a:t>    return 0;</a:t>
            </a:r>
          </a:p>
          <a:p>
            <a:r>
              <a:rPr lang="en-GB" dirty="0"/>
              <a:t>}</a:t>
            </a:r>
          </a:p>
        </p:txBody>
      </p:sp>
    </p:spTree>
    <p:extLst>
      <p:ext uri="{BB962C8B-B14F-4D97-AF65-F5344CB8AC3E}">
        <p14:creationId xmlns:p14="http://schemas.microsoft.com/office/powerpoint/2010/main" val="2958856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NULL Pointers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5" name="Rectangle 4"/>
          <p:cNvSpPr/>
          <p:nvPr/>
        </p:nvSpPr>
        <p:spPr>
          <a:xfrm>
            <a:off x="228600" y="844332"/>
            <a:ext cx="8763000" cy="1908215"/>
          </a:xfrm>
          <a:prstGeom prst="rect">
            <a:avLst/>
          </a:prstGeom>
        </p:spPr>
        <p:txBody>
          <a:bodyPr wrap="square">
            <a:spAutoFit/>
          </a:bodyPr>
          <a:lstStyle/>
          <a:p>
            <a:r>
              <a:rPr lang="en-GB" dirty="0">
                <a:solidFill>
                  <a:srgbClr val="000000"/>
                </a:solidFill>
                <a:latin typeface="verdana" panose="020B0604030504040204" pitchFamily="34" charset="0"/>
              </a:rPr>
              <a:t>A pointer that is not assigned any value but NULL is known as the NULL pointer. If you don't have any address to be specified in the pointer at the time of declaration, you can assign NULL value. </a:t>
            </a:r>
            <a:endParaRPr lang="en-GB" dirty="0" smtClean="0">
              <a:solidFill>
                <a:srgbClr val="000000"/>
              </a:solidFill>
              <a:latin typeface="verdana" panose="020B0604030504040204" pitchFamily="34" charset="0"/>
            </a:endParaRPr>
          </a:p>
          <a:p>
            <a:endParaRPr lang="en-GB" dirty="0">
              <a:solidFill>
                <a:srgbClr val="000000"/>
              </a:solidFill>
              <a:latin typeface="verdana" panose="020B0604030504040204" pitchFamily="34" charset="0"/>
            </a:endParaRPr>
          </a:p>
          <a:p>
            <a:r>
              <a:rPr lang="en-GB" dirty="0"/>
              <a:t>The NULL pointer is a constant with a value of</a:t>
            </a:r>
            <a:r>
              <a:rPr lang="en-GB" sz="2800" dirty="0">
                <a:solidFill>
                  <a:srgbClr val="C00000"/>
                </a:solidFill>
              </a:rPr>
              <a:t> </a:t>
            </a:r>
            <a:r>
              <a:rPr lang="en-GB" sz="2800" dirty="0" smtClean="0">
                <a:solidFill>
                  <a:srgbClr val="C00000"/>
                </a:solidFill>
              </a:rPr>
              <a:t>0 </a:t>
            </a:r>
            <a:r>
              <a:rPr lang="en-GB" sz="2800" b="1" dirty="0">
                <a:solidFill>
                  <a:srgbClr val="C00000"/>
                </a:solidFill>
              </a:rPr>
              <a:t>(zero) </a:t>
            </a:r>
            <a:r>
              <a:rPr lang="en-GB" sz="2800" dirty="0" smtClean="0">
                <a:solidFill>
                  <a:srgbClr val="C00000"/>
                </a:solidFill>
              </a:rPr>
              <a:t> </a:t>
            </a:r>
            <a:r>
              <a:rPr lang="en-GB" dirty="0"/>
              <a:t>defined in several standard libraries.</a:t>
            </a:r>
          </a:p>
        </p:txBody>
      </p:sp>
      <p:sp>
        <p:nvSpPr>
          <p:cNvPr id="8" name="Rectangle 7"/>
          <p:cNvSpPr/>
          <p:nvPr/>
        </p:nvSpPr>
        <p:spPr>
          <a:xfrm>
            <a:off x="2143125" y="2800003"/>
            <a:ext cx="4572000" cy="3170099"/>
          </a:xfrm>
          <a:prstGeom prst="rect">
            <a:avLst/>
          </a:prstGeom>
        </p:spPr>
        <p:txBody>
          <a:bodyPr>
            <a:spAutoFit/>
          </a:bodyPr>
          <a:lstStyle/>
          <a:p>
            <a:r>
              <a:rPr lang="en-GB" sz="2000" dirty="0"/>
              <a:t>#include &lt;</a:t>
            </a:r>
            <a:r>
              <a:rPr lang="en-GB" sz="2000" dirty="0" err="1"/>
              <a:t>stdio.h</a:t>
            </a:r>
            <a:r>
              <a:rPr lang="en-GB" sz="2000" dirty="0"/>
              <a:t>&gt;</a:t>
            </a:r>
          </a:p>
          <a:p>
            <a:endParaRPr lang="en-GB" sz="2000" dirty="0"/>
          </a:p>
          <a:p>
            <a:r>
              <a:rPr lang="en-GB" sz="2000" dirty="0" err="1"/>
              <a:t>int</a:t>
            </a:r>
            <a:r>
              <a:rPr lang="en-GB" sz="2000" dirty="0"/>
              <a:t> main () {</a:t>
            </a:r>
          </a:p>
          <a:p>
            <a:endParaRPr lang="en-GB" sz="2000" dirty="0"/>
          </a:p>
          <a:p>
            <a:r>
              <a:rPr lang="en-GB" sz="2000" dirty="0"/>
              <a:t>   </a:t>
            </a:r>
            <a:r>
              <a:rPr lang="en-GB" sz="2000" dirty="0" err="1"/>
              <a:t>int</a:t>
            </a:r>
            <a:r>
              <a:rPr lang="en-GB" sz="2000" dirty="0"/>
              <a:t>  *</a:t>
            </a:r>
            <a:r>
              <a:rPr lang="en-GB" sz="2000" dirty="0" err="1"/>
              <a:t>ptr</a:t>
            </a:r>
            <a:r>
              <a:rPr lang="en-GB" sz="2000" dirty="0"/>
              <a:t> = NULL</a:t>
            </a:r>
            <a:r>
              <a:rPr lang="en-GB" sz="2000" dirty="0" smtClean="0"/>
              <a:t>; </a:t>
            </a:r>
            <a:r>
              <a:rPr lang="en-GB" sz="2000" dirty="0" smtClean="0">
                <a:solidFill>
                  <a:srgbClr val="C00000"/>
                </a:solidFill>
              </a:rPr>
              <a:t>// not use null</a:t>
            </a:r>
            <a:endParaRPr lang="en-GB" sz="2000" dirty="0">
              <a:solidFill>
                <a:srgbClr val="C00000"/>
              </a:solidFill>
            </a:endParaRPr>
          </a:p>
          <a:p>
            <a:endParaRPr lang="en-GB" sz="2000" dirty="0"/>
          </a:p>
          <a:p>
            <a:r>
              <a:rPr lang="en-GB" sz="2000" dirty="0"/>
              <a:t>   </a:t>
            </a:r>
            <a:r>
              <a:rPr lang="en-GB" sz="2000" dirty="0" err="1"/>
              <a:t>printf</a:t>
            </a:r>
            <a:r>
              <a:rPr lang="en-GB" sz="2000" dirty="0"/>
              <a:t>("The value of </a:t>
            </a:r>
            <a:r>
              <a:rPr lang="en-GB" sz="2000" dirty="0" err="1"/>
              <a:t>ptr</a:t>
            </a:r>
            <a:r>
              <a:rPr lang="en-GB" sz="2000" dirty="0"/>
              <a:t> is : %x\n", </a:t>
            </a:r>
            <a:r>
              <a:rPr lang="en-GB" sz="2000" dirty="0" err="1"/>
              <a:t>ptr</a:t>
            </a:r>
            <a:r>
              <a:rPr lang="en-GB" sz="2000" dirty="0"/>
              <a:t>  );</a:t>
            </a:r>
          </a:p>
          <a:p>
            <a:endParaRPr lang="en-GB" sz="2000" dirty="0"/>
          </a:p>
          <a:p>
            <a:r>
              <a:rPr lang="en-GB" sz="2000" dirty="0"/>
              <a:t>   return 0;</a:t>
            </a:r>
          </a:p>
          <a:p>
            <a:r>
              <a:rPr lang="en-GB" sz="2000" dirty="0"/>
              <a:t>}</a:t>
            </a:r>
          </a:p>
        </p:txBody>
      </p:sp>
    </p:spTree>
    <p:extLst>
      <p:ext uri="{BB962C8B-B14F-4D97-AF65-F5344CB8AC3E}">
        <p14:creationId xmlns:p14="http://schemas.microsoft.com/office/powerpoint/2010/main" val="1654313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Arrays and Pointers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4" name="Rectangle 3"/>
          <p:cNvSpPr/>
          <p:nvPr/>
        </p:nvSpPr>
        <p:spPr>
          <a:xfrm>
            <a:off x="762000" y="1032174"/>
            <a:ext cx="7858125" cy="4893647"/>
          </a:xfrm>
          <a:prstGeom prst="rect">
            <a:avLst/>
          </a:prstGeom>
        </p:spPr>
        <p:txBody>
          <a:bodyPr wrap="square">
            <a:spAutoFit/>
          </a:bodyPr>
          <a:lstStyle/>
          <a:p>
            <a:r>
              <a:rPr lang="en-GB" sz="2400" dirty="0"/>
              <a:t>#include &lt;</a:t>
            </a:r>
            <a:r>
              <a:rPr lang="en-GB" sz="2400" dirty="0" err="1"/>
              <a:t>stdio.h</a:t>
            </a:r>
            <a:r>
              <a:rPr lang="en-GB" sz="2400" dirty="0"/>
              <a:t>&gt;</a:t>
            </a:r>
          </a:p>
          <a:p>
            <a:r>
              <a:rPr lang="en-GB" sz="2400" dirty="0" err="1"/>
              <a:t>int</a:t>
            </a:r>
            <a:r>
              <a:rPr lang="en-GB" sz="2400" dirty="0"/>
              <a:t> main( )</a:t>
            </a:r>
          </a:p>
          <a:p>
            <a:r>
              <a:rPr lang="en-GB" sz="2400" dirty="0"/>
              <a:t>{</a:t>
            </a:r>
          </a:p>
          <a:p>
            <a:r>
              <a:rPr lang="en-GB" sz="2400" dirty="0"/>
              <a:t>   </a:t>
            </a:r>
            <a:r>
              <a:rPr lang="en-GB" sz="2400" dirty="0" err="1"/>
              <a:t>int</a:t>
            </a:r>
            <a:r>
              <a:rPr lang="en-GB" sz="2400" dirty="0"/>
              <a:t> *p;</a:t>
            </a:r>
          </a:p>
          <a:p>
            <a:r>
              <a:rPr lang="en-GB" sz="2400" dirty="0"/>
              <a:t>   </a:t>
            </a:r>
            <a:r>
              <a:rPr lang="en-GB" sz="2400" dirty="0" err="1"/>
              <a:t>int</a:t>
            </a:r>
            <a:r>
              <a:rPr lang="en-GB" sz="2400" dirty="0"/>
              <a:t> </a:t>
            </a:r>
            <a:r>
              <a:rPr lang="en-GB" sz="2400" dirty="0" err="1"/>
              <a:t>val</a:t>
            </a:r>
            <a:r>
              <a:rPr lang="en-GB" sz="2400" dirty="0"/>
              <a:t>[7] = { 11, 22, 33, 44, 55, 66, 77 } ;</a:t>
            </a:r>
          </a:p>
          <a:p>
            <a:r>
              <a:rPr lang="en-GB" sz="2400" dirty="0"/>
              <a:t>   </a:t>
            </a:r>
            <a:r>
              <a:rPr lang="en-GB" sz="2400" dirty="0" err="1"/>
              <a:t>int</a:t>
            </a:r>
            <a:r>
              <a:rPr lang="en-GB" sz="2400" dirty="0"/>
              <a:t> </a:t>
            </a:r>
            <a:r>
              <a:rPr lang="en-GB" sz="2400" dirty="0" err="1"/>
              <a:t>i</a:t>
            </a:r>
            <a:r>
              <a:rPr lang="en-GB" sz="2400" dirty="0"/>
              <a:t>;</a:t>
            </a:r>
          </a:p>
          <a:p>
            <a:r>
              <a:rPr lang="en-GB" sz="2400" dirty="0"/>
              <a:t>   p = &amp;</a:t>
            </a:r>
            <a:r>
              <a:rPr lang="en-GB" sz="2400" dirty="0" err="1"/>
              <a:t>val</a:t>
            </a:r>
            <a:r>
              <a:rPr lang="en-GB" sz="2400" dirty="0"/>
              <a:t>[0];</a:t>
            </a:r>
          </a:p>
          <a:p>
            <a:r>
              <a:rPr lang="en-GB" sz="2400" dirty="0"/>
              <a:t>   for ( </a:t>
            </a:r>
            <a:r>
              <a:rPr lang="en-GB" sz="2400" dirty="0" err="1"/>
              <a:t>i</a:t>
            </a:r>
            <a:r>
              <a:rPr lang="en-GB" sz="2400" dirty="0"/>
              <a:t> = 0 ; </a:t>
            </a:r>
            <a:r>
              <a:rPr lang="en-GB" sz="2400" dirty="0" err="1"/>
              <a:t>i</a:t>
            </a:r>
            <a:r>
              <a:rPr lang="en-GB" sz="2400" dirty="0"/>
              <a:t>&lt;7 ; </a:t>
            </a:r>
            <a:r>
              <a:rPr lang="en-GB" sz="2400" dirty="0" err="1"/>
              <a:t>i</a:t>
            </a:r>
            <a:r>
              <a:rPr lang="en-GB" sz="2400" dirty="0"/>
              <a:t>++ )   {</a:t>
            </a:r>
          </a:p>
          <a:p>
            <a:r>
              <a:rPr lang="en-GB" sz="2400" dirty="0"/>
              <a:t>      </a:t>
            </a:r>
            <a:r>
              <a:rPr lang="en-GB" sz="2400" dirty="0" err="1"/>
              <a:t>printf</a:t>
            </a:r>
            <a:r>
              <a:rPr lang="en-GB" sz="2400" dirty="0"/>
              <a:t>("</a:t>
            </a:r>
            <a:r>
              <a:rPr lang="en-GB" sz="2400" dirty="0" err="1"/>
              <a:t>val</a:t>
            </a:r>
            <a:r>
              <a:rPr lang="en-GB" sz="2400" dirty="0"/>
              <a:t>[%d]: value is %d and address is %p\n", </a:t>
            </a:r>
            <a:r>
              <a:rPr lang="en-GB" sz="2400" dirty="0" err="1"/>
              <a:t>i</a:t>
            </a:r>
            <a:r>
              <a:rPr lang="en-GB" sz="2400" dirty="0"/>
              <a:t>, *p, p);</a:t>
            </a:r>
          </a:p>
          <a:p>
            <a:r>
              <a:rPr lang="en-GB" sz="2400" dirty="0"/>
              <a:t>      </a:t>
            </a:r>
            <a:r>
              <a:rPr lang="en-GB" sz="2400" dirty="0">
                <a:solidFill>
                  <a:srgbClr val="C00000"/>
                </a:solidFill>
              </a:rPr>
              <a:t>p++;</a:t>
            </a:r>
          </a:p>
          <a:p>
            <a:r>
              <a:rPr lang="en-GB" sz="2400" dirty="0"/>
              <a:t>   }</a:t>
            </a:r>
          </a:p>
          <a:p>
            <a:r>
              <a:rPr lang="en-GB" sz="2400" dirty="0"/>
              <a:t>   return 0;</a:t>
            </a:r>
          </a:p>
          <a:p>
            <a:r>
              <a:rPr lang="en-GB" sz="2400" dirty="0"/>
              <a:t>}</a:t>
            </a:r>
          </a:p>
        </p:txBody>
      </p:sp>
    </p:spTree>
    <p:extLst>
      <p:ext uri="{BB962C8B-B14F-4D97-AF65-F5344CB8AC3E}">
        <p14:creationId xmlns:p14="http://schemas.microsoft.com/office/powerpoint/2010/main" val="1764549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Arrays and Pointers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5" name="Rectangle 1"/>
          <p:cNvSpPr>
            <a:spLocks noChangeArrowheads="1"/>
          </p:cNvSpPr>
          <p:nvPr/>
        </p:nvSpPr>
        <p:spPr bwMode="auto">
          <a:xfrm>
            <a:off x="381000" y="1371600"/>
            <a:ext cx="8229600" cy="26776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8B"/>
                </a:solidFill>
                <a:effectLst/>
                <a:latin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rPr>
              <a:t> p = &amp;</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800000"/>
                </a:solidFill>
                <a:effectLst/>
                <a:latin typeface="Consolas" panose="020B0609020204030204" pitchFamily="49" charset="0"/>
              </a:rPr>
              <a:t>0</a:t>
            </a:r>
            <a:r>
              <a:rPr kumimoji="0" lang="en-US" altLang="en-US" sz="2800" b="0" i="0" u="none" strike="noStrike" cap="none" normalizeH="0" baseline="0" dirty="0" smtClean="0">
                <a:ln>
                  <a:noFill/>
                </a:ln>
                <a:solidFill>
                  <a:srgbClr val="000000"/>
                </a:solidFill>
                <a:effectLst/>
                <a:latin typeface="Consolas" panose="020B0609020204030204" pitchFamily="49" charset="0"/>
              </a:rPr>
              <a:t>] which means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rPr>
              <a:t>*p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800000"/>
                </a:solidFill>
                <a:effectLst/>
                <a:latin typeface="Consolas" panose="020B0609020204030204" pitchFamily="49" charset="0"/>
              </a:rPr>
              <a:t>0</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rPr>
              <a:t>(p+</a:t>
            </a:r>
            <a:r>
              <a:rPr kumimoji="0" lang="en-US" altLang="en-US" sz="2800" b="0" i="0" u="none" strike="noStrike" cap="none" normalizeH="0" baseline="0" dirty="0" smtClean="0">
                <a:ln>
                  <a:noFill/>
                </a:ln>
                <a:solidFill>
                  <a:srgbClr val="800000"/>
                </a:solidFill>
                <a:effectLst/>
                <a:latin typeface="Consolas" panose="020B0609020204030204" pitchFamily="49" charset="0"/>
              </a:rPr>
              <a:t>1</a:t>
            </a:r>
            <a:r>
              <a:rPr kumimoji="0" lang="en-US" altLang="en-US" sz="2800" b="0" i="0" u="none" strike="noStrike" cap="none" normalizeH="0" baseline="0" dirty="0" smtClean="0">
                <a:ln>
                  <a:noFill/>
                </a:ln>
                <a:solidFill>
                  <a:srgbClr val="000000"/>
                </a:solidFill>
                <a:effectLst/>
                <a:latin typeface="Consolas" panose="020B0609020204030204" pitchFamily="49" charset="0"/>
              </a:rPr>
              <a:t>) == &amp;</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800000"/>
                </a:solidFill>
                <a:effectLst/>
                <a:latin typeface="Consolas" panose="020B0609020204030204" pitchFamily="49" charset="0"/>
              </a:rPr>
              <a:t>2</a:t>
            </a:r>
            <a:r>
              <a:rPr kumimoji="0" lang="en-US" altLang="en-US" sz="2800" b="0" i="0" u="none" strike="noStrike" cap="none" normalizeH="0" baseline="0" dirty="0" smtClean="0">
                <a:ln>
                  <a:noFill/>
                </a:ln>
                <a:solidFill>
                  <a:srgbClr val="000000"/>
                </a:solidFill>
                <a:effectLst/>
                <a:latin typeface="Consolas" panose="020B0609020204030204" pitchFamily="49" charset="0"/>
              </a:rPr>
              <a:t>]   &amp; *(p+</a:t>
            </a:r>
            <a:r>
              <a:rPr kumimoji="0" lang="en-US" altLang="en-US" sz="2800" b="0" i="0" u="none" strike="noStrike" cap="none" normalizeH="0" baseline="0" dirty="0" smtClean="0">
                <a:ln>
                  <a:noFill/>
                </a:ln>
                <a:solidFill>
                  <a:srgbClr val="800000"/>
                </a:solidFill>
                <a:effectLst/>
                <a:latin typeface="Consolas" panose="020B0609020204030204" pitchFamily="49" charset="0"/>
              </a:rPr>
              <a:t>1</a:t>
            </a:r>
            <a:r>
              <a:rPr kumimoji="0" lang="en-US" altLang="en-US" sz="2800" b="0" i="0" u="none" strike="noStrike" cap="none" normalizeH="0" baseline="0" dirty="0" smtClean="0">
                <a:ln>
                  <a:noFill/>
                </a:ln>
                <a:solidFill>
                  <a:srgbClr val="000000"/>
                </a:solidFill>
                <a:effectLst/>
                <a:latin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800000"/>
                </a:solidFill>
                <a:effectLst/>
                <a:latin typeface="Consolas" panose="020B0609020204030204" pitchFamily="49" charset="0"/>
              </a:rPr>
              <a:t>2</a:t>
            </a:r>
            <a:r>
              <a:rPr kumimoji="0" lang="en-US" altLang="en-US" sz="2800" b="0" i="0" u="none" strike="noStrike" cap="none" normalizeH="0" baseline="0" dirty="0" smtClean="0">
                <a:ln>
                  <a:noFill/>
                </a:ln>
                <a:solidFill>
                  <a:srgbClr val="000000"/>
                </a:solidFill>
                <a:effectLst/>
                <a:latin typeface="Consolas" panose="020B0609020204030204" pitchFamily="49" charset="0"/>
              </a:rPr>
              <a:t>] (p+</a:t>
            </a:r>
            <a:r>
              <a:rPr kumimoji="0" lang="en-US" altLang="en-US" sz="2800" b="0" i="0" u="none" strike="noStrike" cap="none" normalizeH="0" baseline="0" dirty="0" smtClean="0">
                <a:ln>
                  <a:noFill/>
                </a:ln>
                <a:solidFill>
                  <a:srgbClr val="800000"/>
                </a:solidFill>
                <a:effectLst/>
                <a:latin typeface="Consolas" panose="020B0609020204030204" pitchFamily="49" charset="0"/>
              </a:rPr>
              <a:t>2</a:t>
            </a:r>
            <a:r>
              <a:rPr kumimoji="0" lang="en-US" altLang="en-US" sz="2800" b="0" i="0" u="none" strike="noStrike" cap="none" normalizeH="0" baseline="0" dirty="0" smtClean="0">
                <a:ln>
                  <a:noFill/>
                </a:ln>
                <a:solidFill>
                  <a:srgbClr val="000000"/>
                </a:solidFill>
                <a:effectLst/>
                <a:latin typeface="Consolas" panose="020B0609020204030204" pitchFamily="49" charset="0"/>
              </a:rPr>
              <a:t>) == &amp;</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800000"/>
                </a:solidFill>
                <a:effectLst/>
                <a:latin typeface="Consolas" panose="020B0609020204030204" pitchFamily="49" charset="0"/>
              </a:rPr>
              <a:t>3</a:t>
            </a:r>
            <a:r>
              <a:rPr kumimoji="0" lang="en-US" altLang="en-US" sz="2800" b="0" i="0" u="none" strike="noStrike" cap="none" normalizeH="0" baseline="0" dirty="0" smtClean="0">
                <a:ln>
                  <a:noFill/>
                </a:ln>
                <a:solidFill>
                  <a:srgbClr val="000000"/>
                </a:solidFill>
                <a:effectLst/>
                <a:latin typeface="Consolas" panose="020B0609020204030204" pitchFamily="49" charset="0"/>
              </a:rPr>
              <a:t>]   &amp; *(p+</a:t>
            </a:r>
            <a:r>
              <a:rPr kumimoji="0" lang="en-US" altLang="en-US" sz="2800" b="0" i="0" u="none" strike="noStrike" cap="none" normalizeH="0" baseline="0" dirty="0" smtClean="0">
                <a:ln>
                  <a:noFill/>
                </a:ln>
                <a:solidFill>
                  <a:srgbClr val="800000"/>
                </a:solidFill>
                <a:effectLst/>
                <a:latin typeface="Consolas" panose="020B0609020204030204" pitchFamily="49" charset="0"/>
              </a:rPr>
              <a:t>2</a:t>
            </a:r>
            <a:r>
              <a:rPr kumimoji="0" lang="en-US" altLang="en-US" sz="2800" b="0" i="0" u="none" strike="noStrike" cap="none" normalizeH="0" baseline="0" dirty="0" smtClean="0">
                <a:ln>
                  <a:noFill/>
                </a:ln>
                <a:solidFill>
                  <a:srgbClr val="000000"/>
                </a:solidFill>
                <a:effectLst/>
                <a:latin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800000"/>
                </a:solidFill>
                <a:effectLst/>
                <a:latin typeface="Consolas" panose="020B0609020204030204" pitchFamily="49" charset="0"/>
              </a:rPr>
              <a:t>3</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p+n</a:t>
            </a:r>
            <a:r>
              <a:rPr kumimoji="0" lang="en-US" altLang="en-US" sz="2800" b="0" i="0" u="none" strike="noStrike" cap="none" normalizeH="0" baseline="0" dirty="0" smtClean="0">
                <a:ln>
                  <a:noFill/>
                </a:ln>
                <a:solidFill>
                  <a:srgbClr val="000000"/>
                </a:solidFill>
                <a:effectLst/>
                <a:latin typeface="Consolas" panose="020B0609020204030204" pitchFamily="49" charset="0"/>
              </a:rPr>
              <a:t>) == &amp;</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[n+</a:t>
            </a:r>
            <a:r>
              <a:rPr kumimoji="0" lang="en-US" altLang="en-US" sz="2800" b="0" i="0" u="none" strike="noStrike" cap="none" normalizeH="0" baseline="0" dirty="0" smtClean="0">
                <a:ln>
                  <a:noFill/>
                </a:ln>
                <a:solidFill>
                  <a:srgbClr val="800000"/>
                </a:solidFill>
                <a:effectLst/>
                <a:latin typeface="Consolas" panose="020B0609020204030204" pitchFamily="49" charset="0"/>
              </a:rPr>
              <a:t>1</a:t>
            </a:r>
            <a:r>
              <a:rPr kumimoji="0" lang="en-US" altLang="en-US" sz="2800" b="0" i="0" u="none" strike="noStrike" cap="none" normalizeH="0" baseline="0" dirty="0" smtClean="0">
                <a:ln>
                  <a:noFill/>
                </a:ln>
                <a:solidFill>
                  <a:srgbClr val="000000"/>
                </a:solidFill>
                <a:effectLst/>
                <a:latin typeface="Consolas" panose="020B0609020204030204" pitchFamily="49" charset="0"/>
              </a:rPr>
              <a:t>) &amp;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p+n</a:t>
            </a:r>
            <a:r>
              <a:rPr kumimoji="0" lang="en-US" altLang="en-US" sz="2800" b="0" i="0" u="none" strike="noStrike" cap="none" normalizeH="0" baseline="0" dirty="0" smtClean="0">
                <a:ln>
                  <a:noFill/>
                </a:ln>
                <a:solidFill>
                  <a:srgbClr val="000000"/>
                </a:solidFill>
                <a:effectLst/>
                <a:latin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2800" b="0" i="0" u="none" strike="noStrike" cap="none" normalizeH="0" baseline="0" dirty="0" smtClean="0">
                <a:ln>
                  <a:noFill/>
                </a:ln>
                <a:solidFill>
                  <a:srgbClr val="000000"/>
                </a:solidFill>
                <a:effectLst/>
                <a:latin typeface="Consolas" panose="020B0609020204030204" pitchFamily="49" charset="0"/>
              </a:rPr>
              <a:t>[n+</a:t>
            </a:r>
            <a:r>
              <a:rPr kumimoji="0" lang="en-US" altLang="en-US" sz="2800" b="0" i="0" u="none" strike="noStrike" cap="none" normalizeH="0" baseline="0" dirty="0" smtClean="0">
                <a:ln>
                  <a:noFill/>
                </a:ln>
                <a:solidFill>
                  <a:srgbClr val="800000"/>
                </a:solidFill>
                <a:effectLst/>
                <a:latin typeface="Consolas" panose="020B0609020204030204" pitchFamily="49" charset="0"/>
              </a:rPr>
              <a:t>1</a:t>
            </a:r>
            <a:r>
              <a:rPr kumimoji="0" lang="en-US" altLang="en-US" sz="28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7341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Arrays and Pointers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4" name="Rectangle 3"/>
          <p:cNvSpPr/>
          <p:nvPr/>
        </p:nvSpPr>
        <p:spPr>
          <a:xfrm>
            <a:off x="0" y="914400"/>
            <a:ext cx="8915400" cy="4524315"/>
          </a:xfrm>
          <a:prstGeom prst="rect">
            <a:avLst/>
          </a:prstGeom>
        </p:spPr>
        <p:txBody>
          <a:bodyPr wrap="square">
            <a:spAutoFit/>
          </a:bodyPr>
          <a:lstStyle/>
          <a:p>
            <a:r>
              <a:rPr lang="en-GB" sz="2400" dirty="0"/>
              <a:t>#include &lt;</a:t>
            </a:r>
            <a:r>
              <a:rPr lang="en-GB" sz="2400" dirty="0" err="1"/>
              <a:t>stdio.h</a:t>
            </a:r>
            <a:r>
              <a:rPr lang="en-GB" sz="2400" dirty="0"/>
              <a:t>&gt;</a:t>
            </a:r>
          </a:p>
          <a:p>
            <a:r>
              <a:rPr lang="en-GB" sz="2400" dirty="0" err="1"/>
              <a:t>int</a:t>
            </a:r>
            <a:r>
              <a:rPr lang="en-GB" sz="2400" dirty="0"/>
              <a:t> main( )</a:t>
            </a:r>
          </a:p>
          <a:p>
            <a:r>
              <a:rPr lang="en-GB" sz="2400" dirty="0" smtClean="0"/>
              <a:t>{</a:t>
            </a:r>
            <a:endParaRPr lang="en-GB" sz="2400" dirty="0"/>
          </a:p>
          <a:p>
            <a:r>
              <a:rPr lang="en-GB" sz="2400" dirty="0"/>
              <a:t>   </a:t>
            </a:r>
            <a:r>
              <a:rPr lang="en-GB" sz="2400" dirty="0" err="1"/>
              <a:t>int</a:t>
            </a:r>
            <a:r>
              <a:rPr lang="en-GB" sz="2400" dirty="0"/>
              <a:t> *p;</a:t>
            </a:r>
          </a:p>
          <a:p>
            <a:r>
              <a:rPr lang="en-GB" sz="2400" dirty="0"/>
              <a:t>   </a:t>
            </a:r>
            <a:r>
              <a:rPr lang="en-GB" sz="2400" dirty="0" err="1"/>
              <a:t>int</a:t>
            </a:r>
            <a:r>
              <a:rPr lang="en-GB" sz="2400" dirty="0"/>
              <a:t> </a:t>
            </a:r>
            <a:r>
              <a:rPr lang="en-GB" sz="2400" dirty="0" err="1"/>
              <a:t>val</a:t>
            </a:r>
            <a:r>
              <a:rPr lang="en-GB" sz="2400" dirty="0"/>
              <a:t>[7] = { 11, 22, 33, 44, 55, 66, 77 } ;</a:t>
            </a:r>
          </a:p>
          <a:p>
            <a:r>
              <a:rPr lang="en-GB" sz="2400" dirty="0"/>
              <a:t>   p = </a:t>
            </a:r>
            <a:r>
              <a:rPr lang="en-GB" sz="2400" dirty="0" err="1"/>
              <a:t>val</a:t>
            </a:r>
            <a:r>
              <a:rPr lang="en-GB" sz="2400" dirty="0"/>
              <a:t>;</a:t>
            </a:r>
          </a:p>
          <a:p>
            <a:r>
              <a:rPr lang="en-GB" sz="2400" dirty="0"/>
              <a:t>   for ( </a:t>
            </a:r>
            <a:r>
              <a:rPr lang="en-GB" sz="2400" dirty="0" err="1"/>
              <a:t>int</a:t>
            </a:r>
            <a:r>
              <a:rPr lang="en-GB" sz="2400" dirty="0"/>
              <a:t> </a:t>
            </a:r>
            <a:r>
              <a:rPr lang="en-GB" sz="2400" dirty="0" err="1"/>
              <a:t>i</a:t>
            </a:r>
            <a:r>
              <a:rPr lang="en-GB" sz="2400" dirty="0"/>
              <a:t> = 0 ; </a:t>
            </a:r>
            <a:r>
              <a:rPr lang="en-GB" sz="2400" dirty="0" err="1"/>
              <a:t>i</a:t>
            </a:r>
            <a:r>
              <a:rPr lang="en-GB" sz="2400" dirty="0"/>
              <a:t>&lt;7 ; </a:t>
            </a:r>
            <a:r>
              <a:rPr lang="en-GB" sz="2400" dirty="0" err="1"/>
              <a:t>i</a:t>
            </a:r>
            <a:r>
              <a:rPr lang="en-GB" sz="2400" dirty="0"/>
              <a:t>++ )</a:t>
            </a:r>
          </a:p>
          <a:p>
            <a:r>
              <a:rPr lang="en-GB" sz="2400" dirty="0"/>
              <a:t>   {</a:t>
            </a:r>
          </a:p>
          <a:p>
            <a:r>
              <a:rPr lang="en-GB" sz="2400" dirty="0"/>
              <a:t>      </a:t>
            </a:r>
            <a:r>
              <a:rPr lang="en-GB" sz="2400" dirty="0" err="1"/>
              <a:t>printf</a:t>
            </a:r>
            <a:r>
              <a:rPr lang="en-GB" sz="2400" dirty="0"/>
              <a:t>("</a:t>
            </a:r>
            <a:r>
              <a:rPr lang="en-GB" sz="2400" dirty="0" err="1"/>
              <a:t>val</a:t>
            </a:r>
            <a:r>
              <a:rPr lang="en-GB" sz="2400" dirty="0"/>
              <a:t>[%d]: value is %d and address is %p\n", </a:t>
            </a:r>
            <a:r>
              <a:rPr lang="en-GB" sz="2400" dirty="0" err="1"/>
              <a:t>i</a:t>
            </a:r>
            <a:r>
              <a:rPr lang="en-GB" sz="2400" dirty="0"/>
              <a:t>, *(</a:t>
            </a:r>
            <a:r>
              <a:rPr lang="en-GB" sz="2400" dirty="0" err="1"/>
              <a:t>p+i</a:t>
            </a:r>
            <a:r>
              <a:rPr lang="en-GB" sz="2400" dirty="0"/>
              <a:t>), (</a:t>
            </a:r>
            <a:r>
              <a:rPr lang="en-GB" sz="2400" dirty="0" err="1"/>
              <a:t>p+i</a:t>
            </a:r>
            <a:r>
              <a:rPr lang="en-GB" sz="2400" dirty="0"/>
              <a:t>));</a:t>
            </a:r>
          </a:p>
          <a:p>
            <a:r>
              <a:rPr lang="en-GB" sz="2400" dirty="0"/>
              <a:t>   }</a:t>
            </a:r>
          </a:p>
          <a:p>
            <a:r>
              <a:rPr lang="en-GB" sz="2400" dirty="0"/>
              <a:t>   return 0;</a:t>
            </a:r>
          </a:p>
          <a:p>
            <a:r>
              <a:rPr lang="en-GB" sz="2400" dirty="0"/>
              <a:t>}</a:t>
            </a:r>
          </a:p>
        </p:txBody>
      </p:sp>
      <p:sp>
        <p:nvSpPr>
          <p:cNvPr id="6" name="Rectangle 5"/>
          <p:cNvSpPr/>
          <p:nvPr/>
        </p:nvSpPr>
        <p:spPr>
          <a:xfrm>
            <a:off x="5105400" y="4792384"/>
            <a:ext cx="3479800" cy="646331"/>
          </a:xfrm>
          <a:prstGeom prst="rect">
            <a:avLst/>
          </a:prstGeom>
          <a:solidFill>
            <a:srgbClr val="FFFF00"/>
          </a:solidFill>
        </p:spPr>
        <p:txBody>
          <a:bodyPr wrap="square">
            <a:spAutoFit/>
          </a:bodyPr>
          <a:lstStyle/>
          <a:p>
            <a:r>
              <a:rPr lang="en-GB" dirty="0">
                <a:solidFill>
                  <a:srgbClr val="222426"/>
                </a:solidFill>
                <a:latin typeface="PT Sans"/>
              </a:rPr>
              <a:t>We don’t need the p++ statement in this program.</a:t>
            </a:r>
            <a:endParaRPr lang="en-GB" dirty="0"/>
          </a:p>
        </p:txBody>
      </p:sp>
    </p:spTree>
    <p:extLst>
      <p:ext uri="{BB962C8B-B14F-4D97-AF65-F5344CB8AC3E}">
        <p14:creationId xmlns:p14="http://schemas.microsoft.com/office/powerpoint/2010/main" val="1797207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Arrays and Pointers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4" name="Rectangle 3"/>
          <p:cNvSpPr/>
          <p:nvPr/>
        </p:nvSpPr>
        <p:spPr>
          <a:xfrm>
            <a:off x="2143125" y="685800"/>
            <a:ext cx="5791200" cy="4893647"/>
          </a:xfrm>
          <a:prstGeom prst="rect">
            <a:avLst/>
          </a:prstGeom>
        </p:spPr>
        <p:txBody>
          <a:bodyPr wrap="square">
            <a:spAutoFit/>
          </a:bodyPr>
          <a:lstStyle/>
          <a:p>
            <a:r>
              <a:rPr lang="en-GB" sz="2400" dirty="0"/>
              <a:t>#include &lt;</a:t>
            </a:r>
            <a:r>
              <a:rPr lang="en-GB" sz="2400" dirty="0" err="1"/>
              <a:t>stdio.h</a:t>
            </a:r>
            <a:r>
              <a:rPr lang="en-GB" sz="2400" dirty="0"/>
              <a:t>&gt;</a:t>
            </a:r>
          </a:p>
          <a:p>
            <a:r>
              <a:rPr lang="en-GB" sz="2400" dirty="0" err="1"/>
              <a:t>int</a:t>
            </a:r>
            <a:r>
              <a:rPr lang="en-GB" sz="2400" dirty="0"/>
              <a:t> main() {</a:t>
            </a:r>
          </a:p>
          <a:p>
            <a:r>
              <a:rPr lang="en-GB" sz="2400" dirty="0"/>
              <a:t>  </a:t>
            </a:r>
            <a:r>
              <a:rPr lang="en-GB" sz="2400" dirty="0" err="1"/>
              <a:t>int</a:t>
            </a:r>
            <a:r>
              <a:rPr lang="en-GB" sz="2400" dirty="0"/>
              <a:t> x[5] = {1, 2, 3, 4, 5};</a:t>
            </a:r>
          </a:p>
          <a:p>
            <a:r>
              <a:rPr lang="en-GB" sz="2400" dirty="0"/>
              <a:t>  </a:t>
            </a:r>
            <a:r>
              <a:rPr lang="en-GB" sz="2400" dirty="0" err="1"/>
              <a:t>int</a:t>
            </a:r>
            <a:r>
              <a:rPr lang="en-GB" sz="2400" dirty="0"/>
              <a:t>* </a:t>
            </a:r>
            <a:r>
              <a:rPr lang="en-GB" sz="2400" dirty="0" err="1"/>
              <a:t>ptr</a:t>
            </a:r>
            <a:r>
              <a:rPr lang="en-GB" sz="2400" dirty="0"/>
              <a:t>;</a:t>
            </a:r>
          </a:p>
          <a:p>
            <a:endParaRPr lang="en-GB" sz="2400" dirty="0"/>
          </a:p>
          <a:p>
            <a:r>
              <a:rPr lang="en-GB" sz="2400" dirty="0"/>
              <a:t>   </a:t>
            </a:r>
            <a:r>
              <a:rPr lang="en-GB" sz="2400" dirty="0" err="1"/>
              <a:t>ptr</a:t>
            </a:r>
            <a:r>
              <a:rPr lang="en-GB" sz="2400" dirty="0"/>
              <a:t> = &amp;x[2];</a:t>
            </a:r>
          </a:p>
          <a:p>
            <a:endParaRPr lang="en-GB" sz="2400" dirty="0"/>
          </a:p>
          <a:p>
            <a:r>
              <a:rPr lang="en-GB" sz="2400" dirty="0"/>
              <a:t>  </a:t>
            </a:r>
            <a:r>
              <a:rPr lang="en-GB" sz="2400" dirty="0" err="1"/>
              <a:t>printf</a:t>
            </a:r>
            <a:r>
              <a:rPr lang="en-GB" sz="2400" dirty="0"/>
              <a:t>("*</a:t>
            </a:r>
            <a:r>
              <a:rPr lang="en-GB" sz="2400" dirty="0" err="1"/>
              <a:t>ptr</a:t>
            </a:r>
            <a:r>
              <a:rPr lang="en-GB" sz="2400" dirty="0"/>
              <a:t> = %d \n", *</a:t>
            </a:r>
            <a:r>
              <a:rPr lang="en-GB" sz="2400" dirty="0" err="1"/>
              <a:t>ptr</a:t>
            </a:r>
            <a:r>
              <a:rPr lang="en-GB" sz="2400" dirty="0"/>
              <a:t>);   // 3</a:t>
            </a:r>
          </a:p>
          <a:p>
            <a:r>
              <a:rPr lang="en-GB" sz="2400" dirty="0"/>
              <a:t>  </a:t>
            </a:r>
            <a:r>
              <a:rPr lang="en-GB" sz="2400" dirty="0" err="1"/>
              <a:t>printf</a:t>
            </a:r>
            <a:r>
              <a:rPr lang="en-GB" sz="2400" dirty="0"/>
              <a:t>("*(ptr+1) = %d \n", *(ptr+1)); // 4</a:t>
            </a:r>
          </a:p>
          <a:p>
            <a:r>
              <a:rPr lang="en-GB" sz="2400" dirty="0"/>
              <a:t>  </a:t>
            </a:r>
            <a:r>
              <a:rPr lang="en-GB" sz="2400" dirty="0" err="1"/>
              <a:t>printf</a:t>
            </a:r>
            <a:r>
              <a:rPr lang="en-GB" sz="2400" dirty="0"/>
              <a:t>("*(ptr-1) = %d", *(ptr-1));  // 2</a:t>
            </a:r>
          </a:p>
          <a:p>
            <a:endParaRPr lang="en-GB" sz="2400" dirty="0"/>
          </a:p>
          <a:p>
            <a:r>
              <a:rPr lang="en-GB" sz="2400" dirty="0"/>
              <a:t>  return 0;</a:t>
            </a:r>
          </a:p>
          <a:p>
            <a:r>
              <a:rPr lang="en-GB" sz="2400" dirty="0"/>
              <a:t>}</a:t>
            </a:r>
          </a:p>
        </p:txBody>
      </p:sp>
    </p:spTree>
    <p:extLst>
      <p:ext uri="{BB962C8B-B14F-4D97-AF65-F5344CB8AC3E}">
        <p14:creationId xmlns:p14="http://schemas.microsoft.com/office/powerpoint/2010/main" val="1432872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String using 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5" name="Rectangle 4"/>
          <p:cNvSpPr/>
          <p:nvPr/>
        </p:nvSpPr>
        <p:spPr>
          <a:xfrm>
            <a:off x="2286000" y="686513"/>
            <a:ext cx="4572000" cy="6001643"/>
          </a:xfrm>
          <a:prstGeom prst="rect">
            <a:avLst/>
          </a:prstGeom>
        </p:spPr>
        <p:txBody>
          <a:bodyPr>
            <a:spAutoFit/>
          </a:bodyPr>
          <a:lstStyle/>
          <a:p>
            <a:r>
              <a:rPr lang="en-GB" sz="2400" dirty="0"/>
              <a:t>#include &lt;</a:t>
            </a:r>
            <a:r>
              <a:rPr lang="en-GB" sz="2400" dirty="0" err="1"/>
              <a:t>stdio.h</a:t>
            </a:r>
            <a:r>
              <a:rPr lang="en-GB" sz="2400" dirty="0"/>
              <a:t>&gt;</a:t>
            </a:r>
          </a:p>
          <a:p>
            <a:r>
              <a:rPr lang="en-GB" sz="2400" dirty="0" err="1"/>
              <a:t>int</a:t>
            </a:r>
            <a:r>
              <a:rPr lang="en-GB" sz="2400" dirty="0"/>
              <a:t> main()</a:t>
            </a:r>
          </a:p>
          <a:p>
            <a:r>
              <a:rPr lang="en-GB" sz="2400" dirty="0"/>
              <a:t>{</a:t>
            </a:r>
          </a:p>
          <a:p>
            <a:r>
              <a:rPr lang="en-GB" sz="2400" dirty="0"/>
              <a:t>    char </a:t>
            </a:r>
            <a:r>
              <a:rPr lang="en-GB" sz="2400" dirty="0" err="1"/>
              <a:t>str</a:t>
            </a:r>
            <a:r>
              <a:rPr lang="en-GB" sz="2400" dirty="0"/>
              <a:t>[100];</a:t>
            </a:r>
          </a:p>
          <a:p>
            <a:r>
              <a:rPr lang="en-GB" sz="2400" dirty="0"/>
              <a:t>    char *p;</a:t>
            </a:r>
          </a:p>
          <a:p>
            <a:endParaRPr lang="en-GB" sz="2400" dirty="0"/>
          </a:p>
          <a:p>
            <a:r>
              <a:rPr lang="en-GB" sz="2400" dirty="0"/>
              <a:t>    </a:t>
            </a:r>
            <a:r>
              <a:rPr lang="en-GB" sz="2400" dirty="0" err="1"/>
              <a:t>printf</a:t>
            </a:r>
            <a:r>
              <a:rPr lang="en-GB" sz="2400" dirty="0"/>
              <a:t>("Enter any string: ");</a:t>
            </a:r>
          </a:p>
          <a:p>
            <a:r>
              <a:rPr lang="en-GB" sz="2400" dirty="0"/>
              <a:t>    gets(</a:t>
            </a:r>
            <a:r>
              <a:rPr lang="en-GB" sz="2400" dirty="0" err="1"/>
              <a:t>str</a:t>
            </a:r>
            <a:r>
              <a:rPr lang="en-GB" sz="2400" dirty="0"/>
              <a:t>);</a:t>
            </a:r>
          </a:p>
          <a:p>
            <a:r>
              <a:rPr lang="en-GB" sz="2400" dirty="0"/>
              <a:t>    p=</a:t>
            </a:r>
            <a:r>
              <a:rPr lang="en-GB" sz="2400" dirty="0" err="1"/>
              <a:t>str</a:t>
            </a:r>
            <a:r>
              <a:rPr lang="en-GB" sz="2400" dirty="0"/>
              <a:t>;</a:t>
            </a:r>
          </a:p>
          <a:p>
            <a:endParaRPr lang="en-GB" sz="2400" dirty="0"/>
          </a:p>
          <a:p>
            <a:r>
              <a:rPr lang="en-GB" sz="2400" dirty="0"/>
              <a:t>    </a:t>
            </a:r>
            <a:r>
              <a:rPr lang="en-GB" sz="2400" dirty="0" err="1"/>
              <a:t>printf</a:t>
            </a:r>
            <a:r>
              <a:rPr lang="en-GB" sz="2400" dirty="0"/>
              <a:t>("The input string is: ");</a:t>
            </a:r>
          </a:p>
          <a:p>
            <a:r>
              <a:rPr lang="en-GB" sz="2400" dirty="0"/>
              <a:t>    while(*p!='\0')</a:t>
            </a:r>
          </a:p>
          <a:p>
            <a:r>
              <a:rPr lang="en-GB" sz="2400" dirty="0"/>
              <a:t>        </a:t>
            </a:r>
            <a:r>
              <a:rPr lang="en-GB" sz="2400" dirty="0" err="1"/>
              <a:t>printf</a:t>
            </a:r>
            <a:r>
              <a:rPr lang="en-GB" sz="2400" dirty="0"/>
              <a:t>("%c",*p++);</a:t>
            </a:r>
          </a:p>
          <a:p>
            <a:endParaRPr lang="en-GB" sz="2400" dirty="0"/>
          </a:p>
          <a:p>
            <a:r>
              <a:rPr lang="en-GB" sz="2400" dirty="0"/>
              <a:t>    return 0;</a:t>
            </a:r>
          </a:p>
          <a:p>
            <a:r>
              <a:rPr lang="en-GB" sz="2400" dirty="0"/>
              <a:t>}</a:t>
            </a:r>
          </a:p>
        </p:txBody>
      </p:sp>
    </p:spTree>
    <p:extLst>
      <p:ext uri="{BB962C8B-B14F-4D97-AF65-F5344CB8AC3E}">
        <p14:creationId xmlns:p14="http://schemas.microsoft.com/office/powerpoint/2010/main" val="101958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Pointer to 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5" name="Rectangle 4"/>
          <p:cNvSpPr/>
          <p:nvPr/>
        </p:nvSpPr>
        <p:spPr>
          <a:xfrm>
            <a:off x="228600" y="685800"/>
            <a:ext cx="8610600" cy="1754326"/>
          </a:xfrm>
          <a:prstGeom prst="rect">
            <a:avLst/>
          </a:prstGeom>
        </p:spPr>
        <p:txBody>
          <a:bodyPr wrap="square">
            <a:spAutoFit/>
          </a:bodyPr>
          <a:lstStyle/>
          <a:p>
            <a:r>
              <a:rPr lang="en-GB" dirty="0">
                <a:solidFill>
                  <a:srgbClr val="000000"/>
                </a:solidFill>
                <a:latin typeface="Arial" panose="020B0604020202020204" pitchFamily="34" charset="0"/>
              </a:rPr>
              <a:t>A pointer to a pointer is a form of multiple indirection, or a chain of pointers. Normally, a pointer contains the address of a variable. </a:t>
            </a:r>
            <a:endParaRPr lang="en-GB" dirty="0" smtClean="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r>
              <a:rPr lang="en-GB" dirty="0" smtClean="0">
                <a:solidFill>
                  <a:srgbClr val="000000"/>
                </a:solidFill>
                <a:latin typeface="Arial" panose="020B0604020202020204" pitchFamily="34" charset="0"/>
              </a:rPr>
              <a:t>When </a:t>
            </a:r>
            <a:r>
              <a:rPr lang="en-GB" dirty="0">
                <a:solidFill>
                  <a:srgbClr val="000000"/>
                </a:solidFill>
                <a:latin typeface="Arial" panose="020B0604020202020204" pitchFamily="34" charset="0"/>
              </a:rPr>
              <a:t>we define a pointer to a pointer, the first pointer contains the address of the second pointer, which points to the location that contains the actual value as shown below.</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14600"/>
            <a:ext cx="7679497" cy="1205718"/>
          </a:xfrm>
          <a:prstGeom prst="rect">
            <a:avLst/>
          </a:prstGeom>
        </p:spPr>
      </p:pic>
      <p:sp>
        <p:nvSpPr>
          <p:cNvPr id="9" name="Rectangle 8"/>
          <p:cNvSpPr/>
          <p:nvPr/>
        </p:nvSpPr>
        <p:spPr>
          <a:xfrm>
            <a:off x="2089851" y="4738992"/>
            <a:ext cx="4967514" cy="646331"/>
          </a:xfrm>
          <a:prstGeom prst="rect">
            <a:avLst/>
          </a:prstGeom>
        </p:spPr>
        <p:txBody>
          <a:bodyPr wrap="none">
            <a:spAutoFit/>
          </a:bodyPr>
          <a:lstStyle/>
          <a:p>
            <a:r>
              <a:rPr lang="en-GB" sz="3600" dirty="0" err="1"/>
              <a:t>int</a:t>
            </a:r>
            <a:r>
              <a:rPr lang="en-GB" sz="3600" dirty="0"/>
              <a:t> **</a:t>
            </a:r>
            <a:r>
              <a:rPr lang="en-GB" sz="3600" dirty="0" err="1"/>
              <a:t>ptr</a:t>
            </a:r>
            <a:r>
              <a:rPr lang="en-GB" sz="3600" dirty="0"/>
              <a:t>;    </a:t>
            </a:r>
            <a:r>
              <a:rPr lang="en-GB" dirty="0"/>
              <a:t>// declaring double pointers</a:t>
            </a:r>
          </a:p>
        </p:txBody>
      </p:sp>
      <p:sp>
        <p:nvSpPr>
          <p:cNvPr id="4" name="TextBox 3"/>
          <p:cNvSpPr txBox="1"/>
          <p:nvPr/>
        </p:nvSpPr>
        <p:spPr>
          <a:xfrm>
            <a:off x="6973153" y="3659455"/>
            <a:ext cx="973897" cy="523220"/>
          </a:xfrm>
          <a:prstGeom prst="rect">
            <a:avLst/>
          </a:prstGeom>
          <a:noFill/>
        </p:spPr>
        <p:txBody>
          <a:bodyPr wrap="square" rtlCol="0">
            <a:spAutoFit/>
          </a:bodyPr>
          <a:lstStyle/>
          <a:p>
            <a:r>
              <a:rPr lang="en-GB" sz="2800" b="1" dirty="0" smtClean="0">
                <a:solidFill>
                  <a:srgbClr val="009900"/>
                </a:solidFill>
              </a:rPr>
              <a:t>100</a:t>
            </a:r>
            <a:endParaRPr lang="en-GB" sz="2800" b="1" dirty="0">
              <a:solidFill>
                <a:srgbClr val="009900"/>
              </a:solidFill>
            </a:endParaRPr>
          </a:p>
        </p:txBody>
      </p:sp>
      <p:sp>
        <p:nvSpPr>
          <p:cNvPr id="10" name="TextBox 9"/>
          <p:cNvSpPr txBox="1"/>
          <p:nvPr/>
        </p:nvSpPr>
        <p:spPr>
          <a:xfrm>
            <a:off x="4343400" y="3689887"/>
            <a:ext cx="973897" cy="523220"/>
          </a:xfrm>
          <a:prstGeom prst="rect">
            <a:avLst/>
          </a:prstGeom>
          <a:noFill/>
        </p:spPr>
        <p:txBody>
          <a:bodyPr wrap="square" rtlCol="0">
            <a:spAutoFit/>
          </a:bodyPr>
          <a:lstStyle/>
          <a:p>
            <a:r>
              <a:rPr lang="en-GB" sz="2800" b="1" dirty="0" smtClean="0">
                <a:solidFill>
                  <a:srgbClr val="009900"/>
                </a:solidFill>
              </a:rPr>
              <a:t>100</a:t>
            </a:r>
            <a:endParaRPr lang="en-GB" sz="2800" b="1" dirty="0">
              <a:solidFill>
                <a:srgbClr val="009900"/>
              </a:solidFill>
            </a:endParaRPr>
          </a:p>
        </p:txBody>
      </p:sp>
      <p:sp>
        <p:nvSpPr>
          <p:cNvPr id="11" name="TextBox 10"/>
          <p:cNvSpPr txBox="1"/>
          <p:nvPr/>
        </p:nvSpPr>
        <p:spPr>
          <a:xfrm>
            <a:off x="1183233" y="3631421"/>
            <a:ext cx="973897" cy="523220"/>
          </a:xfrm>
          <a:prstGeom prst="rect">
            <a:avLst/>
          </a:prstGeom>
          <a:noFill/>
        </p:spPr>
        <p:txBody>
          <a:bodyPr wrap="square" rtlCol="0">
            <a:spAutoFit/>
          </a:bodyPr>
          <a:lstStyle/>
          <a:p>
            <a:r>
              <a:rPr lang="en-GB" sz="2800" b="1" dirty="0" smtClean="0">
                <a:solidFill>
                  <a:srgbClr val="009900"/>
                </a:solidFill>
              </a:rPr>
              <a:t>100</a:t>
            </a:r>
            <a:endParaRPr lang="en-GB" sz="2800" b="1" dirty="0">
              <a:solidFill>
                <a:srgbClr val="009900"/>
              </a:solidFill>
            </a:endParaRPr>
          </a:p>
        </p:txBody>
      </p:sp>
    </p:spTree>
    <p:extLst>
      <p:ext uri="{BB962C8B-B14F-4D97-AF65-F5344CB8AC3E}">
        <p14:creationId xmlns:p14="http://schemas.microsoft.com/office/powerpoint/2010/main" val="4255046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Pointer to 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4" name="Rectangle 3"/>
          <p:cNvSpPr/>
          <p:nvPr/>
        </p:nvSpPr>
        <p:spPr>
          <a:xfrm>
            <a:off x="1981200" y="686513"/>
            <a:ext cx="6705600" cy="5262979"/>
          </a:xfrm>
          <a:prstGeom prst="rect">
            <a:avLst/>
          </a:prstGeom>
        </p:spPr>
        <p:txBody>
          <a:bodyPr wrap="square">
            <a:spAutoFit/>
          </a:bodyPr>
          <a:lstStyle/>
          <a:p>
            <a:r>
              <a:rPr lang="en-GB" sz="2400" dirty="0"/>
              <a:t>#include&lt;</a:t>
            </a:r>
            <a:r>
              <a:rPr lang="en-GB" sz="2400" dirty="0" err="1"/>
              <a:t>stdio.h</a:t>
            </a:r>
            <a:r>
              <a:rPr lang="en-GB" sz="2400" dirty="0"/>
              <a:t>&gt;</a:t>
            </a:r>
          </a:p>
          <a:p>
            <a:r>
              <a:rPr lang="en-GB" sz="2400" dirty="0" err="1"/>
              <a:t>int</a:t>
            </a:r>
            <a:r>
              <a:rPr lang="en-GB" sz="2400" dirty="0"/>
              <a:t> main ()</a:t>
            </a:r>
          </a:p>
          <a:p>
            <a:r>
              <a:rPr lang="en-GB" sz="2400" dirty="0"/>
              <a:t>{</a:t>
            </a:r>
          </a:p>
          <a:p>
            <a:r>
              <a:rPr lang="en-GB" sz="2400" dirty="0"/>
              <a:t>    </a:t>
            </a:r>
            <a:r>
              <a:rPr lang="en-GB" sz="2400" dirty="0" err="1"/>
              <a:t>int</a:t>
            </a:r>
            <a:r>
              <a:rPr lang="en-GB" sz="2400" dirty="0"/>
              <a:t> a = 10;</a:t>
            </a:r>
          </a:p>
          <a:p>
            <a:r>
              <a:rPr lang="en-GB" sz="2400" dirty="0"/>
              <a:t>    </a:t>
            </a:r>
            <a:r>
              <a:rPr lang="en-GB" sz="2400" dirty="0" err="1"/>
              <a:t>int</a:t>
            </a:r>
            <a:r>
              <a:rPr lang="en-GB" sz="2400" dirty="0"/>
              <a:t> *p;</a:t>
            </a:r>
          </a:p>
          <a:p>
            <a:r>
              <a:rPr lang="en-GB" sz="2400" dirty="0"/>
              <a:t>    </a:t>
            </a:r>
            <a:r>
              <a:rPr lang="en-GB" sz="2400" dirty="0" err="1"/>
              <a:t>int</a:t>
            </a:r>
            <a:r>
              <a:rPr lang="en-GB" sz="2400" dirty="0"/>
              <a:t> **pp;</a:t>
            </a:r>
          </a:p>
          <a:p>
            <a:r>
              <a:rPr lang="en-GB" sz="2400" dirty="0"/>
              <a:t>    p = &amp;a;</a:t>
            </a:r>
          </a:p>
          <a:p>
            <a:r>
              <a:rPr lang="en-GB" sz="2400" dirty="0"/>
              <a:t>    pp = &amp;p;</a:t>
            </a:r>
          </a:p>
          <a:p>
            <a:r>
              <a:rPr lang="en-GB" sz="2400" dirty="0"/>
              <a:t>    </a:t>
            </a:r>
            <a:r>
              <a:rPr lang="en-GB" sz="2400" dirty="0" err="1"/>
              <a:t>printf</a:t>
            </a:r>
            <a:r>
              <a:rPr lang="en-GB" sz="2400" dirty="0"/>
              <a:t>("address of a: %d\</a:t>
            </a:r>
            <a:r>
              <a:rPr lang="en-GB" sz="2400" dirty="0" err="1"/>
              <a:t>n",p</a:t>
            </a:r>
            <a:r>
              <a:rPr lang="en-GB" sz="2400" dirty="0"/>
              <a:t>);</a:t>
            </a:r>
          </a:p>
          <a:p>
            <a:r>
              <a:rPr lang="en-GB" sz="2400" dirty="0"/>
              <a:t>    </a:t>
            </a:r>
            <a:r>
              <a:rPr lang="en-GB" sz="2400" dirty="0" err="1"/>
              <a:t>printf</a:t>
            </a:r>
            <a:r>
              <a:rPr lang="en-GB" sz="2400" dirty="0"/>
              <a:t>("address of p: %d\</a:t>
            </a:r>
            <a:r>
              <a:rPr lang="en-GB" sz="2400" dirty="0" err="1"/>
              <a:t>n",pp</a:t>
            </a:r>
            <a:r>
              <a:rPr lang="en-GB" sz="2400" dirty="0"/>
              <a:t>);</a:t>
            </a:r>
          </a:p>
          <a:p>
            <a:r>
              <a:rPr lang="en-GB" sz="2400" dirty="0"/>
              <a:t>    </a:t>
            </a:r>
            <a:r>
              <a:rPr lang="en-GB" sz="2400" dirty="0" err="1"/>
              <a:t>printf</a:t>
            </a:r>
            <a:r>
              <a:rPr lang="en-GB" sz="2400" dirty="0"/>
              <a:t>("value stored at p: %d\n",*p);</a:t>
            </a:r>
          </a:p>
          <a:p>
            <a:r>
              <a:rPr lang="en-GB" sz="2400" dirty="0"/>
              <a:t>    </a:t>
            </a:r>
            <a:r>
              <a:rPr lang="en-GB" sz="2400" dirty="0" err="1"/>
              <a:t>printf</a:t>
            </a:r>
            <a:r>
              <a:rPr lang="en-GB" sz="2400" dirty="0"/>
              <a:t>("value stored at pp: %d\n",**pp);</a:t>
            </a:r>
          </a:p>
          <a:p>
            <a:r>
              <a:rPr lang="en-GB" sz="2400" dirty="0"/>
              <a:t>    return 0;</a:t>
            </a:r>
          </a:p>
          <a:p>
            <a:r>
              <a:rPr lang="en-GB" sz="2400" dirty="0"/>
              <a:t>}</a:t>
            </a:r>
          </a:p>
        </p:txBody>
      </p:sp>
    </p:spTree>
    <p:extLst>
      <p:ext uri="{BB962C8B-B14F-4D97-AF65-F5344CB8AC3E}">
        <p14:creationId xmlns:p14="http://schemas.microsoft.com/office/powerpoint/2010/main" val="3378590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Assignment</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5" name="Rectangle 4"/>
          <p:cNvSpPr/>
          <p:nvPr/>
        </p:nvSpPr>
        <p:spPr>
          <a:xfrm>
            <a:off x="910450" y="1219200"/>
            <a:ext cx="7700149" cy="3908762"/>
          </a:xfrm>
          <a:prstGeom prst="rect">
            <a:avLst/>
          </a:prstGeom>
        </p:spPr>
        <p:txBody>
          <a:bodyPr wrap="square">
            <a:spAutoFit/>
          </a:bodyPr>
          <a:lstStyle/>
          <a:p>
            <a:pPr algn="ctr"/>
            <a:r>
              <a:rPr lang="en-GB" sz="3600" dirty="0" smtClean="0"/>
              <a:t>Assignment-01: </a:t>
            </a:r>
          </a:p>
          <a:p>
            <a:pPr algn="ctr"/>
            <a:r>
              <a:rPr lang="en-GB" sz="3600" dirty="0" smtClean="0"/>
              <a:t>Submission last date- 13 march 21</a:t>
            </a:r>
          </a:p>
          <a:p>
            <a:pPr algn="ctr"/>
            <a:endParaRPr lang="en-GB" sz="3600" dirty="0" smtClean="0"/>
          </a:p>
          <a:p>
            <a:pPr algn="ctr"/>
            <a:r>
              <a:rPr lang="en-GB" sz="3200" dirty="0"/>
              <a:t>P</a:t>
            </a:r>
            <a:r>
              <a:rPr lang="en-GB" sz="3200" dirty="0" smtClean="0"/>
              <a:t>rovide project members (2 students) list </a:t>
            </a:r>
          </a:p>
          <a:p>
            <a:pPr algn="ctr"/>
            <a:r>
              <a:rPr lang="en-GB" sz="3600" dirty="0" smtClean="0"/>
              <a:t>before next lab</a:t>
            </a:r>
          </a:p>
          <a:p>
            <a:pPr algn="ctr"/>
            <a:r>
              <a:rPr lang="en-GB" sz="3600" dirty="0" smtClean="0"/>
              <a:t>B1: </a:t>
            </a:r>
            <a:r>
              <a:rPr lang="en-GB" sz="3600" dirty="0" err="1" smtClean="0"/>
              <a:t>Hasibul</a:t>
            </a:r>
            <a:endParaRPr lang="en-GB" sz="3600" dirty="0" smtClean="0"/>
          </a:p>
          <a:p>
            <a:pPr algn="ctr"/>
            <a:r>
              <a:rPr lang="en-GB" sz="3600" dirty="0" smtClean="0"/>
              <a:t>B2:Atik</a:t>
            </a:r>
            <a:endParaRPr lang="en-GB" sz="3600" dirty="0"/>
          </a:p>
        </p:txBody>
      </p:sp>
    </p:spTree>
    <p:extLst>
      <p:ext uri="{BB962C8B-B14F-4D97-AF65-F5344CB8AC3E}">
        <p14:creationId xmlns:p14="http://schemas.microsoft.com/office/powerpoint/2010/main" val="90165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For MCQ</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4" name="Rectangle 2"/>
          <p:cNvSpPr>
            <a:spLocks noChangeArrowheads="1"/>
          </p:cNvSpPr>
          <p:nvPr/>
        </p:nvSpPr>
        <p:spPr bwMode="auto">
          <a:xfrm>
            <a:off x="847725" y="1360676"/>
            <a:ext cx="25908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GB" altLang="en-US" dirty="0">
                <a:solidFill>
                  <a:srgbClr val="FF0000"/>
                </a:solidFill>
                <a:latin typeface="Monaco"/>
              </a:rPr>
              <a:t># include &lt;</a:t>
            </a:r>
            <a:r>
              <a:rPr lang="en-GB" altLang="en-US" dirty="0" err="1">
                <a:solidFill>
                  <a:srgbClr val="FF0000"/>
                </a:solidFill>
                <a:latin typeface="Monaco"/>
              </a:rPr>
              <a:t>stdio.h</a:t>
            </a:r>
            <a:r>
              <a:rPr lang="en-GB" altLang="en-US" dirty="0">
                <a:solidFill>
                  <a:srgbClr val="FF0000"/>
                </a:solidFill>
                <a:latin typeface="Monaco"/>
              </a:rPr>
              <a:t>&gt;</a:t>
            </a:r>
          </a:p>
          <a:p>
            <a:pPr lvl="0"/>
            <a:r>
              <a:rPr lang="en-GB" altLang="en-US" dirty="0">
                <a:solidFill>
                  <a:srgbClr val="FF0000"/>
                </a:solidFill>
                <a:latin typeface="Monaco"/>
              </a:rPr>
              <a:t>void fun(</a:t>
            </a:r>
            <a:r>
              <a:rPr lang="en-GB" altLang="en-US" dirty="0" err="1">
                <a:solidFill>
                  <a:srgbClr val="FF0000"/>
                </a:solidFill>
                <a:latin typeface="Monaco"/>
              </a:rPr>
              <a:t>int</a:t>
            </a:r>
            <a:r>
              <a:rPr lang="en-GB" altLang="en-US" dirty="0">
                <a:solidFill>
                  <a:srgbClr val="FF0000"/>
                </a:solidFill>
                <a:latin typeface="Monaco"/>
              </a:rPr>
              <a:t> *</a:t>
            </a:r>
            <a:r>
              <a:rPr lang="en-GB" altLang="en-US" dirty="0" err="1">
                <a:solidFill>
                  <a:srgbClr val="FF0000"/>
                </a:solidFill>
                <a:latin typeface="Monaco"/>
              </a:rPr>
              <a:t>ptr</a:t>
            </a:r>
            <a:r>
              <a:rPr lang="en-GB" altLang="en-US" dirty="0">
                <a:solidFill>
                  <a:srgbClr val="FF0000"/>
                </a:solidFill>
                <a:latin typeface="Monaco"/>
              </a:rPr>
              <a:t>)</a:t>
            </a:r>
          </a:p>
          <a:p>
            <a:pPr lvl="0"/>
            <a:r>
              <a:rPr lang="en-GB" altLang="en-US" dirty="0">
                <a:solidFill>
                  <a:srgbClr val="FF0000"/>
                </a:solidFill>
                <a:latin typeface="Monaco"/>
              </a:rPr>
              <a:t>{</a:t>
            </a:r>
          </a:p>
          <a:p>
            <a:pPr lvl="0"/>
            <a:r>
              <a:rPr lang="en-GB" altLang="en-US" dirty="0">
                <a:solidFill>
                  <a:srgbClr val="FF0000"/>
                </a:solidFill>
                <a:latin typeface="Monaco"/>
              </a:rPr>
              <a:t>    *</a:t>
            </a:r>
            <a:r>
              <a:rPr lang="en-GB" altLang="en-US" dirty="0" err="1">
                <a:solidFill>
                  <a:srgbClr val="FF0000"/>
                </a:solidFill>
                <a:latin typeface="Monaco"/>
              </a:rPr>
              <a:t>ptr</a:t>
            </a:r>
            <a:r>
              <a:rPr lang="en-GB" altLang="en-US" dirty="0">
                <a:solidFill>
                  <a:srgbClr val="FF0000"/>
                </a:solidFill>
                <a:latin typeface="Monaco"/>
              </a:rPr>
              <a:t> = 30;</a:t>
            </a:r>
          </a:p>
          <a:p>
            <a:pPr lvl="0"/>
            <a:r>
              <a:rPr lang="en-GB" altLang="en-US" dirty="0">
                <a:solidFill>
                  <a:srgbClr val="FF0000"/>
                </a:solidFill>
                <a:latin typeface="Monaco"/>
              </a:rPr>
              <a:t>}</a:t>
            </a:r>
          </a:p>
          <a:p>
            <a:pPr lvl="0"/>
            <a:endParaRPr lang="en-GB" altLang="en-US" dirty="0">
              <a:solidFill>
                <a:srgbClr val="FF0000"/>
              </a:solidFill>
              <a:latin typeface="Monaco"/>
            </a:endParaRPr>
          </a:p>
          <a:p>
            <a:pPr lvl="0"/>
            <a:r>
              <a:rPr lang="en-GB" altLang="en-US" dirty="0" err="1">
                <a:solidFill>
                  <a:srgbClr val="FF0000"/>
                </a:solidFill>
                <a:latin typeface="Monaco"/>
              </a:rPr>
              <a:t>int</a:t>
            </a:r>
            <a:r>
              <a:rPr lang="en-GB" altLang="en-US" dirty="0">
                <a:solidFill>
                  <a:srgbClr val="FF0000"/>
                </a:solidFill>
                <a:latin typeface="Monaco"/>
              </a:rPr>
              <a:t> main()</a:t>
            </a:r>
          </a:p>
          <a:p>
            <a:pPr lvl="0"/>
            <a:r>
              <a:rPr lang="en-GB" altLang="en-US" dirty="0">
                <a:solidFill>
                  <a:srgbClr val="FF0000"/>
                </a:solidFill>
                <a:latin typeface="Monaco"/>
              </a:rPr>
              <a:t>{</a:t>
            </a:r>
          </a:p>
          <a:p>
            <a:pPr lvl="0"/>
            <a:r>
              <a:rPr lang="en-GB" altLang="en-US" dirty="0">
                <a:solidFill>
                  <a:srgbClr val="FF0000"/>
                </a:solidFill>
                <a:latin typeface="Monaco"/>
              </a:rPr>
              <a:t>    </a:t>
            </a:r>
            <a:r>
              <a:rPr lang="en-GB" altLang="en-US" dirty="0" err="1">
                <a:solidFill>
                  <a:srgbClr val="FF0000"/>
                </a:solidFill>
                <a:latin typeface="Monaco"/>
              </a:rPr>
              <a:t>int</a:t>
            </a:r>
            <a:r>
              <a:rPr lang="en-GB" altLang="en-US" dirty="0">
                <a:solidFill>
                  <a:srgbClr val="FF0000"/>
                </a:solidFill>
                <a:latin typeface="Monaco"/>
              </a:rPr>
              <a:t> y = 20;</a:t>
            </a:r>
          </a:p>
          <a:p>
            <a:pPr lvl="0"/>
            <a:r>
              <a:rPr lang="en-GB" altLang="en-US" dirty="0">
                <a:solidFill>
                  <a:srgbClr val="FF0000"/>
                </a:solidFill>
                <a:latin typeface="Monaco"/>
              </a:rPr>
              <a:t>    fun(&amp;y);</a:t>
            </a:r>
          </a:p>
          <a:p>
            <a:pPr lvl="0"/>
            <a:r>
              <a:rPr lang="en-GB" altLang="en-US" dirty="0">
                <a:solidFill>
                  <a:srgbClr val="FF0000"/>
                </a:solidFill>
                <a:latin typeface="Monaco"/>
              </a:rPr>
              <a:t>    </a:t>
            </a:r>
            <a:r>
              <a:rPr lang="en-GB" altLang="en-US" dirty="0" err="1">
                <a:solidFill>
                  <a:srgbClr val="FF0000"/>
                </a:solidFill>
                <a:latin typeface="Monaco"/>
              </a:rPr>
              <a:t>printf</a:t>
            </a:r>
            <a:r>
              <a:rPr lang="en-GB" altLang="en-US" dirty="0">
                <a:solidFill>
                  <a:srgbClr val="FF0000"/>
                </a:solidFill>
                <a:latin typeface="Monaco"/>
              </a:rPr>
              <a:t>("%d", y);</a:t>
            </a:r>
          </a:p>
          <a:p>
            <a:pPr lvl="0"/>
            <a:endParaRPr lang="en-GB" altLang="en-US" dirty="0">
              <a:solidFill>
                <a:srgbClr val="FF0000"/>
              </a:solidFill>
              <a:latin typeface="Monaco"/>
            </a:endParaRPr>
          </a:p>
          <a:p>
            <a:pPr lvl="0"/>
            <a:r>
              <a:rPr lang="en-GB" altLang="en-US" dirty="0">
                <a:solidFill>
                  <a:srgbClr val="FF0000"/>
                </a:solidFill>
                <a:latin typeface="Monaco"/>
              </a:rPr>
              <a:t>    return 0;</a:t>
            </a:r>
          </a:p>
          <a:p>
            <a:pPr lvl="0"/>
            <a:r>
              <a:rPr lang="en-GB" altLang="en-US" dirty="0">
                <a:solidFill>
                  <a:srgbClr val="FF0000"/>
                </a:solidFill>
                <a:latin typeface="Monaco"/>
              </a:rPr>
              <a:t>}</a:t>
            </a:r>
          </a:p>
        </p:txBody>
      </p:sp>
      <p:graphicFrame>
        <p:nvGraphicFramePr>
          <p:cNvPr id="5" name="Table 4"/>
          <p:cNvGraphicFramePr>
            <a:graphicFrameLocks noGrp="1"/>
          </p:cNvGraphicFramePr>
          <p:nvPr>
            <p:extLst>
              <p:ext uri="{D42A27DB-BD31-4B8C-83A1-F6EECF244321}">
                <p14:modId xmlns:p14="http://schemas.microsoft.com/office/powerpoint/2010/main" val="1071335550"/>
              </p:ext>
            </p:extLst>
          </p:nvPr>
        </p:nvGraphicFramePr>
        <p:xfrm>
          <a:off x="4599008" y="2141428"/>
          <a:ext cx="3829049" cy="2316480"/>
        </p:xfrm>
        <a:graphic>
          <a:graphicData uri="http://schemas.openxmlformats.org/drawingml/2006/table">
            <a:tbl>
              <a:tblPr>
                <a:tableStyleId>{5DA37D80-6434-44D0-A028-1B22A696006F}</a:tableStyleId>
              </a:tblPr>
              <a:tblGrid>
                <a:gridCol w="407453">
                  <a:extLst>
                    <a:ext uri="{9D8B030D-6E8A-4147-A177-3AD203B41FA5}">
                      <a16:colId xmlns:a16="http://schemas.microsoft.com/office/drawing/2014/main" val="2931423010"/>
                    </a:ext>
                  </a:extLst>
                </a:gridCol>
                <a:gridCol w="3421596">
                  <a:extLst>
                    <a:ext uri="{9D8B030D-6E8A-4147-A177-3AD203B41FA5}">
                      <a16:colId xmlns:a16="http://schemas.microsoft.com/office/drawing/2014/main" val="774521024"/>
                    </a:ext>
                  </a:extLst>
                </a:gridCol>
              </a:tblGrid>
              <a:tr h="0">
                <a:tc>
                  <a:txBody>
                    <a:bodyPr/>
                    <a:lstStyle/>
                    <a:p>
                      <a:pPr algn="ctr" fontAlgn="base"/>
                      <a:r>
                        <a:rPr lang="en-GB" sz="3200" u="none" strike="noStrike">
                          <a:effectLst/>
                        </a:rPr>
                        <a:t>A</a:t>
                      </a:r>
                      <a:endParaRPr lang="en-GB" sz="3200" b="0" u="none" strike="noStrike">
                        <a:solidFill>
                          <a:srgbClr val="FFFFFF"/>
                        </a:solidFill>
                        <a:effectLst/>
                        <a:latin typeface="Arial" panose="020B0604020202020204" pitchFamily="34" charset="0"/>
                      </a:endParaRPr>
                    </a:p>
                  </a:txBody>
                  <a:tcPr anchor="ctr"/>
                </a:tc>
                <a:tc>
                  <a:txBody>
                    <a:bodyPr/>
                    <a:lstStyle/>
                    <a:p>
                      <a:pPr algn="l" fontAlgn="base"/>
                      <a:r>
                        <a:rPr lang="en-GB" sz="3200">
                          <a:effectLst/>
                        </a:rPr>
                        <a:t>20</a:t>
                      </a:r>
                      <a:endParaRPr lang="en-GB" sz="3200" b="0">
                        <a:effectLst/>
                      </a:endParaRPr>
                    </a:p>
                  </a:txBody>
                  <a:tcPr anchor="ctr"/>
                </a:tc>
                <a:extLst>
                  <a:ext uri="{0D108BD9-81ED-4DB2-BD59-A6C34878D82A}">
                    <a16:rowId xmlns:a16="http://schemas.microsoft.com/office/drawing/2014/main" val="1677075265"/>
                  </a:ext>
                </a:extLst>
              </a:tr>
              <a:tr h="0">
                <a:tc>
                  <a:txBody>
                    <a:bodyPr/>
                    <a:lstStyle/>
                    <a:p>
                      <a:pPr algn="ctr" fontAlgn="base"/>
                      <a:r>
                        <a:rPr lang="en-GB" sz="3200" u="none" strike="noStrike">
                          <a:effectLst/>
                        </a:rPr>
                        <a:t>B</a:t>
                      </a:r>
                      <a:endParaRPr lang="en-GB" sz="3200" b="0" u="none" strike="noStrike">
                        <a:solidFill>
                          <a:srgbClr val="FFFFFF"/>
                        </a:solidFill>
                        <a:effectLst/>
                        <a:latin typeface="Arial" panose="020B0604020202020204" pitchFamily="34" charset="0"/>
                      </a:endParaRPr>
                    </a:p>
                  </a:txBody>
                  <a:tcPr anchor="ctr"/>
                </a:tc>
                <a:tc>
                  <a:txBody>
                    <a:bodyPr/>
                    <a:lstStyle/>
                    <a:p>
                      <a:pPr algn="l" fontAlgn="base"/>
                      <a:r>
                        <a:rPr lang="en-GB" sz="3200" dirty="0">
                          <a:effectLst/>
                        </a:rPr>
                        <a:t>30</a:t>
                      </a:r>
                      <a:endParaRPr lang="en-GB" sz="3200" b="0" dirty="0">
                        <a:effectLst/>
                      </a:endParaRPr>
                    </a:p>
                  </a:txBody>
                  <a:tcPr anchor="ctr"/>
                </a:tc>
                <a:extLst>
                  <a:ext uri="{0D108BD9-81ED-4DB2-BD59-A6C34878D82A}">
                    <a16:rowId xmlns:a16="http://schemas.microsoft.com/office/drawing/2014/main" val="2298598691"/>
                  </a:ext>
                </a:extLst>
              </a:tr>
              <a:tr h="0">
                <a:tc>
                  <a:txBody>
                    <a:bodyPr/>
                    <a:lstStyle/>
                    <a:p>
                      <a:pPr algn="ctr" fontAlgn="base"/>
                      <a:r>
                        <a:rPr lang="en-GB" sz="3200" u="none" strike="noStrike">
                          <a:effectLst/>
                        </a:rPr>
                        <a:t>C</a:t>
                      </a:r>
                      <a:endParaRPr lang="en-GB" sz="3200" b="0" u="none" strike="noStrike">
                        <a:solidFill>
                          <a:srgbClr val="FFFFFF"/>
                        </a:solidFill>
                        <a:effectLst/>
                        <a:latin typeface="Arial" panose="020B0604020202020204" pitchFamily="34" charset="0"/>
                      </a:endParaRPr>
                    </a:p>
                  </a:txBody>
                  <a:tcPr anchor="ctr"/>
                </a:tc>
                <a:tc>
                  <a:txBody>
                    <a:bodyPr/>
                    <a:lstStyle/>
                    <a:p>
                      <a:pPr algn="l" fontAlgn="base"/>
                      <a:r>
                        <a:rPr lang="en-GB" sz="3200" dirty="0">
                          <a:effectLst/>
                        </a:rPr>
                        <a:t>Compiler Error</a:t>
                      </a:r>
                      <a:endParaRPr lang="en-GB" sz="3200" b="0" dirty="0">
                        <a:effectLst/>
                      </a:endParaRPr>
                    </a:p>
                  </a:txBody>
                  <a:tcPr anchor="ctr"/>
                </a:tc>
                <a:extLst>
                  <a:ext uri="{0D108BD9-81ED-4DB2-BD59-A6C34878D82A}">
                    <a16:rowId xmlns:a16="http://schemas.microsoft.com/office/drawing/2014/main" val="1166796766"/>
                  </a:ext>
                </a:extLst>
              </a:tr>
              <a:tr h="0">
                <a:tc>
                  <a:txBody>
                    <a:bodyPr/>
                    <a:lstStyle/>
                    <a:p>
                      <a:pPr algn="ctr" fontAlgn="base"/>
                      <a:r>
                        <a:rPr lang="en-GB" sz="3200" u="none" strike="noStrike">
                          <a:effectLst/>
                        </a:rPr>
                        <a:t>D</a:t>
                      </a:r>
                      <a:endParaRPr lang="en-GB" sz="3200" b="0" u="none" strike="noStrike">
                        <a:solidFill>
                          <a:srgbClr val="FFFFFF"/>
                        </a:solidFill>
                        <a:effectLst/>
                        <a:latin typeface="Arial" panose="020B0604020202020204" pitchFamily="34" charset="0"/>
                      </a:endParaRPr>
                    </a:p>
                  </a:txBody>
                  <a:tcPr anchor="ctr"/>
                </a:tc>
                <a:tc>
                  <a:txBody>
                    <a:bodyPr/>
                    <a:lstStyle/>
                    <a:p>
                      <a:pPr algn="l" fontAlgn="base"/>
                      <a:r>
                        <a:rPr lang="en-GB" sz="3200" dirty="0">
                          <a:effectLst/>
                        </a:rPr>
                        <a:t>Runtime Error</a:t>
                      </a:r>
                      <a:endParaRPr lang="en-GB" sz="3200" b="0" dirty="0">
                        <a:solidFill>
                          <a:srgbClr val="000000"/>
                        </a:solidFill>
                        <a:effectLst/>
                      </a:endParaRPr>
                    </a:p>
                  </a:txBody>
                  <a:tcPr anchor="ctr"/>
                </a:tc>
                <a:extLst>
                  <a:ext uri="{0D108BD9-81ED-4DB2-BD59-A6C34878D82A}">
                    <a16:rowId xmlns:a16="http://schemas.microsoft.com/office/drawing/2014/main" val="1317119960"/>
                  </a:ext>
                </a:extLst>
              </a:tr>
            </a:tbl>
          </a:graphicData>
        </a:graphic>
      </p:graphicFrame>
      <p:sp>
        <p:nvSpPr>
          <p:cNvPr id="9" name="Rectangle 8"/>
          <p:cNvSpPr/>
          <p:nvPr/>
        </p:nvSpPr>
        <p:spPr>
          <a:xfrm>
            <a:off x="2819400" y="6354394"/>
            <a:ext cx="4572000" cy="276999"/>
          </a:xfrm>
          <a:prstGeom prst="rect">
            <a:avLst/>
          </a:prstGeom>
        </p:spPr>
        <p:txBody>
          <a:bodyPr>
            <a:spAutoFit/>
          </a:bodyPr>
          <a:lstStyle/>
          <a:p>
            <a:r>
              <a:rPr lang="en-GB" sz="1200" dirty="0"/>
              <a:t>https://www.geeksforgeeks.org/c-pointers-question-2/</a:t>
            </a:r>
          </a:p>
        </p:txBody>
      </p:sp>
    </p:spTree>
    <p:extLst>
      <p:ext uri="{BB962C8B-B14F-4D97-AF65-F5344CB8AC3E}">
        <p14:creationId xmlns:p14="http://schemas.microsoft.com/office/powerpoint/2010/main" val="2187782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For MCQ</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6" name="Rectangle 2"/>
          <p:cNvSpPr>
            <a:spLocks noChangeArrowheads="1"/>
          </p:cNvSpPr>
          <p:nvPr/>
        </p:nvSpPr>
        <p:spPr bwMode="auto">
          <a:xfrm>
            <a:off x="228600" y="1499175"/>
            <a:ext cx="52578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latin typeface="Monaco"/>
              </a:rPr>
              <a:t>#include &lt;</a:t>
            </a:r>
            <a:r>
              <a:rPr lang="en-US" altLang="en-US" dirty="0" err="1">
                <a:latin typeface="Monaco"/>
              </a:rPr>
              <a:t>stdio.h</a:t>
            </a:r>
            <a:r>
              <a:rPr lang="en-US" altLang="en-US" dirty="0">
                <a:latin typeface="Monaco"/>
              </a:rPr>
              <a:t>&gt;</a:t>
            </a:r>
          </a:p>
          <a:p>
            <a:pPr lvl="0"/>
            <a:endParaRPr lang="en-US" altLang="en-US" dirty="0">
              <a:latin typeface="Monaco"/>
            </a:endParaRPr>
          </a:p>
          <a:p>
            <a:pPr lvl="0"/>
            <a:r>
              <a:rPr lang="en-US" altLang="en-US" dirty="0" err="1">
                <a:latin typeface="Monaco"/>
              </a:rPr>
              <a:t>int</a:t>
            </a:r>
            <a:r>
              <a:rPr lang="en-US" altLang="en-US" dirty="0">
                <a:latin typeface="Monaco"/>
              </a:rPr>
              <a:t> main()</a:t>
            </a:r>
          </a:p>
          <a:p>
            <a:pPr lvl="0"/>
            <a:r>
              <a:rPr lang="en-US" altLang="en-US" dirty="0">
                <a:latin typeface="Monaco"/>
              </a:rPr>
              <a:t>{</a:t>
            </a:r>
          </a:p>
          <a:p>
            <a:pPr lvl="0"/>
            <a:r>
              <a:rPr lang="en-US" altLang="en-US" dirty="0">
                <a:latin typeface="Monaco"/>
              </a:rPr>
              <a:t>    float </a:t>
            </a:r>
            <a:r>
              <a:rPr lang="en-US" altLang="en-US" dirty="0" err="1">
                <a:latin typeface="Monaco"/>
              </a:rPr>
              <a:t>arr</a:t>
            </a:r>
            <a:r>
              <a:rPr lang="en-US" altLang="en-US" dirty="0">
                <a:latin typeface="Monaco"/>
              </a:rPr>
              <a:t>[5] = {12.5, 10.0, 13.5, 90.5, 0.5};</a:t>
            </a:r>
          </a:p>
          <a:p>
            <a:pPr lvl="0"/>
            <a:r>
              <a:rPr lang="en-US" altLang="en-US" dirty="0">
                <a:latin typeface="Monaco"/>
              </a:rPr>
              <a:t>    float *ptr1 = &amp;</a:t>
            </a:r>
            <a:r>
              <a:rPr lang="en-US" altLang="en-US" dirty="0" err="1">
                <a:latin typeface="Monaco"/>
              </a:rPr>
              <a:t>arr</a:t>
            </a:r>
            <a:r>
              <a:rPr lang="en-US" altLang="en-US" dirty="0">
                <a:latin typeface="Monaco"/>
              </a:rPr>
              <a:t>[0];</a:t>
            </a:r>
          </a:p>
          <a:p>
            <a:pPr lvl="0"/>
            <a:r>
              <a:rPr lang="en-US" altLang="en-US" dirty="0">
                <a:latin typeface="Monaco"/>
              </a:rPr>
              <a:t>    float *ptr2 = ptr1 + 3;</a:t>
            </a:r>
          </a:p>
          <a:p>
            <a:pPr lvl="0"/>
            <a:endParaRPr lang="en-US" altLang="en-US" dirty="0">
              <a:latin typeface="Monaco"/>
            </a:endParaRPr>
          </a:p>
          <a:p>
            <a:pPr lvl="0"/>
            <a:r>
              <a:rPr lang="en-US" altLang="en-US" dirty="0">
                <a:latin typeface="Monaco"/>
              </a:rPr>
              <a:t>    </a:t>
            </a:r>
            <a:r>
              <a:rPr lang="en-US" altLang="en-US" dirty="0" err="1">
                <a:latin typeface="Monaco"/>
              </a:rPr>
              <a:t>printf</a:t>
            </a:r>
            <a:r>
              <a:rPr lang="en-US" altLang="en-US" dirty="0">
                <a:latin typeface="Monaco"/>
              </a:rPr>
              <a:t>("%f ", *ptr2);</a:t>
            </a:r>
          </a:p>
          <a:p>
            <a:pPr lvl="0"/>
            <a:r>
              <a:rPr lang="en-US" altLang="en-US" dirty="0">
                <a:latin typeface="Monaco"/>
              </a:rPr>
              <a:t>    </a:t>
            </a:r>
            <a:r>
              <a:rPr lang="en-US" altLang="en-US" dirty="0" err="1">
                <a:latin typeface="Monaco"/>
              </a:rPr>
              <a:t>printf</a:t>
            </a:r>
            <a:r>
              <a:rPr lang="en-US" altLang="en-US" dirty="0">
                <a:latin typeface="Monaco"/>
              </a:rPr>
              <a:t>("%d", ptr2 - ptr1);</a:t>
            </a:r>
          </a:p>
          <a:p>
            <a:pPr lvl="0"/>
            <a:endParaRPr lang="en-US" altLang="en-US" dirty="0">
              <a:latin typeface="Monaco"/>
            </a:endParaRPr>
          </a:p>
          <a:p>
            <a:pPr lvl="0"/>
            <a:r>
              <a:rPr lang="en-US" altLang="en-US" dirty="0">
                <a:latin typeface="Monaco"/>
              </a:rPr>
              <a:t>    return 0;</a:t>
            </a:r>
          </a:p>
          <a:p>
            <a:pPr lvl="0"/>
            <a:r>
              <a:rPr lang="en-US" altLang="en-US" dirty="0">
                <a:latin typeface="Monaco"/>
              </a:rPr>
              <a:t>}</a:t>
            </a:r>
          </a:p>
        </p:txBody>
      </p:sp>
      <p:graphicFrame>
        <p:nvGraphicFramePr>
          <p:cNvPr id="8" name="Table 7"/>
          <p:cNvGraphicFramePr>
            <a:graphicFrameLocks noGrp="1"/>
          </p:cNvGraphicFramePr>
          <p:nvPr>
            <p:extLst>
              <p:ext uri="{D42A27DB-BD31-4B8C-83A1-F6EECF244321}">
                <p14:modId xmlns:p14="http://schemas.microsoft.com/office/powerpoint/2010/main" val="1692522812"/>
              </p:ext>
            </p:extLst>
          </p:nvPr>
        </p:nvGraphicFramePr>
        <p:xfrm>
          <a:off x="5257800" y="2973120"/>
          <a:ext cx="2953543" cy="2072640"/>
        </p:xfrm>
        <a:graphic>
          <a:graphicData uri="http://schemas.openxmlformats.org/drawingml/2006/table">
            <a:tbl>
              <a:tblPr>
                <a:tableStyleId>{5DA37D80-6434-44D0-A028-1B22A696006F}</a:tableStyleId>
              </a:tblPr>
              <a:tblGrid>
                <a:gridCol w="304800">
                  <a:extLst>
                    <a:ext uri="{9D8B030D-6E8A-4147-A177-3AD203B41FA5}">
                      <a16:colId xmlns:a16="http://schemas.microsoft.com/office/drawing/2014/main" val="1867247989"/>
                    </a:ext>
                  </a:extLst>
                </a:gridCol>
                <a:gridCol w="2648743">
                  <a:extLst>
                    <a:ext uri="{9D8B030D-6E8A-4147-A177-3AD203B41FA5}">
                      <a16:colId xmlns:a16="http://schemas.microsoft.com/office/drawing/2014/main" val="250668425"/>
                    </a:ext>
                  </a:extLst>
                </a:gridCol>
              </a:tblGrid>
              <a:tr h="0">
                <a:tc>
                  <a:txBody>
                    <a:bodyPr/>
                    <a:lstStyle/>
                    <a:p>
                      <a:pPr algn="ctr" fontAlgn="base"/>
                      <a:r>
                        <a:rPr lang="en-GB" sz="2800" u="none" strike="noStrike">
                          <a:effectLst/>
                        </a:rPr>
                        <a:t>A</a:t>
                      </a:r>
                      <a:endParaRPr lang="en-GB" sz="2800" b="0" u="none" strike="noStrike">
                        <a:solidFill>
                          <a:srgbClr val="FFFFFF"/>
                        </a:solidFill>
                        <a:effectLst/>
                        <a:latin typeface="Arial" panose="020B0604020202020204" pitchFamily="34" charset="0"/>
                      </a:endParaRPr>
                    </a:p>
                  </a:txBody>
                  <a:tcPr anchor="ctr"/>
                </a:tc>
                <a:tc>
                  <a:txBody>
                    <a:bodyPr/>
                    <a:lstStyle/>
                    <a:p>
                      <a:pPr algn="l" fontAlgn="base"/>
                      <a:r>
                        <a:rPr lang="en-GB" sz="2800" dirty="0">
                          <a:effectLst/>
                        </a:rPr>
                        <a:t>90.500000 </a:t>
                      </a:r>
                      <a:r>
                        <a:rPr lang="en-GB" sz="2800" dirty="0" smtClean="0">
                          <a:effectLst/>
                        </a:rPr>
                        <a:t>     3</a:t>
                      </a:r>
                      <a:endParaRPr lang="en-GB" sz="2800" b="0" dirty="0">
                        <a:effectLst/>
                      </a:endParaRPr>
                    </a:p>
                  </a:txBody>
                  <a:tcPr anchor="ctr"/>
                </a:tc>
                <a:extLst>
                  <a:ext uri="{0D108BD9-81ED-4DB2-BD59-A6C34878D82A}">
                    <a16:rowId xmlns:a16="http://schemas.microsoft.com/office/drawing/2014/main" val="567513174"/>
                  </a:ext>
                </a:extLst>
              </a:tr>
              <a:tr h="0">
                <a:tc>
                  <a:txBody>
                    <a:bodyPr/>
                    <a:lstStyle/>
                    <a:p>
                      <a:pPr algn="ctr" fontAlgn="base"/>
                      <a:r>
                        <a:rPr lang="en-GB" sz="2800" u="none" strike="noStrike" dirty="0">
                          <a:effectLst/>
                        </a:rPr>
                        <a:t>B</a:t>
                      </a:r>
                      <a:endParaRPr lang="en-GB" sz="2800" b="0" u="none" strike="noStrike" dirty="0">
                        <a:solidFill>
                          <a:srgbClr val="FFFFFF"/>
                        </a:solidFill>
                        <a:effectLst/>
                        <a:latin typeface="Arial" panose="020B0604020202020204" pitchFamily="34" charset="0"/>
                      </a:endParaRPr>
                    </a:p>
                  </a:txBody>
                  <a:tcPr anchor="ctr"/>
                </a:tc>
                <a:tc>
                  <a:txBody>
                    <a:bodyPr/>
                    <a:lstStyle/>
                    <a:p>
                      <a:pPr algn="l" fontAlgn="base"/>
                      <a:r>
                        <a:rPr lang="en-GB" sz="2800" dirty="0">
                          <a:effectLst/>
                        </a:rPr>
                        <a:t>90.500000 </a:t>
                      </a:r>
                      <a:r>
                        <a:rPr lang="en-GB" sz="2800" dirty="0" smtClean="0">
                          <a:effectLst/>
                        </a:rPr>
                        <a:t>    12</a:t>
                      </a:r>
                      <a:endParaRPr lang="en-GB" sz="2800" b="0" dirty="0">
                        <a:effectLst/>
                      </a:endParaRPr>
                    </a:p>
                  </a:txBody>
                  <a:tcPr anchor="ctr"/>
                </a:tc>
                <a:extLst>
                  <a:ext uri="{0D108BD9-81ED-4DB2-BD59-A6C34878D82A}">
                    <a16:rowId xmlns:a16="http://schemas.microsoft.com/office/drawing/2014/main" val="1989187183"/>
                  </a:ext>
                </a:extLst>
              </a:tr>
              <a:tr h="0">
                <a:tc>
                  <a:txBody>
                    <a:bodyPr/>
                    <a:lstStyle/>
                    <a:p>
                      <a:pPr algn="ctr" fontAlgn="base"/>
                      <a:r>
                        <a:rPr lang="en-GB" sz="2800" u="none" strike="noStrike">
                          <a:effectLst/>
                        </a:rPr>
                        <a:t>C</a:t>
                      </a:r>
                      <a:endParaRPr lang="en-GB" sz="2800" b="0" u="none" strike="noStrike">
                        <a:solidFill>
                          <a:srgbClr val="FFFFFF"/>
                        </a:solidFill>
                        <a:effectLst/>
                        <a:latin typeface="Arial" panose="020B0604020202020204" pitchFamily="34" charset="0"/>
                      </a:endParaRPr>
                    </a:p>
                  </a:txBody>
                  <a:tcPr anchor="ctr"/>
                </a:tc>
                <a:tc>
                  <a:txBody>
                    <a:bodyPr/>
                    <a:lstStyle/>
                    <a:p>
                      <a:pPr algn="l" fontAlgn="base"/>
                      <a:r>
                        <a:rPr lang="en-GB" sz="2800" dirty="0">
                          <a:effectLst/>
                        </a:rPr>
                        <a:t>10.000000 </a:t>
                      </a:r>
                      <a:r>
                        <a:rPr lang="en-GB" sz="2800" dirty="0" smtClean="0">
                          <a:effectLst/>
                        </a:rPr>
                        <a:t>    12</a:t>
                      </a:r>
                      <a:endParaRPr lang="en-GB" sz="2800" b="0" dirty="0">
                        <a:effectLst/>
                      </a:endParaRPr>
                    </a:p>
                  </a:txBody>
                  <a:tcPr anchor="ctr"/>
                </a:tc>
                <a:extLst>
                  <a:ext uri="{0D108BD9-81ED-4DB2-BD59-A6C34878D82A}">
                    <a16:rowId xmlns:a16="http://schemas.microsoft.com/office/drawing/2014/main" val="4100220380"/>
                  </a:ext>
                </a:extLst>
              </a:tr>
              <a:tr h="0">
                <a:tc>
                  <a:txBody>
                    <a:bodyPr/>
                    <a:lstStyle/>
                    <a:p>
                      <a:pPr algn="ctr" fontAlgn="base"/>
                      <a:r>
                        <a:rPr lang="en-GB" sz="2800" u="none" strike="noStrike">
                          <a:effectLst/>
                        </a:rPr>
                        <a:t>D</a:t>
                      </a:r>
                      <a:endParaRPr lang="en-GB" sz="2800" b="0" u="none" strike="noStrike">
                        <a:solidFill>
                          <a:srgbClr val="FFFFFF"/>
                        </a:solidFill>
                        <a:effectLst/>
                        <a:latin typeface="Arial" panose="020B0604020202020204" pitchFamily="34" charset="0"/>
                      </a:endParaRPr>
                    </a:p>
                  </a:txBody>
                  <a:tcPr anchor="ctr"/>
                </a:tc>
                <a:tc>
                  <a:txBody>
                    <a:bodyPr/>
                    <a:lstStyle/>
                    <a:p>
                      <a:pPr algn="l" fontAlgn="base"/>
                      <a:r>
                        <a:rPr lang="en-GB" sz="2800" dirty="0">
                          <a:effectLst/>
                        </a:rPr>
                        <a:t>0.500000 </a:t>
                      </a:r>
                      <a:r>
                        <a:rPr lang="en-GB" sz="2800" dirty="0" smtClean="0">
                          <a:effectLst/>
                        </a:rPr>
                        <a:t>        3</a:t>
                      </a:r>
                      <a:endParaRPr lang="en-GB" sz="2800" b="0" dirty="0">
                        <a:effectLst/>
                      </a:endParaRPr>
                    </a:p>
                  </a:txBody>
                  <a:tcPr anchor="ctr"/>
                </a:tc>
                <a:extLst>
                  <a:ext uri="{0D108BD9-81ED-4DB2-BD59-A6C34878D82A}">
                    <a16:rowId xmlns:a16="http://schemas.microsoft.com/office/drawing/2014/main" val="1020400149"/>
                  </a:ext>
                </a:extLst>
              </a:tr>
            </a:tbl>
          </a:graphicData>
        </a:graphic>
      </p:graphicFrame>
    </p:spTree>
    <p:extLst>
      <p:ext uri="{BB962C8B-B14F-4D97-AF65-F5344CB8AC3E}">
        <p14:creationId xmlns:p14="http://schemas.microsoft.com/office/powerpoint/2010/main" val="2473476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For MCQ</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6" name="Rectangle 2"/>
          <p:cNvSpPr>
            <a:spLocks noChangeArrowheads="1"/>
          </p:cNvSpPr>
          <p:nvPr/>
        </p:nvSpPr>
        <p:spPr bwMode="auto">
          <a:xfrm>
            <a:off x="228600" y="2133600"/>
            <a:ext cx="52578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800" dirty="0">
                <a:latin typeface="Monaco"/>
              </a:rPr>
              <a:t>#include&lt;</a:t>
            </a:r>
            <a:r>
              <a:rPr lang="en-US" altLang="en-US" sz="2800" dirty="0" err="1">
                <a:latin typeface="Monaco"/>
              </a:rPr>
              <a:t>stdio.h</a:t>
            </a:r>
            <a:r>
              <a:rPr lang="en-US" altLang="en-US" sz="2800" dirty="0">
                <a:latin typeface="Monaco"/>
              </a:rPr>
              <a:t>&gt;</a:t>
            </a:r>
          </a:p>
          <a:p>
            <a:pPr lvl="0"/>
            <a:r>
              <a:rPr lang="en-US" altLang="en-US" sz="2800" dirty="0" err="1">
                <a:latin typeface="Monaco"/>
              </a:rPr>
              <a:t>int</a:t>
            </a:r>
            <a:r>
              <a:rPr lang="en-US" altLang="en-US" sz="2800" dirty="0">
                <a:latin typeface="Monaco"/>
              </a:rPr>
              <a:t> main()</a:t>
            </a:r>
          </a:p>
          <a:p>
            <a:pPr lvl="0"/>
            <a:r>
              <a:rPr lang="en-US" altLang="en-US" sz="2800" dirty="0">
                <a:latin typeface="Monaco"/>
              </a:rPr>
              <a:t>{</a:t>
            </a:r>
          </a:p>
          <a:p>
            <a:pPr lvl="0"/>
            <a:r>
              <a:rPr lang="en-US" altLang="en-US" sz="2800" dirty="0">
                <a:latin typeface="Monaco"/>
              </a:rPr>
              <a:t>    </a:t>
            </a:r>
            <a:r>
              <a:rPr lang="en-US" altLang="en-US" sz="2800" dirty="0" err="1">
                <a:latin typeface="Monaco"/>
              </a:rPr>
              <a:t>int</a:t>
            </a:r>
            <a:r>
              <a:rPr lang="en-US" altLang="en-US" sz="2800" dirty="0">
                <a:latin typeface="Monaco"/>
              </a:rPr>
              <a:t> </a:t>
            </a:r>
            <a:r>
              <a:rPr lang="en-US" altLang="en-US" sz="2800" dirty="0" err="1">
                <a:latin typeface="Monaco"/>
              </a:rPr>
              <a:t>arr</a:t>
            </a:r>
            <a:r>
              <a:rPr lang="en-US" altLang="en-US" sz="2800" dirty="0">
                <a:latin typeface="Monaco"/>
              </a:rPr>
              <a:t>[]={6,7,8,9,0,1,2,4,5,6};</a:t>
            </a:r>
          </a:p>
          <a:p>
            <a:pPr lvl="0"/>
            <a:r>
              <a:rPr lang="en-US" altLang="en-US" sz="2800" dirty="0">
                <a:latin typeface="Monaco"/>
              </a:rPr>
              <a:t>    </a:t>
            </a:r>
            <a:r>
              <a:rPr lang="en-US" altLang="en-US" sz="2800" dirty="0" err="1">
                <a:latin typeface="Monaco"/>
              </a:rPr>
              <a:t>int</a:t>
            </a:r>
            <a:r>
              <a:rPr lang="en-US" altLang="en-US" sz="2800" dirty="0">
                <a:latin typeface="Monaco"/>
              </a:rPr>
              <a:t> *p=arr+5;</a:t>
            </a:r>
          </a:p>
          <a:p>
            <a:pPr lvl="0"/>
            <a:r>
              <a:rPr lang="en-US" altLang="en-US" sz="2800" dirty="0">
                <a:latin typeface="Monaco"/>
              </a:rPr>
              <a:t>    </a:t>
            </a:r>
            <a:r>
              <a:rPr lang="en-US" altLang="en-US" sz="2800" dirty="0" err="1">
                <a:latin typeface="Monaco"/>
              </a:rPr>
              <a:t>printf</a:t>
            </a:r>
            <a:r>
              <a:rPr lang="en-US" altLang="en-US" sz="2800" dirty="0">
                <a:latin typeface="Monaco"/>
              </a:rPr>
              <a:t>("%d\</a:t>
            </a:r>
            <a:r>
              <a:rPr lang="en-US" altLang="en-US" sz="2800" dirty="0" err="1">
                <a:latin typeface="Monaco"/>
              </a:rPr>
              <a:t>n",p</a:t>
            </a:r>
            <a:r>
              <a:rPr lang="en-US" altLang="en-US" sz="2800" dirty="0">
                <a:latin typeface="Monaco"/>
              </a:rPr>
              <a:t>[1]);</a:t>
            </a:r>
          </a:p>
          <a:p>
            <a:pPr lvl="0"/>
            <a:r>
              <a:rPr lang="en-US" altLang="en-US" sz="2800" dirty="0">
                <a:latin typeface="Monaco"/>
              </a:rPr>
              <a:t>}</a:t>
            </a:r>
            <a:endParaRPr kumimoji="0" lang="en-US" altLang="en-US" sz="5400" b="0" i="0" u="none" strike="noStrike" cap="none" normalizeH="0" baseline="0" dirty="0" smtClean="0">
              <a:ln>
                <a:noFill/>
              </a:ln>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2277321838"/>
              </p:ext>
            </p:extLst>
          </p:nvPr>
        </p:nvGraphicFramePr>
        <p:xfrm>
          <a:off x="5867400" y="2605385"/>
          <a:ext cx="2953543" cy="2072640"/>
        </p:xfrm>
        <a:graphic>
          <a:graphicData uri="http://schemas.openxmlformats.org/drawingml/2006/table">
            <a:tbl>
              <a:tblPr>
                <a:tableStyleId>{5DA37D80-6434-44D0-A028-1B22A696006F}</a:tableStyleId>
              </a:tblPr>
              <a:tblGrid>
                <a:gridCol w="304800">
                  <a:extLst>
                    <a:ext uri="{9D8B030D-6E8A-4147-A177-3AD203B41FA5}">
                      <a16:colId xmlns:a16="http://schemas.microsoft.com/office/drawing/2014/main" val="1867247989"/>
                    </a:ext>
                  </a:extLst>
                </a:gridCol>
                <a:gridCol w="2648743">
                  <a:extLst>
                    <a:ext uri="{9D8B030D-6E8A-4147-A177-3AD203B41FA5}">
                      <a16:colId xmlns:a16="http://schemas.microsoft.com/office/drawing/2014/main" val="250668425"/>
                    </a:ext>
                  </a:extLst>
                </a:gridCol>
              </a:tblGrid>
              <a:tr h="0">
                <a:tc>
                  <a:txBody>
                    <a:bodyPr/>
                    <a:lstStyle/>
                    <a:p>
                      <a:pPr algn="ctr" fontAlgn="base"/>
                      <a:r>
                        <a:rPr lang="en-GB" sz="2800" u="none" strike="noStrike">
                          <a:effectLst/>
                        </a:rPr>
                        <a:t>A</a:t>
                      </a:r>
                      <a:endParaRPr lang="en-GB" sz="2800" b="0" u="none" strike="noStrike">
                        <a:solidFill>
                          <a:srgbClr val="FFFFFF"/>
                        </a:solidFill>
                        <a:effectLst/>
                        <a:latin typeface="Arial" panose="020B0604020202020204" pitchFamily="34" charset="0"/>
                      </a:endParaRPr>
                    </a:p>
                  </a:txBody>
                  <a:tcPr anchor="ctr"/>
                </a:tc>
                <a:tc>
                  <a:txBody>
                    <a:bodyPr/>
                    <a:lstStyle/>
                    <a:p>
                      <a:pPr algn="l" fontAlgn="base"/>
                      <a:r>
                        <a:rPr lang="en-GB" sz="2800" b="0" dirty="0" smtClean="0">
                          <a:effectLst/>
                        </a:rPr>
                        <a:t>6</a:t>
                      </a:r>
                      <a:endParaRPr lang="en-GB" sz="2800" b="0" dirty="0">
                        <a:effectLst/>
                      </a:endParaRPr>
                    </a:p>
                  </a:txBody>
                  <a:tcPr anchor="ctr"/>
                </a:tc>
                <a:extLst>
                  <a:ext uri="{0D108BD9-81ED-4DB2-BD59-A6C34878D82A}">
                    <a16:rowId xmlns:a16="http://schemas.microsoft.com/office/drawing/2014/main" val="567513174"/>
                  </a:ext>
                </a:extLst>
              </a:tr>
              <a:tr h="0">
                <a:tc>
                  <a:txBody>
                    <a:bodyPr/>
                    <a:lstStyle/>
                    <a:p>
                      <a:pPr algn="ctr" fontAlgn="base"/>
                      <a:r>
                        <a:rPr lang="en-GB" sz="2800" u="none" strike="noStrike" dirty="0">
                          <a:effectLst/>
                        </a:rPr>
                        <a:t>B</a:t>
                      </a:r>
                      <a:endParaRPr lang="en-GB" sz="2800" b="0" u="none" strike="noStrike" dirty="0">
                        <a:solidFill>
                          <a:srgbClr val="FFFFFF"/>
                        </a:solidFill>
                        <a:effectLst/>
                        <a:latin typeface="Arial" panose="020B0604020202020204" pitchFamily="34" charset="0"/>
                      </a:endParaRPr>
                    </a:p>
                  </a:txBody>
                  <a:tcPr anchor="ctr"/>
                </a:tc>
                <a:tc>
                  <a:txBody>
                    <a:bodyPr/>
                    <a:lstStyle/>
                    <a:p>
                      <a:pPr algn="l" fontAlgn="base"/>
                      <a:r>
                        <a:rPr lang="en-GB" sz="2800" b="0" dirty="0" smtClean="0">
                          <a:effectLst/>
                        </a:rPr>
                        <a:t>7</a:t>
                      </a:r>
                      <a:endParaRPr lang="en-GB" sz="2800" b="0" dirty="0">
                        <a:effectLst/>
                      </a:endParaRPr>
                    </a:p>
                  </a:txBody>
                  <a:tcPr anchor="ctr"/>
                </a:tc>
                <a:extLst>
                  <a:ext uri="{0D108BD9-81ED-4DB2-BD59-A6C34878D82A}">
                    <a16:rowId xmlns:a16="http://schemas.microsoft.com/office/drawing/2014/main" val="1989187183"/>
                  </a:ext>
                </a:extLst>
              </a:tr>
              <a:tr h="0">
                <a:tc>
                  <a:txBody>
                    <a:bodyPr/>
                    <a:lstStyle/>
                    <a:p>
                      <a:pPr algn="ctr" fontAlgn="base"/>
                      <a:r>
                        <a:rPr lang="en-GB" sz="2800" u="none" strike="noStrike">
                          <a:effectLst/>
                        </a:rPr>
                        <a:t>C</a:t>
                      </a:r>
                      <a:endParaRPr lang="en-GB" sz="2800" b="0" u="none" strike="noStrike">
                        <a:solidFill>
                          <a:srgbClr val="FFFFFF"/>
                        </a:solidFill>
                        <a:effectLst/>
                        <a:latin typeface="Arial" panose="020B0604020202020204" pitchFamily="34" charset="0"/>
                      </a:endParaRPr>
                    </a:p>
                  </a:txBody>
                  <a:tcPr anchor="ctr"/>
                </a:tc>
                <a:tc>
                  <a:txBody>
                    <a:bodyPr/>
                    <a:lstStyle/>
                    <a:p>
                      <a:pPr algn="l" fontAlgn="base"/>
                      <a:r>
                        <a:rPr lang="en-GB" sz="2800" b="0" dirty="0" smtClean="0">
                          <a:effectLst/>
                        </a:rPr>
                        <a:t>1</a:t>
                      </a:r>
                      <a:endParaRPr lang="en-GB" sz="2800" b="0" dirty="0">
                        <a:effectLst/>
                      </a:endParaRPr>
                    </a:p>
                  </a:txBody>
                  <a:tcPr anchor="ctr"/>
                </a:tc>
                <a:extLst>
                  <a:ext uri="{0D108BD9-81ED-4DB2-BD59-A6C34878D82A}">
                    <a16:rowId xmlns:a16="http://schemas.microsoft.com/office/drawing/2014/main" val="4100220380"/>
                  </a:ext>
                </a:extLst>
              </a:tr>
              <a:tr h="0">
                <a:tc>
                  <a:txBody>
                    <a:bodyPr/>
                    <a:lstStyle/>
                    <a:p>
                      <a:pPr algn="ctr" fontAlgn="base"/>
                      <a:r>
                        <a:rPr lang="en-GB" sz="2800" u="none" strike="noStrike">
                          <a:effectLst/>
                        </a:rPr>
                        <a:t>D</a:t>
                      </a:r>
                      <a:endParaRPr lang="en-GB" sz="2800" b="0" u="none" strike="noStrike">
                        <a:solidFill>
                          <a:srgbClr val="FFFFFF"/>
                        </a:solidFill>
                        <a:effectLst/>
                        <a:latin typeface="Arial" panose="020B0604020202020204" pitchFamily="34" charset="0"/>
                      </a:endParaRPr>
                    </a:p>
                  </a:txBody>
                  <a:tcPr anchor="ctr"/>
                </a:tc>
                <a:tc>
                  <a:txBody>
                    <a:bodyPr/>
                    <a:lstStyle/>
                    <a:p>
                      <a:pPr algn="l" fontAlgn="base"/>
                      <a:r>
                        <a:rPr lang="en-GB" sz="2800" b="0" dirty="0" smtClean="0">
                          <a:effectLst/>
                        </a:rPr>
                        <a:t>2</a:t>
                      </a:r>
                      <a:endParaRPr lang="en-GB" sz="2800" b="0" dirty="0">
                        <a:effectLst/>
                      </a:endParaRPr>
                    </a:p>
                  </a:txBody>
                  <a:tcPr anchor="ctr"/>
                </a:tc>
                <a:extLst>
                  <a:ext uri="{0D108BD9-81ED-4DB2-BD59-A6C34878D82A}">
                    <a16:rowId xmlns:a16="http://schemas.microsoft.com/office/drawing/2014/main" val="1020400149"/>
                  </a:ext>
                </a:extLst>
              </a:tr>
            </a:tbl>
          </a:graphicData>
        </a:graphic>
      </p:graphicFrame>
    </p:spTree>
    <p:extLst>
      <p:ext uri="{BB962C8B-B14F-4D97-AF65-F5344CB8AC3E}">
        <p14:creationId xmlns:p14="http://schemas.microsoft.com/office/powerpoint/2010/main" val="3546462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For MCQ</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059282379"/>
              </p:ext>
            </p:extLst>
          </p:nvPr>
        </p:nvGraphicFramePr>
        <p:xfrm>
          <a:off x="381000" y="838200"/>
          <a:ext cx="4457700" cy="5120640"/>
        </p:xfrm>
        <a:graphic>
          <a:graphicData uri="http://schemas.openxmlformats.org/drawingml/2006/table">
            <a:tbl>
              <a:tblPr/>
              <a:tblGrid>
                <a:gridCol w="4457700">
                  <a:extLst>
                    <a:ext uri="{9D8B030D-6E8A-4147-A177-3AD203B41FA5}">
                      <a16:colId xmlns:a16="http://schemas.microsoft.com/office/drawing/2014/main" val="1316409880"/>
                    </a:ext>
                  </a:extLst>
                </a:gridCol>
              </a:tblGrid>
              <a:tr h="0">
                <a:tc>
                  <a:txBody>
                    <a:bodyPr/>
                    <a:lstStyle/>
                    <a:p>
                      <a:pPr algn="l" rtl="0" fontAlgn="base"/>
                      <a:r>
                        <a:rPr lang="en-GB" sz="2400" b="0" i="0" dirty="0" smtClean="0">
                          <a:effectLst/>
                          <a:latin typeface="Monaco"/>
                        </a:rPr>
                        <a:t>#include&lt;</a:t>
                      </a:r>
                      <a:r>
                        <a:rPr lang="en-GB" sz="2400" b="0" i="0" dirty="0" err="1" smtClean="0">
                          <a:effectLst/>
                          <a:latin typeface="Monaco"/>
                        </a:rPr>
                        <a:t>stdio.h</a:t>
                      </a:r>
                      <a:r>
                        <a:rPr lang="en-GB" sz="2400" b="0" i="0" dirty="0" smtClean="0">
                          <a:effectLst/>
                          <a:latin typeface="Monaco"/>
                        </a:rPr>
                        <a:t>&gt; </a:t>
                      </a:r>
                    </a:p>
                    <a:p>
                      <a:pPr algn="l" rtl="0" fontAlgn="base"/>
                      <a:r>
                        <a:rPr lang="en-GB" sz="2400" b="0" i="0" dirty="0" smtClean="0">
                          <a:effectLst/>
                          <a:latin typeface="Monaco"/>
                        </a:rPr>
                        <a:t>void f(</a:t>
                      </a:r>
                      <a:r>
                        <a:rPr lang="en-GB" sz="2400" b="0" i="0" dirty="0" err="1" smtClean="0">
                          <a:effectLst/>
                          <a:latin typeface="Monaco"/>
                        </a:rPr>
                        <a:t>int</a:t>
                      </a:r>
                      <a:r>
                        <a:rPr lang="en-GB" sz="2400" b="0" i="0" dirty="0" smtClean="0">
                          <a:effectLst/>
                          <a:latin typeface="Monaco"/>
                        </a:rPr>
                        <a:t> *p, </a:t>
                      </a:r>
                      <a:r>
                        <a:rPr lang="en-GB" sz="2400" b="0" i="0" dirty="0" err="1" smtClean="0">
                          <a:effectLst/>
                          <a:latin typeface="Monaco"/>
                        </a:rPr>
                        <a:t>int</a:t>
                      </a:r>
                      <a:r>
                        <a:rPr lang="en-GB" sz="2400" b="0" i="0" dirty="0" smtClean="0">
                          <a:effectLst/>
                          <a:latin typeface="Monaco"/>
                        </a:rPr>
                        <a:t> *q) </a:t>
                      </a:r>
                    </a:p>
                    <a:p>
                      <a:pPr algn="l" rtl="0" fontAlgn="base"/>
                      <a:r>
                        <a:rPr lang="en-GB" sz="2400" b="0" i="0" dirty="0" smtClean="0">
                          <a:effectLst/>
                          <a:latin typeface="Monaco"/>
                        </a:rPr>
                        <a:t>{ </a:t>
                      </a:r>
                    </a:p>
                    <a:p>
                      <a:pPr algn="l" rtl="0" fontAlgn="base"/>
                      <a:r>
                        <a:rPr lang="en-GB" sz="2400" b="0" i="0" dirty="0" smtClean="0">
                          <a:effectLst/>
                          <a:latin typeface="Monaco"/>
                        </a:rPr>
                        <a:t>p = q; </a:t>
                      </a:r>
                    </a:p>
                    <a:p>
                      <a:pPr algn="l" rtl="0" fontAlgn="base"/>
                      <a:r>
                        <a:rPr lang="en-GB" sz="2400" b="0" i="0" dirty="0" smtClean="0">
                          <a:effectLst/>
                          <a:latin typeface="Monaco"/>
                        </a:rPr>
                        <a:t>*p = 2; </a:t>
                      </a:r>
                    </a:p>
                    <a:p>
                      <a:pPr algn="l" rtl="0" fontAlgn="base"/>
                      <a:r>
                        <a:rPr lang="en-GB" sz="2400" b="0" i="0" dirty="0" smtClean="0">
                          <a:effectLst/>
                          <a:latin typeface="Monaco"/>
                        </a:rPr>
                        <a:t>} </a:t>
                      </a:r>
                    </a:p>
                    <a:p>
                      <a:pPr algn="l" rtl="0" fontAlgn="base"/>
                      <a:r>
                        <a:rPr lang="en-GB" sz="2400" b="0" i="0" dirty="0" err="1" smtClean="0">
                          <a:effectLst/>
                          <a:latin typeface="Monaco"/>
                        </a:rPr>
                        <a:t>int</a:t>
                      </a:r>
                      <a:r>
                        <a:rPr lang="en-GB" sz="2400" b="0" i="0" dirty="0" smtClean="0">
                          <a:effectLst/>
                          <a:latin typeface="Monaco"/>
                        </a:rPr>
                        <a:t> </a:t>
                      </a:r>
                      <a:r>
                        <a:rPr lang="en-GB" sz="2400" b="0" i="0" dirty="0" err="1" smtClean="0">
                          <a:effectLst/>
                          <a:latin typeface="Monaco"/>
                        </a:rPr>
                        <a:t>i</a:t>
                      </a:r>
                      <a:r>
                        <a:rPr lang="en-GB" sz="2400" b="0" i="0" dirty="0" smtClean="0">
                          <a:effectLst/>
                          <a:latin typeface="Monaco"/>
                        </a:rPr>
                        <a:t> = 0, j = 1; </a:t>
                      </a:r>
                    </a:p>
                    <a:p>
                      <a:pPr algn="l" rtl="0" fontAlgn="base"/>
                      <a:r>
                        <a:rPr lang="en-GB" sz="2400" b="0" i="0" dirty="0" err="1" smtClean="0">
                          <a:effectLst/>
                          <a:latin typeface="Monaco"/>
                        </a:rPr>
                        <a:t>int</a:t>
                      </a:r>
                      <a:r>
                        <a:rPr lang="en-GB" sz="2400" b="0" i="0" dirty="0" smtClean="0">
                          <a:effectLst/>
                          <a:latin typeface="Monaco"/>
                        </a:rPr>
                        <a:t> main() </a:t>
                      </a:r>
                    </a:p>
                    <a:p>
                      <a:pPr algn="l" rtl="0" fontAlgn="base"/>
                      <a:r>
                        <a:rPr lang="en-GB" sz="2400" b="0" i="0" dirty="0" smtClean="0">
                          <a:effectLst/>
                          <a:latin typeface="Monaco"/>
                        </a:rPr>
                        <a:t>{ </a:t>
                      </a:r>
                    </a:p>
                    <a:p>
                      <a:pPr algn="l" rtl="0" fontAlgn="base"/>
                      <a:r>
                        <a:rPr lang="en-GB" sz="2400" b="0" i="0" dirty="0" smtClean="0">
                          <a:effectLst/>
                          <a:latin typeface="Monaco"/>
                        </a:rPr>
                        <a:t>f(&amp;</a:t>
                      </a:r>
                      <a:r>
                        <a:rPr lang="en-GB" sz="2400" b="0" i="0" dirty="0" err="1" smtClean="0">
                          <a:effectLst/>
                          <a:latin typeface="Monaco"/>
                        </a:rPr>
                        <a:t>i</a:t>
                      </a:r>
                      <a:r>
                        <a:rPr lang="en-GB" sz="2400" b="0" i="0" dirty="0" smtClean="0">
                          <a:effectLst/>
                          <a:latin typeface="Monaco"/>
                        </a:rPr>
                        <a:t>, &amp;j); </a:t>
                      </a:r>
                    </a:p>
                    <a:p>
                      <a:pPr algn="l" rtl="0" fontAlgn="base"/>
                      <a:r>
                        <a:rPr lang="en-GB" sz="2400" b="0" i="0" dirty="0" err="1" smtClean="0">
                          <a:effectLst/>
                          <a:latin typeface="Monaco"/>
                        </a:rPr>
                        <a:t>printf</a:t>
                      </a:r>
                      <a:r>
                        <a:rPr lang="en-GB" sz="2400" b="0" i="0" dirty="0" smtClean="0">
                          <a:effectLst/>
                          <a:latin typeface="Monaco"/>
                        </a:rPr>
                        <a:t>("%d %d n", </a:t>
                      </a:r>
                      <a:r>
                        <a:rPr lang="en-GB" sz="2400" b="0" i="0" dirty="0" err="1" smtClean="0">
                          <a:effectLst/>
                          <a:latin typeface="Monaco"/>
                        </a:rPr>
                        <a:t>i</a:t>
                      </a:r>
                      <a:r>
                        <a:rPr lang="en-GB" sz="2400" b="0" i="0" dirty="0" smtClean="0">
                          <a:effectLst/>
                          <a:latin typeface="Monaco"/>
                        </a:rPr>
                        <a:t>, j); </a:t>
                      </a:r>
                    </a:p>
                    <a:p>
                      <a:pPr algn="l" rtl="0" fontAlgn="base"/>
                      <a:endParaRPr lang="en-GB" sz="2400" b="0" i="0" dirty="0" smtClean="0">
                        <a:effectLst/>
                        <a:latin typeface="Monaco"/>
                      </a:endParaRPr>
                    </a:p>
                    <a:p>
                      <a:pPr algn="l" rtl="0" fontAlgn="base"/>
                      <a:r>
                        <a:rPr lang="en-GB" sz="2400" b="0" i="0" dirty="0" smtClean="0">
                          <a:effectLst/>
                          <a:latin typeface="Monaco"/>
                        </a:rPr>
                        <a:t>return 0; </a:t>
                      </a:r>
                    </a:p>
                    <a:p>
                      <a:pPr algn="l" rtl="0" fontAlgn="base"/>
                      <a:r>
                        <a:rPr lang="en-GB" sz="2400" b="0" i="0" dirty="0" smtClean="0">
                          <a:effectLst/>
                          <a:latin typeface="Monaco"/>
                        </a:rPr>
                        <a:t>}</a:t>
                      </a:r>
                      <a:endParaRPr lang="en-GB" sz="2400" b="0" i="0" dirty="0">
                        <a:effectLst/>
                        <a:latin typeface="Monaco"/>
                      </a:endParaRPr>
                    </a:p>
                  </a:txBody>
                  <a:tcPr marL="0" marR="0" marT="0" marB="0" anchor="ctr">
                    <a:lnL>
                      <a:noFill/>
                    </a:lnL>
                    <a:lnR>
                      <a:noFill/>
                    </a:lnR>
                    <a:lnT>
                      <a:noFill/>
                    </a:lnT>
                    <a:lnB>
                      <a:noFill/>
                    </a:lnB>
                  </a:tcPr>
                </a:tc>
                <a:extLst>
                  <a:ext uri="{0D108BD9-81ED-4DB2-BD59-A6C34878D82A}">
                    <a16:rowId xmlns:a16="http://schemas.microsoft.com/office/drawing/2014/main" val="3708371672"/>
                  </a:ext>
                </a:extLst>
              </a:tr>
            </a:tbl>
          </a:graphicData>
        </a:graphic>
      </p:graphicFrame>
      <p:sp>
        <p:nvSpPr>
          <p:cNvPr id="14" name="Rectangle 13"/>
          <p:cNvSpPr/>
          <p:nvPr/>
        </p:nvSpPr>
        <p:spPr>
          <a:xfrm>
            <a:off x="5562600" y="2133600"/>
            <a:ext cx="2590800" cy="1815882"/>
          </a:xfrm>
          <a:prstGeom prst="rect">
            <a:avLst/>
          </a:prstGeom>
        </p:spPr>
        <p:txBody>
          <a:bodyPr wrap="square">
            <a:spAutoFit/>
          </a:bodyPr>
          <a:lstStyle/>
          <a:p>
            <a:r>
              <a:rPr lang="pt-BR" sz="2800" b="1" dirty="0">
                <a:latin typeface="Roboto"/>
              </a:rPr>
              <a:t>(A)</a:t>
            </a:r>
            <a:r>
              <a:rPr lang="pt-BR" sz="2800" dirty="0">
                <a:latin typeface="Roboto"/>
              </a:rPr>
              <a:t> 2 2</a:t>
            </a:r>
            <a:r>
              <a:rPr lang="pt-BR" sz="2800" dirty="0"/>
              <a:t/>
            </a:r>
            <a:br>
              <a:rPr lang="pt-BR" sz="2800" dirty="0"/>
            </a:br>
            <a:r>
              <a:rPr lang="pt-BR" sz="2800" b="1" dirty="0">
                <a:latin typeface="Roboto"/>
              </a:rPr>
              <a:t>(B)</a:t>
            </a:r>
            <a:r>
              <a:rPr lang="pt-BR" sz="2800" dirty="0">
                <a:latin typeface="Roboto"/>
              </a:rPr>
              <a:t> 2 1</a:t>
            </a:r>
            <a:r>
              <a:rPr lang="pt-BR" sz="2800" dirty="0"/>
              <a:t/>
            </a:r>
            <a:br>
              <a:rPr lang="pt-BR" sz="2800" dirty="0"/>
            </a:br>
            <a:r>
              <a:rPr lang="pt-BR" sz="2800" b="1" dirty="0">
                <a:latin typeface="Roboto"/>
              </a:rPr>
              <a:t>(C)</a:t>
            </a:r>
            <a:r>
              <a:rPr lang="pt-BR" sz="2800" dirty="0">
                <a:latin typeface="Roboto"/>
              </a:rPr>
              <a:t> 0 1</a:t>
            </a:r>
            <a:r>
              <a:rPr lang="pt-BR" sz="2800" dirty="0"/>
              <a:t/>
            </a:r>
            <a:br>
              <a:rPr lang="pt-BR" sz="2800" dirty="0"/>
            </a:br>
            <a:r>
              <a:rPr lang="pt-BR" sz="2800" b="1" dirty="0">
                <a:latin typeface="Roboto"/>
              </a:rPr>
              <a:t>(D)</a:t>
            </a:r>
            <a:r>
              <a:rPr lang="pt-BR" sz="2800" dirty="0">
                <a:latin typeface="Roboto"/>
              </a:rPr>
              <a:t> 0 2</a:t>
            </a:r>
            <a:endParaRPr lang="en-GB" sz="2800" dirty="0"/>
          </a:p>
        </p:txBody>
      </p:sp>
      <p:sp>
        <p:nvSpPr>
          <p:cNvPr id="15" name="Rectangle 14"/>
          <p:cNvSpPr/>
          <p:nvPr/>
        </p:nvSpPr>
        <p:spPr>
          <a:xfrm>
            <a:off x="2552700" y="6367679"/>
            <a:ext cx="4572000" cy="307777"/>
          </a:xfrm>
          <a:prstGeom prst="rect">
            <a:avLst/>
          </a:prstGeom>
        </p:spPr>
        <p:txBody>
          <a:bodyPr>
            <a:spAutoFit/>
          </a:bodyPr>
          <a:lstStyle/>
          <a:p>
            <a:r>
              <a:rPr lang="en-GB" sz="1400" dirty="0"/>
              <a:t>https://www.geeksforgeeks.org/c-pointers-question-13/</a:t>
            </a:r>
          </a:p>
        </p:txBody>
      </p:sp>
      <p:graphicFrame>
        <p:nvGraphicFramePr>
          <p:cNvPr id="8" name="Table 7"/>
          <p:cNvGraphicFramePr>
            <a:graphicFrameLocks noGrp="1"/>
          </p:cNvGraphicFramePr>
          <p:nvPr>
            <p:extLst>
              <p:ext uri="{D42A27DB-BD31-4B8C-83A1-F6EECF244321}">
                <p14:modId xmlns:p14="http://schemas.microsoft.com/office/powerpoint/2010/main" val="887391165"/>
              </p:ext>
            </p:extLst>
          </p:nvPr>
        </p:nvGraphicFramePr>
        <p:xfrm>
          <a:off x="5105400" y="692498"/>
          <a:ext cx="3581400" cy="1280160"/>
        </p:xfrm>
        <a:graphic>
          <a:graphicData uri="http://schemas.openxmlformats.org/drawingml/2006/table">
            <a:tbl>
              <a:tblPr firstRow="1" bandRow="1">
                <a:tableStyleId>{5940675A-B579-460E-94D1-54222C63F5DA}</a:tableStyleId>
              </a:tblPr>
              <a:tblGrid>
                <a:gridCol w="1790700">
                  <a:extLst>
                    <a:ext uri="{9D8B030D-6E8A-4147-A177-3AD203B41FA5}">
                      <a16:colId xmlns:a16="http://schemas.microsoft.com/office/drawing/2014/main" val="1637837671"/>
                    </a:ext>
                  </a:extLst>
                </a:gridCol>
                <a:gridCol w="1790700">
                  <a:extLst>
                    <a:ext uri="{9D8B030D-6E8A-4147-A177-3AD203B41FA5}">
                      <a16:colId xmlns:a16="http://schemas.microsoft.com/office/drawing/2014/main" val="2752941428"/>
                    </a:ext>
                  </a:extLst>
                </a:gridCol>
              </a:tblGrid>
              <a:tr h="612140">
                <a:tc>
                  <a:txBody>
                    <a:bodyPr/>
                    <a:lstStyle/>
                    <a:p>
                      <a:r>
                        <a:rPr lang="en-GB" sz="3600" dirty="0" smtClean="0"/>
                        <a:t>*p=</a:t>
                      </a:r>
                      <a:r>
                        <a:rPr lang="en-GB" sz="3600" dirty="0" err="1" smtClean="0"/>
                        <a:t>i</a:t>
                      </a:r>
                      <a:r>
                        <a:rPr lang="en-GB" sz="3600" dirty="0" smtClean="0"/>
                        <a:t>=0</a:t>
                      </a:r>
                      <a:endParaRPr lang="en-GB" sz="3600" dirty="0"/>
                    </a:p>
                  </a:txBody>
                  <a:tcPr/>
                </a:tc>
                <a:tc>
                  <a:txBody>
                    <a:bodyPr/>
                    <a:lstStyle/>
                    <a:p>
                      <a:r>
                        <a:rPr lang="en-GB" sz="2000" dirty="0" smtClean="0"/>
                        <a:t>0</a:t>
                      </a:r>
                      <a:endParaRPr lang="en-GB" sz="2000" dirty="0"/>
                    </a:p>
                  </a:txBody>
                  <a:tcPr/>
                </a:tc>
                <a:extLst>
                  <a:ext uri="{0D108BD9-81ED-4DB2-BD59-A6C34878D82A}">
                    <a16:rowId xmlns:a16="http://schemas.microsoft.com/office/drawing/2014/main" val="2078851735"/>
                  </a:ext>
                </a:extLst>
              </a:tr>
              <a:tr h="612140">
                <a:tc>
                  <a:txBody>
                    <a:bodyPr/>
                    <a:lstStyle/>
                    <a:p>
                      <a:r>
                        <a:rPr lang="en-GB" sz="3600" dirty="0" smtClean="0"/>
                        <a:t>q</a:t>
                      </a:r>
                      <a:endParaRPr lang="en-GB" sz="3600" dirty="0"/>
                    </a:p>
                  </a:txBody>
                  <a:tcPr/>
                </a:tc>
                <a:tc>
                  <a:txBody>
                    <a:bodyPr/>
                    <a:lstStyle/>
                    <a:p>
                      <a:r>
                        <a:rPr lang="en-GB" sz="3600" dirty="0" smtClean="0"/>
                        <a:t>2</a:t>
                      </a:r>
                      <a:endParaRPr lang="en-GB" sz="3600" dirty="0"/>
                    </a:p>
                  </a:txBody>
                  <a:tcPr/>
                </a:tc>
                <a:extLst>
                  <a:ext uri="{0D108BD9-81ED-4DB2-BD59-A6C34878D82A}">
                    <a16:rowId xmlns:a16="http://schemas.microsoft.com/office/drawing/2014/main" val="3046971074"/>
                  </a:ext>
                </a:extLst>
              </a:tr>
            </a:tbl>
          </a:graphicData>
        </a:graphic>
      </p:graphicFrame>
    </p:spTree>
    <p:extLst>
      <p:ext uri="{BB962C8B-B14F-4D97-AF65-F5344CB8AC3E}">
        <p14:creationId xmlns:p14="http://schemas.microsoft.com/office/powerpoint/2010/main" val="2067394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For MCQ</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394791862"/>
              </p:ext>
            </p:extLst>
          </p:nvPr>
        </p:nvGraphicFramePr>
        <p:xfrm>
          <a:off x="381000" y="838200"/>
          <a:ext cx="4457700" cy="5120640"/>
        </p:xfrm>
        <a:graphic>
          <a:graphicData uri="http://schemas.openxmlformats.org/drawingml/2006/table">
            <a:tbl>
              <a:tblPr/>
              <a:tblGrid>
                <a:gridCol w="4457700">
                  <a:extLst>
                    <a:ext uri="{9D8B030D-6E8A-4147-A177-3AD203B41FA5}">
                      <a16:colId xmlns:a16="http://schemas.microsoft.com/office/drawing/2014/main" val="1316409880"/>
                    </a:ext>
                  </a:extLst>
                </a:gridCol>
              </a:tblGrid>
              <a:tr h="0">
                <a:tc>
                  <a:txBody>
                    <a:bodyPr/>
                    <a:lstStyle/>
                    <a:p>
                      <a:pPr algn="l" rtl="0" fontAlgn="base"/>
                      <a:r>
                        <a:rPr lang="en-GB" sz="2400" b="0" i="0" dirty="0">
                          <a:effectLst/>
                          <a:latin typeface="Monaco"/>
                        </a:rPr>
                        <a:t>#include&lt;</a:t>
                      </a:r>
                      <a:r>
                        <a:rPr lang="en-GB" sz="2400" b="0" i="0" dirty="0" err="1">
                          <a:effectLst/>
                          <a:latin typeface="Monaco"/>
                        </a:rPr>
                        <a:t>stdio.h</a:t>
                      </a:r>
                      <a:r>
                        <a:rPr lang="en-GB" sz="2400" b="0" i="0" dirty="0">
                          <a:effectLst/>
                          <a:latin typeface="Monaco"/>
                        </a:rPr>
                        <a:t>&gt; </a:t>
                      </a:r>
                    </a:p>
                    <a:p>
                      <a:pPr algn="l" rtl="0" fontAlgn="base"/>
                      <a:r>
                        <a:rPr lang="en-GB" sz="2400" b="0" i="0" dirty="0">
                          <a:effectLst/>
                          <a:latin typeface="Monaco"/>
                        </a:rPr>
                        <a:t>void f(</a:t>
                      </a:r>
                      <a:r>
                        <a:rPr lang="en-GB" sz="2400" b="0" i="0" dirty="0" err="1">
                          <a:effectLst/>
                          <a:latin typeface="Monaco"/>
                        </a:rPr>
                        <a:t>int</a:t>
                      </a:r>
                      <a:r>
                        <a:rPr lang="en-GB" sz="2400" b="0" i="0" dirty="0">
                          <a:effectLst/>
                          <a:latin typeface="Monaco"/>
                        </a:rPr>
                        <a:t> *p, </a:t>
                      </a:r>
                      <a:r>
                        <a:rPr lang="en-GB" sz="2400" b="0" i="0" dirty="0" err="1">
                          <a:effectLst/>
                          <a:latin typeface="Monaco"/>
                        </a:rPr>
                        <a:t>int</a:t>
                      </a:r>
                      <a:r>
                        <a:rPr lang="en-GB" sz="2400" b="0" i="0" dirty="0">
                          <a:effectLst/>
                          <a:latin typeface="Monaco"/>
                        </a:rPr>
                        <a:t> *q) </a:t>
                      </a:r>
                    </a:p>
                    <a:p>
                      <a:pPr algn="l" rtl="0" fontAlgn="base"/>
                      <a:r>
                        <a:rPr lang="en-GB" sz="2400" b="0" i="0" dirty="0">
                          <a:effectLst/>
                          <a:latin typeface="Monaco"/>
                        </a:rPr>
                        <a:t>{ </a:t>
                      </a:r>
                    </a:p>
                    <a:p>
                      <a:pPr algn="l" rtl="0" fontAlgn="base"/>
                      <a:r>
                        <a:rPr lang="en-GB" sz="2400" b="0" i="0" dirty="0">
                          <a:effectLst/>
                          <a:latin typeface="Monaco"/>
                        </a:rPr>
                        <a:t>  p = q; </a:t>
                      </a:r>
                    </a:p>
                    <a:p>
                      <a:pPr algn="l" rtl="0" fontAlgn="base"/>
                      <a:r>
                        <a:rPr lang="en-GB" sz="2400" b="0" i="0" dirty="0">
                          <a:effectLst/>
                          <a:latin typeface="Monaco"/>
                        </a:rPr>
                        <a:t>  *p = 2; </a:t>
                      </a:r>
                    </a:p>
                    <a:p>
                      <a:pPr algn="l" rtl="0" fontAlgn="base"/>
                      <a:r>
                        <a:rPr lang="en-GB" sz="2400" b="0" i="0" dirty="0">
                          <a:effectLst/>
                          <a:latin typeface="Monaco"/>
                        </a:rPr>
                        <a:t>} </a:t>
                      </a:r>
                    </a:p>
                    <a:p>
                      <a:pPr algn="l" rtl="0" fontAlgn="base"/>
                      <a:r>
                        <a:rPr lang="en-GB" sz="2400" b="0" i="0" dirty="0" err="1">
                          <a:effectLst/>
                          <a:latin typeface="Monaco"/>
                        </a:rPr>
                        <a:t>int</a:t>
                      </a:r>
                      <a:r>
                        <a:rPr lang="en-GB" sz="2400" b="0" i="0" dirty="0">
                          <a:effectLst/>
                          <a:latin typeface="Monaco"/>
                        </a:rPr>
                        <a:t> </a:t>
                      </a:r>
                      <a:r>
                        <a:rPr lang="en-GB" sz="2400" b="0" i="0" dirty="0" err="1">
                          <a:effectLst/>
                          <a:latin typeface="Monaco"/>
                        </a:rPr>
                        <a:t>i</a:t>
                      </a:r>
                      <a:r>
                        <a:rPr lang="en-GB" sz="2400" b="0" i="0" dirty="0">
                          <a:effectLst/>
                          <a:latin typeface="Monaco"/>
                        </a:rPr>
                        <a:t> = 0, j = 1; </a:t>
                      </a:r>
                    </a:p>
                    <a:p>
                      <a:pPr algn="l" rtl="0" fontAlgn="base"/>
                      <a:r>
                        <a:rPr lang="en-GB" sz="2400" b="0" i="0" dirty="0" err="1">
                          <a:effectLst/>
                          <a:latin typeface="Monaco"/>
                        </a:rPr>
                        <a:t>int</a:t>
                      </a:r>
                      <a:r>
                        <a:rPr lang="en-GB" sz="2400" b="0" i="0" dirty="0">
                          <a:effectLst/>
                          <a:latin typeface="Monaco"/>
                        </a:rPr>
                        <a:t> main() </a:t>
                      </a:r>
                    </a:p>
                    <a:p>
                      <a:pPr algn="l" rtl="0" fontAlgn="base"/>
                      <a:r>
                        <a:rPr lang="en-GB" sz="2400" b="0" i="0" dirty="0">
                          <a:effectLst/>
                          <a:latin typeface="Monaco"/>
                        </a:rPr>
                        <a:t>{ </a:t>
                      </a:r>
                    </a:p>
                    <a:p>
                      <a:pPr algn="l" rtl="0" fontAlgn="base"/>
                      <a:r>
                        <a:rPr lang="en-GB" sz="2400" b="0" i="0" dirty="0">
                          <a:effectLst/>
                          <a:latin typeface="Monaco"/>
                        </a:rPr>
                        <a:t>  f(&amp;</a:t>
                      </a:r>
                      <a:r>
                        <a:rPr lang="en-GB" sz="2400" b="0" i="0" dirty="0" err="1">
                          <a:effectLst/>
                          <a:latin typeface="Monaco"/>
                        </a:rPr>
                        <a:t>i</a:t>
                      </a:r>
                      <a:r>
                        <a:rPr lang="en-GB" sz="2400" b="0" i="0" dirty="0">
                          <a:effectLst/>
                          <a:latin typeface="Monaco"/>
                        </a:rPr>
                        <a:t>, &amp;j); </a:t>
                      </a:r>
                    </a:p>
                    <a:p>
                      <a:pPr algn="l" rtl="0" fontAlgn="base"/>
                      <a:r>
                        <a:rPr lang="en-GB" sz="2400" b="0" i="0" dirty="0">
                          <a:effectLst/>
                          <a:latin typeface="Monaco"/>
                        </a:rPr>
                        <a:t>  </a:t>
                      </a:r>
                      <a:r>
                        <a:rPr lang="en-GB" sz="2400" b="0" i="0" dirty="0" err="1">
                          <a:effectLst/>
                          <a:latin typeface="Monaco"/>
                        </a:rPr>
                        <a:t>printf</a:t>
                      </a:r>
                      <a:r>
                        <a:rPr lang="en-GB" sz="2400" b="0" i="0" dirty="0">
                          <a:effectLst/>
                          <a:latin typeface="Monaco"/>
                        </a:rPr>
                        <a:t>("%d %d n", </a:t>
                      </a:r>
                      <a:r>
                        <a:rPr lang="en-GB" sz="2400" b="0" i="0" dirty="0" err="1">
                          <a:effectLst/>
                          <a:latin typeface="Monaco"/>
                        </a:rPr>
                        <a:t>i</a:t>
                      </a:r>
                      <a:r>
                        <a:rPr lang="en-GB" sz="2400" b="0" i="0" dirty="0">
                          <a:effectLst/>
                          <a:latin typeface="Monaco"/>
                        </a:rPr>
                        <a:t>, j); </a:t>
                      </a:r>
                    </a:p>
                    <a:p>
                      <a:pPr algn="l" rtl="0" fontAlgn="base"/>
                      <a:r>
                        <a:rPr lang="en-GB" sz="2400" b="0" i="0" dirty="0">
                          <a:effectLst/>
                          <a:latin typeface="Monaco"/>
                        </a:rPr>
                        <a:t>  </a:t>
                      </a:r>
                      <a:r>
                        <a:rPr lang="en-GB" sz="2400" b="0" i="0" dirty="0" err="1">
                          <a:effectLst/>
                          <a:latin typeface="Monaco"/>
                        </a:rPr>
                        <a:t>getchar</a:t>
                      </a:r>
                      <a:r>
                        <a:rPr lang="en-GB" sz="2400" b="0" i="0" dirty="0">
                          <a:effectLst/>
                          <a:latin typeface="Monaco"/>
                        </a:rPr>
                        <a:t>(); </a:t>
                      </a:r>
                    </a:p>
                    <a:p>
                      <a:pPr algn="l" rtl="0" fontAlgn="base"/>
                      <a:r>
                        <a:rPr lang="en-GB" sz="2400" b="0" i="0" dirty="0">
                          <a:effectLst/>
                          <a:latin typeface="Monaco"/>
                        </a:rPr>
                        <a:t>  return 0; </a:t>
                      </a:r>
                    </a:p>
                    <a:p>
                      <a:pPr algn="l" rtl="0" fontAlgn="base"/>
                      <a:r>
                        <a:rPr lang="en-GB" sz="24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3708371672"/>
                  </a:ext>
                </a:extLst>
              </a:tr>
            </a:tbl>
          </a:graphicData>
        </a:graphic>
      </p:graphicFrame>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886200" y="1600200"/>
            <a:ext cx="4705350" cy="2590800"/>
          </a:xfrm>
          <a:prstGeom prst="rect">
            <a:avLst/>
          </a:prstGeom>
        </p:spPr>
      </p:pic>
      <p:sp>
        <p:nvSpPr>
          <p:cNvPr id="8" name="Rectangle 7"/>
          <p:cNvSpPr/>
          <p:nvPr/>
        </p:nvSpPr>
        <p:spPr>
          <a:xfrm>
            <a:off x="5257800" y="4395906"/>
            <a:ext cx="2590800" cy="1938992"/>
          </a:xfrm>
          <a:prstGeom prst="rect">
            <a:avLst/>
          </a:prstGeom>
        </p:spPr>
        <p:txBody>
          <a:bodyPr wrap="square">
            <a:spAutoFit/>
          </a:bodyPr>
          <a:lstStyle/>
          <a:p>
            <a:r>
              <a:rPr lang="pt-BR" sz="2800" b="1" dirty="0">
                <a:latin typeface="Roboto"/>
              </a:rPr>
              <a:t>(A)</a:t>
            </a:r>
            <a:r>
              <a:rPr lang="pt-BR" sz="2800" dirty="0">
                <a:latin typeface="Roboto"/>
              </a:rPr>
              <a:t> 2 2</a:t>
            </a:r>
            <a:r>
              <a:rPr lang="pt-BR" sz="2800" dirty="0"/>
              <a:t/>
            </a:r>
            <a:br>
              <a:rPr lang="pt-BR" sz="2800" dirty="0"/>
            </a:br>
            <a:r>
              <a:rPr lang="pt-BR" sz="2800" b="1" dirty="0">
                <a:latin typeface="Roboto"/>
              </a:rPr>
              <a:t>(B)</a:t>
            </a:r>
            <a:r>
              <a:rPr lang="pt-BR" sz="2800" dirty="0">
                <a:latin typeface="Roboto"/>
              </a:rPr>
              <a:t> 2 1</a:t>
            </a:r>
            <a:r>
              <a:rPr lang="pt-BR" sz="2800" dirty="0"/>
              <a:t/>
            </a:r>
            <a:br>
              <a:rPr lang="pt-BR" sz="2800" dirty="0"/>
            </a:br>
            <a:r>
              <a:rPr lang="pt-BR" sz="2800" b="1" dirty="0">
                <a:latin typeface="Roboto"/>
              </a:rPr>
              <a:t>(C)</a:t>
            </a:r>
            <a:r>
              <a:rPr lang="pt-BR" sz="2800" dirty="0">
                <a:latin typeface="Roboto"/>
              </a:rPr>
              <a:t> 0 1</a:t>
            </a:r>
            <a:r>
              <a:rPr lang="pt-BR" sz="2800" dirty="0"/>
              <a:t/>
            </a:r>
            <a:br>
              <a:rPr lang="pt-BR" sz="2800" dirty="0"/>
            </a:br>
            <a:r>
              <a:rPr lang="pt-BR" sz="3600" b="1" dirty="0">
                <a:solidFill>
                  <a:srgbClr val="009900"/>
                </a:solidFill>
                <a:latin typeface="Roboto"/>
              </a:rPr>
              <a:t>(D) 0 2</a:t>
            </a:r>
            <a:endParaRPr lang="en-GB" sz="3600" b="1" dirty="0">
              <a:solidFill>
                <a:srgbClr val="009900"/>
              </a:solidFill>
            </a:endParaRPr>
          </a:p>
        </p:txBody>
      </p:sp>
    </p:spTree>
    <p:extLst>
      <p:ext uri="{BB962C8B-B14F-4D97-AF65-F5344CB8AC3E}">
        <p14:creationId xmlns:p14="http://schemas.microsoft.com/office/powerpoint/2010/main" val="3539738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For MCQ</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434683635"/>
              </p:ext>
            </p:extLst>
          </p:nvPr>
        </p:nvGraphicFramePr>
        <p:xfrm>
          <a:off x="304800" y="553998"/>
          <a:ext cx="8153400" cy="5610245"/>
        </p:xfrm>
        <a:graphic>
          <a:graphicData uri="http://schemas.openxmlformats.org/drawingml/2006/table">
            <a:tbl>
              <a:tblPr/>
              <a:tblGrid>
                <a:gridCol w="8153400">
                  <a:extLst>
                    <a:ext uri="{9D8B030D-6E8A-4147-A177-3AD203B41FA5}">
                      <a16:colId xmlns:a16="http://schemas.microsoft.com/office/drawing/2014/main" val="1316409880"/>
                    </a:ext>
                  </a:extLst>
                </a:gridCol>
              </a:tblGrid>
              <a:tr h="5610245">
                <a:tc>
                  <a:txBody>
                    <a:bodyPr/>
                    <a:lstStyle/>
                    <a:p>
                      <a:pPr algn="l" rtl="0" fontAlgn="base"/>
                      <a:r>
                        <a:rPr lang="en-GB" sz="2000" b="0" i="0" dirty="0" smtClean="0">
                          <a:effectLst/>
                          <a:latin typeface="Monaco"/>
                        </a:rPr>
                        <a:t>#include &lt;</a:t>
                      </a:r>
                      <a:r>
                        <a:rPr lang="en-GB" sz="2000" b="0" i="0" dirty="0" err="1" smtClean="0">
                          <a:effectLst/>
                          <a:latin typeface="Monaco"/>
                        </a:rPr>
                        <a:t>stdio.h</a:t>
                      </a:r>
                      <a:r>
                        <a:rPr lang="en-GB" sz="2000" b="0" i="0" dirty="0" smtClean="0">
                          <a:effectLst/>
                          <a:latin typeface="Monaco"/>
                        </a:rPr>
                        <a:t>&gt;</a:t>
                      </a:r>
                    </a:p>
                    <a:p>
                      <a:pPr algn="l" rtl="0" fontAlgn="base"/>
                      <a:r>
                        <a:rPr lang="en-GB" sz="2000" b="0" i="0" dirty="0" smtClean="0">
                          <a:effectLst/>
                          <a:latin typeface="Monaco"/>
                        </a:rPr>
                        <a:t>#include &lt;</a:t>
                      </a:r>
                      <a:r>
                        <a:rPr lang="en-GB" sz="2000" b="0" i="0" dirty="0" err="1" smtClean="0">
                          <a:effectLst/>
                          <a:latin typeface="Monaco"/>
                        </a:rPr>
                        <a:t>string.h</a:t>
                      </a:r>
                      <a:r>
                        <a:rPr lang="en-GB" sz="2000" b="0" i="0" dirty="0" smtClean="0">
                          <a:effectLst/>
                          <a:latin typeface="Monaco"/>
                        </a:rPr>
                        <a:t>&gt;</a:t>
                      </a:r>
                    </a:p>
                    <a:p>
                      <a:pPr algn="l" rtl="0" fontAlgn="base"/>
                      <a:endParaRPr lang="en-GB" sz="2000" b="0" i="0" dirty="0" smtClean="0">
                        <a:effectLst/>
                        <a:latin typeface="Monaco"/>
                      </a:endParaRPr>
                    </a:p>
                    <a:p>
                      <a:pPr algn="l" rtl="0" fontAlgn="base"/>
                      <a:r>
                        <a:rPr lang="en-GB" sz="2000" b="0" i="0" dirty="0" smtClean="0">
                          <a:effectLst/>
                          <a:latin typeface="Monaco"/>
                        </a:rPr>
                        <a:t>void fun(char *</a:t>
                      </a:r>
                      <a:r>
                        <a:rPr lang="en-GB" sz="2000" b="0" i="0" dirty="0" err="1" smtClean="0">
                          <a:effectLst/>
                          <a:latin typeface="Monaco"/>
                        </a:rPr>
                        <a:t>arr</a:t>
                      </a:r>
                      <a:r>
                        <a:rPr lang="en-GB" sz="2000" b="0" i="0" dirty="0" smtClean="0">
                          <a:effectLst/>
                          <a:latin typeface="Monaco"/>
                        </a:rPr>
                        <a:t>)  </a:t>
                      </a:r>
                      <a:r>
                        <a:rPr lang="en-GB" sz="2000" b="0" i="0" dirty="0" smtClean="0">
                          <a:solidFill>
                            <a:srgbClr val="FF0000"/>
                          </a:solidFill>
                          <a:effectLst/>
                          <a:latin typeface="Monaco"/>
                        </a:rPr>
                        <a:t>// </a:t>
                      </a:r>
                      <a:r>
                        <a:rPr lang="en-GB" sz="2000" b="0" i="0" baseline="0" dirty="0" smtClean="0">
                          <a:solidFill>
                            <a:srgbClr val="FF0000"/>
                          </a:solidFill>
                          <a:effectLst/>
                          <a:latin typeface="Monaco"/>
                        </a:rPr>
                        <a:t> (char </a:t>
                      </a:r>
                      <a:r>
                        <a:rPr lang="en-GB" sz="2000" b="0" i="0" baseline="0" dirty="0" err="1" smtClean="0">
                          <a:solidFill>
                            <a:srgbClr val="FF0000"/>
                          </a:solidFill>
                          <a:effectLst/>
                          <a:latin typeface="Monaco"/>
                        </a:rPr>
                        <a:t>arr</a:t>
                      </a:r>
                      <a:r>
                        <a:rPr lang="en-GB" sz="2000" b="0" i="0" baseline="0" dirty="0" smtClean="0">
                          <a:solidFill>
                            <a:srgbClr val="FF0000"/>
                          </a:solidFill>
                          <a:effectLst/>
                          <a:latin typeface="Monaco"/>
                        </a:rPr>
                        <a:t>[]) same</a:t>
                      </a:r>
                      <a:endParaRPr lang="en-GB" sz="2000" b="0" i="0" dirty="0" smtClean="0">
                        <a:solidFill>
                          <a:srgbClr val="FF0000"/>
                        </a:solidFill>
                        <a:effectLst/>
                        <a:latin typeface="Monaco"/>
                      </a:endParaRPr>
                    </a:p>
                    <a:p>
                      <a:pPr algn="l" rtl="0" fontAlgn="base"/>
                      <a:r>
                        <a:rPr lang="en-GB" sz="2000" b="0" i="0" dirty="0" smtClean="0">
                          <a:effectLst/>
                          <a:latin typeface="Monaco"/>
                        </a:rPr>
                        <a:t>{</a:t>
                      </a:r>
                    </a:p>
                    <a:p>
                      <a:pPr algn="l" rtl="0" fontAlgn="base"/>
                      <a:r>
                        <a:rPr lang="en-GB" sz="2000" b="0" i="0" dirty="0" smtClean="0">
                          <a:effectLst/>
                          <a:latin typeface="Monaco"/>
                        </a:rPr>
                        <a:t>   </a:t>
                      </a:r>
                      <a:r>
                        <a:rPr lang="en-GB" sz="2000" b="0" i="0" dirty="0" err="1" smtClean="0">
                          <a:effectLst/>
                          <a:latin typeface="Monaco"/>
                        </a:rPr>
                        <a:t>int</a:t>
                      </a:r>
                      <a:r>
                        <a:rPr lang="en-GB" sz="2000" b="0" i="0" dirty="0" smtClean="0">
                          <a:effectLst/>
                          <a:latin typeface="Monaco"/>
                        </a:rPr>
                        <a:t> </a:t>
                      </a:r>
                      <a:r>
                        <a:rPr lang="en-GB" sz="2000" b="0" i="0" dirty="0" err="1" smtClean="0">
                          <a:effectLst/>
                          <a:latin typeface="Monaco"/>
                        </a:rPr>
                        <a:t>i</a:t>
                      </a:r>
                      <a:r>
                        <a:rPr lang="en-GB" sz="2000" b="0" i="0" dirty="0" smtClean="0">
                          <a:effectLst/>
                          <a:latin typeface="Monaco"/>
                        </a:rPr>
                        <a:t>;</a:t>
                      </a:r>
                    </a:p>
                    <a:p>
                      <a:pPr algn="l" rtl="0" fontAlgn="base"/>
                      <a:r>
                        <a:rPr lang="en-GB" sz="2000" b="0" i="0" dirty="0" smtClean="0">
                          <a:effectLst/>
                          <a:latin typeface="Monaco"/>
                        </a:rPr>
                        <a:t>   </a:t>
                      </a:r>
                      <a:r>
                        <a:rPr lang="en-GB" sz="2000" b="0" i="0" dirty="0" err="1" smtClean="0">
                          <a:effectLst/>
                          <a:latin typeface="Monaco"/>
                        </a:rPr>
                        <a:t>int</a:t>
                      </a:r>
                      <a:r>
                        <a:rPr lang="en-GB" sz="2000" b="0" i="0" dirty="0" smtClean="0">
                          <a:effectLst/>
                          <a:latin typeface="Monaco"/>
                        </a:rPr>
                        <a:t> n = </a:t>
                      </a:r>
                      <a:r>
                        <a:rPr lang="en-GB" sz="2000" b="0" i="0" dirty="0" err="1" smtClean="0">
                          <a:effectLst/>
                          <a:latin typeface="Monaco"/>
                        </a:rPr>
                        <a:t>strlen</a:t>
                      </a:r>
                      <a:r>
                        <a:rPr lang="en-GB" sz="2000" b="0" i="0" dirty="0" smtClean="0">
                          <a:effectLst/>
                          <a:latin typeface="Monaco"/>
                        </a:rPr>
                        <a:t>(</a:t>
                      </a:r>
                      <a:r>
                        <a:rPr lang="en-GB" sz="2000" b="0" i="0" dirty="0" err="1" smtClean="0">
                          <a:effectLst/>
                          <a:latin typeface="Monaco"/>
                        </a:rPr>
                        <a:t>arr</a:t>
                      </a:r>
                      <a:r>
                        <a:rPr lang="en-GB" sz="2000" b="0" i="0" dirty="0" smtClean="0">
                          <a:effectLst/>
                          <a:latin typeface="Monaco"/>
                        </a:rPr>
                        <a:t>);</a:t>
                      </a:r>
                    </a:p>
                    <a:p>
                      <a:pPr algn="l" rtl="0" fontAlgn="base"/>
                      <a:r>
                        <a:rPr lang="en-GB" sz="2000" b="0" i="0" dirty="0" smtClean="0">
                          <a:effectLst/>
                          <a:latin typeface="Monaco"/>
                        </a:rPr>
                        <a:t>   </a:t>
                      </a:r>
                      <a:r>
                        <a:rPr lang="en-GB" sz="2000" b="0" i="0" dirty="0" err="1" smtClean="0">
                          <a:effectLst/>
                          <a:latin typeface="Monaco"/>
                        </a:rPr>
                        <a:t>printf</a:t>
                      </a:r>
                      <a:r>
                        <a:rPr lang="en-GB" sz="2000" b="0" i="0" dirty="0" smtClean="0">
                          <a:effectLst/>
                          <a:latin typeface="Monaco"/>
                        </a:rPr>
                        <a:t>("n = %d\n", n);</a:t>
                      </a:r>
                    </a:p>
                    <a:p>
                      <a:pPr algn="l" rtl="0" fontAlgn="base"/>
                      <a:r>
                        <a:rPr lang="en-GB" sz="2000" b="0" i="0" dirty="0" smtClean="0">
                          <a:effectLst/>
                          <a:latin typeface="Monaco"/>
                        </a:rPr>
                        <a:t>   for (</a:t>
                      </a:r>
                      <a:r>
                        <a:rPr lang="en-GB" sz="2000" b="0" i="0" dirty="0" err="1" smtClean="0">
                          <a:effectLst/>
                          <a:latin typeface="Monaco"/>
                        </a:rPr>
                        <a:t>i</a:t>
                      </a:r>
                      <a:r>
                        <a:rPr lang="en-GB" sz="2000" b="0" i="0" dirty="0" smtClean="0">
                          <a:effectLst/>
                          <a:latin typeface="Monaco"/>
                        </a:rPr>
                        <a:t>=0; </a:t>
                      </a:r>
                      <a:r>
                        <a:rPr lang="en-GB" sz="2000" b="0" i="0" dirty="0" err="1" smtClean="0">
                          <a:effectLst/>
                          <a:latin typeface="Monaco"/>
                        </a:rPr>
                        <a:t>i</a:t>
                      </a:r>
                      <a:r>
                        <a:rPr lang="en-GB" sz="2000" b="0" i="0" dirty="0" smtClean="0">
                          <a:effectLst/>
                          <a:latin typeface="Monaco"/>
                        </a:rPr>
                        <a:t>&lt;n; </a:t>
                      </a:r>
                      <a:r>
                        <a:rPr lang="en-GB" sz="2000" b="0" i="0" dirty="0" err="1" smtClean="0">
                          <a:effectLst/>
                          <a:latin typeface="Monaco"/>
                        </a:rPr>
                        <a:t>i</a:t>
                      </a:r>
                      <a:r>
                        <a:rPr lang="en-GB" sz="2000" b="0" i="0" dirty="0" smtClean="0">
                          <a:effectLst/>
                          <a:latin typeface="Monaco"/>
                        </a:rPr>
                        <a:t>++)</a:t>
                      </a:r>
                    </a:p>
                    <a:p>
                      <a:pPr algn="l" rtl="0" fontAlgn="base"/>
                      <a:r>
                        <a:rPr lang="en-GB" sz="2000" b="0" i="0" dirty="0" smtClean="0">
                          <a:effectLst/>
                          <a:latin typeface="Monaco"/>
                        </a:rPr>
                        <a:t>     </a:t>
                      </a:r>
                      <a:r>
                        <a:rPr lang="en-GB" sz="2000" b="0" i="0" dirty="0" err="1" smtClean="0">
                          <a:effectLst/>
                          <a:latin typeface="Monaco"/>
                        </a:rPr>
                        <a:t>printf</a:t>
                      </a:r>
                      <a:r>
                        <a:rPr lang="en-GB" sz="2000" b="0" i="0" dirty="0" smtClean="0">
                          <a:effectLst/>
                          <a:latin typeface="Monaco"/>
                        </a:rPr>
                        <a:t>("%c  ", </a:t>
                      </a:r>
                      <a:r>
                        <a:rPr lang="en-GB" sz="2000" b="0" i="0" dirty="0" err="1" smtClean="0">
                          <a:effectLst/>
                          <a:latin typeface="Monaco"/>
                        </a:rPr>
                        <a:t>arr</a:t>
                      </a:r>
                      <a:r>
                        <a:rPr lang="en-GB" sz="2000" b="0" i="0" dirty="0" smtClean="0">
                          <a:effectLst/>
                          <a:latin typeface="Monaco"/>
                        </a:rPr>
                        <a:t>[</a:t>
                      </a:r>
                      <a:r>
                        <a:rPr lang="en-GB" sz="2000" b="0" i="0" dirty="0" err="1" smtClean="0">
                          <a:effectLst/>
                          <a:latin typeface="Monaco"/>
                        </a:rPr>
                        <a:t>i</a:t>
                      </a:r>
                      <a:r>
                        <a:rPr lang="en-GB" sz="2000" b="0" i="0" dirty="0" smtClean="0">
                          <a:effectLst/>
                          <a:latin typeface="Monaco"/>
                        </a:rPr>
                        <a:t>]);</a:t>
                      </a:r>
                    </a:p>
                    <a:p>
                      <a:pPr algn="l" rtl="0" fontAlgn="base"/>
                      <a:r>
                        <a:rPr lang="en-GB" sz="2000" b="0" i="0" dirty="0" smtClean="0">
                          <a:effectLst/>
                          <a:latin typeface="Monaco"/>
                        </a:rPr>
                        <a:t>}</a:t>
                      </a:r>
                    </a:p>
                    <a:p>
                      <a:pPr algn="l" rtl="0" fontAlgn="base"/>
                      <a:endParaRPr lang="en-GB" sz="2000" b="0" i="0" dirty="0" smtClean="0">
                        <a:effectLst/>
                        <a:latin typeface="Monaco"/>
                      </a:endParaRPr>
                    </a:p>
                    <a:p>
                      <a:pPr algn="l" rtl="0" fontAlgn="base"/>
                      <a:r>
                        <a:rPr lang="en-GB" sz="2000" b="0" i="0" dirty="0" err="1" smtClean="0">
                          <a:effectLst/>
                          <a:latin typeface="Monaco"/>
                        </a:rPr>
                        <a:t>int</a:t>
                      </a:r>
                      <a:r>
                        <a:rPr lang="en-GB" sz="2000" b="0" i="0" dirty="0" smtClean="0">
                          <a:effectLst/>
                          <a:latin typeface="Monaco"/>
                        </a:rPr>
                        <a:t> main()</a:t>
                      </a:r>
                    </a:p>
                    <a:p>
                      <a:pPr algn="l" rtl="0" fontAlgn="base"/>
                      <a:r>
                        <a:rPr lang="en-GB" sz="2000" b="0" i="0" dirty="0" smtClean="0">
                          <a:effectLst/>
                          <a:latin typeface="Monaco"/>
                        </a:rPr>
                        <a:t>{</a:t>
                      </a:r>
                    </a:p>
                    <a:p>
                      <a:pPr algn="l" rtl="0" fontAlgn="base"/>
                      <a:r>
                        <a:rPr lang="en-GB" sz="2000" b="0" i="0" dirty="0" smtClean="0">
                          <a:effectLst/>
                          <a:latin typeface="Monaco"/>
                        </a:rPr>
                        <a:t>   char </a:t>
                      </a:r>
                      <a:r>
                        <a:rPr lang="en-GB" sz="2000" b="0" i="0" dirty="0" err="1" smtClean="0">
                          <a:effectLst/>
                          <a:latin typeface="Monaco"/>
                        </a:rPr>
                        <a:t>arr</a:t>
                      </a:r>
                      <a:r>
                        <a:rPr lang="en-GB" sz="2000" b="0" i="0" dirty="0" smtClean="0">
                          <a:effectLst/>
                          <a:latin typeface="Monaco"/>
                        </a:rPr>
                        <a:t>[] = {'C', 'S', 'E', '1', '0', '4', 'L', 'A', 'B'};</a:t>
                      </a:r>
                    </a:p>
                    <a:p>
                      <a:pPr algn="l" rtl="0" fontAlgn="base"/>
                      <a:r>
                        <a:rPr lang="en-GB" sz="2000" b="0" i="0" dirty="0" smtClean="0">
                          <a:effectLst/>
                          <a:latin typeface="Monaco"/>
                        </a:rPr>
                        <a:t>   fun(</a:t>
                      </a:r>
                      <a:r>
                        <a:rPr lang="en-GB" sz="2000" b="0" i="0" dirty="0" err="1" smtClean="0">
                          <a:effectLst/>
                          <a:latin typeface="Monaco"/>
                        </a:rPr>
                        <a:t>arr</a:t>
                      </a:r>
                      <a:r>
                        <a:rPr lang="en-GB" sz="2000" b="0" i="0" dirty="0" smtClean="0">
                          <a:effectLst/>
                          <a:latin typeface="Monaco"/>
                        </a:rPr>
                        <a:t>);</a:t>
                      </a:r>
                    </a:p>
                    <a:p>
                      <a:pPr algn="l" rtl="0" fontAlgn="base"/>
                      <a:r>
                        <a:rPr lang="en-GB" sz="2000" b="0" i="0" dirty="0" smtClean="0">
                          <a:effectLst/>
                          <a:latin typeface="Monaco"/>
                        </a:rPr>
                        <a:t>   return 0;</a:t>
                      </a:r>
                    </a:p>
                    <a:p>
                      <a:pPr algn="l" rtl="0" fontAlgn="base"/>
                      <a:r>
                        <a:rPr lang="en-GB" sz="2000" b="0" i="0" dirty="0" smtClean="0">
                          <a:effectLst/>
                          <a:latin typeface="Monaco"/>
                        </a:rPr>
                        <a:t>}</a:t>
                      </a:r>
                      <a:endParaRPr lang="en-GB" sz="2000" b="0" i="0" dirty="0">
                        <a:effectLst/>
                        <a:latin typeface="Monaco"/>
                      </a:endParaRPr>
                    </a:p>
                  </a:txBody>
                  <a:tcPr marL="0" marR="0" marT="0" marB="0" anchor="ctr">
                    <a:lnL>
                      <a:noFill/>
                    </a:lnL>
                    <a:lnR>
                      <a:noFill/>
                    </a:lnR>
                    <a:lnT>
                      <a:noFill/>
                    </a:lnT>
                    <a:lnB>
                      <a:noFill/>
                    </a:lnB>
                  </a:tcPr>
                </a:tc>
                <a:extLst>
                  <a:ext uri="{0D108BD9-81ED-4DB2-BD59-A6C34878D82A}">
                    <a16:rowId xmlns:a16="http://schemas.microsoft.com/office/drawing/2014/main" val="3708371672"/>
                  </a:ext>
                </a:extLst>
              </a:tr>
            </a:tbl>
          </a:graphicData>
        </a:graphic>
      </p:graphicFrame>
    </p:spTree>
    <p:extLst>
      <p:ext uri="{BB962C8B-B14F-4D97-AF65-F5344CB8AC3E}">
        <p14:creationId xmlns:p14="http://schemas.microsoft.com/office/powerpoint/2010/main" val="3346040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Dynamic Memory Allocation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6" name="Rectangle 5"/>
          <p:cNvSpPr/>
          <p:nvPr/>
        </p:nvSpPr>
        <p:spPr>
          <a:xfrm>
            <a:off x="457200" y="990600"/>
            <a:ext cx="8229600" cy="3046988"/>
          </a:xfrm>
          <a:prstGeom prst="rect">
            <a:avLst/>
          </a:prstGeom>
        </p:spPr>
        <p:txBody>
          <a:bodyPr wrap="square">
            <a:spAutoFit/>
          </a:bodyPr>
          <a:lstStyle/>
          <a:p>
            <a:pPr algn="just"/>
            <a:r>
              <a:rPr lang="en-GB" sz="2400" dirty="0"/>
              <a:t>Sometimes the size of the array you declared may be insufficient. To solve this issue, you can allocate memory manually during run-time. This is known as dynamic memory allocation in C programming.</a:t>
            </a:r>
          </a:p>
          <a:p>
            <a:pPr algn="just"/>
            <a:endParaRPr lang="en-GB" sz="2400" dirty="0"/>
          </a:p>
          <a:p>
            <a:pPr algn="just"/>
            <a:r>
              <a:rPr lang="en-GB" sz="2400" dirty="0"/>
              <a:t>To allocate memory dynamically, library functions are </a:t>
            </a:r>
            <a:r>
              <a:rPr lang="en-GB" sz="2400" b="1" dirty="0" err="1"/>
              <a:t>malloc</a:t>
            </a:r>
            <a:r>
              <a:rPr lang="en-GB" sz="2400" b="1" dirty="0"/>
              <a:t>(), </a:t>
            </a:r>
            <a:r>
              <a:rPr lang="en-GB" sz="2400" b="1" dirty="0" err="1"/>
              <a:t>calloc</a:t>
            </a:r>
            <a:r>
              <a:rPr lang="en-GB" sz="2400" b="1" dirty="0"/>
              <a:t>(), </a:t>
            </a:r>
            <a:r>
              <a:rPr lang="en-GB" sz="2400" b="1" dirty="0" err="1"/>
              <a:t>realloc</a:t>
            </a:r>
            <a:r>
              <a:rPr lang="en-GB" sz="2400" b="1" dirty="0"/>
              <a:t>() and free() </a:t>
            </a:r>
            <a:r>
              <a:rPr lang="en-GB" sz="2400" dirty="0"/>
              <a:t>are used. These functions are defined in the </a:t>
            </a:r>
            <a:r>
              <a:rPr lang="en-GB" sz="2400" b="1" dirty="0"/>
              <a:t>&lt;</a:t>
            </a:r>
            <a:r>
              <a:rPr lang="en-GB" sz="2400" b="1" dirty="0" err="1"/>
              <a:t>stdlib.h</a:t>
            </a:r>
            <a:r>
              <a:rPr lang="en-GB" sz="2400" b="1" dirty="0"/>
              <a:t>&gt; </a:t>
            </a:r>
            <a:r>
              <a:rPr lang="en-GB" sz="2400" dirty="0"/>
              <a:t>header file.</a:t>
            </a:r>
          </a:p>
        </p:txBody>
      </p:sp>
    </p:spTree>
    <p:extLst>
      <p:ext uri="{BB962C8B-B14F-4D97-AF65-F5344CB8AC3E}">
        <p14:creationId xmlns:p14="http://schemas.microsoft.com/office/powerpoint/2010/main" val="28821225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Dynamic Memory Allocation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4" name="Rectangle 1"/>
          <p:cNvSpPr>
            <a:spLocks noChangeArrowheads="1"/>
          </p:cNvSpPr>
          <p:nvPr/>
        </p:nvSpPr>
        <p:spPr bwMode="auto">
          <a:xfrm>
            <a:off x="762000" y="3276600"/>
            <a:ext cx="7239000" cy="240065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5265E"/>
                </a:solidFill>
                <a:effectLst/>
                <a:latin typeface="euclid_circular_a"/>
              </a:rPr>
              <a:t>Syntax of </a:t>
            </a:r>
            <a:r>
              <a:rPr kumimoji="0" lang="en-US" altLang="en-US" sz="3200" b="1" i="0" u="none" strike="noStrike" cap="none" normalizeH="0" baseline="0" dirty="0" err="1" smtClean="0">
                <a:ln>
                  <a:noFill/>
                </a:ln>
                <a:solidFill>
                  <a:srgbClr val="25265E"/>
                </a:solidFill>
                <a:effectLst/>
                <a:latin typeface="euclid_circular_a"/>
              </a:rPr>
              <a:t>malloc</a:t>
            </a:r>
            <a:r>
              <a:rPr kumimoji="0" lang="en-US" altLang="en-US" sz="3200" b="1" i="0" u="none" strike="noStrike" cap="none" normalizeH="0" baseline="0" dirty="0" smtClean="0">
                <a:ln>
                  <a:noFill/>
                </a:ln>
                <a:solidFill>
                  <a:srgbClr val="25265E"/>
                </a:solidFill>
                <a:effectLst/>
                <a:latin typeface="euclid_circular_a"/>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25265E"/>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383A42"/>
                </a:solidFill>
                <a:effectLst/>
                <a:latin typeface="Droid Sans Mono"/>
              </a:rPr>
              <a:t>ptr</a:t>
            </a:r>
            <a:r>
              <a:rPr kumimoji="0" lang="en-US" altLang="en-US" b="0" i="0" u="none" strike="noStrike" cap="none" normalizeH="0" baseline="0" dirty="0" smtClean="0">
                <a:ln>
                  <a:noFill/>
                </a:ln>
                <a:solidFill>
                  <a:srgbClr val="383A42"/>
                </a:solidFill>
                <a:effectLst/>
                <a:latin typeface="Droid Sans Mono"/>
              </a:rPr>
              <a:t> = (</a:t>
            </a:r>
            <a:r>
              <a:rPr kumimoji="0" lang="en-US" altLang="en-US" b="0" i="0" u="none" strike="noStrike" cap="none" normalizeH="0" baseline="0" dirty="0" err="1" smtClean="0">
                <a:ln>
                  <a:noFill/>
                </a:ln>
                <a:solidFill>
                  <a:srgbClr val="383A42"/>
                </a:solidFill>
                <a:effectLst/>
                <a:latin typeface="Droid Sans Mono"/>
              </a:rPr>
              <a:t>castType</a:t>
            </a: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C18401"/>
                </a:solidFill>
                <a:effectLst/>
                <a:latin typeface="Droid Sans Mono"/>
              </a:rPr>
              <a:t>malloc</a:t>
            </a:r>
            <a:r>
              <a:rPr kumimoji="0" lang="en-US" altLang="en-US" b="0" i="0" u="none" strike="noStrike" cap="none" normalizeH="0" baseline="0" dirty="0" smtClean="0">
                <a:ln>
                  <a:noFill/>
                </a:ln>
                <a:solidFill>
                  <a:srgbClr val="383A42"/>
                </a:solidFill>
                <a:effectLst/>
                <a:latin typeface="Droid Sans Mono"/>
              </a:rPr>
              <a:t>(size);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A42"/>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euclid_circular_a"/>
              </a:rPr>
              <a:t>Example</a:t>
            </a:r>
            <a:endParaRPr kumimoji="0" lang="en-US" altLang="en-US" b="0" i="0" u="none" strike="noStrike" cap="none" normalizeH="0" baseline="0" dirty="0" smtClean="0">
              <a:ln>
                <a:noFill/>
              </a:ln>
              <a:solidFill>
                <a:srgbClr val="383A42"/>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383A42"/>
                </a:solidFill>
                <a:effectLst/>
                <a:latin typeface="Droid Sans Mono"/>
              </a:rPr>
              <a:t>ptr</a:t>
            </a:r>
            <a:r>
              <a:rPr kumimoji="0" lang="en-US" altLang="en-US" b="0" i="0" u="none" strike="noStrike" cap="none" normalizeH="0" baseline="0" dirty="0" smtClean="0">
                <a:ln>
                  <a:noFill/>
                </a:ln>
                <a:solidFill>
                  <a:srgbClr val="383A42"/>
                </a:solidFill>
                <a:effectLst/>
                <a:latin typeface="Droid Sans Mono"/>
              </a:rPr>
              <a:t> = (</a:t>
            </a:r>
            <a:r>
              <a:rPr kumimoji="0" lang="en-US" altLang="en-US" b="0" i="0" u="none" strike="noStrike" cap="none" normalizeH="0" baseline="0" dirty="0" smtClean="0">
                <a:ln>
                  <a:noFill/>
                </a:ln>
                <a:solidFill>
                  <a:srgbClr val="A626A4"/>
                </a:solidFill>
                <a:effectLst/>
                <a:latin typeface="Droid Sans Mono"/>
              </a:rPr>
              <a:t>float</a:t>
            </a: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C18401"/>
                </a:solidFill>
                <a:effectLst/>
                <a:latin typeface="Droid Sans Mono"/>
              </a:rPr>
              <a:t>malloc</a:t>
            </a:r>
            <a:r>
              <a:rPr kumimoji="0" lang="en-US" altLang="en-US" b="0" i="0" u="none" strike="noStrike" cap="none" normalizeH="0" baseline="0" dirty="0" smtClean="0">
                <a:ln>
                  <a:noFill/>
                </a:ln>
                <a:solidFill>
                  <a:srgbClr val="383A42"/>
                </a:solidFill>
                <a:effectLst/>
                <a:latin typeface="Droid Sans Mono"/>
              </a:rPr>
              <a:t>(</a:t>
            </a:r>
            <a:r>
              <a:rPr kumimoji="0" lang="en-US" altLang="en-US" b="0" i="0" u="none" strike="noStrike" cap="none" normalizeH="0" baseline="0" dirty="0" smtClean="0">
                <a:ln>
                  <a:noFill/>
                </a:ln>
                <a:solidFill>
                  <a:srgbClr val="986801"/>
                </a:solidFill>
                <a:effectLst/>
                <a:latin typeface="Droid Sans Mono"/>
              </a:rPr>
              <a:t>100</a:t>
            </a:r>
            <a:r>
              <a:rPr kumimoji="0" lang="en-US" altLang="en-US" b="0" i="0" u="none" strike="noStrike" cap="none" normalizeH="0" baseline="0" dirty="0" smtClean="0">
                <a:ln>
                  <a:noFill/>
                </a:ln>
                <a:solidFill>
                  <a:srgbClr val="383A42"/>
                </a:solidFill>
                <a:effectLst/>
                <a:latin typeface="Droid Sans Mono"/>
              </a:rPr>
              <a:t> * </a:t>
            </a:r>
            <a:r>
              <a:rPr kumimoji="0" lang="en-US" altLang="en-US" b="0" i="0" u="none" strike="noStrike" cap="none" normalizeH="0" baseline="0" dirty="0" err="1" smtClean="0">
                <a:ln>
                  <a:noFill/>
                </a:ln>
                <a:solidFill>
                  <a:srgbClr val="A626A4"/>
                </a:solidFill>
                <a:effectLst/>
                <a:latin typeface="Droid Sans Mono"/>
              </a:rPr>
              <a:t>sizeof</a:t>
            </a:r>
            <a:r>
              <a:rPr kumimoji="0" lang="en-US" altLang="en-US" b="0" i="0" u="none" strike="noStrike" cap="none" normalizeH="0" baseline="0" dirty="0" smtClean="0">
                <a:ln>
                  <a:noFill/>
                </a:ln>
                <a:solidFill>
                  <a:srgbClr val="383A42"/>
                </a:solidFill>
                <a:effectLst/>
                <a:latin typeface="Droid Sans Mono"/>
              </a:rPr>
              <a:t>(</a:t>
            </a:r>
            <a:r>
              <a:rPr kumimoji="0" lang="en-US" altLang="en-US" b="0" i="0" u="none" strike="noStrike" cap="none" normalizeH="0" baseline="0" dirty="0" smtClean="0">
                <a:ln>
                  <a:noFill/>
                </a:ln>
                <a:solidFill>
                  <a:srgbClr val="A626A4"/>
                </a:solidFill>
                <a:effectLst/>
                <a:latin typeface="Droid Sans Mono"/>
              </a:rPr>
              <a:t>float</a:t>
            </a:r>
            <a:r>
              <a:rPr kumimoji="0" lang="en-US" altLang="en-US" b="0" i="0" u="none" strike="noStrike" cap="none" normalizeH="0" baseline="0" dirty="0" smtClean="0">
                <a:ln>
                  <a:noFill/>
                </a:ln>
                <a:solidFill>
                  <a:srgbClr val="383A42"/>
                </a:solidFill>
                <a:effectLst/>
                <a:latin typeface="Droid Sans Mono"/>
              </a:rPr>
              <a:t>));</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52400" y="780624"/>
            <a:ext cx="8763000" cy="2062103"/>
          </a:xfrm>
          <a:prstGeom prst="rect">
            <a:avLst/>
          </a:prstGeom>
        </p:spPr>
        <p:txBody>
          <a:bodyPr wrap="square">
            <a:spAutoFit/>
          </a:bodyPr>
          <a:lstStyle/>
          <a:p>
            <a:r>
              <a:rPr lang="en-GB" sz="2800" b="1" dirty="0"/>
              <a:t>C </a:t>
            </a:r>
            <a:r>
              <a:rPr lang="en-GB" sz="2800" b="1" dirty="0" err="1"/>
              <a:t>malloc</a:t>
            </a:r>
            <a:r>
              <a:rPr lang="en-GB" sz="2800" b="1" dirty="0"/>
              <a:t>()</a:t>
            </a:r>
          </a:p>
          <a:p>
            <a:r>
              <a:rPr lang="en-GB" sz="2000" dirty="0"/>
              <a:t>The name "</a:t>
            </a:r>
            <a:r>
              <a:rPr lang="en-GB" sz="2000" dirty="0" err="1"/>
              <a:t>malloc</a:t>
            </a:r>
            <a:r>
              <a:rPr lang="en-GB" sz="2000" dirty="0"/>
              <a:t>" stands for memory allocation.</a:t>
            </a:r>
          </a:p>
          <a:p>
            <a:endParaRPr lang="en-GB" sz="2000" dirty="0"/>
          </a:p>
          <a:p>
            <a:r>
              <a:rPr lang="en-GB" sz="2000" dirty="0"/>
              <a:t>The </a:t>
            </a:r>
            <a:r>
              <a:rPr lang="en-GB" sz="2000" dirty="0" err="1"/>
              <a:t>malloc</a:t>
            </a:r>
            <a:r>
              <a:rPr lang="en-GB" sz="2000" dirty="0"/>
              <a:t>() function reserves a block of memory of the specified number of bytes. And, it returns a pointer of void which can be casted into pointers of any form</a:t>
            </a:r>
          </a:p>
        </p:txBody>
      </p:sp>
    </p:spTree>
    <p:extLst>
      <p:ext uri="{BB962C8B-B14F-4D97-AF65-F5344CB8AC3E}">
        <p14:creationId xmlns:p14="http://schemas.microsoft.com/office/powerpoint/2010/main" val="3326515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Dynamic Memory Allocation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6" name="Rectangle 1"/>
          <p:cNvSpPr>
            <a:spLocks noChangeArrowheads="1"/>
          </p:cNvSpPr>
          <p:nvPr/>
        </p:nvSpPr>
        <p:spPr bwMode="auto">
          <a:xfrm>
            <a:off x="42862" y="661123"/>
            <a:ext cx="8677275" cy="190821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5265E"/>
                </a:solidFill>
                <a:effectLst/>
                <a:latin typeface="euclid_circular_a"/>
              </a:rPr>
              <a:t>C </a:t>
            </a:r>
            <a:r>
              <a:rPr kumimoji="0" lang="en-US" altLang="en-US" sz="3200" b="1" i="0" u="none" strike="noStrike" cap="none" normalizeH="0" baseline="0" dirty="0" err="1" smtClean="0">
                <a:ln>
                  <a:noFill/>
                </a:ln>
                <a:solidFill>
                  <a:srgbClr val="25265E"/>
                </a:solidFill>
                <a:effectLst/>
                <a:latin typeface="euclid_circular_a"/>
              </a:rPr>
              <a:t>calloc</a:t>
            </a:r>
            <a:r>
              <a:rPr kumimoji="0" lang="en-US" altLang="en-US" sz="3200" b="1" i="0" u="none" strike="noStrike" cap="none" normalizeH="0" baseline="0" dirty="0" smtClean="0">
                <a:ln>
                  <a:noFill/>
                </a:ln>
                <a:solidFill>
                  <a:srgbClr val="25265E"/>
                </a:solidFill>
                <a:effectLst/>
                <a:latin typeface="euclid_circular_a"/>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25265E"/>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euclid_circular_a"/>
              </a:rPr>
              <a:t>The name "</a:t>
            </a:r>
            <a:r>
              <a:rPr kumimoji="0" lang="en-US" altLang="en-US" sz="2000" b="0" i="0" u="none" strike="noStrike" cap="none" normalizeH="0" baseline="0" dirty="0" err="1" smtClean="0">
                <a:ln>
                  <a:noFill/>
                </a:ln>
                <a:solidFill>
                  <a:schemeClr val="tx1"/>
                </a:solidFill>
                <a:effectLst/>
                <a:latin typeface="euclid_circular_a"/>
              </a:rPr>
              <a:t>calloc</a:t>
            </a:r>
            <a:r>
              <a:rPr kumimoji="0" lang="en-US" altLang="en-US" sz="2000" b="0" i="0" u="none" strike="noStrike" cap="none" normalizeH="0" baseline="0" dirty="0" smtClean="0">
                <a:ln>
                  <a:noFill/>
                </a:ln>
                <a:solidFill>
                  <a:schemeClr val="tx1"/>
                </a:solidFill>
                <a:effectLst/>
                <a:latin typeface="euclid_circular_a"/>
              </a:rPr>
              <a:t>" stands for contiguous allocation.</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euclid_circular_a"/>
              </a:rPr>
              <a:t>The </a:t>
            </a:r>
            <a:r>
              <a:rPr kumimoji="0" lang="en-US" altLang="en-US" sz="1400" b="0" i="0" u="none" strike="noStrike" cap="none" normalizeH="0" baseline="0" dirty="0" err="1" smtClean="0">
                <a:ln>
                  <a:noFill/>
                </a:ln>
                <a:solidFill>
                  <a:schemeClr val="tx1"/>
                </a:solidFill>
                <a:effectLst/>
                <a:latin typeface="Droid Sans Mono"/>
              </a:rPr>
              <a:t>malloc</a:t>
            </a:r>
            <a:r>
              <a:rPr kumimoji="0" lang="en-US" altLang="en-US" sz="1400" b="0" i="0" u="none" strike="noStrike" cap="none" normalizeH="0" baseline="0" dirty="0" smtClean="0">
                <a:ln>
                  <a:noFill/>
                </a:ln>
                <a:solidFill>
                  <a:schemeClr val="tx1"/>
                </a:solidFill>
                <a:effectLst/>
                <a:latin typeface="Droid Sans Mono"/>
              </a:rPr>
              <a:t>()</a:t>
            </a:r>
            <a:r>
              <a:rPr kumimoji="0" lang="en-US" altLang="en-US" sz="2000" b="0" i="0" u="none" strike="noStrike" cap="none" normalizeH="0" baseline="0" dirty="0" smtClean="0">
                <a:ln>
                  <a:noFill/>
                </a:ln>
                <a:solidFill>
                  <a:schemeClr val="tx1"/>
                </a:solidFill>
                <a:effectLst/>
                <a:latin typeface="euclid_circular_a"/>
              </a:rPr>
              <a:t> function allocates memory and leaves the memory uninitialized. Whereas, the </a:t>
            </a:r>
            <a:r>
              <a:rPr kumimoji="0" lang="en-US" altLang="en-US" sz="1400" b="0" i="0" u="none" strike="noStrike" cap="none" normalizeH="0" baseline="0" dirty="0" err="1" smtClean="0">
                <a:ln>
                  <a:noFill/>
                </a:ln>
                <a:solidFill>
                  <a:schemeClr val="tx1"/>
                </a:solidFill>
                <a:effectLst/>
                <a:latin typeface="Droid Sans Mono"/>
              </a:rPr>
              <a:t>calloc</a:t>
            </a:r>
            <a:r>
              <a:rPr kumimoji="0" lang="en-US" altLang="en-US" sz="1400" b="0" i="0" u="none" strike="noStrike" cap="none" normalizeH="0" baseline="0" dirty="0" smtClean="0">
                <a:ln>
                  <a:noFill/>
                </a:ln>
                <a:solidFill>
                  <a:schemeClr val="tx1"/>
                </a:solidFill>
                <a:effectLst/>
                <a:latin typeface="Droid Sans Mono"/>
              </a:rPr>
              <a:t>()</a:t>
            </a:r>
            <a:r>
              <a:rPr kumimoji="0" lang="en-US" altLang="en-US" sz="2000" b="0" i="0" u="none" strike="noStrike" cap="none" normalizeH="0" baseline="0" dirty="0" smtClean="0">
                <a:ln>
                  <a:noFill/>
                </a:ln>
                <a:solidFill>
                  <a:schemeClr val="tx1"/>
                </a:solidFill>
                <a:effectLst/>
                <a:latin typeface="euclid_circular_a"/>
              </a:rPr>
              <a:t> function allocates memory and initializes all bits to zero.</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876299" y="3631168"/>
            <a:ext cx="7010400" cy="169277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5265E"/>
                </a:solidFill>
                <a:effectLst/>
                <a:latin typeface="euclid_circular_a"/>
              </a:rPr>
              <a:t>Syntax of </a:t>
            </a:r>
            <a:r>
              <a:rPr kumimoji="0" lang="en-US" altLang="en-US" sz="3200" b="1" i="0" u="none" strike="noStrike" cap="none" normalizeH="0" baseline="0" dirty="0" err="1" smtClean="0">
                <a:ln>
                  <a:noFill/>
                </a:ln>
                <a:solidFill>
                  <a:srgbClr val="25265E"/>
                </a:solidFill>
                <a:effectLst/>
                <a:latin typeface="euclid_circular_a"/>
              </a:rPr>
              <a:t>calloc</a:t>
            </a:r>
            <a:r>
              <a:rPr kumimoji="0" lang="en-US" altLang="en-US" sz="3200" b="1" i="0" u="none" strike="noStrike" cap="none" normalizeH="0" baseline="0" dirty="0" smtClean="0">
                <a:ln>
                  <a:noFill/>
                </a:ln>
                <a:solidFill>
                  <a:srgbClr val="25265E"/>
                </a:solidFill>
                <a:effectLst/>
                <a:latin typeface="euclid_circular_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383A42"/>
                </a:solidFill>
                <a:effectLst/>
                <a:latin typeface="Droid Sans Mono"/>
              </a:rPr>
              <a:t>ptr</a:t>
            </a:r>
            <a:r>
              <a:rPr kumimoji="0" lang="en-US" altLang="en-US" b="0" i="0" u="none" strike="noStrike" cap="none" normalizeH="0" baseline="0" dirty="0" smtClean="0">
                <a:ln>
                  <a:noFill/>
                </a:ln>
                <a:solidFill>
                  <a:srgbClr val="383A42"/>
                </a:solidFill>
                <a:effectLst/>
                <a:latin typeface="Droid Sans Mono"/>
              </a:rPr>
              <a:t> = (</a:t>
            </a:r>
            <a:r>
              <a:rPr kumimoji="0" lang="en-US" altLang="en-US" b="0" i="0" u="none" strike="noStrike" cap="none" normalizeH="0" baseline="0" dirty="0" err="1" smtClean="0">
                <a:ln>
                  <a:noFill/>
                </a:ln>
                <a:solidFill>
                  <a:srgbClr val="383A42"/>
                </a:solidFill>
                <a:effectLst/>
                <a:latin typeface="Droid Sans Mono"/>
              </a:rPr>
              <a:t>castType</a:t>
            </a:r>
            <a:r>
              <a:rPr kumimoji="0" lang="en-US" altLang="en-US" b="0" i="0" u="none" strike="noStrike" cap="none" normalizeH="0" baseline="0" dirty="0" smtClean="0">
                <a:ln>
                  <a:noFill/>
                </a:ln>
                <a:solidFill>
                  <a:srgbClr val="383A42"/>
                </a:solidFill>
                <a:effectLst/>
                <a:latin typeface="Droid Sans Mono"/>
              </a:rPr>
              <a:t>*)</a:t>
            </a:r>
            <a:r>
              <a:rPr kumimoji="0" lang="en-US" altLang="en-US" b="0" i="0" u="none" strike="noStrike" cap="none" normalizeH="0" baseline="0" dirty="0" err="1" smtClean="0">
                <a:ln>
                  <a:noFill/>
                </a:ln>
                <a:solidFill>
                  <a:srgbClr val="C18401"/>
                </a:solidFill>
                <a:effectLst/>
                <a:latin typeface="Droid Sans Mono"/>
              </a:rPr>
              <a:t>calloc</a:t>
            </a:r>
            <a:r>
              <a:rPr kumimoji="0" lang="en-US" altLang="en-US" b="0" i="0" u="none" strike="noStrike" cap="none" normalizeH="0" baseline="0" dirty="0" smtClean="0">
                <a:ln>
                  <a:noFill/>
                </a:ln>
                <a:solidFill>
                  <a:srgbClr val="383A42"/>
                </a:solidFill>
                <a:effectLst/>
                <a:latin typeface="Droid Sans Mono"/>
              </a:rPr>
              <a:t>(n, size);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euclid_circular_a"/>
              </a:rPr>
              <a:t>Example:</a:t>
            </a:r>
            <a:endParaRPr kumimoji="0" lang="en-US" altLang="en-US" b="0" i="0" u="none" strike="noStrike" cap="none" normalizeH="0" baseline="0" dirty="0" smtClean="0">
              <a:ln>
                <a:noFill/>
              </a:ln>
              <a:solidFill>
                <a:srgbClr val="383A42"/>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383A42"/>
                </a:solidFill>
                <a:effectLst/>
                <a:latin typeface="Droid Sans Mono"/>
              </a:rPr>
              <a:t>ptr</a:t>
            </a:r>
            <a:r>
              <a:rPr kumimoji="0" lang="en-US" altLang="en-US" b="0" i="0" u="none" strike="noStrike" cap="none" normalizeH="0" baseline="0" dirty="0" smtClean="0">
                <a:ln>
                  <a:noFill/>
                </a:ln>
                <a:solidFill>
                  <a:srgbClr val="383A42"/>
                </a:solidFill>
                <a:effectLst/>
                <a:latin typeface="Droid Sans Mono"/>
              </a:rPr>
              <a:t> = (</a:t>
            </a:r>
            <a:r>
              <a:rPr kumimoji="0" lang="en-US" altLang="en-US" b="0" i="0" u="none" strike="noStrike" cap="none" normalizeH="0" baseline="0" dirty="0" smtClean="0">
                <a:ln>
                  <a:noFill/>
                </a:ln>
                <a:solidFill>
                  <a:srgbClr val="A626A4"/>
                </a:solidFill>
                <a:effectLst/>
                <a:latin typeface="Droid Sans Mono"/>
              </a:rPr>
              <a:t>float</a:t>
            </a: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C18401"/>
                </a:solidFill>
                <a:effectLst/>
                <a:latin typeface="Droid Sans Mono"/>
              </a:rPr>
              <a:t>calloc</a:t>
            </a:r>
            <a:r>
              <a:rPr kumimoji="0" lang="en-US" altLang="en-US" b="0" i="0" u="none" strike="noStrike" cap="none" normalizeH="0" baseline="0" dirty="0" smtClean="0">
                <a:ln>
                  <a:noFill/>
                </a:ln>
                <a:solidFill>
                  <a:srgbClr val="383A42"/>
                </a:solidFill>
                <a:effectLst/>
                <a:latin typeface="Droid Sans Mono"/>
              </a:rPr>
              <a:t>(</a:t>
            </a:r>
            <a:r>
              <a:rPr kumimoji="0" lang="en-US" altLang="en-US" b="0" i="0" u="none" strike="noStrike" cap="none" normalizeH="0" baseline="0" dirty="0" smtClean="0">
                <a:ln>
                  <a:noFill/>
                </a:ln>
                <a:solidFill>
                  <a:srgbClr val="986801"/>
                </a:solidFill>
                <a:effectLst/>
                <a:latin typeface="Droid Sans Mono"/>
              </a:rPr>
              <a:t>25</a:t>
            </a:r>
            <a:r>
              <a:rPr kumimoji="0" lang="en-US" altLang="en-US" b="0" i="0" u="none" strike="noStrike" cap="none" normalizeH="0" baseline="0" dirty="0" smtClean="0">
                <a:ln>
                  <a:noFill/>
                </a:ln>
                <a:solidFill>
                  <a:srgbClr val="383A42"/>
                </a:solidFill>
                <a:effectLst/>
                <a:latin typeface="Droid Sans Mono"/>
              </a:rPr>
              <a:t>, </a:t>
            </a:r>
            <a:r>
              <a:rPr kumimoji="0" lang="en-US" altLang="en-US" b="0" i="0" u="none" strike="noStrike" cap="none" normalizeH="0" baseline="0" dirty="0" err="1" smtClean="0">
                <a:ln>
                  <a:noFill/>
                </a:ln>
                <a:solidFill>
                  <a:srgbClr val="A626A4"/>
                </a:solidFill>
                <a:effectLst/>
                <a:latin typeface="Droid Sans Mono"/>
              </a:rPr>
              <a:t>sizeof</a:t>
            </a:r>
            <a:r>
              <a:rPr kumimoji="0" lang="en-US" altLang="en-US" b="0" i="0" u="none" strike="noStrike" cap="none" normalizeH="0" baseline="0" dirty="0" smtClean="0">
                <a:ln>
                  <a:noFill/>
                </a:ln>
                <a:solidFill>
                  <a:srgbClr val="383A42"/>
                </a:solidFill>
                <a:effectLst/>
                <a:latin typeface="Droid Sans Mono"/>
              </a:rPr>
              <a:t>(</a:t>
            </a:r>
            <a:r>
              <a:rPr kumimoji="0" lang="en-US" altLang="en-US" b="0" i="0" u="none" strike="noStrike" cap="none" normalizeH="0" baseline="0" dirty="0" smtClean="0">
                <a:ln>
                  <a:noFill/>
                </a:ln>
                <a:solidFill>
                  <a:srgbClr val="A626A4"/>
                </a:solidFill>
                <a:effectLst/>
                <a:latin typeface="Droid Sans Mono"/>
              </a:rPr>
              <a:t>float</a:t>
            </a:r>
            <a:r>
              <a:rPr kumimoji="0" lang="en-US" altLang="en-US" b="0" i="0" u="none" strike="noStrike" cap="none" normalizeH="0" baseline="0" dirty="0" smtClean="0">
                <a:ln>
                  <a:noFill/>
                </a:ln>
                <a:solidFill>
                  <a:srgbClr val="383A42"/>
                </a:solidFill>
                <a:effectLst/>
                <a:latin typeface="Droid Sans Mono"/>
              </a:rPr>
              <a:t>));</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181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Dynamic Memory Allocation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4" name="Rectangle 1"/>
          <p:cNvSpPr>
            <a:spLocks noChangeArrowheads="1"/>
          </p:cNvSpPr>
          <p:nvPr/>
        </p:nvSpPr>
        <p:spPr bwMode="auto">
          <a:xfrm>
            <a:off x="120670" y="914400"/>
            <a:ext cx="8905875" cy="160043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5265E"/>
                </a:solidFill>
                <a:effectLst/>
                <a:latin typeface="euclid_circular_a"/>
              </a:rPr>
              <a:t>free()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25265E"/>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euclid_circular_a"/>
              </a:rPr>
              <a:t>Dynamically allocated memory created with either </a:t>
            </a:r>
            <a:r>
              <a:rPr kumimoji="0" lang="en-US" altLang="en-US" sz="1400" b="0" i="0" u="none" strike="noStrike" cap="none" normalizeH="0" baseline="0" dirty="0" err="1" smtClean="0">
                <a:ln>
                  <a:noFill/>
                </a:ln>
                <a:solidFill>
                  <a:schemeClr val="tx1"/>
                </a:solidFill>
                <a:effectLst/>
                <a:latin typeface="Droid Sans Mono"/>
              </a:rPr>
              <a:t>calloc</a:t>
            </a:r>
            <a:r>
              <a:rPr kumimoji="0" lang="en-US" altLang="en-US" sz="1400" b="0" i="0" u="none" strike="noStrike" cap="none" normalizeH="0" baseline="0" dirty="0" smtClean="0">
                <a:ln>
                  <a:noFill/>
                </a:ln>
                <a:solidFill>
                  <a:schemeClr val="tx1"/>
                </a:solidFill>
                <a:effectLst/>
                <a:latin typeface="Droid Sans Mono"/>
              </a:rPr>
              <a:t>()</a:t>
            </a:r>
            <a:r>
              <a:rPr kumimoji="0" lang="en-US" altLang="en-US" sz="2000" b="0" i="0" u="none" strike="noStrike" cap="none" normalizeH="0" baseline="0" dirty="0" smtClean="0">
                <a:ln>
                  <a:noFill/>
                </a:ln>
                <a:solidFill>
                  <a:schemeClr val="tx1"/>
                </a:solidFill>
                <a:effectLst/>
                <a:latin typeface="euclid_circular_a"/>
              </a:rPr>
              <a:t> or </a:t>
            </a:r>
            <a:r>
              <a:rPr kumimoji="0" lang="en-US" altLang="en-US" sz="1400" b="0" i="0" u="none" strike="noStrike" cap="none" normalizeH="0" baseline="0" dirty="0" err="1" smtClean="0">
                <a:ln>
                  <a:noFill/>
                </a:ln>
                <a:solidFill>
                  <a:schemeClr val="tx1"/>
                </a:solidFill>
                <a:effectLst/>
                <a:latin typeface="Droid Sans Mono"/>
              </a:rPr>
              <a:t>malloc</a:t>
            </a:r>
            <a:r>
              <a:rPr kumimoji="0" lang="en-US" altLang="en-US" sz="1400" b="0" i="0" u="none" strike="noStrike" cap="none" normalizeH="0" baseline="0" dirty="0" smtClean="0">
                <a:ln>
                  <a:noFill/>
                </a:ln>
                <a:solidFill>
                  <a:schemeClr val="tx1"/>
                </a:solidFill>
                <a:effectLst/>
                <a:latin typeface="Droid Sans Mono"/>
              </a:rPr>
              <a:t>()</a:t>
            </a:r>
            <a:r>
              <a:rPr kumimoji="0" lang="en-US" altLang="en-US" sz="2000" b="0" i="0" u="none" strike="noStrike" cap="none" normalizeH="0" baseline="0" dirty="0" smtClean="0">
                <a:ln>
                  <a:noFill/>
                </a:ln>
                <a:solidFill>
                  <a:schemeClr val="tx1"/>
                </a:solidFill>
                <a:effectLst/>
                <a:latin typeface="euclid_circular_a"/>
              </a:rPr>
              <a:t> doesn't get freed on their own. You must explicitly use </a:t>
            </a:r>
            <a:r>
              <a:rPr kumimoji="0" lang="en-US" altLang="en-US" sz="1400" b="0" i="0" u="none" strike="noStrike" cap="none" normalizeH="0" baseline="0" dirty="0" smtClean="0">
                <a:ln>
                  <a:noFill/>
                </a:ln>
                <a:solidFill>
                  <a:schemeClr val="tx1"/>
                </a:solidFill>
                <a:effectLst/>
                <a:latin typeface="Droid Sans Mono"/>
              </a:rPr>
              <a:t>free()</a:t>
            </a:r>
            <a:r>
              <a:rPr kumimoji="0" lang="en-US" altLang="en-US" sz="2000" b="0" i="0" u="none" strike="noStrike" cap="none" normalizeH="0" baseline="0" dirty="0" smtClean="0">
                <a:ln>
                  <a:noFill/>
                </a:ln>
                <a:solidFill>
                  <a:schemeClr val="tx1"/>
                </a:solidFill>
                <a:effectLst/>
                <a:latin typeface="euclid_circular_a"/>
              </a:rPr>
              <a:t> to release the space.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981200" y="3350938"/>
            <a:ext cx="4267200" cy="141577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25265E"/>
                </a:solidFill>
                <a:effectLst/>
                <a:latin typeface="euclid_circular_a"/>
              </a:rPr>
              <a:t>Syntax of free()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smtClean="0">
              <a:ln>
                <a:noFill/>
              </a:ln>
              <a:solidFill>
                <a:srgbClr val="25265E"/>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18401"/>
                </a:solidFill>
                <a:effectLst/>
                <a:latin typeface="Droid Sans Mono"/>
              </a:rPr>
              <a:t>		free</a:t>
            </a:r>
            <a:r>
              <a:rPr kumimoji="0" lang="en-US" altLang="en-US" sz="2000" b="0" i="0" u="none" strike="noStrike" cap="none" normalizeH="0" baseline="0" dirty="0" smtClean="0">
                <a:ln>
                  <a:noFill/>
                </a:ln>
                <a:solidFill>
                  <a:srgbClr val="383A42"/>
                </a:solidFill>
                <a:effectLst/>
                <a:latin typeface="Droid Sans Mono"/>
              </a:rPr>
              <a:t>(</a:t>
            </a:r>
            <a:r>
              <a:rPr kumimoji="0" lang="en-US" altLang="en-US" sz="2000" b="0" i="0" u="none" strike="noStrike" cap="none" normalizeH="0" baseline="0" dirty="0" err="1" smtClean="0">
                <a:ln>
                  <a:noFill/>
                </a:ln>
                <a:solidFill>
                  <a:srgbClr val="383A42"/>
                </a:solidFill>
                <a:effectLst/>
                <a:latin typeface="Droid Sans Mono"/>
              </a:rPr>
              <a:t>ptr</a:t>
            </a:r>
            <a:r>
              <a:rPr kumimoji="0" lang="en-US" altLang="en-US" sz="2000" b="0" i="0" u="none" strike="noStrike" cap="none" normalizeH="0" baseline="0" dirty="0" smtClean="0">
                <a:ln>
                  <a:noFill/>
                </a:ln>
                <a:solidFill>
                  <a:srgbClr val="383A42"/>
                </a:solidFill>
                <a:effectLst/>
                <a:latin typeface="Droid Sans Mono"/>
              </a:rPr>
              <a:t>);</a:t>
            </a:r>
            <a:r>
              <a:rPr kumimoji="0" lang="en-US" altLang="en-US" sz="16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643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4" name="Rectangle 3"/>
          <p:cNvSpPr/>
          <p:nvPr/>
        </p:nvSpPr>
        <p:spPr>
          <a:xfrm>
            <a:off x="228600" y="838200"/>
            <a:ext cx="8534400" cy="707886"/>
          </a:xfrm>
          <a:prstGeom prst="rect">
            <a:avLst/>
          </a:prstGeom>
        </p:spPr>
        <p:txBody>
          <a:bodyPr wrap="square">
            <a:spAutoFit/>
          </a:bodyPr>
          <a:lstStyle/>
          <a:p>
            <a:r>
              <a:rPr lang="en-GB" sz="2000" dirty="0"/>
              <a:t>Pointers (pointer variables) are special variables that are </a:t>
            </a:r>
            <a:r>
              <a:rPr lang="en-GB" sz="2000" b="1" dirty="0"/>
              <a:t>used to store addresses </a:t>
            </a:r>
            <a:r>
              <a:rPr lang="en-GB" sz="2000" dirty="0"/>
              <a:t>rather than values.</a:t>
            </a:r>
          </a:p>
        </p:txBody>
      </p:sp>
      <p:sp>
        <p:nvSpPr>
          <p:cNvPr id="5" name="Rectangle 4"/>
          <p:cNvSpPr/>
          <p:nvPr/>
        </p:nvSpPr>
        <p:spPr>
          <a:xfrm>
            <a:off x="275162" y="1756033"/>
            <a:ext cx="7511865" cy="1815882"/>
          </a:xfrm>
          <a:prstGeom prst="rect">
            <a:avLst/>
          </a:prstGeom>
        </p:spPr>
        <p:txBody>
          <a:bodyPr wrap="none">
            <a:spAutoFit/>
          </a:bodyPr>
          <a:lstStyle/>
          <a:p>
            <a:r>
              <a:rPr lang="en-GB" sz="2800" dirty="0"/>
              <a:t>Syntax to declare pointer </a:t>
            </a:r>
            <a:r>
              <a:rPr lang="en-GB" sz="2800" dirty="0" smtClean="0"/>
              <a:t>variable</a:t>
            </a:r>
          </a:p>
          <a:p>
            <a:r>
              <a:rPr lang="en-GB" sz="2800" dirty="0" smtClean="0">
                <a:solidFill>
                  <a:srgbClr val="E4580A"/>
                </a:solidFill>
              </a:rPr>
              <a:t>		</a:t>
            </a:r>
            <a:r>
              <a:rPr lang="en-GB" sz="2800" dirty="0">
                <a:solidFill>
                  <a:srgbClr val="E4580A"/>
                </a:solidFill>
              </a:rPr>
              <a:t>	&lt;data-type&gt; </a:t>
            </a:r>
            <a:r>
              <a:rPr lang="en-GB" sz="2800" dirty="0" smtClean="0">
                <a:solidFill>
                  <a:srgbClr val="E4580A"/>
                </a:solidFill>
              </a:rPr>
              <a:t>*&lt;</a:t>
            </a:r>
            <a:r>
              <a:rPr lang="en-GB" sz="2800" dirty="0">
                <a:solidFill>
                  <a:srgbClr val="E4580A"/>
                </a:solidFill>
              </a:rPr>
              <a:t>variable-name</a:t>
            </a:r>
            <a:r>
              <a:rPr lang="en-GB" sz="2800" dirty="0" smtClean="0">
                <a:solidFill>
                  <a:srgbClr val="E4580A"/>
                </a:solidFill>
              </a:rPr>
              <a:t>&gt;</a:t>
            </a:r>
          </a:p>
          <a:p>
            <a:endParaRPr lang="en-GB" sz="2800" dirty="0" smtClean="0">
              <a:solidFill>
                <a:srgbClr val="009900"/>
              </a:solidFill>
            </a:endParaRPr>
          </a:p>
          <a:p>
            <a:r>
              <a:rPr lang="en-GB" sz="2800" dirty="0">
                <a:solidFill>
                  <a:srgbClr val="009900"/>
                </a:solidFill>
              </a:rPr>
              <a:t> </a:t>
            </a:r>
            <a:r>
              <a:rPr lang="en-GB" sz="2800" dirty="0" smtClean="0">
                <a:solidFill>
                  <a:srgbClr val="009900"/>
                </a:solidFill>
              </a:rPr>
              <a:t>                                    </a:t>
            </a:r>
            <a:endParaRPr lang="en-GB" sz="2800" dirty="0">
              <a:solidFill>
                <a:srgbClr val="009900"/>
              </a:solidFill>
            </a:endParaRPr>
          </a:p>
        </p:txBody>
      </p:sp>
      <p:sp>
        <p:nvSpPr>
          <p:cNvPr id="6" name="Rectangle 1"/>
          <p:cNvSpPr>
            <a:spLocks noChangeArrowheads="1"/>
          </p:cNvSpPr>
          <p:nvPr/>
        </p:nvSpPr>
        <p:spPr bwMode="auto">
          <a:xfrm>
            <a:off x="228600" y="3505200"/>
            <a:ext cx="8305800" cy="283154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121213"/>
                </a:solidFill>
                <a:effectLst/>
                <a:latin typeface="Bitter"/>
              </a:rPr>
              <a:t>Example of pointer declaration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rgbClr val="121213"/>
              </a:solidFill>
              <a:effectLst/>
              <a:latin typeface="Bitter"/>
            </a:endParaRPr>
          </a:p>
          <a:p>
            <a:pPr lvl="5" eaLnBrk="0" fontAlgn="base" hangingPunct="0">
              <a:spcBef>
                <a:spcPct val="0"/>
              </a:spcBef>
              <a:spcAft>
                <a:spcPct val="0"/>
              </a:spcAft>
            </a:pPr>
            <a:r>
              <a:rPr kumimoji="0" lang="en-US" altLang="en-US" sz="3200" b="0" i="0" u="none" strike="noStrike" cap="none" normalizeH="0" baseline="0" dirty="0" err="1" smtClean="0">
                <a:ln>
                  <a:noFill/>
                </a:ln>
                <a:solidFill>
                  <a:srgbClr val="0000FF"/>
                </a:solidFill>
                <a:effectLst/>
                <a:latin typeface="Consolas" panose="020B0609020204030204" pitchFamily="49" charset="0"/>
              </a:rPr>
              <a:t>int</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err="1" smtClean="0">
                <a:ln>
                  <a:noFill/>
                </a:ln>
                <a:solidFill>
                  <a:srgbClr val="000000"/>
                </a:solidFill>
                <a:effectLst/>
                <a:latin typeface="Consolas" panose="020B0609020204030204" pitchFamily="49" charset="0"/>
              </a:rPr>
              <a:t>integer_pointer</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p>
          <a:p>
            <a:pPr lvl="5" eaLnBrk="0" fontAlgn="base" hangingPunct="0">
              <a:spcBef>
                <a:spcPct val="0"/>
              </a:spcBef>
              <a:spcAft>
                <a:spcPct val="0"/>
              </a:spcAft>
            </a:pPr>
            <a:r>
              <a:rPr kumimoji="0" lang="en-US" altLang="en-US" sz="3200" b="0" i="0" u="none" strike="noStrike" cap="none" normalizeH="0" baseline="0" dirty="0" smtClean="0">
                <a:ln>
                  <a:noFill/>
                </a:ln>
                <a:solidFill>
                  <a:srgbClr val="0000FF"/>
                </a:solidFill>
                <a:effectLst/>
                <a:latin typeface="Consolas" panose="020B0609020204030204" pitchFamily="49" charset="0"/>
              </a:rPr>
              <a:t>float</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err="1" smtClean="0">
                <a:ln>
                  <a:noFill/>
                </a:ln>
                <a:solidFill>
                  <a:srgbClr val="000000"/>
                </a:solidFill>
                <a:effectLst/>
                <a:latin typeface="Consolas" panose="020B0609020204030204" pitchFamily="49" charset="0"/>
              </a:rPr>
              <a:t>float_ptr</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p>
          <a:p>
            <a:pPr lvl="5" eaLnBrk="0" fontAlgn="base" hangingPunct="0">
              <a:spcBef>
                <a:spcPct val="0"/>
              </a:spcBef>
              <a:spcAft>
                <a:spcPct val="0"/>
              </a:spcAft>
            </a:pPr>
            <a:r>
              <a:rPr kumimoji="0" lang="en-US" altLang="en-US" sz="3200" b="0" i="0" u="none" strike="noStrike" cap="none" normalizeH="0" baseline="0" dirty="0" smtClean="0">
                <a:ln>
                  <a:noFill/>
                </a:ln>
                <a:solidFill>
                  <a:srgbClr val="0000FF"/>
                </a:solidFill>
                <a:effectLst/>
                <a:latin typeface="Consolas" panose="020B0609020204030204" pitchFamily="49" charset="0"/>
              </a:rPr>
              <a:t>char</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err="1" smtClean="0">
                <a:ln>
                  <a:noFill/>
                </a:ln>
                <a:solidFill>
                  <a:srgbClr val="000000"/>
                </a:solidFill>
                <a:effectLst/>
                <a:latin typeface="Consolas" panose="020B0609020204030204" pitchFamily="49" charset="0"/>
              </a:rPr>
              <a:t>charPtr</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p>
          <a:p>
            <a:pPr lvl="5" eaLnBrk="0" fontAlgn="base" hangingPunct="0">
              <a:spcBef>
                <a:spcPct val="0"/>
              </a:spcBef>
              <a:spcAft>
                <a:spcPct val="0"/>
              </a:spcAft>
            </a:pPr>
            <a:r>
              <a:rPr kumimoji="0" lang="en-US" altLang="en-US" sz="3200" b="0" i="0" u="none" strike="noStrike" cap="none" normalizeH="0" baseline="0" dirty="0" smtClean="0">
                <a:ln>
                  <a:noFill/>
                </a:ln>
                <a:solidFill>
                  <a:srgbClr val="0000FF"/>
                </a:solidFill>
                <a:effectLst/>
                <a:latin typeface="Consolas" panose="020B0609020204030204" pitchFamily="49" charset="0"/>
              </a:rPr>
              <a:t>long</a:t>
            </a:r>
            <a:r>
              <a:rPr kumimoji="0" lang="en-US" altLang="en-US" sz="3200" b="0" i="0" u="none" strike="noStrike" cap="none" normalizeH="0" baseline="0" dirty="0" smtClean="0">
                <a:ln>
                  <a:noFill/>
                </a:ln>
                <a:solidFill>
                  <a:srgbClr val="000000"/>
                </a:solidFill>
                <a:effectLst/>
                <a:latin typeface="Consolas" panose="020B0609020204030204" pitchFamily="49" charset="0"/>
              </a:rPr>
              <a:t> *</a:t>
            </a:r>
            <a:r>
              <a:rPr kumimoji="0" lang="en-US" altLang="en-US" sz="3200" b="0" i="0" u="none" strike="noStrike" cap="none" normalizeH="0" baseline="0" dirty="0" err="1" smtClean="0">
                <a:ln>
                  <a:noFill/>
                </a:ln>
                <a:solidFill>
                  <a:srgbClr val="000000"/>
                </a:solidFill>
                <a:effectLst/>
                <a:latin typeface="Consolas" panose="020B0609020204030204" pitchFamily="49" charset="0"/>
              </a:rPr>
              <a:t>lptr</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8976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Dynamic Memory Allocation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6" name="Rectangle 5"/>
          <p:cNvSpPr/>
          <p:nvPr/>
        </p:nvSpPr>
        <p:spPr>
          <a:xfrm>
            <a:off x="381000" y="746621"/>
            <a:ext cx="4495800" cy="4770537"/>
          </a:xfrm>
          <a:prstGeom prst="rect">
            <a:avLst/>
          </a:prstGeom>
        </p:spPr>
        <p:txBody>
          <a:bodyPr wrap="square">
            <a:spAutoFit/>
          </a:bodyPr>
          <a:lstStyle/>
          <a:p>
            <a:r>
              <a:rPr lang="en-GB" sz="1600" dirty="0"/>
              <a:t>#include &lt;</a:t>
            </a:r>
            <a:r>
              <a:rPr lang="en-GB" sz="1600" dirty="0" err="1"/>
              <a:t>stdio.h</a:t>
            </a:r>
            <a:r>
              <a:rPr lang="en-GB" sz="1600" dirty="0"/>
              <a:t>&gt;</a:t>
            </a:r>
          </a:p>
          <a:p>
            <a:r>
              <a:rPr lang="en-GB" sz="1600" dirty="0"/>
              <a:t>#include &lt;</a:t>
            </a:r>
            <a:r>
              <a:rPr lang="en-GB" sz="1600" dirty="0" err="1"/>
              <a:t>stdlib.h</a:t>
            </a:r>
            <a:r>
              <a:rPr lang="en-GB" sz="1600" dirty="0"/>
              <a:t>&gt;</a:t>
            </a:r>
          </a:p>
          <a:p>
            <a:endParaRPr lang="en-GB" sz="1600" dirty="0"/>
          </a:p>
          <a:p>
            <a:r>
              <a:rPr lang="en-GB" sz="1600" dirty="0" err="1"/>
              <a:t>int</a:t>
            </a:r>
            <a:r>
              <a:rPr lang="en-GB" sz="1600" dirty="0"/>
              <a:t> main()</a:t>
            </a:r>
          </a:p>
          <a:p>
            <a:r>
              <a:rPr lang="en-GB" sz="1600" dirty="0"/>
              <a:t>{</a:t>
            </a:r>
          </a:p>
          <a:p>
            <a:r>
              <a:rPr lang="en-GB" sz="1600" dirty="0"/>
              <a:t>    </a:t>
            </a:r>
            <a:r>
              <a:rPr lang="en-GB" sz="1600" dirty="0" err="1"/>
              <a:t>int</a:t>
            </a:r>
            <a:r>
              <a:rPr lang="en-GB" sz="1600" dirty="0"/>
              <a:t> n, </a:t>
            </a:r>
            <a:r>
              <a:rPr lang="en-GB" sz="1600" dirty="0" err="1"/>
              <a:t>i</a:t>
            </a:r>
            <a:r>
              <a:rPr lang="en-GB" sz="1600" dirty="0"/>
              <a:t>, *</a:t>
            </a:r>
            <a:r>
              <a:rPr lang="en-GB" sz="1600" dirty="0" err="1"/>
              <a:t>ptr</a:t>
            </a:r>
            <a:r>
              <a:rPr lang="en-GB" sz="1600" dirty="0"/>
              <a:t>, sum = 0;</a:t>
            </a:r>
          </a:p>
          <a:p>
            <a:endParaRPr lang="en-GB" sz="1600" dirty="0"/>
          </a:p>
          <a:p>
            <a:r>
              <a:rPr lang="en-GB" sz="1600" dirty="0"/>
              <a:t>    </a:t>
            </a:r>
            <a:r>
              <a:rPr lang="en-GB" sz="1600" dirty="0" err="1"/>
              <a:t>printf</a:t>
            </a:r>
            <a:r>
              <a:rPr lang="en-GB" sz="1600" dirty="0"/>
              <a:t>("Enter number of elements: ");</a:t>
            </a:r>
          </a:p>
          <a:p>
            <a:r>
              <a:rPr lang="en-GB" sz="1600" dirty="0"/>
              <a:t>    </a:t>
            </a:r>
            <a:r>
              <a:rPr lang="en-GB" sz="1600" dirty="0" err="1"/>
              <a:t>scanf</a:t>
            </a:r>
            <a:r>
              <a:rPr lang="en-GB" sz="1600" dirty="0"/>
              <a:t>("%d", &amp;n);</a:t>
            </a:r>
          </a:p>
          <a:p>
            <a:endParaRPr lang="en-GB" sz="1600" dirty="0"/>
          </a:p>
          <a:p>
            <a:endParaRPr lang="en-GB" sz="1600" dirty="0"/>
          </a:p>
          <a:p>
            <a:r>
              <a:rPr lang="en-GB" sz="1600" dirty="0"/>
              <a:t>    </a:t>
            </a:r>
            <a:r>
              <a:rPr lang="en-GB" sz="1600" dirty="0" err="1"/>
              <a:t>ptr</a:t>
            </a:r>
            <a:r>
              <a:rPr lang="en-GB" sz="1600" dirty="0"/>
              <a:t> = (</a:t>
            </a:r>
            <a:r>
              <a:rPr lang="en-GB" sz="1600" dirty="0" err="1"/>
              <a:t>int</a:t>
            </a:r>
            <a:r>
              <a:rPr lang="en-GB" sz="1600" dirty="0"/>
              <a:t>*) </a:t>
            </a:r>
            <a:r>
              <a:rPr lang="en-GB" sz="1600" dirty="0" err="1"/>
              <a:t>malloc</a:t>
            </a:r>
            <a:r>
              <a:rPr lang="en-GB" sz="1600" dirty="0"/>
              <a:t>(n * </a:t>
            </a:r>
            <a:r>
              <a:rPr lang="en-GB" sz="1600" dirty="0" err="1"/>
              <a:t>sizeof</a:t>
            </a:r>
            <a:r>
              <a:rPr lang="en-GB" sz="1600" dirty="0"/>
              <a:t>(</a:t>
            </a:r>
            <a:r>
              <a:rPr lang="en-GB" sz="1600" dirty="0" err="1"/>
              <a:t>int</a:t>
            </a:r>
            <a:r>
              <a:rPr lang="en-GB" sz="1600" dirty="0"/>
              <a:t>));</a:t>
            </a:r>
          </a:p>
          <a:p>
            <a:endParaRPr lang="en-GB" sz="1600" dirty="0"/>
          </a:p>
          <a:p>
            <a:r>
              <a:rPr lang="en-GB" sz="1600" dirty="0"/>
              <a:t>       // if memory cannot be allocated</a:t>
            </a:r>
          </a:p>
          <a:p>
            <a:r>
              <a:rPr lang="en-GB" sz="1600" dirty="0"/>
              <a:t>    if(</a:t>
            </a:r>
            <a:r>
              <a:rPr lang="en-GB" sz="1600" dirty="0" err="1"/>
              <a:t>ptr</a:t>
            </a:r>
            <a:r>
              <a:rPr lang="en-GB" sz="1600" dirty="0"/>
              <a:t> == NULL)</a:t>
            </a:r>
          </a:p>
          <a:p>
            <a:r>
              <a:rPr lang="en-GB" sz="1600" dirty="0"/>
              <a:t>    {</a:t>
            </a:r>
          </a:p>
          <a:p>
            <a:r>
              <a:rPr lang="en-GB" sz="1600" dirty="0"/>
              <a:t>        </a:t>
            </a:r>
            <a:r>
              <a:rPr lang="en-GB" sz="1600" dirty="0" err="1"/>
              <a:t>printf</a:t>
            </a:r>
            <a:r>
              <a:rPr lang="en-GB" sz="1600" dirty="0"/>
              <a:t>("Error! memory not allocated.");</a:t>
            </a:r>
          </a:p>
          <a:p>
            <a:r>
              <a:rPr lang="en-GB" sz="1600" dirty="0"/>
              <a:t>        exit(0);</a:t>
            </a:r>
          </a:p>
          <a:p>
            <a:r>
              <a:rPr lang="en-GB" sz="1600" dirty="0"/>
              <a:t>    </a:t>
            </a:r>
            <a:r>
              <a:rPr lang="en-GB" sz="1600" dirty="0" smtClean="0"/>
              <a:t>}</a:t>
            </a:r>
            <a:endParaRPr lang="en-GB" sz="1600" dirty="0"/>
          </a:p>
        </p:txBody>
      </p:sp>
      <p:sp>
        <p:nvSpPr>
          <p:cNvPr id="8" name="Rectangle 7"/>
          <p:cNvSpPr/>
          <p:nvPr/>
        </p:nvSpPr>
        <p:spPr>
          <a:xfrm>
            <a:off x="4876800" y="733921"/>
            <a:ext cx="3581400" cy="4247317"/>
          </a:xfrm>
          <a:prstGeom prst="rect">
            <a:avLst/>
          </a:prstGeom>
        </p:spPr>
        <p:txBody>
          <a:bodyPr wrap="square">
            <a:spAutoFit/>
          </a:bodyPr>
          <a:lstStyle/>
          <a:p>
            <a:endParaRPr lang="en-GB" dirty="0"/>
          </a:p>
          <a:p>
            <a:r>
              <a:rPr lang="en-GB" dirty="0"/>
              <a:t>    </a:t>
            </a:r>
            <a:r>
              <a:rPr lang="en-GB" dirty="0" err="1"/>
              <a:t>printf</a:t>
            </a:r>
            <a:r>
              <a:rPr lang="en-GB" dirty="0"/>
              <a:t>("Enter elements: ");</a:t>
            </a:r>
          </a:p>
          <a:p>
            <a:r>
              <a:rPr lang="en-GB" dirty="0"/>
              <a:t>    for(</a:t>
            </a:r>
            <a:r>
              <a:rPr lang="en-GB" dirty="0" err="1"/>
              <a:t>i</a:t>
            </a:r>
            <a:r>
              <a:rPr lang="en-GB" dirty="0"/>
              <a:t> = 0; </a:t>
            </a:r>
            <a:r>
              <a:rPr lang="en-GB" dirty="0" err="1"/>
              <a:t>i</a:t>
            </a:r>
            <a:r>
              <a:rPr lang="en-GB" dirty="0"/>
              <a:t> &lt; n; ++</a:t>
            </a:r>
            <a:r>
              <a:rPr lang="en-GB" dirty="0" err="1"/>
              <a:t>i</a:t>
            </a:r>
            <a:r>
              <a:rPr lang="en-GB" dirty="0"/>
              <a:t>)</a:t>
            </a:r>
          </a:p>
          <a:p>
            <a:r>
              <a:rPr lang="en-GB" dirty="0"/>
              <a:t>    {</a:t>
            </a:r>
          </a:p>
          <a:p>
            <a:r>
              <a:rPr lang="en-GB" dirty="0"/>
              <a:t>        </a:t>
            </a:r>
            <a:r>
              <a:rPr lang="en-GB" dirty="0" err="1"/>
              <a:t>scanf</a:t>
            </a:r>
            <a:r>
              <a:rPr lang="en-GB" dirty="0"/>
              <a:t>("%d", </a:t>
            </a:r>
            <a:r>
              <a:rPr lang="en-GB" dirty="0" err="1"/>
              <a:t>ptr</a:t>
            </a:r>
            <a:r>
              <a:rPr lang="en-GB" dirty="0"/>
              <a:t> + </a:t>
            </a:r>
            <a:r>
              <a:rPr lang="en-GB" dirty="0" err="1"/>
              <a:t>i</a:t>
            </a:r>
            <a:r>
              <a:rPr lang="en-GB" dirty="0"/>
              <a:t>);</a:t>
            </a:r>
          </a:p>
          <a:p>
            <a:r>
              <a:rPr lang="en-GB" dirty="0"/>
              <a:t>        sum += *(</a:t>
            </a:r>
            <a:r>
              <a:rPr lang="en-GB" dirty="0" err="1"/>
              <a:t>ptr</a:t>
            </a:r>
            <a:r>
              <a:rPr lang="en-GB" dirty="0"/>
              <a:t> + </a:t>
            </a:r>
            <a:r>
              <a:rPr lang="en-GB" dirty="0" err="1"/>
              <a:t>i</a:t>
            </a:r>
            <a:r>
              <a:rPr lang="en-GB" dirty="0"/>
              <a:t>);</a:t>
            </a:r>
          </a:p>
          <a:p>
            <a:r>
              <a:rPr lang="en-GB" dirty="0"/>
              <a:t>    }</a:t>
            </a:r>
          </a:p>
          <a:p>
            <a:endParaRPr lang="en-GB" dirty="0"/>
          </a:p>
          <a:p>
            <a:r>
              <a:rPr lang="en-GB" dirty="0"/>
              <a:t>    </a:t>
            </a:r>
            <a:r>
              <a:rPr lang="en-GB" dirty="0" err="1"/>
              <a:t>printf</a:t>
            </a:r>
            <a:r>
              <a:rPr lang="en-GB" dirty="0"/>
              <a:t>("Sum = %d", sum);</a:t>
            </a:r>
          </a:p>
          <a:p>
            <a:endParaRPr lang="en-GB" dirty="0"/>
          </a:p>
          <a:p>
            <a:r>
              <a:rPr lang="en-GB" dirty="0"/>
              <a:t>    // deallocating the memory</a:t>
            </a:r>
          </a:p>
          <a:p>
            <a:r>
              <a:rPr lang="en-GB" dirty="0"/>
              <a:t>    free(</a:t>
            </a:r>
            <a:r>
              <a:rPr lang="en-GB" dirty="0" err="1"/>
              <a:t>ptr</a:t>
            </a:r>
            <a:r>
              <a:rPr lang="en-GB" dirty="0"/>
              <a:t>);</a:t>
            </a:r>
          </a:p>
          <a:p>
            <a:endParaRPr lang="en-GB" dirty="0"/>
          </a:p>
          <a:p>
            <a:r>
              <a:rPr lang="en-GB" dirty="0"/>
              <a:t>    return 0;</a:t>
            </a:r>
          </a:p>
          <a:p>
            <a:r>
              <a:rPr lang="en-GB" dirty="0"/>
              <a:t>}</a:t>
            </a:r>
          </a:p>
        </p:txBody>
      </p:sp>
    </p:spTree>
    <p:extLst>
      <p:ext uri="{BB962C8B-B14F-4D97-AF65-F5344CB8AC3E}">
        <p14:creationId xmlns:p14="http://schemas.microsoft.com/office/powerpoint/2010/main" val="719697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9-Mar-21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31</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6" name="Rectangle 5"/>
          <p:cNvSpPr/>
          <p:nvPr/>
        </p:nvSpPr>
        <p:spPr>
          <a:xfrm>
            <a:off x="2143125" y="1337250"/>
            <a:ext cx="6391275" cy="5293757"/>
          </a:xfrm>
          <a:prstGeom prst="rect">
            <a:avLst/>
          </a:prstGeom>
        </p:spPr>
        <p:txBody>
          <a:bodyPr wrap="square">
            <a:spAutoFit/>
          </a:bodyPr>
          <a:lstStyle/>
          <a:p>
            <a:r>
              <a:rPr lang="en-GB" sz="2000" dirty="0"/>
              <a:t>#include &lt;</a:t>
            </a:r>
            <a:r>
              <a:rPr lang="en-GB" sz="2000" dirty="0" err="1"/>
              <a:t>stdio.h</a:t>
            </a:r>
            <a:r>
              <a:rPr lang="en-GB" sz="2000" dirty="0"/>
              <a:t>&gt;</a:t>
            </a:r>
          </a:p>
          <a:p>
            <a:endParaRPr lang="en-GB" sz="2000" dirty="0"/>
          </a:p>
          <a:p>
            <a:r>
              <a:rPr lang="en-GB" sz="2000" dirty="0" err="1"/>
              <a:t>int</a:t>
            </a:r>
            <a:r>
              <a:rPr lang="en-GB" sz="2000" dirty="0"/>
              <a:t> main()</a:t>
            </a:r>
          </a:p>
          <a:p>
            <a:r>
              <a:rPr lang="en-GB" sz="2000" dirty="0"/>
              <a:t>{</a:t>
            </a:r>
          </a:p>
          <a:p>
            <a:r>
              <a:rPr lang="en-GB" sz="2000" dirty="0"/>
              <a:t>    </a:t>
            </a:r>
            <a:r>
              <a:rPr lang="en-GB" sz="2000" dirty="0" err="1"/>
              <a:t>int</a:t>
            </a:r>
            <a:r>
              <a:rPr lang="en-GB" sz="2000" dirty="0"/>
              <a:t> </a:t>
            </a:r>
            <a:r>
              <a:rPr lang="en-GB" sz="2000" dirty="0" err="1"/>
              <a:t>num</a:t>
            </a:r>
            <a:r>
              <a:rPr lang="en-GB" sz="2000" dirty="0"/>
              <a:t> = 10;</a:t>
            </a:r>
          </a:p>
          <a:p>
            <a:r>
              <a:rPr lang="en-GB" sz="2000" dirty="0"/>
              <a:t>    </a:t>
            </a:r>
            <a:r>
              <a:rPr lang="en-GB" sz="2000" dirty="0" err="1"/>
              <a:t>int</a:t>
            </a:r>
            <a:r>
              <a:rPr lang="en-GB" sz="2000" dirty="0"/>
              <a:t> * </a:t>
            </a:r>
            <a:r>
              <a:rPr lang="en-GB" sz="2000" dirty="0" err="1"/>
              <a:t>ptr</a:t>
            </a:r>
            <a:r>
              <a:rPr lang="en-GB" sz="2000" dirty="0"/>
              <a:t>;</a:t>
            </a:r>
          </a:p>
          <a:p>
            <a:r>
              <a:rPr lang="en-GB" sz="2000" dirty="0"/>
              <a:t>    </a:t>
            </a:r>
            <a:r>
              <a:rPr lang="en-GB" sz="2000" dirty="0" err="1"/>
              <a:t>ptr</a:t>
            </a:r>
            <a:r>
              <a:rPr lang="en-GB" sz="2000" dirty="0"/>
              <a:t> = &amp;</a:t>
            </a:r>
            <a:r>
              <a:rPr lang="en-GB" sz="2000" dirty="0" err="1"/>
              <a:t>num</a:t>
            </a:r>
            <a:r>
              <a:rPr lang="en-GB" sz="2000" dirty="0"/>
              <a:t>;</a:t>
            </a:r>
          </a:p>
          <a:p>
            <a:endParaRPr lang="en-GB" sz="2000" dirty="0"/>
          </a:p>
          <a:p>
            <a:r>
              <a:rPr lang="en-GB" sz="2000" dirty="0"/>
              <a:t>    </a:t>
            </a:r>
            <a:r>
              <a:rPr lang="en-GB" sz="2000" dirty="0" err="1"/>
              <a:t>printf</a:t>
            </a:r>
            <a:r>
              <a:rPr lang="en-GB" sz="2000" dirty="0"/>
              <a:t>("Address of </a:t>
            </a:r>
            <a:r>
              <a:rPr lang="en-GB" sz="2000" dirty="0" err="1"/>
              <a:t>num</a:t>
            </a:r>
            <a:r>
              <a:rPr lang="en-GB" sz="2000" dirty="0"/>
              <a:t> = %d\n", &amp;</a:t>
            </a:r>
            <a:r>
              <a:rPr lang="en-GB" sz="2000" dirty="0" err="1"/>
              <a:t>num</a:t>
            </a:r>
            <a:r>
              <a:rPr lang="en-GB" sz="2000" dirty="0"/>
              <a:t>);</a:t>
            </a:r>
          </a:p>
          <a:p>
            <a:r>
              <a:rPr lang="en-GB" sz="2000" dirty="0"/>
              <a:t>    </a:t>
            </a:r>
            <a:r>
              <a:rPr lang="en-GB" sz="2000" dirty="0" err="1"/>
              <a:t>printf</a:t>
            </a:r>
            <a:r>
              <a:rPr lang="en-GB" sz="2000" dirty="0"/>
              <a:t>("Value of </a:t>
            </a:r>
            <a:r>
              <a:rPr lang="en-GB" sz="2000" dirty="0" err="1"/>
              <a:t>num</a:t>
            </a:r>
            <a:r>
              <a:rPr lang="en-GB" sz="2000" dirty="0"/>
              <a:t> = %d\n", </a:t>
            </a:r>
            <a:r>
              <a:rPr lang="en-GB" sz="2000" dirty="0" err="1"/>
              <a:t>num</a:t>
            </a:r>
            <a:r>
              <a:rPr lang="en-GB" sz="2000" dirty="0"/>
              <a:t>);</a:t>
            </a:r>
          </a:p>
          <a:p>
            <a:endParaRPr lang="en-GB" sz="2000" dirty="0"/>
          </a:p>
          <a:p>
            <a:r>
              <a:rPr lang="en-GB" sz="2000" dirty="0"/>
              <a:t>    </a:t>
            </a:r>
            <a:r>
              <a:rPr lang="en-GB" sz="2000" dirty="0" err="1"/>
              <a:t>printf</a:t>
            </a:r>
            <a:r>
              <a:rPr lang="en-GB" sz="2000" dirty="0"/>
              <a:t>("Address of </a:t>
            </a:r>
            <a:r>
              <a:rPr lang="en-GB" sz="2000" dirty="0" err="1" smtClean="0"/>
              <a:t>ptr</a:t>
            </a:r>
            <a:r>
              <a:rPr lang="en-GB" sz="2000" dirty="0" smtClean="0"/>
              <a:t> itself </a:t>
            </a:r>
            <a:r>
              <a:rPr lang="en-GB" sz="2000" dirty="0"/>
              <a:t>= %d\n", &amp;</a:t>
            </a:r>
            <a:r>
              <a:rPr lang="en-GB" sz="2000" dirty="0" err="1"/>
              <a:t>ptr</a:t>
            </a:r>
            <a:r>
              <a:rPr lang="en-GB" sz="2000" dirty="0"/>
              <a:t>);</a:t>
            </a:r>
          </a:p>
          <a:p>
            <a:r>
              <a:rPr lang="en-GB" sz="2000" dirty="0"/>
              <a:t>    </a:t>
            </a:r>
            <a:r>
              <a:rPr lang="en-GB" sz="2000" dirty="0" err="1"/>
              <a:t>printf</a:t>
            </a:r>
            <a:r>
              <a:rPr lang="en-GB" sz="2000" dirty="0"/>
              <a:t>("Value of </a:t>
            </a:r>
            <a:r>
              <a:rPr lang="en-GB" sz="2000" dirty="0" err="1"/>
              <a:t>ptr</a:t>
            </a:r>
            <a:r>
              <a:rPr lang="en-GB" sz="2000" dirty="0"/>
              <a:t> or address of </a:t>
            </a:r>
            <a:r>
              <a:rPr lang="en-GB" sz="2000" dirty="0" err="1"/>
              <a:t>num</a:t>
            </a:r>
            <a:r>
              <a:rPr lang="en-GB" sz="2000" dirty="0"/>
              <a:t>= %d\n", </a:t>
            </a:r>
            <a:r>
              <a:rPr lang="en-GB" sz="2000" dirty="0" err="1"/>
              <a:t>ptr</a:t>
            </a:r>
            <a:r>
              <a:rPr lang="en-GB" sz="2000" dirty="0"/>
              <a:t>);</a:t>
            </a:r>
          </a:p>
          <a:p>
            <a:r>
              <a:rPr lang="en-GB" sz="2000" dirty="0"/>
              <a:t>    </a:t>
            </a:r>
            <a:r>
              <a:rPr lang="en-GB" sz="2000" dirty="0" err="1"/>
              <a:t>printf</a:t>
            </a:r>
            <a:r>
              <a:rPr lang="en-GB" sz="2000" dirty="0"/>
              <a:t>("Value pointed by </a:t>
            </a:r>
            <a:r>
              <a:rPr lang="en-GB" sz="2000" dirty="0" err="1"/>
              <a:t>ptr</a:t>
            </a:r>
            <a:r>
              <a:rPr lang="en-GB" sz="2000" dirty="0"/>
              <a:t> = %d\n", *</a:t>
            </a:r>
            <a:r>
              <a:rPr lang="en-GB" sz="2000" dirty="0" err="1"/>
              <a:t>ptr</a:t>
            </a:r>
            <a:r>
              <a:rPr lang="en-GB" sz="2000" dirty="0"/>
              <a:t>);</a:t>
            </a:r>
          </a:p>
          <a:p>
            <a:endParaRPr lang="en-GB" sz="2000" dirty="0"/>
          </a:p>
          <a:p>
            <a:r>
              <a:rPr lang="en-GB" sz="2000" dirty="0"/>
              <a:t>    return 0;</a:t>
            </a:r>
          </a:p>
          <a:p>
            <a:r>
              <a:rPr lang="en-GB" sz="2000" dirty="0"/>
              <a:t>}</a:t>
            </a:r>
          </a:p>
        </p:txBody>
      </p:sp>
      <p:sp>
        <p:nvSpPr>
          <p:cNvPr id="8" name="Rectangle 7"/>
          <p:cNvSpPr/>
          <p:nvPr/>
        </p:nvSpPr>
        <p:spPr>
          <a:xfrm>
            <a:off x="152399" y="636795"/>
            <a:ext cx="8982075" cy="1077218"/>
          </a:xfrm>
          <a:prstGeom prst="rect">
            <a:avLst/>
          </a:prstGeom>
        </p:spPr>
        <p:txBody>
          <a:bodyPr wrap="square">
            <a:spAutoFit/>
          </a:bodyPr>
          <a:lstStyle/>
          <a:p>
            <a:r>
              <a:rPr lang="en-GB" sz="3200" dirty="0">
                <a:solidFill>
                  <a:srgbClr val="610B38"/>
                </a:solidFill>
                <a:latin typeface="erdana"/>
              </a:rPr>
              <a:t>Program to create, initialize and use pointer variable</a:t>
            </a:r>
          </a:p>
        </p:txBody>
      </p:sp>
      <p:graphicFrame>
        <p:nvGraphicFramePr>
          <p:cNvPr id="4" name="Table 3"/>
          <p:cNvGraphicFramePr>
            <a:graphicFrameLocks noGrp="1"/>
          </p:cNvGraphicFramePr>
          <p:nvPr>
            <p:extLst>
              <p:ext uri="{D42A27DB-BD31-4B8C-83A1-F6EECF244321}">
                <p14:modId xmlns:p14="http://schemas.microsoft.com/office/powerpoint/2010/main" val="17358492"/>
              </p:ext>
            </p:extLst>
          </p:nvPr>
        </p:nvGraphicFramePr>
        <p:xfrm>
          <a:off x="4572000" y="1899210"/>
          <a:ext cx="4648200" cy="1694180"/>
        </p:xfrm>
        <a:graphic>
          <a:graphicData uri="http://schemas.openxmlformats.org/drawingml/2006/table">
            <a:tbl>
              <a:tblPr firstRow="1" bandRow="1">
                <a:tableStyleId>{5940675A-B579-460E-94D1-54222C63F5DA}</a:tableStyleId>
              </a:tblPr>
              <a:tblGrid>
                <a:gridCol w="2324100">
                  <a:extLst>
                    <a:ext uri="{9D8B030D-6E8A-4147-A177-3AD203B41FA5}">
                      <a16:colId xmlns:a16="http://schemas.microsoft.com/office/drawing/2014/main" val="1552894373"/>
                    </a:ext>
                  </a:extLst>
                </a:gridCol>
                <a:gridCol w="2324100">
                  <a:extLst>
                    <a:ext uri="{9D8B030D-6E8A-4147-A177-3AD203B41FA5}">
                      <a16:colId xmlns:a16="http://schemas.microsoft.com/office/drawing/2014/main" val="1368569985"/>
                    </a:ext>
                  </a:extLst>
                </a:gridCol>
              </a:tblGrid>
              <a:tr h="749300">
                <a:tc>
                  <a:txBody>
                    <a:bodyPr/>
                    <a:lstStyle/>
                    <a:p>
                      <a:r>
                        <a:rPr lang="en-GB" sz="2800" dirty="0" err="1" smtClean="0"/>
                        <a:t>Num</a:t>
                      </a:r>
                      <a:r>
                        <a:rPr lang="en-GB" sz="2800" dirty="0" smtClean="0"/>
                        <a:t>=100</a:t>
                      </a:r>
                      <a:endParaRPr lang="en-GB" sz="2800" dirty="0"/>
                    </a:p>
                  </a:txBody>
                  <a:tcPr/>
                </a:tc>
                <a:tc>
                  <a:txBody>
                    <a:bodyPr/>
                    <a:lstStyle/>
                    <a:p>
                      <a:pPr marL="0" marR="0" lvl="0" indent="0" algn="l" defTabSz="685715" rtl="0" eaLnBrk="1" fontAlgn="auto" latinLnBrk="0" hangingPunct="1">
                        <a:lnSpc>
                          <a:spcPct val="100000"/>
                        </a:lnSpc>
                        <a:spcBef>
                          <a:spcPts val="0"/>
                        </a:spcBef>
                        <a:spcAft>
                          <a:spcPts val="0"/>
                        </a:spcAft>
                        <a:buClrTx/>
                        <a:buSzTx/>
                        <a:buFontTx/>
                        <a:buNone/>
                        <a:tabLst/>
                        <a:defRPr/>
                      </a:pPr>
                      <a:r>
                        <a:rPr lang="en-GB" sz="2800" dirty="0" smtClean="0"/>
                        <a:t>*</a:t>
                      </a:r>
                      <a:r>
                        <a:rPr lang="en-GB" sz="2800" dirty="0" err="1" smtClean="0"/>
                        <a:t>ptr</a:t>
                      </a:r>
                      <a:r>
                        <a:rPr lang="en-GB" sz="2800" dirty="0" smtClean="0"/>
                        <a:t>=6356728</a:t>
                      </a:r>
                    </a:p>
                    <a:p>
                      <a:endParaRPr lang="en-GB" sz="2800" dirty="0"/>
                    </a:p>
                  </a:txBody>
                  <a:tcPr/>
                </a:tc>
                <a:extLst>
                  <a:ext uri="{0D108BD9-81ED-4DB2-BD59-A6C34878D82A}">
                    <a16:rowId xmlns:a16="http://schemas.microsoft.com/office/drawing/2014/main" val="1780990337"/>
                  </a:ext>
                </a:extLst>
              </a:tr>
              <a:tr h="749300">
                <a:tc>
                  <a:txBody>
                    <a:bodyPr/>
                    <a:lstStyle/>
                    <a:p>
                      <a:r>
                        <a:rPr lang="en-GB" sz="2800" dirty="0" smtClean="0"/>
                        <a:t>6356728</a:t>
                      </a:r>
                      <a:endParaRPr lang="en-GB" sz="2800" dirty="0"/>
                    </a:p>
                  </a:txBody>
                  <a:tcPr/>
                </a:tc>
                <a:tc>
                  <a:txBody>
                    <a:bodyPr/>
                    <a:lstStyle/>
                    <a:p>
                      <a:r>
                        <a:rPr lang="en-GB" sz="2800" dirty="0" smtClean="0"/>
                        <a:t>100</a:t>
                      </a:r>
                      <a:endParaRPr lang="en-GB" sz="2800" dirty="0"/>
                    </a:p>
                  </a:txBody>
                  <a:tcPr/>
                </a:tc>
                <a:extLst>
                  <a:ext uri="{0D108BD9-81ED-4DB2-BD59-A6C34878D82A}">
                    <a16:rowId xmlns:a16="http://schemas.microsoft.com/office/drawing/2014/main" val="609661267"/>
                  </a:ext>
                </a:extLst>
              </a:tr>
            </a:tbl>
          </a:graphicData>
        </a:graphic>
      </p:graphicFrame>
    </p:spTree>
    <p:extLst>
      <p:ext uri="{BB962C8B-B14F-4D97-AF65-F5344CB8AC3E}">
        <p14:creationId xmlns:p14="http://schemas.microsoft.com/office/powerpoint/2010/main" val="986081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152400" y="2590800"/>
            <a:ext cx="8982075" cy="1077218"/>
          </a:xfrm>
          <a:prstGeom prst="rect">
            <a:avLst/>
          </a:prstGeom>
        </p:spPr>
        <p:txBody>
          <a:bodyPr wrap="square">
            <a:spAutoFit/>
          </a:bodyPr>
          <a:lstStyle/>
          <a:p>
            <a:r>
              <a:rPr lang="en-GB" sz="3200" dirty="0">
                <a:solidFill>
                  <a:srgbClr val="610B38"/>
                </a:solidFill>
                <a:latin typeface="erdana"/>
              </a:rPr>
              <a:t>Program to perform all arithmetic operations using pointers of two numbers</a:t>
            </a:r>
          </a:p>
        </p:txBody>
      </p:sp>
    </p:spTree>
    <p:extLst>
      <p:ext uri="{BB962C8B-B14F-4D97-AF65-F5344CB8AC3E}">
        <p14:creationId xmlns:p14="http://schemas.microsoft.com/office/powerpoint/2010/main" val="1109811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4" name="Rectangle 3"/>
          <p:cNvSpPr/>
          <p:nvPr/>
        </p:nvSpPr>
        <p:spPr>
          <a:xfrm>
            <a:off x="1828800" y="753446"/>
            <a:ext cx="6096000" cy="5909310"/>
          </a:xfrm>
          <a:prstGeom prst="rect">
            <a:avLst/>
          </a:prstGeom>
        </p:spPr>
        <p:txBody>
          <a:bodyPr wrap="square">
            <a:spAutoFit/>
          </a:bodyPr>
          <a:lstStyle/>
          <a:p>
            <a:r>
              <a:rPr lang="en-GB" dirty="0"/>
              <a:t>#include &lt;</a:t>
            </a:r>
            <a:r>
              <a:rPr lang="en-GB" dirty="0" err="1"/>
              <a:t>stdio.h</a:t>
            </a:r>
            <a:r>
              <a:rPr lang="en-GB" dirty="0"/>
              <a:t>&gt;</a:t>
            </a:r>
          </a:p>
          <a:p>
            <a:r>
              <a:rPr lang="en-GB" dirty="0" err="1"/>
              <a:t>int</a:t>
            </a:r>
            <a:r>
              <a:rPr lang="en-GB" dirty="0"/>
              <a:t> main()</a:t>
            </a:r>
          </a:p>
          <a:p>
            <a:r>
              <a:rPr lang="en-GB" dirty="0"/>
              <a:t>{</a:t>
            </a:r>
          </a:p>
          <a:p>
            <a:r>
              <a:rPr lang="en-GB" dirty="0"/>
              <a:t>    float num1, num2;    // Normal variables</a:t>
            </a:r>
          </a:p>
          <a:p>
            <a:r>
              <a:rPr lang="en-GB" dirty="0"/>
              <a:t>    float *ptr1, *ptr2;  // Pointer variables</a:t>
            </a:r>
          </a:p>
          <a:p>
            <a:endParaRPr lang="en-GB" dirty="0"/>
          </a:p>
          <a:p>
            <a:r>
              <a:rPr lang="en-GB" dirty="0"/>
              <a:t>    ptr1 = &amp;num1; // ptr1 stores the address of num1</a:t>
            </a:r>
          </a:p>
          <a:p>
            <a:r>
              <a:rPr lang="en-GB" dirty="0"/>
              <a:t>    ptr2 = &amp;num2; // ptr2 stores the address of num2</a:t>
            </a:r>
          </a:p>
          <a:p>
            <a:endParaRPr lang="en-GB" dirty="0"/>
          </a:p>
          <a:p>
            <a:r>
              <a:rPr lang="en-GB" dirty="0"/>
              <a:t>    /* User input through pointer */</a:t>
            </a:r>
          </a:p>
          <a:p>
            <a:r>
              <a:rPr lang="en-GB" dirty="0"/>
              <a:t>    </a:t>
            </a:r>
            <a:r>
              <a:rPr lang="en-GB" dirty="0" err="1"/>
              <a:t>printf</a:t>
            </a:r>
            <a:r>
              <a:rPr lang="en-GB" dirty="0"/>
              <a:t>("Enter any two real numbers: ");</a:t>
            </a:r>
          </a:p>
          <a:p>
            <a:r>
              <a:rPr lang="en-GB" dirty="0"/>
              <a:t>    </a:t>
            </a:r>
            <a:r>
              <a:rPr lang="en-GB" dirty="0" err="1"/>
              <a:t>scanf</a:t>
            </a:r>
            <a:r>
              <a:rPr lang="en-GB" dirty="0"/>
              <a:t>("%</a:t>
            </a:r>
            <a:r>
              <a:rPr lang="en-GB" dirty="0" err="1"/>
              <a:t>f%f</a:t>
            </a:r>
            <a:r>
              <a:rPr lang="en-GB" dirty="0"/>
              <a:t>", ptr1, ptr2);</a:t>
            </a:r>
          </a:p>
          <a:p>
            <a:endParaRPr lang="en-GB" dirty="0"/>
          </a:p>
          <a:p>
            <a:r>
              <a:rPr lang="en-GB" dirty="0"/>
              <a:t>      /* Print the results */</a:t>
            </a:r>
          </a:p>
          <a:p>
            <a:r>
              <a:rPr lang="en-GB" dirty="0"/>
              <a:t>    </a:t>
            </a:r>
            <a:r>
              <a:rPr lang="en-GB" dirty="0" err="1"/>
              <a:t>printf</a:t>
            </a:r>
            <a:r>
              <a:rPr lang="en-GB" dirty="0"/>
              <a:t>("Sum = %.2f\n", (*ptr1) + (*ptr2));</a:t>
            </a:r>
          </a:p>
          <a:p>
            <a:r>
              <a:rPr lang="en-GB" dirty="0"/>
              <a:t>    </a:t>
            </a:r>
            <a:r>
              <a:rPr lang="en-GB" dirty="0" err="1"/>
              <a:t>printf</a:t>
            </a:r>
            <a:r>
              <a:rPr lang="en-GB" dirty="0"/>
              <a:t>("Difference = %.2f\n", (*ptr1) - (*ptr2));</a:t>
            </a:r>
          </a:p>
          <a:p>
            <a:r>
              <a:rPr lang="en-GB" dirty="0"/>
              <a:t>    </a:t>
            </a:r>
            <a:r>
              <a:rPr lang="en-GB" dirty="0" err="1"/>
              <a:t>printf</a:t>
            </a:r>
            <a:r>
              <a:rPr lang="en-GB" dirty="0"/>
              <a:t>("Product = %.2f\n", (*ptr1) * (*ptr2));</a:t>
            </a:r>
          </a:p>
          <a:p>
            <a:r>
              <a:rPr lang="en-GB" dirty="0"/>
              <a:t>    </a:t>
            </a:r>
            <a:r>
              <a:rPr lang="en-GB" dirty="0" err="1"/>
              <a:t>printf</a:t>
            </a:r>
            <a:r>
              <a:rPr lang="en-GB" dirty="0"/>
              <a:t>("Quotient = %.2f\n", (*ptr1) / (*ptr2));</a:t>
            </a:r>
          </a:p>
          <a:p>
            <a:endParaRPr lang="en-GB" dirty="0"/>
          </a:p>
          <a:p>
            <a:r>
              <a:rPr lang="en-GB" dirty="0"/>
              <a:t>    return 0;</a:t>
            </a:r>
          </a:p>
          <a:p>
            <a:r>
              <a:rPr lang="en-GB" dirty="0"/>
              <a:t>}</a:t>
            </a:r>
          </a:p>
        </p:txBody>
      </p:sp>
    </p:spTree>
    <p:extLst>
      <p:ext uri="{BB962C8B-B14F-4D97-AF65-F5344CB8AC3E}">
        <p14:creationId xmlns:p14="http://schemas.microsoft.com/office/powerpoint/2010/main" val="2218070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Pointer</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152399" y="636795"/>
            <a:ext cx="8982075" cy="1077218"/>
          </a:xfrm>
          <a:prstGeom prst="rect">
            <a:avLst/>
          </a:prstGeom>
        </p:spPr>
        <p:txBody>
          <a:bodyPr wrap="square">
            <a:spAutoFit/>
          </a:bodyPr>
          <a:lstStyle/>
          <a:p>
            <a:r>
              <a:rPr lang="en-GB" sz="3200" dirty="0">
                <a:solidFill>
                  <a:srgbClr val="610B38"/>
                </a:solidFill>
                <a:latin typeface="erdana"/>
              </a:rPr>
              <a:t>Program to create, initialize and use pointer variable</a:t>
            </a:r>
          </a:p>
        </p:txBody>
      </p:sp>
      <p:sp>
        <p:nvSpPr>
          <p:cNvPr id="4" name="Rectangle 3"/>
          <p:cNvSpPr/>
          <p:nvPr/>
        </p:nvSpPr>
        <p:spPr>
          <a:xfrm>
            <a:off x="457200" y="1981200"/>
            <a:ext cx="4572000" cy="4031873"/>
          </a:xfrm>
          <a:prstGeom prst="rect">
            <a:avLst/>
          </a:prstGeom>
        </p:spPr>
        <p:txBody>
          <a:bodyPr>
            <a:spAutoFit/>
          </a:bodyPr>
          <a:lstStyle/>
          <a:p>
            <a:r>
              <a:rPr lang="en-GB" sz="3200" dirty="0"/>
              <a:t>#include &lt;</a:t>
            </a:r>
            <a:r>
              <a:rPr lang="en-GB" sz="3200" dirty="0" err="1"/>
              <a:t>stdio.h</a:t>
            </a:r>
            <a:r>
              <a:rPr lang="en-GB" sz="3200" dirty="0"/>
              <a:t>&gt;</a:t>
            </a:r>
          </a:p>
          <a:p>
            <a:r>
              <a:rPr lang="en-GB" sz="3200" dirty="0" err="1"/>
              <a:t>int</a:t>
            </a:r>
            <a:r>
              <a:rPr lang="en-GB" sz="3200" dirty="0"/>
              <a:t> main()</a:t>
            </a:r>
          </a:p>
          <a:p>
            <a:r>
              <a:rPr lang="en-GB" sz="3200" dirty="0"/>
              <a:t>{</a:t>
            </a:r>
          </a:p>
          <a:p>
            <a:r>
              <a:rPr lang="en-GB" sz="3200" dirty="0"/>
              <a:t>   char *p;</a:t>
            </a:r>
          </a:p>
          <a:p>
            <a:r>
              <a:rPr lang="en-GB" sz="3200" dirty="0"/>
              <a:t>   p="hello";</a:t>
            </a:r>
          </a:p>
          <a:p>
            <a:r>
              <a:rPr lang="en-GB" sz="3200" dirty="0"/>
              <a:t>   </a:t>
            </a:r>
            <a:r>
              <a:rPr lang="en-GB" sz="3200" dirty="0" err="1"/>
              <a:t>printf</a:t>
            </a:r>
            <a:r>
              <a:rPr lang="en-GB" sz="3200" dirty="0"/>
              <a:t>("%c",*&amp;*p);</a:t>
            </a:r>
          </a:p>
          <a:p>
            <a:r>
              <a:rPr lang="en-GB" sz="3200" dirty="0"/>
              <a:t>   return 0;</a:t>
            </a:r>
          </a:p>
          <a:p>
            <a:r>
              <a:rPr lang="en-GB" sz="3200" dirty="0"/>
              <a:t>}</a:t>
            </a:r>
          </a:p>
        </p:txBody>
      </p:sp>
      <p:sp>
        <p:nvSpPr>
          <p:cNvPr id="5" name="Rectangle 4"/>
          <p:cNvSpPr/>
          <p:nvPr/>
        </p:nvSpPr>
        <p:spPr>
          <a:xfrm>
            <a:off x="4562474" y="2326903"/>
            <a:ext cx="4572000" cy="1754326"/>
          </a:xfrm>
          <a:prstGeom prst="rect">
            <a:avLst/>
          </a:prstGeom>
          <a:solidFill>
            <a:srgbClr val="FFFF00"/>
          </a:solidFill>
        </p:spPr>
        <p:txBody>
          <a:bodyPr>
            <a:spAutoFit/>
          </a:bodyPr>
          <a:lstStyle/>
          <a:p>
            <a:pPr algn="just"/>
            <a:r>
              <a:rPr lang="en-GB" dirty="0">
                <a:solidFill>
                  <a:srgbClr val="000000"/>
                </a:solidFill>
                <a:latin typeface="Open Sans" panose="020B0606030504020204" pitchFamily="34" charset="0"/>
              </a:rPr>
              <a:t>* is a dereference operator &amp; is a reference operator. They can be applied any number of times provided it is meaningful. Here p points to the first character in the string "Hello". *p dereferences it and so its value is H. </a:t>
            </a:r>
            <a:endParaRPr lang="en-GB" dirty="0"/>
          </a:p>
        </p:txBody>
      </p:sp>
    </p:spTree>
    <p:extLst>
      <p:ext uri="{BB962C8B-B14F-4D97-AF65-F5344CB8AC3E}">
        <p14:creationId xmlns:p14="http://schemas.microsoft.com/office/powerpoint/2010/main" val="346519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Pointer</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4" name="Rectangle 3"/>
          <p:cNvSpPr/>
          <p:nvPr/>
        </p:nvSpPr>
        <p:spPr>
          <a:xfrm>
            <a:off x="990600" y="2057400"/>
            <a:ext cx="7620000" cy="1077218"/>
          </a:xfrm>
          <a:prstGeom prst="rect">
            <a:avLst/>
          </a:prstGeom>
        </p:spPr>
        <p:txBody>
          <a:bodyPr wrap="square">
            <a:spAutoFit/>
          </a:bodyPr>
          <a:lstStyle/>
          <a:p>
            <a:r>
              <a:rPr lang="en-GB" sz="3200" dirty="0">
                <a:solidFill>
                  <a:srgbClr val="610B38"/>
                </a:solidFill>
                <a:latin typeface="erdana"/>
              </a:rPr>
              <a:t>Pointer Program to swap two numbers without using the 3rd variable.</a:t>
            </a:r>
            <a:endParaRPr lang="en-GB" sz="3200" b="0" i="0" dirty="0">
              <a:solidFill>
                <a:srgbClr val="610B38"/>
              </a:solidFill>
              <a:effectLst/>
              <a:latin typeface="erdana"/>
            </a:endParaRPr>
          </a:p>
        </p:txBody>
      </p:sp>
    </p:spTree>
    <p:extLst>
      <p:ext uri="{BB962C8B-B14F-4D97-AF65-F5344CB8AC3E}">
        <p14:creationId xmlns:p14="http://schemas.microsoft.com/office/powerpoint/2010/main" val="364012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Pointer</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5" name="Rectangle 4"/>
          <p:cNvSpPr/>
          <p:nvPr/>
        </p:nvSpPr>
        <p:spPr>
          <a:xfrm>
            <a:off x="1752600" y="553998"/>
            <a:ext cx="7239000" cy="5262979"/>
          </a:xfrm>
          <a:prstGeom prst="rect">
            <a:avLst/>
          </a:prstGeom>
        </p:spPr>
        <p:txBody>
          <a:bodyPr wrap="square">
            <a:spAutoFit/>
          </a:bodyPr>
          <a:lstStyle/>
          <a:p>
            <a:r>
              <a:rPr lang="en-GB" sz="2400" dirty="0"/>
              <a:t>#include&lt;</a:t>
            </a:r>
            <a:r>
              <a:rPr lang="en-GB" sz="2400" dirty="0" err="1"/>
              <a:t>stdio.h</a:t>
            </a:r>
            <a:r>
              <a:rPr lang="en-GB" sz="2400" dirty="0"/>
              <a:t>&gt;</a:t>
            </a:r>
          </a:p>
          <a:p>
            <a:r>
              <a:rPr lang="en-GB" sz="2400" dirty="0" err="1"/>
              <a:t>int</a:t>
            </a:r>
            <a:r>
              <a:rPr lang="en-GB" sz="2400" dirty="0"/>
              <a:t> main()</a:t>
            </a:r>
          </a:p>
          <a:p>
            <a:r>
              <a:rPr lang="en-GB" sz="2400" dirty="0"/>
              <a:t>{</a:t>
            </a:r>
          </a:p>
          <a:p>
            <a:r>
              <a:rPr lang="en-GB" sz="2400" dirty="0"/>
              <a:t>    </a:t>
            </a:r>
            <a:r>
              <a:rPr lang="en-GB" sz="2400" dirty="0" err="1"/>
              <a:t>int</a:t>
            </a:r>
            <a:r>
              <a:rPr lang="en-GB" sz="2400" dirty="0"/>
              <a:t> a=10,b=20;</a:t>
            </a:r>
          </a:p>
          <a:p>
            <a:r>
              <a:rPr lang="en-GB" sz="2400" dirty="0"/>
              <a:t>    </a:t>
            </a:r>
            <a:r>
              <a:rPr lang="en-GB" sz="2400" dirty="0" err="1"/>
              <a:t>int</a:t>
            </a:r>
            <a:r>
              <a:rPr lang="en-GB" sz="2400" dirty="0"/>
              <a:t> *p1=&amp;a,*p2=&amp;b;</a:t>
            </a:r>
          </a:p>
          <a:p>
            <a:endParaRPr lang="en-GB" sz="2400" dirty="0"/>
          </a:p>
          <a:p>
            <a:r>
              <a:rPr lang="en-GB" sz="2400" dirty="0"/>
              <a:t>    </a:t>
            </a:r>
            <a:r>
              <a:rPr lang="en-GB" sz="2400" dirty="0" err="1"/>
              <a:t>printf</a:t>
            </a:r>
            <a:r>
              <a:rPr lang="en-GB" sz="2400" dirty="0"/>
              <a:t>("Before swap: *p1=%d *p2=%d",*p1,*p2);</a:t>
            </a:r>
          </a:p>
          <a:p>
            <a:r>
              <a:rPr lang="en-GB" sz="2400" dirty="0"/>
              <a:t>    *p1=*p1+*p2;</a:t>
            </a:r>
          </a:p>
          <a:p>
            <a:r>
              <a:rPr lang="en-GB" sz="2400" dirty="0"/>
              <a:t>    *p2=*p1-*p2;</a:t>
            </a:r>
          </a:p>
          <a:p>
            <a:r>
              <a:rPr lang="en-GB" sz="2400" dirty="0"/>
              <a:t>    *p1=*p1-*p2;</a:t>
            </a:r>
          </a:p>
          <a:p>
            <a:r>
              <a:rPr lang="en-GB" sz="2400" dirty="0"/>
              <a:t>    </a:t>
            </a:r>
            <a:r>
              <a:rPr lang="en-GB" sz="2400" dirty="0" err="1"/>
              <a:t>printf</a:t>
            </a:r>
            <a:r>
              <a:rPr lang="en-GB" sz="2400" dirty="0"/>
              <a:t>("\</a:t>
            </a:r>
            <a:r>
              <a:rPr lang="en-GB" sz="2400" dirty="0" err="1"/>
              <a:t>nAfter</a:t>
            </a:r>
            <a:r>
              <a:rPr lang="en-GB" sz="2400" dirty="0"/>
              <a:t> swap: *p1=%d *p2=%d",*p1,*p2);</a:t>
            </a:r>
          </a:p>
          <a:p>
            <a:endParaRPr lang="en-GB" sz="2400" dirty="0"/>
          </a:p>
          <a:p>
            <a:r>
              <a:rPr lang="en-GB" sz="2400" dirty="0"/>
              <a:t>    return 0;</a:t>
            </a:r>
          </a:p>
          <a:p>
            <a:r>
              <a:rPr lang="en-GB" sz="2400" dirty="0"/>
              <a:t>}</a:t>
            </a:r>
          </a:p>
        </p:txBody>
      </p:sp>
    </p:spTree>
    <p:extLst>
      <p:ext uri="{BB962C8B-B14F-4D97-AF65-F5344CB8AC3E}">
        <p14:creationId xmlns:p14="http://schemas.microsoft.com/office/powerpoint/2010/main" val="1466994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6159</TotalTime>
  <Words>2129</Words>
  <Application>Microsoft Office PowerPoint</Application>
  <PresentationFormat>On-screen Show (4:3)</PresentationFormat>
  <Paragraphs>495</Paragraphs>
  <Slides>31</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31</vt:i4>
      </vt:variant>
    </vt:vector>
  </HeadingPairs>
  <TitlesOfParts>
    <vt:vector size="50" baseType="lpstr">
      <vt:lpstr>Aharoni</vt:lpstr>
      <vt:lpstr>Arial</vt:lpstr>
      <vt:lpstr>Bitter</vt:lpstr>
      <vt:lpstr>Calibri</vt:lpstr>
      <vt:lpstr>Cambria</vt:lpstr>
      <vt:lpstr>Consolas</vt:lpstr>
      <vt:lpstr>Droid Sans Mono</vt:lpstr>
      <vt:lpstr>erdana</vt:lpstr>
      <vt:lpstr>euclid_circular_a</vt:lpstr>
      <vt:lpstr>Forte</vt:lpstr>
      <vt:lpstr>Lucida Bright</vt:lpstr>
      <vt:lpstr>Lucida Calligraphy</vt:lpstr>
      <vt:lpstr>Monaco</vt:lpstr>
      <vt:lpstr>Open Sans</vt:lpstr>
      <vt:lpstr>PT Sans</vt:lpstr>
      <vt:lpstr>Roboto</vt:lpstr>
      <vt:lpstr>Times New Roman</vt:lpstr>
      <vt:lpstr>verdana</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650</cp:revision>
  <dcterms:created xsi:type="dcterms:W3CDTF">2014-02-03T19:53:25Z</dcterms:created>
  <dcterms:modified xsi:type="dcterms:W3CDTF">2021-03-09T06:50:32Z</dcterms:modified>
</cp:coreProperties>
</file>