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34" r:id="rId3"/>
    <p:sldId id="466" r:id="rId4"/>
    <p:sldId id="462" r:id="rId5"/>
    <p:sldId id="467" r:id="rId6"/>
    <p:sldId id="463" r:id="rId7"/>
    <p:sldId id="468" r:id="rId8"/>
    <p:sldId id="464" r:id="rId9"/>
    <p:sldId id="465" r:id="rId10"/>
    <p:sldId id="457" r:id="rId11"/>
    <p:sldId id="458" r:id="rId12"/>
    <p:sldId id="459" r:id="rId13"/>
    <p:sldId id="460" r:id="rId14"/>
    <p:sldId id="461" r:id="rId15"/>
    <p:sldId id="33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E4580A"/>
    <a:srgbClr val="002B82"/>
    <a:srgbClr val="00CC00"/>
    <a:srgbClr val="339933"/>
    <a:srgbClr val="28A010"/>
    <a:srgbClr val="FFA401"/>
    <a:srgbClr val="006600"/>
    <a:srgbClr val="91E509"/>
    <a:srgbClr val="72E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76173" autoAdjust="0"/>
  </p:normalViewPr>
  <p:slideViewPr>
    <p:cSldViewPr>
      <p:cViewPr varScale="1">
        <p:scale>
          <a:sx n="75" d="100"/>
          <a:sy n="75" d="100"/>
        </p:scale>
        <p:origin x="133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28-Mar-21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28-Mar-21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28-Mar-21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28-Mar-21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28-Mar-21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28-Mar-21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28-Mar-21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28-Mar-21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28-Mar-21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510188"/>
            <a:ext cx="87430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CSE- 104</a:t>
            </a:r>
          </a:p>
          <a:p>
            <a:pPr algn="ctr"/>
            <a:r>
              <a:rPr lang="en-US" sz="42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Structured Programming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900" dirty="0" smtClean="0">
                <a:solidFill>
                  <a:schemeClr val="tx1"/>
                </a:solidFill>
              </a:rPr>
              <a:t>Lab : 12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Lab-Test, Bit wise operation, </a:t>
            </a: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Dynamic </a:t>
            </a: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Memory </a:t>
            </a: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Allocation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Sometimes the size of the array you declared may be insufficient. To solve this issue, you can allocate memory manually during run-time. This is known as dynamic memory allocation in C programming.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To allocate memory dynamically, library functions are </a:t>
            </a:r>
            <a:r>
              <a:rPr lang="en-GB" sz="2400" b="1" dirty="0" err="1"/>
              <a:t>malloc</a:t>
            </a:r>
            <a:r>
              <a:rPr lang="en-GB" sz="2400" b="1" dirty="0"/>
              <a:t>(), </a:t>
            </a:r>
            <a:r>
              <a:rPr lang="en-GB" sz="2400" b="1" dirty="0" err="1"/>
              <a:t>calloc</a:t>
            </a:r>
            <a:r>
              <a:rPr lang="en-GB" sz="2400" b="1" dirty="0"/>
              <a:t>(), </a:t>
            </a:r>
            <a:r>
              <a:rPr lang="en-GB" sz="2400" b="1" dirty="0" err="1"/>
              <a:t>realloc</a:t>
            </a:r>
            <a:r>
              <a:rPr lang="en-GB" sz="2400" b="1" dirty="0"/>
              <a:t>() and free() </a:t>
            </a:r>
            <a:r>
              <a:rPr lang="en-GB" sz="2400" dirty="0"/>
              <a:t>are used. These functions are defined in the </a:t>
            </a:r>
            <a:r>
              <a:rPr lang="en-GB" sz="2400" b="1" dirty="0"/>
              <a:t>&lt;</a:t>
            </a:r>
            <a:r>
              <a:rPr lang="en-GB" sz="2400" b="1" dirty="0" err="1"/>
              <a:t>stdlib.h</a:t>
            </a:r>
            <a:r>
              <a:rPr lang="en-GB" sz="2400" b="1" dirty="0"/>
              <a:t>&gt; </a:t>
            </a:r>
            <a:r>
              <a:rPr lang="en-GB" sz="2400" dirty="0"/>
              <a:t>header file.</a:t>
            </a:r>
          </a:p>
        </p:txBody>
      </p:sp>
    </p:spTree>
    <p:extLst>
      <p:ext uri="{BB962C8B-B14F-4D97-AF65-F5344CB8AC3E}">
        <p14:creationId xmlns:p14="http://schemas.microsoft.com/office/powerpoint/2010/main" val="288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0" y="3276600"/>
            <a:ext cx="7239000" cy="240065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Syntax of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malloc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	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castType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*)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malloc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83A42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Example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	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float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*)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malloc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*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sizeof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float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780624"/>
            <a:ext cx="8763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C </a:t>
            </a:r>
            <a:r>
              <a:rPr lang="en-GB" sz="2800" b="1" dirty="0" err="1"/>
              <a:t>malloc</a:t>
            </a:r>
            <a:r>
              <a:rPr lang="en-GB" sz="2800" b="1" dirty="0"/>
              <a:t>()</a:t>
            </a:r>
          </a:p>
          <a:p>
            <a:r>
              <a:rPr lang="en-GB" sz="2000" dirty="0"/>
              <a:t>The name "</a:t>
            </a:r>
            <a:r>
              <a:rPr lang="en-GB" sz="2000" dirty="0" err="1"/>
              <a:t>malloc</a:t>
            </a:r>
            <a:r>
              <a:rPr lang="en-GB" sz="2000" dirty="0"/>
              <a:t>" stands for memory allocation.</a:t>
            </a:r>
          </a:p>
          <a:p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dirty="0" err="1"/>
              <a:t>malloc</a:t>
            </a:r>
            <a:r>
              <a:rPr lang="en-GB" sz="2000" dirty="0"/>
              <a:t>() function reserves a block of memory of the specified number of bytes. And, it returns a pointer of void which can be casted into pointers of any form</a:t>
            </a:r>
          </a:p>
        </p:txBody>
      </p:sp>
    </p:spTree>
    <p:extLst>
      <p:ext uri="{BB962C8B-B14F-4D97-AF65-F5344CB8AC3E}">
        <p14:creationId xmlns:p14="http://schemas.microsoft.com/office/powerpoint/2010/main" val="33265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62" y="661123"/>
            <a:ext cx="8677275" cy="190821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C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calloc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name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calloc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" stands for contiguous allocation.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allocates memory and leaves the memory uninitialized. Whereas, the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allocates memory and initializes all bits to zero.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76299" y="3631168"/>
            <a:ext cx="7010400" cy="16927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Syntax of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calloc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		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castType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*)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calloc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(n, 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Example: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		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float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*)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calloc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sizeof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float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670" y="914400"/>
            <a:ext cx="8905875" cy="16004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free()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Dynamically allocated memory created with either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doesn't get freed on their own. You must explicitly use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free()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 release the space.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81200" y="3350938"/>
            <a:ext cx="4267200" cy="14157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Syntax of free()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		free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746621"/>
            <a:ext cx="4495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r>
              <a:rPr lang="en-GB" sz="1600" dirty="0"/>
              <a:t>#include &lt;</a:t>
            </a:r>
            <a:r>
              <a:rPr lang="en-GB" sz="1600" dirty="0" err="1"/>
              <a:t>stdlib.h</a:t>
            </a:r>
            <a:r>
              <a:rPr lang="en-GB" sz="1600" dirty="0"/>
              <a:t>&gt;</a:t>
            </a:r>
          </a:p>
          <a:p>
            <a:endParaRPr lang="en-GB" sz="1600" dirty="0"/>
          </a:p>
          <a:p>
            <a:r>
              <a:rPr lang="en-GB" sz="1600" dirty="0" err="1"/>
              <a:t>int</a:t>
            </a:r>
            <a:r>
              <a:rPr lang="en-GB" sz="1600" dirty="0"/>
              <a:t> main()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int</a:t>
            </a:r>
            <a:r>
              <a:rPr lang="en-GB" sz="1600" dirty="0"/>
              <a:t> n, </a:t>
            </a:r>
            <a:r>
              <a:rPr lang="en-GB" sz="1600" dirty="0" err="1"/>
              <a:t>i</a:t>
            </a:r>
            <a:r>
              <a:rPr lang="en-GB" sz="1600" dirty="0"/>
              <a:t>, *</a:t>
            </a:r>
            <a:r>
              <a:rPr lang="en-GB" sz="1600" dirty="0" err="1"/>
              <a:t>ptr</a:t>
            </a:r>
            <a:r>
              <a:rPr lang="en-GB" sz="1600" dirty="0"/>
              <a:t>, sum = 0;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("Enter number of elements: 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scanf</a:t>
            </a:r>
            <a:r>
              <a:rPr lang="en-GB" sz="1600" dirty="0"/>
              <a:t>("%d", &amp;n);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ptr</a:t>
            </a:r>
            <a:r>
              <a:rPr lang="en-GB" sz="1600" dirty="0"/>
              <a:t> = (</a:t>
            </a:r>
            <a:r>
              <a:rPr lang="en-GB" sz="1600" dirty="0" err="1"/>
              <a:t>int</a:t>
            </a:r>
            <a:r>
              <a:rPr lang="en-GB" sz="1600" dirty="0"/>
              <a:t>*) </a:t>
            </a:r>
            <a:r>
              <a:rPr lang="en-GB" sz="1600" dirty="0" err="1"/>
              <a:t>malloc</a:t>
            </a:r>
            <a:r>
              <a:rPr lang="en-GB" sz="1600" dirty="0"/>
              <a:t>(n * </a:t>
            </a:r>
            <a:r>
              <a:rPr lang="en-GB" sz="1600" dirty="0" err="1"/>
              <a:t>sizeof</a:t>
            </a:r>
            <a:r>
              <a:rPr lang="en-GB" sz="1600" dirty="0"/>
              <a:t>(</a:t>
            </a:r>
            <a:r>
              <a:rPr lang="en-GB" sz="1600" dirty="0" err="1"/>
              <a:t>int</a:t>
            </a:r>
            <a:r>
              <a:rPr lang="en-GB" sz="1600" dirty="0"/>
              <a:t>));</a:t>
            </a:r>
          </a:p>
          <a:p>
            <a:endParaRPr lang="en-GB" sz="1600" dirty="0"/>
          </a:p>
          <a:p>
            <a:r>
              <a:rPr lang="en-GB" sz="1600" dirty="0"/>
              <a:t>       // if memory cannot be allocated</a:t>
            </a:r>
          </a:p>
          <a:p>
            <a:r>
              <a:rPr lang="en-GB" sz="1600" dirty="0"/>
              <a:t>    if(</a:t>
            </a:r>
            <a:r>
              <a:rPr lang="en-GB" sz="1600" dirty="0" err="1"/>
              <a:t>ptr</a:t>
            </a:r>
            <a:r>
              <a:rPr lang="en-GB" sz="1600" dirty="0"/>
              <a:t> == NULL)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printf</a:t>
            </a:r>
            <a:r>
              <a:rPr lang="en-GB" sz="1600" dirty="0"/>
              <a:t>("Error! memory not allocated.");</a:t>
            </a:r>
          </a:p>
          <a:p>
            <a:r>
              <a:rPr lang="en-GB" sz="1600" dirty="0"/>
              <a:t>        exit(0);</a:t>
            </a:r>
          </a:p>
          <a:p>
            <a:r>
              <a:rPr lang="en-GB" sz="1600" dirty="0"/>
              <a:t>    </a:t>
            </a: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4876800" y="733921"/>
            <a:ext cx="3581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("Enter elements: ");</a:t>
            </a:r>
          </a:p>
          <a:p>
            <a:r>
              <a:rPr lang="en-GB" dirty="0"/>
              <a:t>    for(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++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scanf</a:t>
            </a:r>
            <a:r>
              <a:rPr lang="en-GB" dirty="0"/>
              <a:t>("%d", </a:t>
            </a:r>
            <a:r>
              <a:rPr lang="en-GB" dirty="0" err="1"/>
              <a:t>ptr</a:t>
            </a:r>
            <a:r>
              <a:rPr lang="en-GB" dirty="0"/>
              <a:t> +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r>
              <a:rPr lang="en-GB" dirty="0"/>
              <a:t>        sum += *(</a:t>
            </a:r>
            <a:r>
              <a:rPr lang="en-GB" dirty="0" err="1"/>
              <a:t>ptr</a:t>
            </a:r>
            <a:r>
              <a:rPr lang="en-GB" dirty="0"/>
              <a:t> +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("Sum = %d", sum);</a:t>
            </a:r>
          </a:p>
          <a:p>
            <a:endParaRPr lang="en-GB" dirty="0"/>
          </a:p>
          <a:p>
            <a:r>
              <a:rPr lang="en-GB" dirty="0"/>
              <a:t>    // deallocating the memory</a:t>
            </a:r>
          </a:p>
          <a:p>
            <a:r>
              <a:rPr lang="en-GB" dirty="0"/>
              <a:t>    free(</a:t>
            </a:r>
            <a:r>
              <a:rPr lang="en-GB" dirty="0" err="1"/>
              <a:t>ptr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28-Mar-21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Performance 20-marks 45min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0026" y="741879"/>
            <a:ext cx="770014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Write a C program to find the following series using recursion.</a:t>
            </a:r>
          </a:p>
          <a:p>
            <a:pPr algn="ctr"/>
            <a:endParaRPr lang="en-GB" sz="2800" dirty="0" smtClean="0"/>
          </a:p>
          <a:p>
            <a:pPr algn="ctr"/>
            <a:endParaRPr lang="en-GB" sz="2800" dirty="0"/>
          </a:p>
          <a:p>
            <a:pPr algn="ctr"/>
            <a:endParaRPr lang="en-GB" sz="2800" dirty="0" smtClean="0"/>
          </a:p>
          <a:p>
            <a:r>
              <a:rPr lang="en-GB" sz="2800" b="1" dirty="0" smtClean="0"/>
              <a:t>Input /output:</a:t>
            </a:r>
          </a:p>
          <a:p>
            <a:r>
              <a:rPr lang="en-GB" sz="2800" dirty="0" smtClean="0"/>
              <a:t>n=5</a:t>
            </a:r>
          </a:p>
          <a:p>
            <a:r>
              <a:rPr lang="en-GB" sz="2800" dirty="0"/>
              <a:t>1, 1, 2, 5, </a:t>
            </a:r>
            <a:r>
              <a:rPr lang="en-GB" sz="2800" dirty="0" smtClean="0"/>
              <a:t>14</a:t>
            </a:r>
          </a:p>
          <a:p>
            <a:endParaRPr lang="en-GB" sz="2800" dirty="0"/>
          </a:p>
          <a:p>
            <a:r>
              <a:rPr lang="en-GB" sz="2800" dirty="0" smtClean="0"/>
              <a:t>n=10</a:t>
            </a:r>
            <a:endParaRPr lang="en-GB" sz="2800" dirty="0"/>
          </a:p>
          <a:p>
            <a:r>
              <a:rPr lang="en-GB" sz="2800" dirty="0"/>
              <a:t>1, 1, 2, 5, 14, 42, 132, 429, 1430, </a:t>
            </a:r>
            <a:r>
              <a:rPr lang="en-GB" sz="2800" dirty="0" smtClean="0"/>
              <a:t>4862</a:t>
            </a:r>
            <a:endParaRPr lang="en-GB" sz="2800" dirty="0"/>
          </a:p>
          <a:p>
            <a:endParaRPr lang="en-GB" sz="2000" dirty="0" smtClean="0"/>
          </a:p>
          <a:p>
            <a:pPr algn="ctr"/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08" y="1752600"/>
            <a:ext cx="6705600" cy="10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Performance 20-marks 45 min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066800"/>
            <a:ext cx="77001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Write a C program to convert string to integer using recursion.</a:t>
            </a:r>
          </a:p>
          <a:p>
            <a:r>
              <a:rPr lang="en-GB" sz="2800" dirty="0" smtClean="0"/>
              <a:t>** </a:t>
            </a:r>
            <a:r>
              <a:rPr lang="en-GB" sz="2000" dirty="0" smtClean="0"/>
              <a:t>string will only valid number and don’t use any built-in function</a:t>
            </a:r>
            <a:r>
              <a:rPr lang="en-GB" sz="2800" dirty="0" smtClean="0"/>
              <a:t>.</a:t>
            </a:r>
            <a:endParaRPr lang="en-GB" sz="2800" dirty="0"/>
          </a:p>
          <a:p>
            <a:pPr algn="ctr"/>
            <a:endParaRPr lang="en-GB" sz="2800" dirty="0" smtClean="0"/>
          </a:p>
          <a:p>
            <a:pPr algn="ctr"/>
            <a:endParaRPr lang="en-GB" sz="2800" dirty="0" smtClean="0"/>
          </a:p>
          <a:p>
            <a:r>
              <a:rPr lang="en-GB" sz="2800" b="1" dirty="0" smtClean="0"/>
              <a:t>Input /output:</a:t>
            </a:r>
          </a:p>
          <a:p>
            <a:r>
              <a:rPr lang="en-GB" sz="2800" dirty="0" smtClean="0"/>
              <a:t>“123”</a:t>
            </a:r>
          </a:p>
          <a:p>
            <a:r>
              <a:rPr lang="en-GB" sz="2800" dirty="0" smtClean="0"/>
              <a:t>123</a:t>
            </a:r>
          </a:p>
          <a:p>
            <a:endParaRPr lang="en-GB" sz="2800" dirty="0" smtClean="0"/>
          </a:p>
          <a:p>
            <a:r>
              <a:rPr lang="en-GB" sz="2800" dirty="0" smtClean="0"/>
              <a:t>“1347”</a:t>
            </a:r>
          </a:p>
          <a:p>
            <a:r>
              <a:rPr lang="en-GB" sz="2800" dirty="0" smtClean="0"/>
              <a:t>1347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36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Performance 10-marks 45 min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553998"/>
            <a:ext cx="6477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long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catalan</a:t>
            </a:r>
            <a:r>
              <a:rPr lang="en-GB" dirty="0"/>
              <a:t>( </a:t>
            </a:r>
            <a:r>
              <a:rPr lang="en-GB" dirty="0" err="1"/>
              <a:t>int</a:t>
            </a:r>
            <a:r>
              <a:rPr lang="en-GB" dirty="0"/>
              <a:t> 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long </a:t>
            </a:r>
            <a:r>
              <a:rPr lang="en-GB" dirty="0" err="1"/>
              <a:t>int</a:t>
            </a:r>
            <a:r>
              <a:rPr lang="en-GB" dirty="0"/>
              <a:t> result = 0;</a:t>
            </a:r>
          </a:p>
          <a:p>
            <a:r>
              <a:rPr lang="en-GB" dirty="0"/>
              <a:t>    if (n &lt;= 1)</a:t>
            </a:r>
          </a:p>
          <a:p>
            <a:r>
              <a:rPr lang="en-GB" dirty="0"/>
              <a:t>        return 1;</a:t>
            </a:r>
          </a:p>
          <a:p>
            <a:endParaRPr lang="en-GB" dirty="0"/>
          </a:p>
          <a:p>
            <a:r>
              <a:rPr lang="en-GB" dirty="0"/>
              <a:t>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        result += </a:t>
            </a:r>
            <a:r>
              <a:rPr lang="en-GB" dirty="0" err="1"/>
              <a:t>catalan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)*</a:t>
            </a:r>
            <a:r>
              <a:rPr lang="en-GB" dirty="0" err="1"/>
              <a:t>catalan</a:t>
            </a:r>
            <a:r>
              <a:rPr lang="en-GB" dirty="0"/>
              <a:t>(n-i-1);</a:t>
            </a:r>
          </a:p>
          <a:p>
            <a:endParaRPr lang="en-GB" dirty="0"/>
          </a:p>
          <a:p>
            <a:r>
              <a:rPr lang="en-GB" dirty="0"/>
              <a:t>    return result;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n;</a:t>
            </a:r>
          </a:p>
          <a:p>
            <a:r>
              <a:rPr lang="en-GB" dirty="0"/>
              <a:t>    </a:t>
            </a:r>
            <a:r>
              <a:rPr lang="en-GB" dirty="0" err="1"/>
              <a:t>scanf</a:t>
            </a:r>
            <a:r>
              <a:rPr lang="en-GB" dirty="0"/>
              <a:t>("%d", &amp;n);</a:t>
            </a:r>
          </a:p>
          <a:p>
            <a:r>
              <a:rPr lang="en-GB" dirty="0"/>
              <a:t>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=1; </a:t>
            </a:r>
            <a:r>
              <a:rPr lang="en-GB" dirty="0" err="1"/>
              <a:t>i</a:t>
            </a:r>
            <a:r>
              <a:rPr lang="en-GB" dirty="0"/>
              <a:t>&lt;=n;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 ", </a:t>
            </a:r>
            <a:r>
              <a:rPr lang="en-GB" dirty="0" err="1"/>
              <a:t>catalan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));</a:t>
            </a:r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9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Performance </a:t>
            </a: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10-marks 45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553998"/>
            <a:ext cx="6477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#include &lt;</a:t>
            </a:r>
            <a:r>
              <a:rPr lang="en-GB" dirty="0" err="1"/>
              <a:t>string.h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StrtoInt</a:t>
            </a:r>
            <a:r>
              <a:rPr lang="en-GB" dirty="0"/>
              <a:t>(char *</a:t>
            </a:r>
            <a:r>
              <a:rPr lang="en-GB" dirty="0" err="1"/>
              <a:t>str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if (n == 1)</a:t>
            </a:r>
          </a:p>
          <a:p>
            <a:r>
              <a:rPr lang="en-GB" dirty="0"/>
              <a:t>        return *</a:t>
            </a:r>
            <a:r>
              <a:rPr lang="en-GB" dirty="0" err="1"/>
              <a:t>str</a:t>
            </a:r>
            <a:r>
              <a:rPr lang="en-GB" dirty="0"/>
              <a:t> - '0';</a:t>
            </a:r>
          </a:p>
          <a:p>
            <a:r>
              <a:rPr lang="en-GB" dirty="0"/>
              <a:t>    return (10 * </a:t>
            </a:r>
            <a:r>
              <a:rPr lang="en-GB" dirty="0" err="1"/>
              <a:t>StrtoInt</a:t>
            </a:r>
            <a:r>
              <a:rPr lang="en-GB" dirty="0"/>
              <a:t>(</a:t>
            </a:r>
            <a:r>
              <a:rPr lang="en-GB" dirty="0" err="1"/>
              <a:t>str</a:t>
            </a:r>
            <a:r>
              <a:rPr lang="en-GB" dirty="0"/>
              <a:t>, n - 1) + </a:t>
            </a:r>
            <a:r>
              <a:rPr lang="en-GB" dirty="0" err="1"/>
              <a:t>str</a:t>
            </a:r>
            <a:r>
              <a:rPr lang="en-GB" dirty="0"/>
              <a:t>[n-1] - '0');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main(void)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char </a:t>
            </a:r>
            <a:r>
              <a:rPr lang="en-GB" dirty="0" err="1"/>
              <a:t>str</a:t>
            </a:r>
            <a:r>
              <a:rPr lang="en-GB" dirty="0"/>
              <a:t>[10];</a:t>
            </a:r>
          </a:p>
          <a:p>
            <a:r>
              <a:rPr lang="en-GB" dirty="0"/>
              <a:t>    gets(</a:t>
            </a:r>
            <a:r>
              <a:rPr lang="en-GB" dirty="0" err="1"/>
              <a:t>str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n = </a:t>
            </a:r>
            <a:r>
              <a:rPr lang="en-GB" dirty="0" err="1"/>
              <a:t>strlen</a:t>
            </a:r>
            <a:r>
              <a:rPr lang="en-GB" dirty="0"/>
              <a:t>(</a:t>
            </a:r>
            <a:r>
              <a:rPr lang="en-GB" dirty="0" err="1"/>
              <a:t>str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("%d", </a:t>
            </a:r>
            <a:r>
              <a:rPr lang="en-GB" dirty="0" err="1"/>
              <a:t>StrtoInt</a:t>
            </a:r>
            <a:r>
              <a:rPr lang="en-GB" dirty="0"/>
              <a:t>(</a:t>
            </a:r>
            <a:r>
              <a:rPr lang="en-GB" dirty="0" err="1"/>
              <a:t>str</a:t>
            </a:r>
            <a:r>
              <a:rPr lang="en-GB" dirty="0"/>
              <a:t>, n));</a:t>
            </a:r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7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in 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801" y="1148326"/>
          <a:ext cx="8239124" cy="5111456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846315">
                  <a:extLst>
                    <a:ext uri="{9D8B030D-6E8A-4147-A177-3AD203B41FA5}">
                      <a16:colId xmlns:a16="http://schemas.microsoft.com/office/drawing/2014/main" val="2557001584"/>
                    </a:ext>
                  </a:extLst>
                </a:gridCol>
                <a:gridCol w="4306249">
                  <a:extLst>
                    <a:ext uri="{9D8B030D-6E8A-4147-A177-3AD203B41FA5}">
                      <a16:colId xmlns:a16="http://schemas.microsoft.com/office/drawing/2014/main" val="2747773897"/>
                    </a:ext>
                  </a:extLst>
                </a:gridCol>
                <a:gridCol w="3086560">
                  <a:extLst>
                    <a:ext uri="{9D8B030D-6E8A-4147-A177-3AD203B41FA5}">
                      <a16:colId xmlns:a16="http://schemas.microsoft.com/office/drawing/2014/main" val="560686174"/>
                    </a:ext>
                  </a:extLst>
                </a:gridCol>
              </a:tblGrid>
              <a:tr h="59826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Operator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Description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Example</a:t>
                      </a:r>
                    </a:p>
                  </a:txBody>
                  <a:tcPr marL="75559" marR="75559" marT="75559" marB="75559"/>
                </a:tc>
                <a:extLst>
                  <a:ext uri="{0D108BD9-81ED-4DB2-BD59-A6C34878D82A}">
                    <a16:rowId xmlns:a16="http://schemas.microsoft.com/office/drawing/2014/main" val="2119706392"/>
                  </a:ext>
                </a:extLst>
              </a:tr>
              <a:tr h="598260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&amp;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(A &amp; B) = 12, i.e., 0000 1100</a:t>
                      </a:r>
                    </a:p>
                  </a:txBody>
                  <a:tcPr marL="75559" marR="75559" marT="75559" marB="75559"/>
                </a:tc>
                <a:extLst>
                  <a:ext uri="{0D108BD9-81ED-4DB2-BD59-A6C34878D82A}">
                    <a16:rowId xmlns:a16="http://schemas.microsoft.com/office/drawing/2014/main" val="3193524339"/>
                  </a:ext>
                </a:extLst>
              </a:tr>
              <a:tr h="598260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|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(A | B) = 61, i.e., 0011 1101</a:t>
                      </a:r>
                    </a:p>
                  </a:txBody>
                  <a:tcPr marL="75559" marR="75559" marT="75559" marB="75559"/>
                </a:tc>
                <a:extLst>
                  <a:ext uri="{0D108BD9-81ED-4DB2-BD59-A6C34878D82A}">
                    <a16:rowId xmlns:a16="http://schemas.microsoft.com/office/drawing/2014/main" val="349094671"/>
                  </a:ext>
                </a:extLst>
              </a:tr>
              <a:tr h="598260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^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(A ^ B) = 49, i.e., 0011 0001</a:t>
                      </a:r>
                    </a:p>
                  </a:txBody>
                  <a:tcPr marL="75559" marR="75559" marT="75559" marB="75559"/>
                </a:tc>
                <a:extLst>
                  <a:ext uri="{0D108BD9-81ED-4DB2-BD59-A6C34878D82A}">
                    <a16:rowId xmlns:a16="http://schemas.microsoft.com/office/drawing/2014/main" val="946424195"/>
                  </a:ext>
                </a:extLst>
              </a:tr>
              <a:tr h="598260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~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 dirty="0">
                          <a:effectLst/>
                        </a:rPr>
                        <a:t>Binary One's Complement Operator is unary and has the effect of 'flipping' bits.</a:t>
                      </a:r>
                    </a:p>
                  </a:txBody>
                  <a:tcPr marL="75559" marR="75559" marT="75559" marB="75559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(~A ) = ~(60), i.e,. 1100 0011</a:t>
                      </a:r>
                    </a:p>
                  </a:txBody>
                  <a:tcPr marL="75559" marR="75559" marT="75559" marB="75559"/>
                </a:tc>
                <a:extLst>
                  <a:ext uri="{0D108BD9-81ED-4DB2-BD59-A6C34878D82A}">
                    <a16:rowId xmlns:a16="http://schemas.microsoft.com/office/drawing/2014/main" val="1751308961"/>
                  </a:ext>
                </a:extLst>
              </a:tr>
              <a:tr h="816543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&lt;&lt;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600">
                          <a:effectLst/>
                        </a:rPr>
                        <a:t>A &lt;&lt; 2 = 240 i.e., 1111 0000</a:t>
                      </a:r>
                    </a:p>
                  </a:txBody>
                  <a:tcPr marL="75559" marR="75559" marT="75559" marB="75559" anchor="ctr"/>
                </a:tc>
                <a:extLst>
                  <a:ext uri="{0D108BD9-81ED-4DB2-BD59-A6C34878D82A}">
                    <a16:rowId xmlns:a16="http://schemas.microsoft.com/office/drawing/2014/main" val="443770083"/>
                  </a:ext>
                </a:extLst>
              </a:tr>
              <a:tr h="1034828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&gt;&gt;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75559" marR="75559" marT="75559" marB="75559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600" dirty="0">
                          <a:effectLst/>
                        </a:rPr>
                        <a:t>A &gt;&gt; 2 = 15 i.e., 0000 111</a:t>
                      </a:r>
                    </a:p>
                  </a:txBody>
                  <a:tcPr marL="75559" marR="75559" marT="75559" marB="75559" anchor="ctr"/>
                </a:tc>
                <a:extLst>
                  <a:ext uri="{0D108BD9-81ED-4DB2-BD59-A6C34878D82A}">
                    <a16:rowId xmlns:a16="http://schemas.microsoft.com/office/drawing/2014/main" val="27364018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9630" y="681688"/>
            <a:ext cx="7622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= 60        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00111100               B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= 13         00001101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4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in 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630" y="681688"/>
            <a:ext cx="7622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= 60        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00111100               B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= 13         00001101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05000" y="2415450"/>
            <a:ext cx="362150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600" dirty="0" smtClean="0"/>
              <a:t>&gt;&gt;3</a:t>
            </a:r>
          </a:p>
          <a:p>
            <a:r>
              <a:rPr lang="en-GB" sz="6600" dirty="0" smtClean="0"/>
              <a:t>10001</a:t>
            </a:r>
            <a:r>
              <a:rPr lang="en-GB" sz="6600" dirty="0" smtClean="0">
                <a:solidFill>
                  <a:srgbClr val="009900"/>
                </a:solidFill>
              </a:rPr>
              <a:t>1</a:t>
            </a:r>
            <a:r>
              <a:rPr lang="en-GB" sz="6600" dirty="0" smtClean="0"/>
              <a:t>01</a:t>
            </a:r>
          </a:p>
          <a:p>
            <a:r>
              <a:rPr lang="en-GB" sz="6600" dirty="0" smtClean="0"/>
              <a:t>00010001</a:t>
            </a:r>
            <a:endParaRPr lang="en-GB" sz="6600" dirty="0" smtClean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8875" y="949365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/>
              <a:t>void </a:t>
            </a:r>
            <a:r>
              <a:rPr lang="en-GB" dirty="0" err="1"/>
              <a:t>decToBinary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n)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binaryNum</a:t>
            </a:r>
            <a:r>
              <a:rPr lang="en-GB" dirty="0"/>
              <a:t>[8]= {0};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0,j;</a:t>
            </a:r>
          </a:p>
          <a:p>
            <a:r>
              <a:rPr lang="en-GB" dirty="0"/>
              <a:t>    while (n &gt; 0)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binaryNum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 n % 2;</a:t>
            </a:r>
          </a:p>
          <a:p>
            <a:r>
              <a:rPr lang="en-GB" dirty="0"/>
              <a:t>        n = n / 2;</a:t>
            </a:r>
          </a:p>
          <a:p>
            <a:r>
              <a:rPr lang="en-GB" dirty="0"/>
              <a:t>        </a:t>
            </a:r>
            <a:r>
              <a:rPr lang="en-GB" dirty="0" err="1"/>
              <a:t>i</a:t>
            </a:r>
            <a:r>
              <a:rPr lang="en-GB" dirty="0"/>
              <a:t>++;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for ( j = 7; j &gt;=0 ; j--)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("%d", </a:t>
            </a:r>
            <a:r>
              <a:rPr lang="en-GB" dirty="0" err="1"/>
              <a:t>binaryNum</a:t>
            </a:r>
            <a:r>
              <a:rPr lang="en-GB" dirty="0"/>
              <a:t>[j]);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6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28-Mar-21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90919"/>
            <a:ext cx="4572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main()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unsigned </a:t>
            </a:r>
            <a:r>
              <a:rPr lang="en-GB" sz="1600" dirty="0" err="1"/>
              <a:t>int</a:t>
            </a:r>
            <a:r>
              <a:rPr lang="en-GB" sz="1600" dirty="0"/>
              <a:t> x = 60;</a:t>
            </a:r>
          </a:p>
          <a:p>
            <a:r>
              <a:rPr lang="en-GB" sz="1600" dirty="0"/>
              <a:t>    unsigned </a:t>
            </a:r>
            <a:r>
              <a:rPr lang="en-GB" sz="1600" dirty="0" err="1"/>
              <a:t>int</a:t>
            </a:r>
            <a:r>
              <a:rPr lang="en-GB" sz="1600" dirty="0"/>
              <a:t> y = 13;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int</a:t>
            </a:r>
            <a:r>
              <a:rPr lang="en-GB" sz="1600" dirty="0"/>
              <a:t> z = 0;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 x = %d\t\</a:t>
            </a:r>
            <a:r>
              <a:rPr lang="en-GB" sz="1600" dirty="0" err="1"/>
              <a:t>t",x</a:t>
            </a:r>
            <a:r>
              <a:rPr lang="en-GB" sz="1600" dirty="0"/>
              <a:t>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decToBinary</a:t>
            </a:r>
            <a:r>
              <a:rPr lang="en-GB" sz="1600" dirty="0"/>
              <a:t>(x) ;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 y = %d\t\</a:t>
            </a:r>
            <a:r>
              <a:rPr lang="en-GB" sz="1600" dirty="0" err="1"/>
              <a:t>t",y</a:t>
            </a:r>
            <a:r>
              <a:rPr lang="en-GB" sz="1600" dirty="0"/>
              <a:t>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decToBinary</a:t>
            </a:r>
            <a:r>
              <a:rPr lang="en-GB" sz="1600" dirty="0"/>
              <a:t>(y) 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("\n");</a:t>
            </a:r>
          </a:p>
          <a:p>
            <a:endParaRPr lang="en-GB" sz="1600" dirty="0"/>
          </a:p>
          <a:p>
            <a:r>
              <a:rPr lang="en-GB" sz="1600" dirty="0"/>
              <a:t>    z =x &amp; y;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("AND Operator - x &amp; y = %d\</a:t>
            </a:r>
            <a:r>
              <a:rPr lang="en-GB" sz="1600" dirty="0" err="1"/>
              <a:t>t",z</a:t>
            </a:r>
            <a:r>
              <a:rPr lang="en-GB" sz="1600" dirty="0"/>
              <a:t>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decToBinary</a:t>
            </a:r>
            <a:r>
              <a:rPr lang="en-GB" sz="1600" dirty="0"/>
              <a:t>(z) ;</a:t>
            </a:r>
          </a:p>
          <a:p>
            <a:endParaRPr lang="en-GB" sz="1600" dirty="0"/>
          </a:p>
          <a:p>
            <a:r>
              <a:rPr lang="en-GB" sz="1600" dirty="0"/>
              <a:t>    z = x | y;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("OR Operator -  x | y =  %d\</a:t>
            </a:r>
            <a:r>
              <a:rPr lang="en-GB" sz="1600" dirty="0" err="1"/>
              <a:t>t",z</a:t>
            </a:r>
            <a:r>
              <a:rPr lang="en-GB" sz="1600" dirty="0"/>
              <a:t>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decToBinary</a:t>
            </a:r>
            <a:r>
              <a:rPr lang="en-GB" sz="1600" dirty="0"/>
              <a:t>(z) ;</a:t>
            </a:r>
          </a:p>
          <a:p>
            <a:endParaRPr lang="en-GB" sz="1600" dirty="0"/>
          </a:p>
          <a:p>
            <a:r>
              <a:rPr lang="en-GB" sz="1600" dirty="0"/>
              <a:t>    z= </a:t>
            </a:r>
            <a:r>
              <a:rPr lang="en-GB" sz="1600" dirty="0" err="1"/>
              <a:t>x^y</a:t>
            </a:r>
            <a:r>
              <a:rPr lang="en-GB" sz="1600" dirty="0"/>
              <a:t>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("XOR Operator- x ^ y =  %d\</a:t>
            </a:r>
            <a:r>
              <a:rPr lang="en-GB" sz="1600" dirty="0" err="1"/>
              <a:t>t",z</a:t>
            </a:r>
            <a:r>
              <a:rPr lang="en-GB" sz="1600" dirty="0"/>
              <a:t>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decToBinary</a:t>
            </a:r>
            <a:r>
              <a:rPr lang="en-GB" sz="1600" dirty="0"/>
              <a:t>(z) 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2475" y="11430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err="1"/>
              <a:t>printf</a:t>
            </a:r>
            <a:r>
              <a:rPr lang="en-GB" sz="1400" dirty="0"/>
              <a:t>("\n");</a:t>
            </a:r>
          </a:p>
          <a:p>
            <a:r>
              <a:rPr lang="en-GB" sz="1400" dirty="0"/>
              <a:t>    z = ~x +256;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printf</a:t>
            </a:r>
            <a:r>
              <a:rPr lang="en-GB" sz="1400" dirty="0"/>
              <a:t>("One's Complement Operator - ~x = %d\t", z);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decToBinary</a:t>
            </a:r>
            <a:r>
              <a:rPr lang="en-GB" sz="1400" dirty="0"/>
              <a:t>(z) ;</a:t>
            </a:r>
          </a:p>
          <a:p>
            <a:endParaRPr lang="en-GB" sz="1400" dirty="0"/>
          </a:p>
          <a:p>
            <a:r>
              <a:rPr lang="en-GB" sz="1400" dirty="0"/>
              <a:t>    //x = 5;</a:t>
            </a:r>
          </a:p>
          <a:p>
            <a:r>
              <a:rPr lang="en-GB" sz="1400" dirty="0"/>
              <a:t>    z = x &lt;&lt; 2;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printf</a:t>
            </a:r>
            <a:r>
              <a:rPr lang="en-GB" sz="1400" dirty="0"/>
              <a:t>("Left Shift Operator x &lt;&lt; 2= %d\t", z 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decToBinary</a:t>
            </a:r>
            <a:r>
              <a:rPr lang="en-GB" sz="1400" dirty="0"/>
              <a:t>(z) ;</a:t>
            </a:r>
          </a:p>
          <a:p>
            <a:endParaRPr lang="en-GB" sz="1400" dirty="0"/>
          </a:p>
          <a:p>
            <a:r>
              <a:rPr lang="en-GB" sz="1400" dirty="0"/>
              <a:t>    z= x &gt;&gt; 2;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printf</a:t>
            </a:r>
            <a:r>
              <a:rPr lang="en-GB" sz="1400" dirty="0"/>
              <a:t> ("Right Shift Operator x &gt;&gt; 2= %d\t", z 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decToBinary</a:t>
            </a:r>
            <a:r>
              <a:rPr lang="en-GB" sz="1400" dirty="0"/>
              <a:t>(z) ;</a:t>
            </a:r>
          </a:p>
          <a:p>
            <a:endParaRPr lang="en-GB" sz="1400" dirty="0"/>
          </a:p>
          <a:p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2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6305</TotalTime>
  <Words>1151</Words>
  <Application>Microsoft Office PowerPoint</Application>
  <PresentationFormat>On-screen Show (4:3)</PresentationFormat>
  <Paragraphs>252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Aharoni</vt:lpstr>
      <vt:lpstr>Arial</vt:lpstr>
      <vt:lpstr>Calibri</vt:lpstr>
      <vt:lpstr>Cambria</vt:lpstr>
      <vt:lpstr>Droid Sans Mono</vt:lpstr>
      <vt:lpstr>euclid_circular_a</vt:lpstr>
      <vt:lpstr>Forte</vt:lpstr>
      <vt:lpstr>Lucida Bright</vt:lpstr>
      <vt:lpstr>Lucida Calligraphy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663</cp:revision>
  <dcterms:created xsi:type="dcterms:W3CDTF">2014-02-03T19:53:25Z</dcterms:created>
  <dcterms:modified xsi:type="dcterms:W3CDTF">2021-03-28T05:14:17Z</dcterms:modified>
</cp:coreProperties>
</file>