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6" r:id="rId5"/>
    <p:sldId id="259" r:id="rId6"/>
    <p:sldId id="260" r:id="rId7"/>
    <p:sldId id="261" r:id="rId8"/>
    <p:sldId id="262" r:id="rId9"/>
    <p:sldId id="263" r:id="rId10"/>
    <p:sldId id="264" r:id="rId11"/>
    <p:sldId id="291" r:id="rId12"/>
    <p:sldId id="292" r:id="rId13"/>
    <p:sldId id="293" r:id="rId14"/>
    <p:sldId id="308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266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94660"/>
  </p:normalViewPr>
  <p:slideViewPr>
    <p:cSldViewPr>
      <p:cViewPr varScale="1">
        <p:scale>
          <a:sx n="108" d="100"/>
          <a:sy n="108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png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 txBox="1">
            <a:spLocks noChangeArrowheads="1"/>
          </p:cNvSpPr>
          <p:nvPr userDrawn="1"/>
        </p:nvSpPr>
        <p:spPr bwMode="auto">
          <a:xfrm>
            <a:off x="7015163" y="6491288"/>
            <a:ext cx="19812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/>
            <a:r>
              <a:rPr lang="en-US" altLang="en-US" sz="900"/>
              <a:t>555.</a:t>
            </a:r>
            <a:fld id="{D2DFC005-725F-4F50-A214-662754C6B060}" type="slidenum">
              <a:rPr lang="en-US" altLang="en-US" sz="900"/>
              <a:pPr algn="r" eaLnBrk="1" hangingPunct="1"/>
              <a:t>‹#›</a:t>
            </a:fld>
            <a:endParaRPr lang="en-US" alt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4067175" y="6237288"/>
            <a:ext cx="1008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7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4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255B-A62B-486B-B07E-50535EEB24E1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BE07-E456-484B-90AF-E5C1C9740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n_collector" TargetMode="External"/><Relationship Id="rId2" Type="http://schemas.openxmlformats.org/officeDocument/2006/relationships/hyperlink" Target="http://en.wikipedia.org/wiki/Vc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555 Timer</a:t>
            </a:r>
          </a:p>
        </p:txBody>
      </p:sp>
      <p:pic>
        <p:nvPicPr>
          <p:cNvPr id="6" name="Picture 5" descr="5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981200"/>
            <a:ext cx="5467350" cy="4215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555 Timer</a:t>
            </a:r>
            <a:endParaRPr lang="en-IN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6544" y="1237804"/>
            <a:ext cx="8594725" cy="5303837"/>
            <a:chOff x="92075" y="868363"/>
            <a:chExt cx="8594725" cy="530383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66713" y="868363"/>
              <a:ext cx="8320087" cy="2246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3200" b="1" dirty="0">
                  <a:solidFill>
                    <a:schemeClr val="accent5">
                      <a:lumMod val="75000"/>
                    </a:schemeClr>
                  </a:solidFill>
                </a:rPr>
                <a:t>Description: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sz="2400" dirty="0"/>
                <a:t>Contains 25 transistors, 2 diodes and 16 resistors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sz="2400" dirty="0"/>
                <a:t> Maximum operating voltage 16V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GB" sz="2400" dirty="0"/>
                <a:t> Maximum output current 200mA</a:t>
              </a: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92075" y="5349875"/>
              <a:ext cx="84582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dirty="0"/>
                <a:t>If you input certain signals they will be processed / controlled in a certain manner and will produce a known output.</a:t>
              </a:r>
              <a:endParaRPr lang="en-US" sz="2400" dirty="0"/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365125" y="3200400"/>
              <a:ext cx="7134225" cy="1828800"/>
              <a:chOff x="230" y="2016"/>
              <a:chExt cx="4494" cy="1152"/>
            </a:xfrm>
          </p:grpSpPr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46" y="2793"/>
                <a:ext cx="4378" cy="375"/>
                <a:chOff x="432" y="2189"/>
                <a:chExt cx="4378" cy="375"/>
              </a:xfrm>
            </p:grpSpPr>
            <p:grpSp>
              <p:nvGrpSpPr>
                <p:cNvPr id="10" name="Group 18"/>
                <p:cNvGrpSpPr>
                  <a:grpSpLocks/>
                </p:cNvGrpSpPr>
                <p:nvPr/>
              </p:nvGrpSpPr>
              <p:grpSpPr bwMode="auto">
                <a:xfrm>
                  <a:off x="432" y="2189"/>
                  <a:ext cx="1037" cy="375"/>
                  <a:chOff x="432" y="2189"/>
                  <a:chExt cx="1037" cy="375"/>
                </a:xfrm>
              </p:grpSpPr>
              <p:sp>
                <p:nvSpPr>
                  <p:cNvPr id="19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2189"/>
                    <a:ext cx="1037" cy="375"/>
                  </a:xfrm>
                  <a:prstGeom prst="rect">
                    <a:avLst/>
                  </a:prstGeom>
                  <a:solidFill>
                    <a:srgbClr val="FFFF00"/>
                  </a:solidFill>
                  <a:ln w="2857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3" y="2276"/>
                    <a:ext cx="663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 dirty="0"/>
                      <a:t>INPUT</a:t>
                    </a:r>
                    <a:endParaRPr lang="en-US" dirty="0"/>
                  </a:p>
                </p:txBody>
              </p:sp>
            </p:grpSp>
            <p:grpSp>
              <p:nvGrpSpPr>
                <p:cNvPr id="11" name="Group 17"/>
                <p:cNvGrpSpPr>
                  <a:grpSpLocks/>
                </p:cNvGrpSpPr>
                <p:nvPr/>
              </p:nvGrpSpPr>
              <p:grpSpPr bwMode="auto">
                <a:xfrm>
                  <a:off x="2102" y="2189"/>
                  <a:ext cx="1037" cy="375"/>
                  <a:chOff x="2102" y="2189"/>
                  <a:chExt cx="1037" cy="375"/>
                </a:xfrm>
              </p:grpSpPr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102" y="2189"/>
                    <a:ext cx="1037" cy="375"/>
                  </a:xfrm>
                  <a:prstGeom prst="rect">
                    <a:avLst/>
                  </a:prstGeom>
                  <a:solidFill>
                    <a:srgbClr val="0000FF"/>
                  </a:solidFill>
                  <a:ln w="2857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203" y="2247"/>
                    <a:ext cx="64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>
                              <a:alpha val="50000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 dirty="0">
                        <a:solidFill>
                          <a:srgbClr val="FF0000"/>
                        </a:solidFill>
                      </a:rPr>
                      <a:t>PROCESS</a:t>
                    </a:r>
                    <a:endParaRPr lang="en-US" dirty="0"/>
                  </a:p>
                </p:txBody>
              </p:sp>
            </p:grpSp>
            <p:grpSp>
              <p:nvGrpSpPr>
                <p:cNvPr id="12" name="Group 16"/>
                <p:cNvGrpSpPr>
                  <a:grpSpLocks/>
                </p:cNvGrpSpPr>
                <p:nvPr/>
              </p:nvGrpSpPr>
              <p:grpSpPr bwMode="auto">
                <a:xfrm>
                  <a:off x="3773" y="2189"/>
                  <a:ext cx="1037" cy="375"/>
                  <a:chOff x="3773" y="2189"/>
                  <a:chExt cx="1037" cy="375"/>
                </a:xfrm>
              </p:grpSpPr>
              <p:sp>
                <p:nvSpPr>
                  <p:cNvPr id="1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773" y="2189"/>
                    <a:ext cx="1037" cy="375"/>
                  </a:xfrm>
                  <a:prstGeom prst="rect">
                    <a:avLst/>
                  </a:prstGeom>
                  <a:solidFill>
                    <a:srgbClr val="00FF00"/>
                  </a:solidFill>
                  <a:ln w="2857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946" y="2246"/>
                    <a:ext cx="70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 dirty="0"/>
                      <a:t>OUTPUT</a:t>
                    </a:r>
                    <a:endParaRPr lang="en-US" dirty="0"/>
                  </a:p>
                </p:txBody>
              </p:sp>
            </p:grpSp>
            <p:sp>
              <p:nvSpPr>
                <p:cNvPr id="13" name="Line 19"/>
                <p:cNvSpPr>
                  <a:spLocks noChangeShapeType="1"/>
                </p:cNvSpPr>
                <p:nvPr/>
              </p:nvSpPr>
              <p:spPr bwMode="auto">
                <a:xfrm>
                  <a:off x="1469" y="2362"/>
                  <a:ext cx="6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14" name="Line 20"/>
                <p:cNvSpPr>
                  <a:spLocks noChangeShapeType="1"/>
                </p:cNvSpPr>
                <p:nvPr/>
              </p:nvSpPr>
              <p:spPr bwMode="auto">
                <a:xfrm>
                  <a:off x="3139" y="2362"/>
                  <a:ext cx="6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dirty="0"/>
                </a:p>
              </p:txBody>
            </p:sp>
          </p:grpSp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230" y="2016"/>
                <a:ext cx="440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GB" sz="2400" dirty="0"/>
                  <a:t> Best treated as a single component with required </a:t>
                </a:r>
              </a:p>
              <a:p>
                <a:r>
                  <a:rPr lang="en-GB" sz="2400" dirty="0"/>
                  <a:t>  input and output</a:t>
                </a:r>
                <a:endParaRPr lang="en-US" sz="2400" dirty="0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826-CE9C-4492-9F3D-952E23697AB3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32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Oscillator Configuration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dirty="0"/>
              <a:t>Externally, the 555 requires an RC circuit to create the time delays required for the time high and the time low.</a:t>
            </a:r>
          </a:p>
          <a:p>
            <a:pPr eaLnBrk="1" hangingPunct="1"/>
            <a:endParaRPr lang="en-CA" altLang="en-US" dirty="0"/>
          </a:p>
          <a:p>
            <a:pPr eaLnBrk="1" hangingPunct="1"/>
            <a:r>
              <a:rPr lang="en-CA" altLang="en-US" dirty="0"/>
              <a:t>Standard configuration requires</a:t>
            </a:r>
          </a:p>
          <a:p>
            <a:pPr lvl="1" eaLnBrk="1" hangingPunct="1"/>
            <a:r>
              <a:rPr lang="en-CA" altLang="en-US" dirty="0"/>
              <a:t>common capacitor</a:t>
            </a:r>
          </a:p>
          <a:p>
            <a:pPr lvl="1" eaLnBrk="1" hangingPunct="1"/>
            <a:r>
              <a:rPr lang="en-CA" altLang="en-US" dirty="0"/>
              <a:t>a resistor for the charge cycle</a:t>
            </a:r>
          </a:p>
          <a:p>
            <a:pPr lvl="1" eaLnBrk="1" hangingPunct="1"/>
            <a:r>
              <a:rPr lang="en-CA" altLang="en-US" dirty="0"/>
              <a:t>a resistor for the discharge cycle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A73C7A33-A58D-4252-B44F-0BAEE5CF3718}" type="slidenum">
              <a:rPr lang="en-US" altLang="en-US" sz="900"/>
              <a:pPr/>
              <a:t>11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296771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General Configuration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19088" y="1219200"/>
            <a:ext cx="4098925" cy="4164013"/>
          </a:xfrm>
        </p:spPr>
        <p:txBody>
          <a:bodyPr/>
          <a:lstStyle/>
          <a:p>
            <a:pPr eaLnBrk="1" hangingPunct="1"/>
            <a:r>
              <a:rPr lang="en-CA" altLang="en-US"/>
              <a:t>Basic connections:</a:t>
            </a:r>
          </a:p>
          <a:p>
            <a:pPr lvl="1" eaLnBrk="1" hangingPunct="1"/>
            <a:r>
              <a:rPr lang="en-CA" altLang="en-US"/>
              <a:t>Ground</a:t>
            </a:r>
          </a:p>
          <a:p>
            <a:pPr lvl="1" eaLnBrk="1" hangingPunct="1"/>
            <a:r>
              <a:rPr lang="en-CA" altLang="en-US"/>
              <a:t>Vcc </a:t>
            </a:r>
          </a:p>
          <a:p>
            <a:pPr lvl="2" eaLnBrk="1" hangingPunct="1"/>
            <a:r>
              <a:rPr lang="en-CA" altLang="en-US"/>
              <a:t>Note: some 555 timers may function at voltages other than 5 volts.</a:t>
            </a:r>
          </a:p>
          <a:p>
            <a:pPr lvl="1" eaLnBrk="1" hangingPunct="1"/>
            <a:r>
              <a:rPr lang="en-CA" altLang="en-US"/>
              <a:t>Reset (active low)</a:t>
            </a:r>
          </a:p>
          <a:p>
            <a:pPr lvl="1" eaLnBrk="1" hangingPunct="1"/>
            <a:r>
              <a:rPr lang="en-CA" altLang="en-US"/>
              <a:t>Output</a:t>
            </a:r>
          </a:p>
          <a:p>
            <a:pPr eaLnBrk="1" hangingPunct="1"/>
            <a:endParaRPr lang="en-CA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9D197203-508D-42EA-B776-6FF9B35970B5}" type="slidenum">
              <a:rPr lang="en-US" altLang="en-US" sz="900"/>
              <a:pPr/>
              <a:t>12</a:t>
            </a:fld>
            <a:endParaRPr lang="en-US" altLang="en-US" sz="900"/>
          </a:p>
        </p:txBody>
      </p:sp>
      <p:grpSp>
        <p:nvGrpSpPr>
          <p:cNvPr id="29701" name="Group 25"/>
          <p:cNvGrpSpPr>
            <a:grpSpLocks/>
          </p:cNvGrpSpPr>
          <p:nvPr/>
        </p:nvGrpSpPr>
        <p:grpSpPr bwMode="auto">
          <a:xfrm>
            <a:off x="4929188" y="2200275"/>
            <a:ext cx="4138612" cy="1339850"/>
            <a:chOff x="2346960" y="1278940"/>
            <a:chExt cx="4139083" cy="1339289"/>
          </a:xfrm>
        </p:grpSpPr>
        <p:sp>
          <p:nvSpPr>
            <p:cNvPr id="29702" name="Rectangle 26"/>
            <p:cNvSpPr>
              <a:spLocks noChangeArrowheads="1"/>
            </p:cNvSpPr>
            <p:nvPr/>
          </p:nvSpPr>
          <p:spPr bwMode="auto">
            <a:xfrm>
              <a:off x="3660966" y="1287476"/>
              <a:ext cx="1148486" cy="1324051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3" name="Flowchart: Delay 27"/>
            <p:cNvSpPr>
              <a:spLocks noChangeArrowheads="1"/>
            </p:cNvSpPr>
            <p:nvPr/>
          </p:nvSpPr>
          <p:spPr bwMode="auto">
            <a:xfrm rot="5400000">
              <a:off x="4133090" y="1287475"/>
              <a:ext cx="241401" cy="263347"/>
            </a:xfrm>
            <a:prstGeom prst="flowChartDelay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rot="10800000">
              <a:off x="3401180" y="1455079"/>
              <a:ext cx="263555" cy="1586"/>
            </a:xfrm>
            <a:prstGeom prst="line">
              <a:avLst/>
            </a:prstGeom>
            <a:noFill/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10800000">
              <a:off x="3401180" y="1769273"/>
              <a:ext cx="263555" cy="1586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06" name="Straight Connector 30"/>
            <p:cNvCxnSpPr>
              <a:cxnSpLocks noChangeShapeType="1"/>
            </p:cNvCxnSpPr>
            <p:nvPr/>
          </p:nvCxnSpPr>
          <p:spPr bwMode="auto">
            <a:xfrm rot="10800000">
              <a:off x="3401570" y="2118969"/>
              <a:ext cx="263347" cy="1588"/>
            </a:xfrm>
            <a:prstGeom prst="line">
              <a:avLst/>
            </a:prstGeom>
            <a:noFill/>
            <a:ln w="762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7" name="Straight Connector 31"/>
            <p:cNvCxnSpPr>
              <a:cxnSpLocks noChangeShapeType="1"/>
            </p:cNvCxnSpPr>
            <p:nvPr/>
          </p:nvCxnSpPr>
          <p:spPr bwMode="auto">
            <a:xfrm rot="10800000">
              <a:off x="3401570" y="2432305"/>
              <a:ext cx="263347" cy="1588"/>
            </a:xfrm>
            <a:prstGeom prst="line">
              <a:avLst/>
            </a:prstGeom>
            <a:noFill/>
            <a:ln w="762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 rot="10800000">
              <a:off x="4818978" y="2430982"/>
              <a:ext cx="263555" cy="1587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709" name="Straight Connector 33"/>
            <p:cNvCxnSpPr>
              <a:cxnSpLocks noChangeShapeType="1"/>
            </p:cNvCxnSpPr>
            <p:nvPr/>
          </p:nvCxnSpPr>
          <p:spPr bwMode="auto">
            <a:xfrm rot="10800000">
              <a:off x="4819499" y="1456944"/>
              <a:ext cx="263347" cy="1588"/>
            </a:xfrm>
            <a:prstGeom prst="line">
              <a:avLst/>
            </a:prstGeom>
            <a:noFill/>
            <a:ln w="762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 rot="10800000">
              <a:off x="4818978" y="1821638"/>
              <a:ext cx="263555" cy="1587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10800000">
              <a:off x="4818978" y="2127897"/>
              <a:ext cx="263555" cy="1586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712" name="TextBox 36"/>
            <p:cNvSpPr txBox="1">
              <a:spLocks noChangeArrowheads="1"/>
            </p:cNvSpPr>
            <p:nvPr/>
          </p:nvSpPr>
          <p:spPr bwMode="auto">
            <a:xfrm>
              <a:off x="3672230" y="1294790"/>
              <a:ext cx="327333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9713" name="TextBox 37"/>
            <p:cNvSpPr txBox="1">
              <a:spLocks noChangeArrowheads="1"/>
            </p:cNvSpPr>
            <p:nvPr/>
          </p:nvSpPr>
          <p:spPr bwMode="auto">
            <a:xfrm>
              <a:off x="4490312" y="1286255"/>
              <a:ext cx="327334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9714" name="TextBox 38"/>
            <p:cNvSpPr txBox="1">
              <a:spLocks noChangeArrowheads="1"/>
            </p:cNvSpPr>
            <p:nvPr/>
          </p:nvSpPr>
          <p:spPr bwMode="auto">
            <a:xfrm>
              <a:off x="2346960" y="1278940"/>
              <a:ext cx="9156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Ground</a:t>
              </a:r>
            </a:p>
          </p:txBody>
        </p:sp>
        <p:sp>
          <p:nvSpPr>
            <p:cNvPr id="29715" name="TextBox 39"/>
            <p:cNvSpPr txBox="1">
              <a:spLocks noChangeArrowheads="1"/>
            </p:cNvSpPr>
            <p:nvPr/>
          </p:nvSpPr>
          <p:spPr bwMode="auto">
            <a:xfrm>
              <a:off x="2367684" y="1606904"/>
              <a:ext cx="9461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Trigger</a:t>
              </a:r>
            </a:p>
          </p:txBody>
        </p:sp>
        <p:sp>
          <p:nvSpPr>
            <p:cNvPr id="29716" name="TextBox 40"/>
            <p:cNvSpPr txBox="1">
              <a:spLocks noChangeArrowheads="1"/>
            </p:cNvSpPr>
            <p:nvPr/>
          </p:nvSpPr>
          <p:spPr bwMode="auto">
            <a:xfrm>
              <a:off x="2396947" y="1936089"/>
              <a:ext cx="85100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9717" name="TextBox 41"/>
            <p:cNvSpPr txBox="1">
              <a:spLocks noChangeArrowheads="1"/>
            </p:cNvSpPr>
            <p:nvPr/>
          </p:nvSpPr>
          <p:spPr bwMode="auto">
            <a:xfrm>
              <a:off x="2433522" y="2250642"/>
              <a:ext cx="690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</a:p>
          </p:txBody>
        </p:sp>
        <p:sp>
          <p:nvSpPr>
            <p:cNvPr id="29718" name="TextBox 42"/>
            <p:cNvSpPr txBox="1">
              <a:spLocks noChangeArrowheads="1"/>
            </p:cNvSpPr>
            <p:nvPr/>
          </p:nvSpPr>
          <p:spPr bwMode="auto">
            <a:xfrm>
              <a:off x="5071719" y="1292351"/>
              <a:ext cx="9570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  <a:endParaRPr lang="en-CA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19" name="TextBox 43"/>
            <p:cNvSpPr txBox="1">
              <a:spLocks noChangeArrowheads="1"/>
            </p:cNvSpPr>
            <p:nvPr/>
          </p:nvSpPr>
          <p:spPr bwMode="auto">
            <a:xfrm>
              <a:off x="5058358" y="1658111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sp>
          <p:nvSpPr>
            <p:cNvPr id="29720" name="TextBox 44"/>
            <p:cNvSpPr txBox="1">
              <a:spLocks noChangeArrowheads="1"/>
            </p:cNvSpPr>
            <p:nvPr/>
          </p:nvSpPr>
          <p:spPr bwMode="auto">
            <a:xfrm>
              <a:off x="5058359" y="1972665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Threshold</a:t>
              </a:r>
            </a:p>
          </p:txBody>
        </p:sp>
        <p:sp>
          <p:nvSpPr>
            <p:cNvPr id="29721" name="TextBox 45"/>
            <p:cNvSpPr txBox="1">
              <a:spLocks noChangeArrowheads="1"/>
            </p:cNvSpPr>
            <p:nvPr/>
          </p:nvSpPr>
          <p:spPr bwMode="auto">
            <a:xfrm>
              <a:off x="5058359" y="2279903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118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General Configuration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19075" y="1219200"/>
            <a:ext cx="4492625" cy="48815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CA" altLang="en-US"/>
              <a:t>Specialized connections:</a:t>
            </a:r>
          </a:p>
          <a:p>
            <a:pPr lvl="1" eaLnBrk="1" hangingPunct="1"/>
            <a:r>
              <a:rPr lang="en-CA" altLang="en-US"/>
              <a:t>Trigger</a:t>
            </a:r>
          </a:p>
          <a:p>
            <a:pPr lvl="2" eaLnBrk="1" hangingPunct="1"/>
            <a:r>
              <a:rPr lang="en-CA" altLang="en-US"/>
              <a:t>monitors low voltage</a:t>
            </a:r>
          </a:p>
          <a:p>
            <a:pPr lvl="1" eaLnBrk="1" hangingPunct="1"/>
            <a:r>
              <a:rPr lang="en-CA" altLang="en-US"/>
              <a:t>Threshold</a:t>
            </a:r>
          </a:p>
          <a:p>
            <a:pPr lvl="2" eaLnBrk="1" hangingPunct="1"/>
            <a:r>
              <a:rPr lang="en-CA" altLang="en-US"/>
              <a:t>monitors high voltage</a:t>
            </a:r>
          </a:p>
          <a:p>
            <a:pPr lvl="1" eaLnBrk="1" hangingPunct="1"/>
            <a:r>
              <a:rPr lang="en-CA" altLang="en-US"/>
              <a:t>Discharge</a:t>
            </a:r>
          </a:p>
          <a:p>
            <a:pPr lvl="2" eaLnBrk="1" hangingPunct="1"/>
            <a:r>
              <a:rPr lang="en-CA" altLang="en-US"/>
              <a:t>path to ground, to discharge the capacitor</a:t>
            </a:r>
          </a:p>
          <a:p>
            <a:pPr lvl="1" eaLnBrk="1" hangingPunct="1"/>
            <a:r>
              <a:rPr lang="en-CA" altLang="en-US"/>
              <a:t>Control</a:t>
            </a:r>
          </a:p>
          <a:p>
            <a:pPr lvl="2" eaLnBrk="1" hangingPunct="1"/>
            <a:r>
              <a:rPr lang="en-CA" altLang="en-US"/>
              <a:t>specialized input</a:t>
            </a:r>
          </a:p>
          <a:p>
            <a:pPr lvl="3" eaLnBrk="1" hangingPunct="1"/>
            <a:r>
              <a:rPr lang="en-CA" altLang="en-US"/>
              <a:t>filtering</a:t>
            </a:r>
          </a:p>
          <a:p>
            <a:pPr lvl="3" eaLnBrk="1" hangingPunct="1"/>
            <a:r>
              <a:rPr lang="en-CA" altLang="en-US"/>
              <a:t>special applications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410BA05E-3237-4AE1-A107-C74868BB0339}" type="slidenum">
              <a:rPr lang="en-US" altLang="en-US" sz="900"/>
              <a:pPr/>
              <a:t>13</a:t>
            </a:fld>
            <a:endParaRPr lang="en-US" altLang="en-US" sz="900"/>
          </a:p>
        </p:txBody>
      </p:sp>
      <p:grpSp>
        <p:nvGrpSpPr>
          <p:cNvPr id="30725" name="Group 25"/>
          <p:cNvGrpSpPr>
            <a:grpSpLocks/>
          </p:cNvGrpSpPr>
          <p:nvPr/>
        </p:nvGrpSpPr>
        <p:grpSpPr bwMode="auto">
          <a:xfrm>
            <a:off x="4864100" y="2149475"/>
            <a:ext cx="4127501" cy="1339850"/>
            <a:chOff x="2346959" y="1278940"/>
            <a:chExt cx="4127951" cy="1339289"/>
          </a:xfrm>
        </p:grpSpPr>
        <p:sp>
          <p:nvSpPr>
            <p:cNvPr id="30726" name="Rectangle 46"/>
            <p:cNvSpPr>
              <a:spLocks noChangeArrowheads="1"/>
            </p:cNvSpPr>
            <p:nvPr/>
          </p:nvSpPr>
          <p:spPr bwMode="auto">
            <a:xfrm>
              <a:off x="3679546" y="1287476"/>
              <a:ext cx="1148486" cy="1324051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27" name="Flowchart: Delay 47"/>
            <p:cNvSpPr>
              <a:spLocks noChangeArrowheads="1"/>
            </p:cNvSpPr>
            <p:nvPr/>
          </p:nvSpPr>
          <p:spPr bwMode="auto">
            <a:xfrm rot="5400000">
              <a:off x="4133090" y="1287475"/>
              <a:ext cx="241401" cy="263347"/>
            </a:xfrm>
            <a:prstGeom prst="flowChartDelay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 rot="10800000">
              <a:off x="3401174" y="1455079"/>
              <a:ext cx="263554" cy="1586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9" name="Straight Connector 49"/>
            <p:cNvCxnSpPr>
              <a:cxnSpLocks noChangeShapeType="1"/>
            </p:cNvCxnSpPr>
            <p:nvPr/>
          </p:nvCxnSpPr>
          <p:spPr bwMode="auto">
            <a:xfrm rot="10800000">
              <a:off x="3401570" y="1769060"/>
              <a:ext cx="263347" cy="1588"/>
            </a:xfrm>
            <a:prstGeom prst="line">
              <a:avLst/>
            </a:prstGeom>
            <a:noFill/>
            <a:ln w="762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 rot="10800000">
              <a:off x="3401174" y="2118376"/>
              <a:ext cx="263554" cy="1586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10800000">
              <a:off x="3401174" y="2432570"/>
              <a:ext cx="263554" cy="1586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2" name="Straight Connector 52"/>
            <p:cNvCxnSpPr>
              <a:cxnSpLocks noChangeShapeType="1"/>
            </p:cNvCxnSpPr>
            <p:nvPr/>
          </p:nvCxnSpPr>
          <p:spPr bwMode="auto">
            <a:xfrm rot="10800000">
              <a:off x="4819499" y="2431084"/>
              <a:ext cx="263347" cy="1588"/>
            </a:xfrm>
            <a:prstGeom prst="line">
              <a:avLst/>
            </a:prstGeom>
            <a:noFill/>
            <a:ln w="762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53"/>
            <p:cNvCxnSpPr/>
            <p:nvPr/>
          </p:nvCxnSpPr>
          <p:spPr bwMode="auto">
            <a:xfrm rot="10800000">
              <a:off x="4818968" y="1456666"/>
              <a:ext cx="263554" cy="1587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4" name="Straight Connector 54"/>
            <p:cNvCxnSpPr>
              <a:cxnSpLocks noChangeShapeType="1"/>
            </p:cNvCxnSpPr>
            <p:nvPr/>
          </p:nvCxnSpPr>
          <p:spPr bwMode="auto">
            <a:xfrm rot="10800000">
              <a:off x="4819499" y="1821484"/>
              <a:ext cx="263347" cy="1588"/>
            </a:xfrm>
            <a:prstGeom prst="line">
              <a:avLst/>
            </a:prstGeom>
            <a:noFill/>
            <a:ln w="762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5" name="Straight Connector 55"/>
            <p:cNvCxnSpPr>
              <a:cxnSpLocks noChangeShapeType="1"/>
            </p:cNvCxnSpPr>
            <p:nvPr/>
          </p:nvCxnSpPr>
          <p:spPr bwMode="auto">
            <a:xfrm rot="10800000">
              <a:off x="4819499" y="2127504"/>
              <a:ext cx="263347" cy="1588"/>
            </a:xfrm>
            <a:prstGeom prst="line">
              <a:avLst/>
            </a:prstGeom>
            <a:noFill/>
            <a:ln w="762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6" name="TextBox 56"/>
            <p:cNvSpPr txBox="1">
              <a:spLocks noChangeArrowheads="1"/>
            </p:cNvSpPr>
            <p:nvPr/>
          </p:nvSpPr>
          <p:spPr bwMode="auto">
            <a:xfrm>
              <a:off x="3672230" y="1294790"/>
              <a:ext cx="327333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0737" name="TextBox 57"/>
            <p:cNvSpPr txBox="1">
              <a:spLocks noChangeArrowheads="1"/>
            </p:cNvSpPr>
            <p:nvPr/>
          </p:nvSpPr>
          <p:spPr bwMode="auto">
            <a:xfrm>
              <a:off x="4490312" y="1286255"/>
              <a:ext cx="327334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0738" name="TextBox 58"/>
            <p:cNvSpPr txBox="1">
              <a:spLocks noChangeArrowheads="1"/>
            </p:cNvSpPr>
            <p:nvPr/>
          </p:nvSpPr>
          <p:spPr bwMode="auto">
            <a:xfrm>
              <a:off x="2346959" y="1278940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Ground</a:t>
              </a:r>
            </a:p>
          </p:txBody>
        </p:sp>
        <p:sp>
          <p:nvSpPr>
            <p:cNvPr id="30739" name="TextBox 59"/>
            <p:cNvSpPr txBox="1">
              <a:spLocks noChangeArrowheads="1"/>
            </p:cNvSpPr>
            <p:nvPr/>
          </p:nvSpPr>
          <p:spPr bwMode="auto">
            <a:xfrm>
              <a:off x="2616401" y="1606904"/>
              <a:ext cx="9241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Trigger</a:t>
              </a:r>
            </a:p>
          </p:txBody>
        </p:sp>
        <p:sp>
          <p:nvSpPr>
            <p:cNvPr id="30740" name="TextBox 60"/>
            <p:cNvSpPr txBox="1">
              <a:spLocks noChangeArrowheads="1"/>
            </p:cNvSpPr>
            <p:nvPr/>
          </p:nvSpPr>
          <p:spPr bwMode="auto">
            <a:xfrm>
              <a:off x="2396947" y="1936089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30741" name="TextBox 61"/>
            <p:cNvSpPr txBox="1">
              <a:spLocks noChangeArrowheads="1"/>
            </p:cNvSpPr>
            <p:nvPr/>
          </p:nvSpPr>
          <p:spPr bwMode="auto">
            <a:xfrm>
              <a:off x="2433522" y="2250642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</a:p>
          </p:txBody>
        </p:sp>
        <p:sp>
          <p:nvSpPr>
            <p:cNvPr id="30742" name="TextBox 62"/>
            <p:cNvSpPr txBox="1">
              <a:spLocks noChangeArrowheads="1"/>
            </p:cNvSpPr>
            <p:nvPr/>
          </p:nvSpPr>
          <p:spPr bwMode="auto">
            <a:xfrm>
              <a:off x="5047226" y="1292351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  <a:endParaRPr lang="en-CA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43" name="TextBox 63"/>
            <p:cNvSpPr txBox="1">
              <a:spLocks noChangeArrowheads="1"/>
            </p:cNvSpPr>
            <p:nvPr/>
          </p:nvSpPr>
          <p:spPr bwMode="auto">
            <a:xfrm>
              <a:off x="4996281" y="1658111"/>
              <a:ext cx="10521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sp>
          <p:nvSpPr>
            <p:cNvPr id="30744" name="TextBox 64"/>
            <p:cNvSpPr txBox="1">
              <a:spLocks noChangeArrowheads="1"/>
            </p:cNvSpPr>
            <p:nvPr/>
          </p:nvSpPr>
          <p:spPr bwMode="auto">
            <a:xfrm>
              <a:off x="4974334" y="1965350"/>
              <a:ext cx="10814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Threshold</a:t>
              </a:r>
            </a:p>
          </p:txBody>
        </p:sp>
        <p:sp>
          <p:nvSpPr>
            <p:cNvPr id="30745" name="TextBox 65"/>
            <p:cNvSpPr txBox="1">
              <a:spLocks noChangeArrowheads="1"/>
            </p:cNvSpPr>
            <p:nvPr/>
          </p:nvSpPr>
          <p:spPr bwMode="auto">
            <a:xfrm>
              <a:off x="5022809" y="2265272"/>
              <a:ext cx="114726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18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Capacitors | SpazzTe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157969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438150"/>
            <a:ext cx="8686800" cy="528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Astable Configuration #1</a:t>
            </a:r>
            <a:br>
              <a:rPr lang="en-US" altLang="en-US"/>
            </a:br>
            <a:r>
              <a:rPr lang="en-US" altLang="en-US" sz="2000"/>
              <a:t>(“Standard” Configuration)</a:t>
            </a:r>
          </a:p>
        </p:txBody>
      </p:sp>
      <p:sp>
        <p:nvSpPr>
          <p:cNvPr id="31747" name="Rectangle 9"/>
          <p:cNvSpPr>
            <a:spLocks noChangeArrowheads="1"/>
          </p:cNvSpPr>
          <p:nvPr/>
        </p:nvSpPr>
        <p:spPr bwMode="auto">
          <a:xfrm>
            <a:off x="3013075" y="2705100"/>
            <a:ext cx="1149350" cy="13239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48" name="Flowchart: Delay 10"/>
          <p:cNvSpPr>
            <a:spLocks noChangeArrowheads="1"/>
          </p:cNvSpPr>
          <p:nvPr/>
        </p:nvSpPr>
        <p:spPr bwMode="auto">
          <a:xfrm rot="5400000">
            <a:off x="3467101" y="2705100"/>
            <a:ext cx="241300" cy="263525"/>
          </a:xfrm>
          <a:prstGeom prst="flowChartDelay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1749" name="Straight Connector 11"/>
          <p:cNvCxnSpPr>
            <a:cxnSpLocks noChangeShapeType="1"/>
          </p:cNvCxnSpPr>
          <p:nvPr/>
        </p:nvCxnSpPr>
        <p:spPr bwMode="auto">
          <a:xfrm rot="10800000">
            <a:off x="2735263" y="2873375"/>
            <a:ext cx="263525" cy="1588"/>
          </a:xfrm>
          <a:prstGeom prst="lin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0" name="Straight Connector 12"/>
          <p:cNvCxnSpPr>
            <a:cxnSpLocks noChangeShapeType="1"/>
          </p:cNvCxnSpPr>
          <p:nvPr/>
        </p:nvCxnSpPr>
        <p:spPr bwMode="auto">
          <a:xfrm rot="10800000">
            <a:off x="2735263" y="3187700"/>
            <a:ext cx="263525" cy="1588"/>
          </a:xfrm>
          <a:prstGeom prst="lin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Straight Connector 13"/>
          <p:cNvCxnSpPr>
            <a:cxnSpLocks noChangeShapeType="1"/>
          </p:cNvCxnSpPr>
          <p:nvPr/>
        </p:nvCxnSpPr>
        <p:spPr bwMode="auto">
          <a:xfrm rot="10800000">
            <a:off x="2735263" y="3536950"/>
            <a:ext cx="263525" cy="1588"/>
          </a:xfrm>
          <a:prstGeom prst="lin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2" name="Straight Connector 14"/>
          <p:cNvCxnSpPr>
            <a:cxnSpLocks noChangeShapeType="1"/>
          </p:cNvCxnSpPr>
          <p:nvPr/>
        </p:nvCxnSpPr>
        <p:spPr bwMode="auto">
          <a:xfrm rot="10800000">
            <a:off x="2735263" y="3849688"/>
            <a:ext cx="263525" cy="1587"/>
          </a:xfrm>
          <a:prstGeom prst="lin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Straight Connector 15"/>
          <p:cNvCxnSpPr>
            <a:cxnSpLocks noChangeShapeType="1"/>
          </p:cNvCxnSpPr>
          <p:nvPr/>
        </p:nvCxnSpPr>
        <p:spPr bwMode="auto">
          <a:xfrm rot="10800000">
            <a:off x="4152900" y="3849688"/>
            <a:ext cx="263525" cy="1587"/>
          </a:xfrm>
          <a:prstGeom prst="lin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Straight Connector 16"/>
          <p:cNvCxnSpPr>
            <a:cxnSpLocks noChangeShapeType="1"/>
          </p:cNvCxnSpPr>
          <p:nvPr/>
        </p:nvCxnSpPr>
        <p:spPr bwMode="auto">
          <a:xfrm rot="10800000">
            <a:off x="4170363" y="2892425"/>
            <a:ext cx="263525" cy="1588"/>
          </a:xfrm>
          <a:prstGeom prst="lin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Straight Connector 17"/>
          <p:cNvCxnSpPr>
            <a:cxnSpLocks noChangeShapeType="1"/>
          </p:cNvCxnSpPr>
          <p:nvPr/>
        </p:nvCxnSpPr>
        <p:spPr bwMode="auto">
          <a:xfrm rot="10800000">
            <a:off x="4152900" y="3240088"/>
            <a:ext cx="263525" cy="1587"/>
          </a:xfrm>
          <a:prstGeom prst="lin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Straight Connector 18"/>
          <p:cNvCxnSpPr>
            <a:cxnSpLocks noChangeShapeType="1"/>
          </p:cNvCxnSpPr>
          <p:nvPr/>
        </p:nvCxnSpPr>
        <p:spPr bwMode="auto">
          <a:xfrm rot="10800000">
            <a:off x="4152900" y="3544888"/>
            <a:ext cx="263525" cy="1587"/>
          </a:xfrm>
          <a:prstGeom prst="line">
            <a:avLst/>
          </a:prstGeom>
          <a:noFill/>
          <a:ln w="762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TextBox 19"/>
          <p:cNvSpPr txBox="1">
            <a:spLocks noChangeArrowheads="1"/>
          </p:cNvSpPr>
          <p:nvPr/>
        </p:nvSpPr>
        <p:spPr bwMode="auto">
          <a:xfrm>
            <a:off x="3006725" y="2713038"/>
            <a:ext cx="3270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CA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CA" alt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CA" alt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1758" name="TextBox 20"/>
          <p:cNvSpPr txBox="1">
            <a:spLocks noChangeArrowheads="1"/>
          </p:cNvSpPr>
          <p:nvPr/>
        </p:nvSpPr>
        <p:spPr bwMode="auto">
          <a:xfrm>
            <a:off x="3824288" y="2705100"/>
            <a:ext cx="3270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en-CA" alt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r>
              <a:rPr lang="en-CA" alt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en-CA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1759" name="TextBox 21"/>
          <p:cNvSpPr txBox="1">
            <a:spLocks noChangeArrowheads="1"/>
          </p:cNvSpPr>
          <p:nvPr/>
        </p:nvSpPr>
        <p:spPr bwMode="auto">
          <a:xfrm>
            <a:off x="1087438" y="2847975"/>
            <a:ext cx="914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</a:p>
        </p:txBody>
      </p:sp>
      <p:sp>
        <p:nvSpPr>
          <p:cNvPr id="31760" name="TextBox 22"/>
          <p:cNvSpPr txBox="1">
            <a:spLocks noChangeArrowheads="1"/>
          </p:cNvSpPr>
          <p:nvPr/>
        </p:nvSpPr>
        <p:spPr bwMode="auto">
          <a:xfrm>
            <a:off x="5673725" y="3851275"/>
            <a:ext cx="946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</a:p>
        </p:txBody>
      </p:sp>
      <p:sp>
        <p:nvSpPr>
          <p:cNvPr id="31761" name="TextBox 23"/>
          <p:cNvSpPr txBox="1">
            <a:spLocks noChangeArrowheads="1"/>
          </p:cNvSpPr>
          <p:nvPr/>
        </p:nvSpPr>
        <p:spPr bwMode="auto">
          <a:xfrm>
            <a:off x="407988" y="3344863"/>
            <a:ext cx="850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31762" name="TextBox 24"/>
          <p:cNvSpPr txBox="1">
            <a:spLocks noChangeArrowheads="1"/>
          </p:cNvSpPr>
          <p:nvPr/>
        </p:nvSpPr>
        <p:spPr bwMode="auto">
          <a:xfrm>
            <a:off x="2141538" y="3868738"/>
            <a:ext cx="6905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31763" name="TextBox 25"/>
          <p:cNvSpPr txBox="1">
            <a:spLocks noChangeArrowheads="1"/>
          </p:cNvSpPr>
          <p:nvPr/>
        </p:nvSpPr>
        <p:spPr bwMode="auto">
          <a:xfrm>
            <a:off x="4518025" y="1849438"/>
            <a:ext cx="957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Vcc</a:t>
            </a:r>
          </a:p>
        </p:txBody>
      </p:sp>
      <p:sp>
        <p:nvSpPr>
          <p:cNvPr id="31764" name="TextBox 26"/>
          <p:cNvSpPr txBox="1">
            <a:spLocks noChangeArrowheads="1"/>
          </p:cNvSpPr>
          <p:nvPr/>
        </p:nvSpPr>
        <p:spPr bwMode="auto">
          <a:xfrm>
            <a:off x="5653088" y="2608263"/>
            <a:ext cx="1195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Discharge</a:t>
            </a:r>
          </a:p>
        </p:txBody>
      </p:sp>
      <p:sp>
        <p:nvSpPr>
          <p:cNvPr id="31765" name="TextBox 27"/>
          <p:cNvSpPr txBox="1">
            <a:spLocks noChangeArrowheads="1"/>
          </p:cNvSpPr>
          <p:nvPr/>
        </p:nvSpPr>
        <p:spPr bwMode="auto">
          <a:xfrm>
            <a:off x="5610225" y="3695700"/>
            <a:ext cx="1266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</a:p>
        </p:txBody>
      </p:sp>
      <p:sp>
        <p:nvSpPr>
          <p:cNvPr id="31766" name="TextBox 28"/>
          <p:cNvSpPr txBox="1">
            <a:spLocks noChangeArrowheads="1"/>
          </p:cNvSpPr>
          <p:nvPr/>
        </p:nvSpPr>
        <p:spPr bwMode="auto">
          <a:xfrm>
            <a:off x="3444875" y="4070350"/>
            <a:ext cx="1241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cxnSp>
        <p:nvCxnSpPr>
          <p:cNvPr id="31767" name="Straight Connector 30"/>
          <p:cNvCxnSpPr>
            <a:cxnSpLocks noChangeShapeType="1"/>
          </p:cNvCxnSpPr>
          <p:nvPr/>
        </p:nvCxnSpPr>
        <p:spPr bwMode="auto">
          <a:xfrm rot="16200000" flipV="1">
            <a:off x="4641057" y="2491581"/>
            <a:ext cx="774700" cy="793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Straight Connector 33"/>
          <p:cNvCxnSpPr>
            <a:cxnSpLocks noChangeShapeType="1"/>
          </p:cNvCxnSpPr>
          <p:nvPr/>
        </p:nvCxnSpPr>
        <p:spPr bwMode="auto">
          <a:xfrm>
            <a:off x="4833938" y="2127250"/>
            <a:ext cx="373062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Straight Connector 36"/>
          <p:cNvCxnSpPr>
            <a:cxnSpLocks noChangeShapeType="1"/>
          </p:cNvCxnSpPr>
          <p:nvPr/>
        </p:nvCxnSpPr>
        <p:spPr bwMode="auto">
          <a:xfrm rot="16200000" flipH="1">
            <a:off x="954087" y="3879851"/>
            <a:ext cx="2074863" cy="1111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Oval 116"/>
          <p:cNvSpPr>
            <a:spLocks noChangeArrowheads="1"/>
          </p:cNvSpPr>
          <p:nvPr/>
        </p:nvSpPr>
        <p:spPr bwMode="auto">
          <a:xfrm>
            <a:off x="1882775" y="3440113"/>
            <a:ext cx="201613" cy="165100"/>
          </a:xfrm>
          <a:prstGeom prst="ellipse">
            <a:avLst/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1771" name="Straight Connector 38"/>
          <p:cNvCxnSpPr>
            <a:cxnSpLocks noChangeShapeType="1"/>
          </p:cNvCxnSpPr>
          <p:nvPr/>
        </p:nvCxnSpPr>
        <p:spPr bwMode="auto">
          <a:xfrm flipV="1">
            <a:off x="1752600" y="4940300"/>
            <a:ext cx="4889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2" name="Straight Connector 41"/>
          <p:cNvCxnSpPr>
            <a:cxnSpLocks noChangeShapeType="1"/>
          </p:cNvCxnSpPr>
          <p:nvPr/>
        </p:nvCxnSpPr>
        <p:spPr bwMode="auto">
          <a:xfrm flipV="1">
            <a:off x="1830388" y="5010150"/>
            <a:ext cx="3175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Straight Connector 65"/>
          <p:cNvCxnSpPr>
            <a:cxnSpLocks noChangeShapeType="1"/>
          </p:cNvCxnSpPr>
          <p:nvPr/>
        </p:nvCxnSpPr>
        <p:spPr bwMode="auto">
          <a:xfrm flipV="1">
            <a:off x="1922463" y="5081588"/>
            <a:ext cx="1476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Straight Arrow Connector 68"/>
          <p:cNvCxnSpPr>
            <a:cxnSpLocks noChangeShapeType="1"/>
          </p:cNvCxnSpPr>
          <p:nvPr/>
        </p:nvCxnSpPr>
        <p:spPr bwMode="auto">
          <a:xfrm rot="10800000">
            <a:off x="1349375" y="3535363"/>
            <a:ext cx="1481138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5" name="Freeform 73"/>
          <p:cNvSpPr>
            <a:spLocks noChangeArrowheads="1"/>
          </p:cNvSpPr>
          <p:nvPr/>
        </p:nvSpPr>
        <p:spPr bwMode="auto">
          <a:xfrm>
            <a:off x="5556250" y="1387475"/>
            <a:ext cx="250825" cy="1252538"/>
          </a:xfrm>
          <a:custGeom>
            <a:avLst/>
            <a:gdLst>
              <a:gd name="T0" fmla="*/ 41725 w 316707"/>
              <a:gd name="T1" fmla="*/ 0 h 1252198"/>
              <a:gd name="T2" fmla="*/ 40006 w 316707"/>
              <a:gd name="T3" fmla="*/ 574322 h 1252198"/>
              <a:gd name="T4" fmla="*/ 3505 w 316707"/>
              <a:gd name="T5" fmla="*/ 622012 h 1252198"/>
              <a:gd name="T6" fmla="*/ 74188 w 316707"/>
              <a:gd name="T7" fmla="*/ 707852 h 1252198"/>
              <a:gd name="T8" fmla="*/ 0 w 316707"/>
              <a:gd name="T9" fmla="*/ 796078 h 1252198"/>
              <a:gd name="T10" fmla="*/ 77691 w 316707"/>
              <a:gd name="T11" fmla="*/ 862843 h 1252198"/>
              <a:gd name="T12" fmla="*/ 4090 w 316707"/>
              <a:gd name="T13" fmla="*/ 941529 h 1252198"/>
              <a:gd name="T14" fmla="*/ 71851 w 316707"/>
              <a:gd name="T15" fmla="*/ 1022601 h 1252198"/>
              <a:gd name="T16" fmla="*/ 40065 w 316707"/>
              <a:gd name="T17" fmla="*/ 1098906 h 1252198"/>
              <a:gd name="T18" fmla="*/ 38554 w 316707"/>
              <a:gd name="T19" fmla="*/ 1253898 h 12521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6707"/>
              <a:gd name="T31" fmla="*/ 0 h 1252198"/>
              <a:gd name="T32" fmla="*/ 316707 w 316707"/>
              <a:gd name="T33" fmla="*/ 1252198 h 12521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6707" h="1252198">
                <a:moveTo>
                  <a:pt x="170090" y="0"/>
                </a:moveTo>
                <a:lnTo>
                  <a:pt x="163082" y="573542"/>
                </a:lnTo>
                <a:lnTo>
                  <a:pt x="14289" y="621167"/>
                </a:lnTo>
                <a:lnTo>
                  <a:pt x="302421" y="706892"/>
                </a:lnTo>
                <a:lnTo>
                  <a:pt x="0" y="794998"/>
                </a:lnTo>
                <a:lnTo>
                  <a:pt x="316707" y="861673"/>
                </a:lnTo>
                <a:lnTo>
                  <a:pt x="16669" y="940254"/>
                </a:lnTo>
                <a:lnTo>
                  <a:pt x="292894" y="1021216"/>
                </a:lnTo>
                <a:lnTo>
                  <a:pt x="163323" y="1097416"/>
                </a:lnTo>
                <a:lnTo>
                  <a:pt x="157163" y="1252198"/>
                </a:ln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776" name="Freeform 74"/>
          <p:cNvSpPr>
            <a:spLocks noChangeArrowheads="1"/>
          </p:cNvSpPr>
          <p:nvPr/>
        </p:nvSpPr>
        <p:spPr bwMode="auto">
          <a:xfrm>
            <a:off x="5553075" y="2503488"/>
            <a:ext cx="249238" cy="1681162"/>
          </a:xfrm>
          <a:custGeom>
            <a:avLst/>
            <a:gdLst>
              <a:gd name="T0" fmla="*/ 40422 w 316707"/>
              <a:gd name="T1" fmla="*/ 0 h 1682320"/>
              <a:gd name="T2" fmla="*/ 39882 w 316707"/>
              <a:gd name="T3" fmla="*/ 1697 h 1682320"/>
              <a:gd name="T4" fmla="*/ 38757 w 316707"/>
              <a:gd name="T5" fmla="*/ 564452 h 1682320"/>
              <a:gd name="T6" fmla="*/ 3396 w 316707"/>
              <a:gd name="T7" fmla="*/ 611914 h 1682320"/>
              <a:gd name="T8" fmla="*/ 71870 w 316707"/>
              <a:gd name="T9" fmla="*/ 697344 h 1682320"/>
              <a:gd name="T10" fmla="*/ 0 w 316707"/>
              <a:gd name="T11" fmla="*/ 785147 h 1682320"/>
              <a:gd name="T12" fmla="*/ 75265 w 316707"/>
              <a:gd name="T13" fmla="*/ 851593 h 1682320"/>
              <a:gd name="T14" fmla="*/ 3961 w 316707"/>
              <a:gd name="T15" fmla="*/ 929904 h 1682320"/>
              <a:gd name="T16" fmla="*/ 69606 w 316707"/>
              <a:gd name="T17" fmla="*/ 1010587 h 1682320"/>
              <a:gd name="T18" fmla="*/ 37349 w 316707"/>
              <a:gd name="T19" fmla="*/ 1074661 h 1682320"/>
              <a:gd name="T20" fmla="*/ 34213 w 316707"/>
              <a:gd name="T21" fmla="*/ 1676538 h 16823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16707"/>
              <a:gd name="T34" fmla="*/ 0 h 1682320"/>
              <a:gd name="T35" fmla="*/ 316707 w 316707"/>
              <a:gd name="T36" fmla="*/ 1682320 h 16823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16707" h="1682320">
                <a:moveTo>
                  <a:pt x="170090" y="0"/>
                </a:moveTo>
                <a:lnTo>
                  <a:pt x="167817" y="1702"/>
                </a:lnTo>
                <a:cubicBezTo>
                  <a:pt x="166239" y="189934"/>
                  <a:pt x="164660" y="378167"/>
                  <a:pt x="163082" y="566399"/>
                </a:cubicBezTo>
                <a:lnTo>
                  <a:pt x="14289" y="614024"/>
                </a:lnTo>
                <a:lnTo>
                  <a:pt x="302421" y="699749"/>
                </a:lnTo>
                <a:lnTo>
                  <a:pt x="0" y="787855"/>
                </a:lnTo>
                <a:lnTo>
                  <a:pt x="316707" y="854530"/>
                </a:lnTo>
                <a:lnTo>
                  <a:pt x="16669" y="933111"/>
                </a:lnTo>
                <a:lnTo>
                  <a:pt x="292894" y="1014073"/>
                </a:lnTo>
                <a:lnTo>
                  <a:pt x="157163" y="1078367"/>
                </a:lnTo>
                <a:lnTo>
                  <a:pt x="143965" y="1682320"/>
                </a:lnTo>
              </a:path>
            </a:pathLst>
          </a:cu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31777" name="Group 92"/>
          <p:cNvGrpSpPr>
            <a:grpSpLocks/>
          </p:cNvGrpSpPr>
          <p:nvPr/>
        </p:nvGrpSpPr>
        <p:grpSpPr bwMode="auto">
          <a:xfrm>
            <a:off x="5421313" y="4184650"/>
            <a:ext cx="496887" cy="182563"/>
            <a:chOff x="6217920" y="4197531"/>
            <a:chExt cx="592183" cy="151094"/>
          </a:xfrm>
        </p:grpSpPr>
        <p:cxnSp>
          <p:nvCxnSpPr>
            <p:cNvPr id="31818" name="Straight Connector 79"/>
            <p:cNvCxnSpPr>
              <a:cxnSpLocks noChangeShapeType="1"/>
            </p:cNvCxnSpPr>
            <p:nvPr/>
          </p:nvCxnSpPr>
          <p:spPr bwMode="auto">
            <a:xfrm>
              <a:off x="6217920" y="4197531"/>
              <a:ext cx="59218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19" name="Freeform 82"/>
            <p:cNvSpPr>
              <a:spLocks noChangeArrowheads="1"/>
            </p:cNvSpPr>
            <p:nvPr/>
          </p:nvSpPr>
          <p:spPr bwMode="auto">
            <a:xfrm>
              <a:off x="6238148" y="4279106"/>
              <a:ext cx="543651" cy="69519"/>
            </a:xfrm>
            <a:custGeom>
              <a:avLst/>
              <a:gdLst>
                <a:gd name="T0" fmla="*/ 0 w 444368"/>
                <a:gd name="T1" fmla="*/ 69519 h 69519"/>
                <a:gd name="T2" fmla="*/ 745038 w 444368"/>
                <a:gd name="T3" fmla="*/ 0 h 69519"/>
                <a:gd name="T4" fmla="*/ 1490073 w 444368"/>
                <a:gd name="T5" fmla="*/ 69519 h 69519"/>
                <a:gd name="T6" fmla="*/ 0 60000 65536"/>
                <a:gd name="T7" fmla="*/ 0 60000 65536"/>
                <a:gd name="T8" fmla="*/ 0 60000 65536"/>
                <a:gd name="T9" fmla="*/ 0 w 444368"/>
                <a:gd name="T10" fmla="*/ 0 h 69519"/>
                <a:gd name="T11" fmla="*/ 444368 w 444368"/>
                <a:gd name="T12" fmla="*/ 69519 h 695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4368" h="69519">
                  <a:moveTo>
                    <a:pt x="0" y="69519"/>
                  </a:moveTo>
                  <a:cubicBezTo>
                    <a:pt x="62012" y="24643"/>
                    <a:pt x="140770" y="0"/>
                    <a:pt x="222184" y="0"/>
                  </a:cubicBezTo>
                  <a:cubicBezTo>
                    <a:pt x="303598" y="0"/>
                    <a:pt x="382356" y="24643"/>
                    <a:pt x="444368" y="69519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778" name="Straight Connector 86"/>
          <p:cNvCxnSpPr>
            <a:cxnSpLocks noChangeShapeType="1"/>
          </p:cNvCxnSpPr>
          <p:nvPr/>
        </p:nvCxnSpPr>
        <p:spPr bwMode="auto">
          <a:xfrm flipH="1">
            <a:off x="5665788" y="4283075"/>
            <a:ext cx="0" cy="68421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9" name="Straight Connector 87"/>
          <p:cNvCxnSpPr>
            <a:cxnSpLocks noChangeShapeType="1"/>
          </p:cNvCxnSpPr>
          <p:nvPr/>
        </p:nvCxnSpPr>
        <p:spPr bwMode="auto">
          <a:xfrm flipV="1">
            <a:off x="5416550" y="4946650"/>
            <a:ext cx="4889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0" name="Straight Connector 88"/>
          <p:cNvCxnSpPr>
            <a:cxnSpLocks noChangeShapeType="1"/>
          </p:cNvCxnSpPr>
          <p:nvPr/>
        </p:nvCxnSpPr>
        <p:spPr bwMode="auto">
          <a:xfrm flipV="1">
            <a:off x="5494338" y="5014913"/>
            <a:ext cx="3175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1" name="Straight Connector 89"/>
          <p:cNvCxnSpPr>
            <a:cxnSpLocks noChangeShapeType="1"/>
          </p:cNvCxnSpPr>
          <p:nvPr/>
        </p:nvCxnSpPr>
        <p:spPr bwMode="auto">
          <a:xfrm flipV="1">
            <a:off x="5586413" y="5086350"/>
            <a:ext cx="1476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2" name="TextBox 90"/>
          <p:cNvSpPr txBox="1">
            <a:spLocks noChangeArrowheads="1"/>
          </p:cNvSpPr>
          <p:nvPr/>
        </p:nvSpPr>
        <p:spPr bwMode="auto">
          <a:xfrm>
            <a:off x="5199063" y="1108075"/>
            <a:ext cx="957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Vcc</a:t>
            </a:r>
          </a:p>
        </p:txBody>
      </p:sp>
      <p:cxnSp>
        <p:nvCxnSpPr>
          <p:cNvPr id="31783" name="Straight Connector 91"/>
          <p:cNvCxnSpPr>
            <a:cxnSpLocks noChangeShapeType="1"/>
          </p:cNvCxnSpPr>
          <p:nvPr/>
        </p:nvCxnSpPr>
        <p:spPr bwMode="auto">
          <a:xfrm>
            <a:off x="5513388" y="1393825"/>
            <a:ext cx="3746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4" name="Oval 156"/>
          <p:cNvSpPr>
            <a:spLocks noChangeArrowheads="1"/>
          </p:cNvSpPr>
          <p:nvPr/>
        </p:nvSpPr>
        <p:spPr bwMode="auto">
          <a:xfrm>
            <a:off x="4932363" y="3144838"/>
            <a:ext cx="200025" cy="166687"/>
          </a:xfrm>
          <a:prstGeom prst="ellipse">
            <a:avLst/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1785" name="Elbow Connector 96"/>
          <p:cNvCxnSpPr>
            <a:cxnSpLocks noChangeShapeType="1"/>
            <a:endCxn id="31794" idx="2"/>
          </p:cNvCxnSpPr>
          <p:nvPr/>
        </p:nvCxnSpPr>
        <p:spPr bwMode="auto">
          <a:xfrm>
            <a:off x="4403725" y="3548063"/>
            <a:ext cx="1192213" cy="327025"/>
          </a:xfrm>
          <a:prstGeom prst="bentConnector3">
            <a:avLst>
              <a:gd name="adj1" fmla="val 65954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6" name="Straight Connector 107"/>
          <p:cNvCxnSpPr>
            <a:cxnSpLocks noChangeShapeType="1"/>
          </p:cNvCxnSpPr>
          <p:nvPr/>
        </p:nvCxnSpPr>
        <p:spPr bwMode="auto">
          <a:xfrm rot="10800000">
            <a:off x="2201863" y="3848100"/>
            <a:ext cx="541337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7" name="Straight Connector 111"/>
          <p:cNvCxnSpPr>
            <a:cxnSpLocks noChangeShapeType="1"/>
          </p:cNvCxnSpPr>
          <p:nvPr/>
        </p:nvCxnSpPr>
        <p:spPr bwMode="auto">
          <a:xfrm>
            <a:off x="1974850" y="2863850"/>
            <a:ext cx="79216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8" name="Straight Connector 115"/>
          <p:cNvCxnSpPr>
            <a:cxnSpLocks noChangeShapeType="1"/>
          </p:cNvCxnSpPr>
          <p:nvPr/>
        </p:nvCxnSpPr>
        <p:spPr bwMode="auto">
          <a:xfrm rot="10800000">
            <a:off x="2360613" y="3187700"/>
            <a:ext cx="3746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9" name="Oval 139"/>
          <p:cNvSpPr>
            <a:spLocks noChangeArrowheads="1"/>
          </p:cNvSpPr>
          <p:nvPr/>
        </p:nvSpPr>
        <p:spPr bwMode="auto">
          <a:xfrm>
            <a:off x="2047875" y="2774950"/>
            <a:ext cx="409575" cy="150813"/>
          </a:xfrm>
          <a:prstGeom prst="ellipse">
            <a:avLst/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1790" name="Straight Connector 118"/>
          <p:cNvCxnSpPr>
            <a:cxnSpLocks noChangeShapeType="1"/>
          </p:cNvCxnSpPr>
          <p:nvPr/>
        </p:nvCxnSpPr>
        <p:spPr bwMode="auto">
          <a:xfrm rot="5400000" flipH="1" flipV="1">
            <a:off x="2060575" y="2903538"/>
            <a:ext cx="60166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Connector 132"/>
          <p:cNvCxnSpPr>
            <a:cxnSpLocks noChangeShapeType="1"/>
            <a:stCxn id="31793" idx="0"/>
          </p:cNvCxnSpPr>
          <p:nvPr/>
        </p:nvCxnSpPr>
        <p:spPr bwMode="auto">
          <a:xfrm rot="16200000" flipV="1">
            <a:off x="4319588" y="3041650"/>
            <a:ext cx="896938" cy="793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Connector 134"/>
          <p:cNvCxnSpPr>
            <a:cxnSpLocks noChangeShapeType="1"/>
          </p:cNvCxnSpPr>
          <p:nvPr/>
        </p:nvCxnSpPr>
        <p:spPr bwMode="auto">
          <a:xfrm rot="10800000">
            <a:off x="2344738" y="2609850"/>
            <a:ext cx="2439987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3" name="Oval 141"/>
          <p:cNvSpPr>
            <a:spLocks noChangeArrowheads="1"/>
          </p:cNvSpPr>
          <p:nvPr/>
        </p:nvSpPr>
        <p:spPr bwMode="auto">
          <a:xfrm>
            <a:off x="4705350" y="3494088"/>
            <a:ext cx="131763" cy="1206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94" name="Oval 143"/>
          <p:cNvSpPr>
            <a:spLocks noChangeArrowheads="1"/>
          </p:cNvSpPr>
          <p:nvPr/>
        </p:nvSpPr>
        <p:spPr bwMode="auto">
          <a:xfrm>
            <a:off x="5595938" y="3814763"/>
            <a:ext cx="130175" cy="12065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95" name="Oval 144"/>
          <p:cNvSpPr>
            <a:spLocks noChangeArrowheads="1"/>
          </p:cNvSpPr>
          <p:nvPr/>
        </p:nvSpPr>
        <p:spPr bwMode="auto">
          <a:xfrm>
            <a:off x="5603875" y="2725738"/>
            <a:ext cx="131763" cy="1222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796" name="Oval 150"/>
          <p:cNvSpPr>
            <a:spLocks noChangeArrowheads="1"/>
          </p:cNvSpPr>
          <p:nvPr/>
        </p:nvSpPr>
        <p:spPr bwMode="auto">
          <a:xfrm>
            <a:off x="4670425" y="3144838"/>
            <a:ext cx="200025" cy="165100"/>
          </a:xfrm>
          <a:prstGeom prst="ellipse">
            <a:avLst/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1797" name="Elbow Connector 148"/>
          <p:cNvCxnSpPr>
            <a:cxnSpLocks noChangeShapeType="1"/>
            <a:endCxn id="31795" idx="2"/>
          </p:cNvCxnSpPr>
          <p:nvPr/>
        </p:nvCxnSpPr>
        <p:spPr bwMode="auto">
          <a:xfrm flipV="1">
            <a:off x="4395788" y="2786063"/>
            <a:ext cx="1208087" cy="447675"/>
          </a:xfrm>
          <a:prstGeom prst="bentConnector3">
            <a:avLst>
              <a:gd name="adj1" fmla="val 65139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8" name="Oval 195"/>
          <p:cNvSpPr>
            <a:spLocks noChangeArrowheads="1"/>
          </p:cNvSpPr>
          <p:nvPr/>
        </p:nvSpPr>
        <p:spPr bwMode="auto">
          <a:xfrm>
            <a:off x="4665663" y="2798763"/>
            <a:ext cx="200025" cy="166687"/>
          </a:xfrm>
          <a:prstGeom prst="ellipse">
            <a:avLst/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1799" name="Straight Connector 154"/>
          <p:cNvCxnSpPr>
            <a:cxnSpLocks noChangeShapeType="1"/>
          </p:cNvCxnSpPr>
          <p:nvPr/>
        </p:nvCxnSpPr>
        <p:spPr bwMode="auto">
          <a:xfrm>
            <a:off x="4406900" y="2894013"/>
            <a:ext cx="644525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Connector 158"/>
          <p:cNvCxnSpPr>
            <a:cxnSpLocks noChangeShapeType="1"/>
          </p:cNvCxnSpPr>
          <p:nvPr/>
        </p:nvCxnSpPr>
        <p:spPr bwMode="auto">
          <a:xfrm flipV="1">
            <a:off x="4392613" y="4946650"/>
            <a:ext cx="4873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Connector 159"/>
          <p:cNvCxnSpPr>
            <a:cxnSpLocks noChangeShapeType="1"/>
          </p:cNvCxnSpPr>
          <p:nvPr/>
        </p:nvCxnSpPr>
        <p:spPr bwMode="auto">
          <a:xfrm flipV="1">
            <a:off x="4470400" y="5014913"/>
            <a:ext cx="31750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Connector 160"/>
          <p:cNvCxnSpPr>
            <a:cxnSpLocks noChangeShapeType="1"/>
          </p:cNvCxnSpPr>
          <p:nvPr/>
        </p:nvCxnSpPr>
        <p:spPr bwMode="auto">
          <a:xfrm flipV="1">
            <a:off x="4562475" y="5086350"/>
            <a:ext cx="1460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Connector 162"/>
          <p:cNvCxnSpPr>
            <a:cxnSpLocks noChangeShapeType="1"/>
          </p:cNvCxnSpPr>
          <p:nvPr/>
        </p:nvCxnSpPr>
        <p:spPr bwMode="auto">
          <a:xfrm>
            <a:off x="4395788" y="3840163"/>
            <a:ext cx="249237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Connector 164"/>
          <p:cNvCxnSpPr>
            <a:cxnSpLocks noChangeShapeType="1"/>
          </p:cNvCxnSpPr>
          <p:nvPr/>
        </p:nvCxnSpPr>
        <p:spPr bwMode="auto">
          <a:xfrm rot="5400000">
            <a:off x="4424362" y="4030663"/>
            <a:ext cx="41116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TextBox 169"/>
          <p:cNvSpPr txBox="1">
            <a:spLocks noChangeArrowheads="1"/>
          </p:cNvSpPr>
          <p:nvPr/>
        </p:nvSpPr>
        <p:spPr bwMode="auto">
          <a:xfrm>
            <a:off x="5824538" y="2024063"/>
            <a:ext cx="957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</a:p>
        </p:txBody>
      </p:sp>
      <p:sp>
        <p:nvSpPr>
          <p:cNvPr id="31806" name="TextBox 170"/>
          <p:cNvSpPr txBox="1">
            <a:spLocks noChangeArrowheads="1"/>
          </p:cNvSpPr>
          <p:nvPr/>
        </p:nvSpPr>
        <p:spPr bwMode="auto">
          <a:xfrm>
            <a:off x="5824538" y="3163888"/>
            <a:ext cx="957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endParaRPr lang="en-CA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07" name="TextBox 171"/>
          <p:cNvSpPr txBox="1">
            <a:spLocks noChangeArrowheads="1"/>
          </p:cNvSpPr>
          <p:nvPr/>
        </p:nvSpPr>
        <p:spPr bwMode="auto">
          <a:xfrm>
            <a:off x="5548313" y="4100513"/>
            <a:ext cx="957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31808" name="Group 172"/>
          <p:cNvGrpSpPr>
            <a:grpSpLocks/>
          </p:cNvGrpSpPr>
          <p:nvPr/>
        </p:nvGrpSpPr>
        <p:grpSpPr bwMode="auto">
          <a:xfrm>
            <a:off x="4395788" y="4248150"/>
            <a:ext cx="496887" cy="184150"/>
            <a:chOff x="6217920" y="4197531"/>
            <a:chExt cx="592183" cy="151094"/>
          </a:xfrm>
        </p:grpSpPr>
        <p:cxnSp>
          <p:nvCxnSpPr>
            <p:cNvPr id="31816" name="Straight Connector 173"/>
            <p:cNvCxnSpPr>
              <a:cxnSpLocks noChangeShapeType="1"/>
            </p:cNvCxnSpPr>
            <p:nvPr/>
          </p:nvCxnSpPr>
          <p:spPr bwMode="auto">
            <a:xfrm>
              <a:off x="6217920" y="4197531"/>
              <a:ext cx="59218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17" name="Freeform 174"/>
            <p:cNvSpPr>
              <a:spLocks noChangeArrowheads="1"/>
            </p:cNvSpPr>
            <p:nvPr/>
          </p:nvSpPr>
          <p:spPr bwMode="auto">
            <a:xfrm>
              <a:off x="6238148" y="4279106"/>
              <a:ext cx="543651" cy="69519"/>
            </a:xfrm>
            <a:custGeom>
              <a:avLst/>
              <a:gdLst>
                <a:gd name="T0" fmla="*/ 0 w 444368"/>
                <a:gd name="T1" fmla="*/ 69519 h 69519"/>
                <a:gd name="T2" fmla="*/ 745038 w 444368"/>
                <a:gd name="T3" fmla="*/ 0 h 69519"/>
                <a:gd name="T4" fmla="*/ 1490073 w 444368"/>
                <a:gd name="T5" fmla="*/ 69519 h 69519"/>
                <a:gd name="T6" fmla="*/ 0 60000 65536"/>
                <a:gd name="T7" fmla="*/ 0 60000 65536"/>
                <a:gd name="T8" fmla="*/ 0 60000 65536"/>
                <a:gd name="T9" fmla="*/ 0 w 444368"/>
                <a:gd name="T10" fmla="*/ 0 h 69519"/>
                <a:gd name="T11" fmla="*/ 444368 w 444368"/>
                <a:gd name="T12" fmla="*/ 69519 h 695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4368" h="69519">
                  <a:moveTo>
                    <a:pt x="0" y="69519"/>
                  </a:moveTo>
                  <a:cubicBezTo>
                    <a:pt x="62012" y="24643"/>
                    <a:pt x="140770" y="0"/>
                    <a:pt x="222184" y="0"/>
                  </a:cubicBezTo>
                  <a:cubicBezTo>
                    <a:pt x="303598" y="0"/>
                    <a:pt x="382356" y="24643"/>
                    <a:pt x="444368" y="69519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809" name="Straight Connector 177"/>
          <p:cNvCxnSpPr>
            <a:cxnSpLocks noChangeShapeType="1"/>
          </p:cNvCxnSpPr>
          <p:nvPr/>
        </p:nvCxnSpPr>
        <p:spPr bwMode="auto">
          <a:xfrm>
            <a:off x="4641850" y="4348163"/>
            <a:ext cx="3175" cy="58261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0" name="Oval 212"/>
          <p:cNvSpPr>
            <a:spLocks noChangeArrowheads="1"/>
          </p:cNvSpPr>
          <p:nvPr/>
        </p:nvSpPr>
        <p:spPr bwMode="auto">
          <a:xfrm>
            <a:off x="2108200" y="3446463"/>
            <a:ext cx="201613" cy="165100"/>
          </a:xfrm>
          <a:prstGeom prst="ellipse">
            <a:avLst/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31811" name="Straight Connector 204"/>
          <p:cNvCxnSpPr>
            <a:cxnSpLocks noChangeShapeType="1"/>
          </p:cNvCxnSpPr>
          <p:nvPr/>
        </p:nvCxnSpPr>
        <p:spPr bwMode="auto">
          <a:xfrm rot="16200000" flipV="1">
            <a:off x="1400175" y="3052763"/>
            <a:ext cx="1595438" cy="23812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2" name="Oval 205"/>
          <p:cNvSpPr>
            <a:spLocks noChangeArrowheads="1"/>
          </p:cNvSpPr>
          <p:nvPr/>
        </p:nvSpPr>
        <p:spPr bwMode="auto">
          <a:xfrm>
            <a:off x="1144588" y="2578100"/>
            <a:ext cx="201612" cy="166688"/>
          </a:xfrm>
          <a:prstGeom prst="ellipse">
            <a:avLst/>
          </a:prstGeom>
          <a:solidFill>
            <a:schemeClr val="bg1">
              <a:alpha val="4392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813" name="TextBox 207"/>
          <p:cNvSpPr txBox="1">
            <a:spLocks noChangeArrowheads="1"/>
          </p:cNvSpPr>
          <p:nvPr/>
        </p:nvSpPr>
        <p:spPr bwMode="auto">
          <a:xfrm>
            <a:off x="1671638" y="1965325"/>
            <a:ext cx="957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400">
                <a:latin typeface="Arial" panose="020B0604020202020204" pitchFamily="34" charset="0"/>
                <a:cs typeface="Arial" panose="020B0604020202020204" pitchFamily="34" charset="0"/>
              </a:rPr>
              <a:t>Vcc</a:t>
            </a:r>
          </a:p>
        </p:txBody>
      </p:sp>
      <p:cxnSp>
        <p:nvCxnSpPr>
          <p:cNvPr id="31814" name="Straight Connector 208"/>
          <p:cNvCxnSpPr>
            <a:cxnSpLocks noChangeShapeType="1"/>
          </p:cNvCxnSpPr>
          <p:nvPr/>
        </p:nvCxnSpPr>
        <p:spPr bwMode="auto">
          <a:xfrm>
            <a:off x="2001838" y="2257425"/>
            <a:ext cx="373062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5" name="Slide Number Placeholder 7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05738A71-685A-445B-8CDD-ADA753B786E3}" type="slidenum">
              <a:rPr lang="en-US" altLang="en-US" sz="900"/>
              <a:pPr/>
              <a:t>15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1072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Astable</a:t>
            </a:r>
            <a:endParaRPr lang="en-US" altLang="en-US"/>
          </a:p>
        </p:txBody>
      </p:sp>
      <p:pic>
        <p:nvPicPr>
          <p:cNvPr id="32771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1538" y="1301750"/>
            <a:ext cx="3933825" cy="3857625"/>
          </a:xfrm>
          <a:noFill/>
        </p:spPr>
      </p:pic>
      <p:sp>
        <p:nvSpPr>
          <p:cNvPr id="32772" name="Text Box 11"/>
          <p:cNvSpPr txBox="1">
            <a:spLocks noChangeArrowheads="1"/>
          </p:cNvSpPr>
          <p:nvPr/>
        </p:nvSpPr>
        <p:spPr bwMode="auto">
          <a:xfrm>
            <a:off x="6207125" y="5159375"/>
            <a:ext cx="1468438" cy="73025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/>
              <a:t>Filter Cap</a:t>
            </a:r>
          </a:p>
          <a:p>
            <a:r>
              <a:rPr lang="en-CA" altLang="en-US"/>
              <a:t>0.01</a:t>
            </a:r>
            <a:r>
              <a:rPr lang="el-GR" altLang="en-US"/>
              <a:t>μ</a:t>
            </a:r>
            <a:r>
              <a:rPr lang="en-CA" altLang="en-US"/>
              <a:t>F</a:t>
            </a:r>
            <a:endParaRPr lang="el-GR" altLang="en-US"/>
          </a:p>
        </p:txBody>
      </p:sp>
      <p:sp>
        <p:nvSpPr>
          <p:cNvPr id="32773" name="Line 12"/>
          <p:cNvSpPr>
            <a:spLocks noChangeShapeType="1"/>
          </p:cNvSpPr>
          <p:nvPr/>
        </p:nvSpPr>
        <p:spPr bwMode="auto">
          <a:xfrm flipH="1" flipV="1">
            <a:off x="5026025" y="4600575"/>
            <a:ext cx="1169988" cy="658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AutoShape 13"/>
          <p:cNvSpPr>
            <a:spLocks/>
          </p:cNvSpPr>
          <p:nvPr/>
        </p:nvSpPr>
        <p:spPr bwMode="auto">
          <a:xfrm>
            <a:off x="6208713" y="1708150"/>
            <a:ext cx="215900" cy="30226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6488113" y="2890838"/>
            <a:ext cx="1522412" cy="7080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/>
              <a:t>Calculated</a:t>
            </a:r>
          </a:p>
          <a:p>
            <a:r>
              <a:rPr lang="en-CA" altLang="en-US"/>
              <a:t>Values</a:t>
            </a:r>
            <a:endParaRPr lang="el-GR" altLang="en-US"/>
          </a:p>
        </p:txBody>
      </p:sp>
      <p:sp>
        <p:nvSpPr>
          <p:cNvPr id="32776" name="Text Box 15"/>
          <p:cNvSpPr txBox="1">
            <a:spLocks noChangeArrowheads="1"/>
          </p:cNvSpPr>
          <p:nvPr/>
        </p:nvSpPr>
        <p:spPr bwMode="auto">
          <a:xfrm>
            <a:off x="2411413" y="5264150"/>
            <a:ext cx="2651125" cy="669925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 sz="1800" b="1"/>
              <a:t>Note:  Duty Cycle must be &gt; 50%</a:t>
            </a:r>
            <a:endParaRPr lang="en-US" altLang="en-US" sz="1800" b="1"/>
          </a:p>
        </p:txBody>
      </p:sp>
      <p:sp>
        <p:nvSpPr>
          <p:cNvPr id="32777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A9692C4B-4FF8-4F8D-9D6B-6E21E79EE4E2}" type="slidenum">
              <a:rPr lang="en-US" altLang="en-US" sz="900"/>
              <a:pPr/>
              <a:t>16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262106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438150"/>
            <a:ext cx="8686800" cy="528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Astable Configuration #1</a:t>
            </a:r>
            <a:br>
              <a:rPr lang="en-US" altLang="en-US"/>
            </a:br>
            <a:r>
              <a:rPr lang="en-US" altLang="en-US" sz="2000"/>
              <a:t>(“Standard” Configuration)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81000" y="1371600"/>
          <a:ext cx="43243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Bitmap Image" r:id="rId3" imgW="2791000" imgH="3000000" progId="PBrush">
                  <p:embed/>
                </p:oleObj>
              </mc:Choice>
              <mc:Fallback>
                <p:oleObj name="Bitmap Image" r:id="rId3" imgW="2791000" imgH="3000000" progId="PBrush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432435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865688" y="4405313"/>
          <a:ext cx="375443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1511300" imgH="381000" progId="Equation.3">
                  <p:embed/>
                </p:oleObj>
              </mc:Choice>
              <mc:Fallback>
                <p:oleObj name="Equation" r:id="rId5" imgW="1511300" imgH="381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405313"/>
                        <a:ext cx="3754437" cy="944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32363" y="3252788"/>
          <a:ext cx="37830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7" imgW="1828800" imgH="381000" progId="Equation.3">
                  <p:embed/>
                </p:oleObj>
              </mc:Choice>
              <mc:Fallback>
                <p:oleObj name="Equation" r:id="rId7" imgW="1828800" imgH="381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252788"/>
                        <a:ext cx="3783012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235575" y="1757363"/>
          <a:ext cx="31670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9" imgW="1231366" imgH="393529" progId="Equation.3">
                  <p:embed/>
                </p:oleObj>
              </mc:Choice>
              <mc:Fallback>
                <p:oleObj name="Equation" r:id="rId9" imgW="1231366" imgH="393529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1757363"/>
                        <a:ext cx="3167063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681538" y="5715000"/>
            <a:ext cx="4167187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/>
              <a:t>Minimum duty cycle &gt; 50%</a:t>
            </a:r>
          </a:p>
        </p:txBody>
      </p:sp>
      <p:sp>
        <p:nvSpPr>
          <p:cNvPr id="205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1BC5CFD1-19E6-46E3-B965-26DE18C3956D}" type="slidenum">
              <a:rPr lang="en-US" altLang="en-US" sz="900"/>
              <a:pPr/>
              <a:t>17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232145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9017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/>
              <a:t>Calculations:  Astable</a:t>
            </a:r>
            <a:br>
              <a:rPr lang="en-CA" altLang="en-US"/>
            </a:br>
            <a:endParaRPr lang="en-US" altLang="en-US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603500" y="2324100"/>
          <a:ext cx="39735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1384300" imgH="393700" progId="Equation.3">
                  <p:embed/>
                </p:oleObj>
              </mc:Choice>
              <mc:Fallback>
                <p:oleObj name="Equation" r:id="rId3" imgW="1384300" imgH="3937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324100"/>
                        <a:ext cx="3973513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Freeform 6"/>
          <p:cNvSpPr>
            <a:spLocks/>
          </p:cNvSpPr>
          <p:nvPr/>
        </p:nvSpPr>
        <p:spPr bwMode="auto">
          <a:xfrm>
            <a:off x="1955800" y="3771900"/>
            <a:ext cx="5207000" cy="609600"/>
          </a:xfrm>
          <a:custGeom>
            <a:avLst/>
            <a:gdLst>
              <a:gd name="T0" fmla="*/ 0 w 4432"/>
              <a:gd name="T1" fmla="*/ 2147483647 h 616"/>
              <a:gd name="T2" fmla="*/ 2147483647 w 4432"/>
              <a:gd name="T3" fmla="*/ 2147483647 h 616"/>
              <a:gd name="T4" fmla="*/ 2147483647 w 4432"/>
              <a:gd name="T5" fmla="*/ 0 h 616"/>
              <a:gd name="T6" fmla="*/ 2147483647 w 4432"/>
              <a:gd name="T7" fmla="*/ 0 h 616"/>
              <a:gd name="T8" fmla="*/ 2147483647 w 4432"/>
              <a:gd name="T9" fmla="*/ 2147483647 h 616"/>
              <a:gd name="T10" fmla="*/ 2147483647 w 4432"/>
              <a:gd name="T11" fmla="*/ 2147483647 h 616"/>
              <a:gd name="T12" fmla="*/ 2147483647 w 4432"/>
              <a:gd name="T13" fmla="*/ 0 h 616"/>
              <a:gd name="T14" fmla="*/ 2147483647 w 4432"/>
              <a:gd name="T15" fmla="*/ 2147483647 h 616"/>
              <a:gd name="T16" fmla="*/ 2147483647 w 4432"/>
              <a:gd name="T17" fmla="*/ 2147483647 h 616"/>
              <a:gd name="T18" fmla="*/ 2147483647 w 4432"/>
              <a:gd name="T19" fmla="*/ 2147483647 h 616"/>
              <a:gd name="T20" fmla="*/ 2147483647 w 4432"/>
              <a:gd name="T21" fmla="*/ 2147483647 h 616"/>
              <a:gd name="T22" fmla="*/ 2147483647 w 4432"/>
              <a:gd name="T23" fmla="*/ 2147483647 h 616"/>
              <a:gd name="T24" fmla="*/ 2147483647 w 4432"/>
              <a:gd name="T25" fmla="*/ 2147483647 h 616"/>
              <a:gd name="T26" fmla="*/ 2147483647 w 4432"/>
              <a:gd name="T27" fmla="*/ 2147483647 h 6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432"/>
              <a:gd name="T43" fmla="*/ 0 h 616"/>
              <a:gd name="T44" fmla="*/ 4432 w 4432"/>
              <a:gd name="T45" fmla="*/ 616 h 61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432" h="616">
                <a:moveTo>
                  <a:pt x="0" y="600"/>
                </a:moveTo>
                <a:lnTo>
                  <a:pt x="304" y="600"/>
                </a:lnTo>
                <a:lnTo>
                  <a:pt x="312" y="0"/>
                </a:lnTo>
                <a:lnTo>
                  <a:pt x="1256" y="0"/>
                </a:lnTo>
                <a:lnTo>
                  <a:pt x="1256" y="608"/>
                </a:lnTo>
                <a:lnTo>
                  <a:pt x="1704" y="608"/>
                </a:lnTo>
                <a:lnTo>
                  <a:pt x="1704" y="0"/>
                </a:lnTo>
                <a:lnTo>
                  <a:pt x="2712" y="8"/>
                </a:lnTo>
                <a:lnTo>
                  <a:pt x="2712" y="600"/>
                </a:lnTo>
                <a:lnTo>
                  <a:pt x="3120" y="600"/>
                </a:lnTo>
                <a:lnTo>
                  <a:pt x="3104" y="16"/>
                </a:lnTo>
                <a:lnTo>
                  <a:pt x="4048" y="16"/>
                </a:lnTo>
                <a:lnTo>
                  <a:pt x="4048" y="608"/>
                </a:lnTo>
                <a:lnTo>
                  <a:pt x="4432" y="61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4308475" y="3887788"/>
            <a:ext cx="49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/>
              <a:t>T</a:t>
            </a:r>
            <a:r>
              <a:rPr lang="en-CA" altLang="en-US" baseline="-25000"/>
              <a:t>H</a:t>
            </a:r>
            <a:endParaRPr lang="en-US" altLang="en-US"/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5143500" y="3887788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/>
              <a:t>T</a:t>
            </a:r>
            <a:r>
              <a:rPr lang="en-CA" altLang="en-US" baseline="-25000"/>
              <a:t>L</a:t>
            </a:r>
            <a:endParaRPr lang="en-US" altLang="en-US"/>
          </a:p>
        </p:txBody>
      </p: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1196975" y="4605338"/>
            <a:ext cx="72675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CA" altLang="en-US"/>
              <a:t>Notes:</a:t>
            </a:r>
          </a:p>
          <a:p>
            <a:pPr algn="l">
              <a:buFontTx/>
              <a:buChar char="•"/>
            </a:pPr>
            <a:r>
              <a:rPr lang="en-CA" altLang="en-US"/>
              <a:t>The value 0.693 is a factor associated with the</a:t>
            </a:r>
          </a:p>
          <a:p>
            <a:pPr algn="l"/>
            <a:r>
              <a:rPr lang="en-CA" altLang="en-US"/>
              <a:t>charge/discharge cycle of the 555 timer.</a:t>
            </a:r>
          </a:p>
          <a:p>
            <a:pPr algn="l"/>
            <a:endParaRPr lang="en-CA" altLang="en-US"/>
          </a:p>
          <a:p>
            <a:pPr algn="l">
              <a:buFontTx/>
              <a:buChar char="•"/>
            </a:pPr>
            <a:r>
              <a:rPr lang="en-CA" altLang="en-US"/>
              <a:t>Duty Cycle must be &gt; 50%</a:t>
            </a:r>
            <a:endParaRPr lang="en-US" alt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2681288" y="1443038"/>
            <a:ext cx="4014787" cy="4000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CA" b="1">
                <a:solidFill>
                  <a:schemeClr val="tx2"/>
                </a:solidFill>
              </a:rPr>
              <a:t>Time High, Time Low Set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3081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D36EA39E-9468-47F1-A2CF-9E588D93CDAC}" type="slidenum">
              <a:rPr lang="en-US" altLang="en-US" sz="900"/>
              <a:pPr/>
              <a:t>18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1983553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37465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/>
              <a:t>Sample Calculation</a:t>
            </a:r>
            <a:endParaRPr lang="en-US" alt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6900" y="1778000"/>
            <a:ext cx="8178800" cy="46482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/>
            <a:r>
              <a:rPr lang="en-CA" altLang="en-US" dirty="0"/>
              <a:t>Design an oscillator with a frequency of 200Hz with a duty cycle of 78%.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CA" altLang="en-US" dirty="0"/>
              <a:t>Determine Period (T):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CA" altLang="en-US" dirty="0"/>
          </a:p>
          <a:p>
            <a:pPr marL="914400" lvl="1" indent="-457200" eaLnBrk="1" hangingPunct="1">
              <a:buFontTx/>
              <a:buAutoNum type="arabicPeriod"/>
            </a:pPr>
            <a:endParaRPr lang="en-CA" altLang="en-US" dirty="0"/>
          </a:p>
          <a:p>
            <a:pPr marL="914400" lvl="1" indent="-457200" eaLnBrk="1" hangingPunct="1">
              <a:buFontTx/>
              <a:buAutoNum type="arabicPeriod"/>
            </a:pPr>
            <a:endParaRPr lang="en-CA" altLang="en-US" dirty="0"/>
          </a:p>
          <a:p>
            <a:pPr marL="914400" lvl="1" indent="-457200" eaLnBrk="1" hangingPunct="1">
              <a:buFontTx/>
              <a:buAutoNum type="arabicPeriod"/>
            </a:pPr>
            <a:endParaRPr lang="en-CA" altLang="en-US" dirty="0"/>
          </a:p>
          <a:p>
            <a:pPr marL="914400" lvl="1" indent="-457200" eaLnBrk="1" hangingPunct="1">
              <a:buFontTx/>
              <a:buAutoNum type="arabicPeriod"/>
            </a:pPr>
            <a:r>
              <a:rPr lang="en-CA" altLang="en-US" dirty="0"/>
              <a:t>Determine T</a:t>
            </a:r>
            <a:r>
              <a:rPr lang="en-CA" altLang="en-US" baseline="-25000" dirty="0"/>
              <a:t>H</a:t>
            </a:r>
            <a:r>
              <a:rPr lang="en-CA" altLang="en-US" dirty="0"/>
              <a:t> and T</a:t>
            </a:r>
            <a:r>
              <a:rPr lang="en-CA" altLang="en-US" baseline="-25000" dirty="0"/>
              <a:t>L</a:t>
            </a:r>
            <a:r>
              <a:rPr lang="en-CA" altLang="en-US" dirty="0"/>
              <a:t>:</a:t>
            </a:r>
          </a:p>
          <a:p>
            <a:pPr marL="914400" lvl="1" indent="-457200" eaLnBrk="1" hangingPunct="1">
              <a:buFontTx/>
              <a:buNone/>
            </a:pPr>
            <a:endParaRPr lang="en-CA" altLang="en-US" dirty="0"/>
          </a:p>
          <a:p>
            <a:pPr marL="914400" lvl="1" indent="-457200" eaLnBrk="1" hangingPunct="1">
              <a:buFontTx/>
              <a:buNone/>
            </a:pPr>
            <a:r>
              <a:rPr lang="en-CA" altLang="en-US" dirty="0"/>
              <a:t>	</a:t>
            </a:r>
            <a:endParaRPr lang="en-US" altLang="en-US" dirty="0"/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00300" y="3232150"/>
          <a:ext cx="36988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3" imgW="1548728" imgH="355446" progId="Equation.3">
                  <p:embed/>
                </p:oleObj>
              </mc:Choice>
              <mc:Fallback>
                <p:oleObj name="Equation" r:id="rId3" imgW="1548728" imgH="355446" progId="Equation.3">
                  <p:embed/>
                  <p:pic>
                    <p:nvPicPr>
                      <p:cNvPr id="0" name="Picture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232150"/>
                        <a:ext cx="36988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43799369"/>
              </p:ext>
            </p:extLst>
          </p:nvPr>
        </p:nvGraphicFramePr>
        <p:xfrm>
          <a:off x="1884363" y="5354638"/>
          <a:ext cx="54816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5" imgW="2413000" imgH="393700" progId="Equation.3">
                  <p:embed/>
                </p:oleObj>
              </mc:Choice>
              <mc:Fallback>
                <p:oleObj name="Equation" r:id="rId5" imgW="2413000" imgH="3937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5354638"/>
                        <a:ext cx="5481637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2681288" y="1239838"/>
            <a:ext cx="4014787" cy="4000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CA" b="1">
                <a:solidFill>
                  <a:schemeClr val="tx2"/>
                </a:solidFill>
              </a:rPr>
              <a:t>Time High, Time Low Set</a:t>
            </a:r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7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Block diagram</a:t>
            </a:r>
          </a:p>
        </p:txBody>
      </p:sp>
      <p:pic>
        <p:nvPicPr>
          <p:cNvPr id="4" name="Content Placeholder 3" descr="555-intern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600200"/>
            <a:ext cx="6019800" cy="4958796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1638300"/>
            <a:ext cx="8089900" cy="2349500"/>
          </a:xfrm>
        </p:spPr>
        <p:txBody>
          <a:bodyPr>
            <a:normAutofit fontScale="70000" lnSpcReduction="20000"/>
          </a:bodyPr>
          <a:lstStyle/>
          <a:p>
            <a:pPr marL="914400" lvl="1" indent="-457200" eaLnBrk="1" hangingPunct="1">
              <a:buFontTx/>
              <a:buAutoNum type="arabicPeriod" startAt="3"/>
            </a:pPr>
            <a:r>
              <a:rPr lang="en-CA" altLang="en-US"/>
              <a:t>Since there are 2 variables in the T</a:t>
            </a:r>
            <a:r>
              <a:rPr lang="en-CA" altLang="en-US" baseline="-25000"/>
              <a:t>L</a:t>
            </a:r>
            <a:r>
              <a:rPr lang="en-CA" altLang="en-US"/>
              <a:t> equation, select C:</a:t>
            </a:r>
          </a:p>
          <a:p>
            <a:pPr marL="914400" lvl="1" indent="-457200" eaLnBrk="1" hangingPunct="1">
              <a:buFontTx/>
              <a:buAutoNum type="arabicPeriod" startAt="3"/>
            </a:pPr>
            <a:endParaRPr lang="en-CA" altLang="en-US"/>
          </a:p>
          <a:p>
            <a:pPr marL="914400" lvl="1" indent="-457200" eaLnBrk="1" hangingPunct="1">
              <a:buFontTx/>
              <a:buAutoNum type="arabicPeriod" startAt="3"/>
            </a:pPr>
            <a:endParaRPr lang="en-CA" altLang="en-US"/>
          </a:p>
          <a:p>
            <a:pPr marL="914400" lvl="1" indent="-457200" eaLnBrk="1" hangingPunct="1">
              <a:buFontTx/>
              <a:buAutoNum type="arabicPeriod" startAt="3"/>
            </a:pPr>
            <a:endParaRPr lang="en-CA" altLang="en-US"/>
          </a:p>
          <a:p>
            <a:pPr marL="914400" lvl="1" indent="-457200" eaLnBrk="1" hangingPunct="1">
              <a:buFontTx/>
              <a:buAutoNum type="arabicPeriod" startAt="3"/>
            </a:pPr>
            <a:r>
              <a:rPr lang="en-CA" altLang="en-US"/>
              <a:t>Determine R</a:t>
            </a:r>
            <a:r>
              <a:rPr lang="en-CA" altLang="en-US" baseline="-25000"/>
              <a:t>B</a:t>
            </a:r>
            <a:r>
              <a:rPr lang="en-CA" altLang="en-US"/>
              <a:t> by using the T</a:t>
            </a:r>
            <a:r>
              <a:rPr lang="en-CA" altLang="en-US" baseline="-25000"/>
              <a:t>L</a:t>
            </a:r>
            <a:r>
              <a:rPr lang="en-CA" altLang="en-US"/>
              <a:t> equation:</a:t>
            </a:r>
          </a:p>
          <a:p>
            <a:pPr marL="914400" lvl="1" indent="-457200" eaLnBrk="1" hangingPunct="1">
              <a:buFontTx/>
              <a:buNone/>
            </a:pPr>
            <a:endParaRPr lang="en-CA" altLang="en-US"/>
          </a:p>
          <a:p>
            <a:pPr marL="914400" lvl="1" indent="-457200" eaLnBrk="1" hangingPunct="1">
              <a:buFontTx/>
              <a:buNone/>
            </a:pPr>
            <a:r>
              <a:rPr lang="en-CA" altLang="en-US"/>
              <a:t>	</a:t>
            </a:r>
            <a:endParaRPr lang="en-US" altLang="en-US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7463" y="4227513"/>
          <a:ext cx="4135437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3" imgW="1637589" imgH="583947" progId="Equation.3">
                  <p:embed/>
                </p:oleObj>
              </mc:Choice>
              <mc:Fallback>
                <p:oleObj name="Equation" r:id="rId3" imgW="1637589" imgH="583947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227513"/>
                        <a:ext cx="4135437" cy="147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3821113" y="2230438"/>
            <a:ext cx="143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CA" altLang="en-US"/>
              <a:t>C=10</a:t>
            </a:r>
            <a:r>
              <a:rPr lang="el-GR" altLang="en-US"/>
              <a:t>μ</a:t>
            </a:r>
            <a:r>
              <a:rPr lang="en-CA" altLang="en-US"/>
              <a:t>F</a:t>
            </a:r>
            <a:endParaRPr lang="el-GR" altLang="en-US"/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2359025" y="5218113"/>
            <a:ext cx="2565400" cy="5715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3810000" y="2171700"/>
            <a:ext cx="1422400" cy="5461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" name="Rectangle 11"/>
          <p:cNvSpPr>
            <a:spLocks noGrp="1" noChangeArrowheads="1"/>
          </p:cNvSpPr>
          <p:nvPr>
            <p:ph type="title"/>
          </p:nvPr>
        </p:nvSpPr>
        <p:spPr>
          <a:xfrm>
            <a:off x="292100" y="373063"/>
            <a:ext cx="7772400" cy="4572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/>
              <a:t>Sample Calculation</a:t>
            </a:r>
            <a:endParaRPr lang="en-US" alt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2608263" y="1181100"/>
            <a:ext cx="4014787" cy="39846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CA" b="1">
                <a:solidFill>
                  <a:schemeClr val="tx2"/>
                </a:solidFill>
              </a:rPr>
              <a:t>Time High, Time Low Set</a:t>
            </a:r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7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1988" y="1738313"/>
            <a:ext cx="8089900" cy="4325937"/>
          </a:xfrm>
        </p:spPr>
        <p:txBody>
          <a:bodyPr/>
          <a:lstStyle/>
          <a:p>
            <a:pPr marL="914400" lvl="1" indent="-457200" eaLnBrk="1" hangingPunct="1">
              <a:buFontTx/>
              <a:buAutoNum type="arabicPeriod" startAt="5"/>
            </a:pPr>
            <a:r>
              <a:rPr lang="en-CA" altLang="en-US"/>
              <a:t>Determine the value for R</a:t>
            </a:r>
            <a:r>
              <a:rPr lang="en-CA" altLang="en-US" baseline="-25000"/>
              <a:t>A</a:t>
            </a:r>
            <a:r>
              <a:rPr lang="en-CA" altLang="en-US"/>
              <a:t>:</a:t>
            </a:r>
          </a:p>
          <a:p>
            <a:pPr marL="914400" lvl="1" indent="-457200" eaLnBrk="1" hangingPunct="1">
              <a:buFontTx/>
              <a:buAutoNum type="arabicPeriod" startAt="5"/>
            </a:pPr>
            <a:endParaRPr lang="en-CA" altLang="en-US"/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28788" y="2487613"/>
          <a:ext cx="5432425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2108200" imgH="774700" progId="Equation.3">
                  <p:embed/>
                </p:oleObj>
              </mc:Choice>
              <mc:Fallback>
                <p:oleObj name="Equation" r:id="rId3" imgW="2108200" imgH="7747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2487613"/>
                        <a:ext cx="5432425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1700213" y="4003675"/>
            <a:ext cx="2286000" cy="558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8"/>
          <p:cNvSpPr>
            <a:spLocks noGrp="1" noChangeArrowheads="1"/>
          </p:cNvSpPr>
          <p:nvPr>
            <p:ph type="title"/>
          </p:nvPr>
        </p:nvSpPr>
        <p:spPr>
          <a:xfrm>
            <a:off x="212725" y="292100"/>
            <a:ext cx="7772400" cy="4572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/>
              <a:t>Sample Calculation</a:t>
            </a:r>
            <a:endParaRPr lang="en-US" alt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2595563" y="1166813"/>
            <a:ext cx="4014787" cy="4064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CA" b="1">
                <a:solidFill>
                  <a:schemeClr val="tx2"/>
                </a:solidFill>
              </a:rPr>
              <a:t>Time High, Time Low Set</a:t>
            </a:r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4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9017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altLang="en-US"/>
              <a:t>Calculations:  Astable</a:t>
            </a:r>
            <a:br>
              <a:rPr lang="en-CA" altLang="en-US"/>
            </a:br>
            <a:endParaRPr lang="en-US" altLang="en-US"/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460625" y="2365375"/>
          <a:ext cx="4221163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3" imgW="1651000" imgH="749300" progId="Equation.3">
                  <p:embed/>
                </p:oleObj>
              </mc:Choice>
              <mc:Fallback>
                <p:oleObj name="Equation" r:id="rId3" imgW="1651000" imgH="7493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365375"/>
                        <a:ext cx="4221163" cy="191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1152525" y="4378325"/>
            <a:ext cx="72675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CA" altLang="en-US"/>
              <a:t>Notes:</a:t>
            </a:r>
          </a:p>
          <a:p>
            <a:pPr algn="l">
              <a:buFontTx/>
              <a:buChar char="•"/>
            </a:pPr>
            <a:r>
              <a:rPr lang="en-CA" altLang="en-US"/>
              <a:t>The value 0.693 is a factor associated with the</a:t>
            </a:r>
          </a:p>
          <a:p>
            <a:pPr algn="l"/>
            <a:r>
              <a:rPr lang="en-CA" altLang="en-US"/>
              <a:t>charge/discharge cycle of the 555 timer.</a:t>
            </a:r>
          </a:p>
          <a:p>
            <a:pPr algn="l"/>
            <a:endParaRPr lang="en-CA" altLang="en-US"/>
          </a:p>
          <a:p>
            <a:pPr algn="l">
              <a:buFontTx/>
              <a:buChar char="•"/>
            </a:pPr>
            <a:r>
              <a:rPr lang="en-CA" altLang="en-US"/>
              <a:t>Duty Cycle must be &gt; 50%</a:t>
            </a:r>
            <a:endParaRPr lang="en-US" alt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511425" y="1211263"/>
            <a:ext cx="4208463" cy="4000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CA" b="1">
                <a:solidFill>
                  <a:schemeClr val="tx2"/>
                </a:solidFill>
              </a:rPr>
              <a:t>Frequency, Duty Cycle Set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717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18C37985-F420-4992-A5A5-A10AFE4457BC}" type="slidenum">
              <a:rPr lang="en-US" altLang="en-US" sz="900"/>
              <a:pPr/>
              <a:t>22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215606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312738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Sample Design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en-US"/>
              <a:t>Build an oscillator using a 555 timer with a frequency of 72kHz at 75% D.C.  Use a 100</a:t>
            </a:r>
            <a:r>
              <a:rPr lang="en-US" altLang="en-US">
                <a:sym typeface="Symbol" panose="05050102010706020507" pitchFamily="18" charset="2"/>
              </a:rPr>
              <a:t>F capacitor.</a:t>
            </a:r>
            <a:endParaRPr lang="en-US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40000" y="1244600"/>
            <a:ext cx="4208463" cy="4000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tx2"/>
                </a:solidFill>
              </a:rPr>
              <a:t>Frequency, Duty Cycle Set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7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B2665F1F-381B-4B8F-A868-63D185E2B440}" type="slidenum">
              <a:rPr lang="en-US" altLang="en-US" sz="900"/>
              <a:pPr/>
              <a:t>23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1283077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390525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Design Solution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24025"/>
            <a:ext cx="7772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/>
              <a:t>1- Determine the ratio of the resistors Ra and Rb: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2- Use the ratio in the frequency equation (substitution):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	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249488" y="2300288"/>
          <a:ext cx="5326062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3" imgW="2641600" imgH="901700" progId="Equation.3">
                  <p:embed/>
                </p:oleObj>
              </mc:Choice>
              <mc:Fallback>
                <p:oleObj name="Equation" r:id="rId3" imgW="2641600" imgH="9017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300288"/>
                        <a:ext cx="5326062" cy="181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046288" y="5275263"/>
          <a:ext cx="50053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5" imgW="2476500" imgH="368300" progId="Equation.3">
                  <p:embed/>
                </p:oleObj>
              </mc:Choice>
              <mc:Fallback>
                <p:oleObj name="Equation" r:id="rId5" imgW="2476500" imgH="3683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5275263"/>
                        <a:ext cx="500538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568575" y="1211263"/>
            <a:ext cx="4208463" cy="4000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tx2"/>
                </a:solidFill>
              </a:rPr>
              <a:t>Frequency, Duty Cycle Set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19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A001B848-8F27-4B6A-AC00-C656C068147B}" type="slidenum">
              <a:rPr lang="en-US" altLang="en-US" sz="900"/>
              <a:pPr/>
              <a:t>24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411404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4025" y="376238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Design Solution</a:t>
            </a:r>
          </a:p>
        </p:txBody>
      </p:sp>
      <p:sp>
        <p:nvSpPr>
          <p:cNvPr id="922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7063" y="1592263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en-US"/>
              <a:t>3- Solve for Rb: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4-Solve for Ra: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5-Use standard values (optional step):</a:t>
            </a:r>
          </a:p>
          <a:p>
            <a:pPr eaLnBrk="1" hangingPunct="1">
              <a:buFontTx/>
              <a:buNone/>
            </a:pPr>
            <a:r>
              <a:rPr lang="en-US" altLang="en-US"/>
              <a:t>	Ra=100k</a:t>
            </a:r>
            <a:r>
              <a:rPr lang="en-US" altLang="en-US">
                <a:sym typeface="Symbol" panose="05050102010706020507" pitchFamily="18" charset="2"/>
              </a:rPr>
              <a:t></a:t>
            </a:r>
          </a:p>
          <a:p>
            <a:pPr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Rb=47k</a:t>
            </a:r>
            <a:endParaRPr lang="en-US" alt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930400" y="2101850"/>
          <a:ext cx="43688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2463800" imgH="368300" progId="Equation.3">
                  <p:embed/>
                </p:oleObj>
              </mc:Choice>
              <mc:Fallback>
                <p:oleObj name="Equation" r:id="rId3" imgW="2463800" imgH="3683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101850"/>
                        <a:ext cx="436880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317750" y="3746500"/>
          <a:ext cx="244951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1143000" imgH="165100" progId="Equation.3">
                  <p:embed/>
                </p:oleObj>
              </mc:Choice>
              <mc:Fallback>
                <p:oleObj name="Equation" r:id="rId5" imgW="1143000" imgH="1651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3746500"/>
                        <a:ext cx="244951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1030"/>
          <p:cNvSpPr>
            <a:spLocks noChangeArrowheads="1"/>
          </p:cNvSpPr>
          <p:nvPr/>
        </p:nvSpPr>
        <p:spPr bwMode="auto">
          <a:xfrm>
            <a:off x="2625725" y="1095375"/>
            <a:ext cx="4208463" cy="4000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CA" b="1">
                <a:solidFill>
                  <a:schemeClr val="tx2"/>
                </a:solidFill>
              </a:rPr>
              <a:t>Frequency, Duty Cycle Set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922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57A7232D-F9FC-4DC8-8E58-9BC873986979}" type="slidenum">
              <a:rPr lang="en-US" altLang="en-US" sz="900"/>
              <a:pPr/>
              <a:t>25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286748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6538" y="246063"/>
            <a:ext cx="7634287" cy="5667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Design Solution</a:t>
            </a:r>
          </a:p>
        </p:txBody>
      </p:sp>
      <p:sp>
        <p:nvSpPr>
          <p:cNvPr id="102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54200"/>
            <a:ext cx="7772400" cy="424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6- Calculate actual frequency and DC: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008188" y="2706688"/>
          <a:ext cx="5508625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2717800" imgH="1104900" progId="Equation.3">
                  <p:embed/>
                </p:oleObj>
              </mc:Choice>
              <mc:Fallback>
                <p:oleObj name="Equation" r:id="rId3" imgW="2717800" imgH="1104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2706688"/>
                        <a:ext cx="5508625" cy="223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1029"/>
          <p:cNvSpPr>
            <a:spLocks noChangeArrowheads="1"/>
          </p:cNvSpPr>
          <p:nvPr/>
        </p:nvSpPr>
        <p:spPr bwMode="auto">
          <a:xfrm>
            <a:off x="2497138" y="1314450"/>
            <a:ext cx="4208462" cy="4000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chemeClr val="tx2"/>
                </a:solidFill>
              </a:rPr>
              <a:t>Frequency, Duty Cycle Set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24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1E55EEAC-EBFA-4612-99CF-C6AD5EE2C11E}" type="slidenum">
              <a:rPr lang="en-US" altLang="en-US" sz="900"/>
              <a:pPr/>
              <a:t>26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157927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92211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555 Timer as Monostable Multivibrator</a:t>
            </a:r>
            <a:endParaRPr lang="en-IN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7504" y="1124743"/>
            <a:ext cx="8856984" cy="6063774"/>
            <a:chOff x="107504" y="1124743"/>
            <a:chExt cx="8856984" cy="6063774"/>
          </a:xfrm>
        </p:grpSpPr>
        <p:grpSp>
          <p:nvGrpSpPr>
            <p:cNvPr id="5" name="Group 4"/>
            <p:cNvGrpSpPr/>
            <p:nvPr/>
          </p:nvGrpSpPr>
          <p:grpSpPr>
            <a:xfrm>
              <a:off x="179512" y="1124743"/>
              <a:ext cx="8784976" cy="4339650"/>
              <a:chOff x="179512" y="1124743"/>
              <a:chExt cx="8784976" cy="4339650"/>
            </a:xfrm>
          </p:grpSpPr>
          <p:pic>
            <p:nvPicPr>
              <p:cNvPr id="1026" name="Picture 2" descr="http://www.circuitstoday.com/wp-content/uploads/2009/09/555-monostable-multivibrato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512" y="1268760"/>
                <a:ext cx="4297213" cy="374441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pic>
          <p:sp>
            <p:nvSpPr>
              <p:cNvPr id="3" name="TextBox 2"/>
              <p:cNvSpPr txBox="1"/>
              <p:nvPr/>
            </p:nvSpPr>
            <p:spPr>
              <a:xfrm>
                <a:off x="4572000" y="1124743"/>
                <a:ext cx="4392488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Description:</a:t>
                </a:r>
              </a:p>
              <a:p>
                <a:pPr marL="457200" indent="-4572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400" dirty="0"/>
                  <a:t>In the standby state, FF holds transistor Q</a:t>
                </a:r>
                <a:r>
                  <a:rPr lang="en-US" sz="1400" b="1" dirty="0"/>
                  <a:t>1</a:t>
                </a:r>
                <a:r>
                  <a:rPr lang="en-US" sz="2400" dirty="0"/>
                  <a:t> ON, thus clamping the external timing capacitor C to ground. The output remains at ground potential. i.e. Low.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7504" y="5157192"/>
              <a:ext cx="88569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sz="2400" dirty="0"/>
                <a:t>As the trigger passes through V</a:t>
              </a:r>
              <a:r>
                <a:rPr lang="en-US" sz="1400" b="1" dirty="0"/>
                <a:t>CC</a:t>
              </a:r>
              <a:r>
                <a:rPr lang="en-US" sz="2400" dirty="0"/>
                <a:t>/3, the FF is set, i.e. Q bar=0, then the transistor Q</a:t>
              </a:r>
              <a:r>
                <a:rPr lang="en-US" sz="1400" b="1" dirty="0"/>
                <a:t>1</a:t>
              </a:r>
              <a:r>
                <a:rPr lang="en-US" sz="2400" dirty="0"/>
                <a:t> OFF and the short circuit across the timing capacitor C is released. As Q bar is low , output goes HIGH.  </a:t>
              </a:r>
              <a:endParaRPr lang="en-IN" sz="2400" dirty="0"/>
            </a:p>
            <a:p>
              <a:endParaRPr lang="en-IN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826-CE9C-4492-9F3D-952E23697AB3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6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011" y="188640"/>
            <a:ext cx="8507288" cy="9221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555 Timer as Monostable Multivibrator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9191" y="1179984"/>
            <a:ext cx="8808689" cy="5436835"/>
            <a:chOff x="109191" y="1179984"/>
            <a:chExt cx="8808689" cy="543683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91" y="1179984"/>
              <a:ext cx="5071568" cy="460851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230" y="1854299"/>
              <a:ext cx="3676650" cy="393382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4" name="TextBox 3"/>
            <p:cNvSpPr txBox="1"/>
            <p:nvPr/>
          </p:nvSpPr>
          <p:spPr>
            <a:xfrm>
              <a:off x="1051620" y="5970488"/>
              <a:ext cx="7264548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Fig (a): Timer in Monostable Operation with Functional Diagram</a:t>
              </a:r>
            </a:p>
            <a:p>
              <a:r>
                <a:rPr lang="en-US" dirty="0"/>
                <a:t>Fig (b): Output wave Form of Monostable</a:t>
              </a:r>
              <a:endParaRPr lang="en-IN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826-CE9C-4492-9F3D-952E23697AB3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08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011" y="188640"/>
            <a:ext cx="8507288" cy="9221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555 Timer as Monostable Multivibrator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9191" y="1179984"/>
            <a:ext cx="8808689" cy="5436835"/>
            <a:chOff x="109191" y="1179984"/>
            <a:chExt cx="8808689" cy="543683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91" y="1179984"/>
              <a:ext cx="5071568" cy="460851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230" y="1854299"/>
              <a:ext cx="3676650" cy="393382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4" name="TextBox 3"/>
            <p:cNvSpPr txBox="1"/>
            <p:nvPr/>
          </p:nvSpPr>
          <p:spPr>
            <a:xfrm>
              <a:off x="1051620" y="5970488"/>
              <a:ext cx="7264548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Fig (a): Timer in Monostable Operation with Functional Diagram</a:t>
              </a:r>
            </a:p>
            <a:p>
              <a:r>
                <a:rPr lang="en-US" dirty="0"/>
                <a:t>Fig (b): Output wave Form of Monostable</a:t>
              </a:r>
              <a:endParaRPr lang="en-IN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826-CE9C-4492-9F3D-952E23697AB3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7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685800"/>
            <a:ext cx="7721600" cy="5791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44" y="404664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  <a:t>Inside the 555 Timer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</a:rPr>
            </a:b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39756" y="1725848"/>
          <a:ext cx="2353962" cy="1882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821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2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No Change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2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2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2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23528" y="1069222"/>
            <a:ext cx="8280920" cy="5353050"/>
            <a:chOff x="323528" y="1069222"/>
            <a:chExt cx="8280920" cy="5353050"/>
          </a:xfrm>
        </p:grpSpPr>
        <p:grpSp>
          <p:nvGrpSpPr>
            <p:cNvPr id="7" name="Group 6"/>
            <p:cNvGrpSpPr/>
            <p:nvPr/>
          </p:nvGrpSpPr>
          <p:grpSpPr>
            <a:xfrm>
              <a:off x="323528" y="1069222"/>
              <a:ext cx="6134100" cy="5353050"/>
              <a:chOff x="1128316" y="1112640"/>
              <a:chExt cx="6134100" cy="5353050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316" y="1112640"/>
                <a:ext cx="6134100" cy="5353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1564556" y="2653804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Threshold</a:t>
                </a:r>
                <a:endParaRPr lang="en-IN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59632" y="2946480"/>
                <a:ext cx="1935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Control Voltage</a:t>
                </a:r>
                <a:endParaRPr lang="en-IN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41984" y="423440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Trigger</a:t>
                </a:r>
                <a:endParaRPr lang="en-IN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90936" y="457094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Discharge</a:t>
                </a:r>
                <a:endParaRPr lang="en-IN" b="1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208066" y="1823740"/>
                <a:ext cx="749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V</a:t>
                </a:r>
                <a:r>
                  <a:rPr lang="en-US" sz="1200" b="1" dirty="0" err="1"/>
                  <a:t>ref</a:t>
                </a:r>
                <a:endParaRPr lang="en-IN" sz="1200" b="1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145332" y="1129060"/>
                <a:ext cx="3049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+</a:t>
                </a:r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813424" y="3265012"/>
                <a:ext cx="169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</a:t>
                </a:r>
                <a:endParaRPr lang="en-IN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843264" y="3745747"/>
                <a:ext cx="169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</a:t>
                </a:r>
                <a:endParaRPr lang="en-IN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28320" y="3697844"/>
                <a:ext cx="169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Q</a:t>
                </a:r>
                <a:endParaRPr lang="en-IN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736828" y="3291524"/>
                <a:ext cx="169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Q</a:t>
                </a:r>
                <a:endParaRPr lang="en-IN" b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660232" y="1196752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Truth Table</a:t>
              </a:r>
              <a:endParaRPr lang="en-IN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77965" y="5877272"/>
              <a:ext cx="4826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Fig: Functional Diagram of 555 Timer</a:t>
              </a:r>
              <a:endParaRPr lang="en-IN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 flipH="1">
            <a:off x="4919587" y="3406131"/>
            <a:ext cx="288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</a:t>
            </a:r>
          </a:p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826-CE9C-4492-9F3D-952E23697AB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6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55equiv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8845826" cy="6781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6096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The 555 Timer is one of the best known IC’s.</a:t>
            </a:r>
          </a:p>
          <a:p>
            <a:pPr lvl="1"/>
            <a:r>
              <a:rPr lang="en-US" altLang="en-US"/>
              <a:t>The 555 is part of every experimenter's tool kit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Capable of creating a wide variety of circuits, including:</a:t>
            </a:r>
          </a:p>
          <a:p>
            <a:pPr lvl="2"/>
            <a:r>
              <a:rPr lang="en-US" altLang="en-US"/>
              <a:t>Oscillators with adjustable frequency and Duty Cycle</a:t>
            </a:r>
          </a:p>
          <a:p>
            <a:pPr lvl="2"/>
            <a:r>
              <a:rPr lang="en-US" altLang="en-US"/>
              <a:t>Monostable Multivibrators</a:t>
            </a:r>
          </a:p>
          <a:p>
            <a:pPr lvl="2"/>
            <a:r>
              <a:rPr lang="en-US" altLang="en-US"/>
              <a:t>Analog to digital Converters</a:t>
            </a:r>
          </a:p>
          <a:p>
            <a:pPr lvl="2"/>
            <a:r>
              <a:rPr lang="en-US" altLang="en-US"/>
              <a:t>Frequency Meters</a:t>
            </a:r>
          </a:p>
          <a:p>
            <a:pPr lvl="2"/>
            <a:r>
              <a:rPr lang="en-US" altLang="en-US"/>
              <a:t>Many other applications….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 clock on the Vulcan Board is generated by a 555 timer.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6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555 Timer Configurations</a:t>
            </a: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28725"/>
            <a:ext cx="8445500" cy="48672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CA" altLang="en-US"/>
              <a:t>In this course we will use the 555 timer in 2 modes:</a:t>
            </a:r>
          </a:p>
          <a:p>
            <a:pPr lvl="1" eaLnBrk="1" hangingPunct="1"/>
            <a:r>
              <a:rPr lang="en-CA" altLang="en-US" b="1"/>
              <a:t>Astable</a:t>
            </a:r>
          </a:p>
          <a:p>
            <a:pPr lvl="2" eaLnBrk="1" hangingPunct="1"/>
            <a:r>
              <a:rPr lang="en-CA" altLang="en-US"/>
              <a:t>With some calculations, we can determine the values of the capacitor and the 2 resistors (Ra and Rb) for astable operations.</a:t>
            </a:r>
          </a:p>
          <a:p>
            <a:pPr lvl="1" eaLnBrk="1" hangingPunct="1"/>
            <a:r>
              <a:rPr lang="en-CA" altLang="en-US" b="1"/>
              <a:t>Monostable</a:t>
            </a:r>
          </a:p>
          <a:p>
            <a:pPr lvl="2" eaLnBrk="1" hangingPunct="1"/>
            <a:r>
              <a:rPr lang="en-CA" altLang="en-US"/>
              <a:t>We can determine the value of the resistor and the capacitor with a simple formula for one-shot operations.</a:t>
            </a:r>
          </a:p>
          <a:p>
            <a:pPr lvl="2" eaLnBrk="1" hangingPunct="1"/>
            <a:endParaRPr lang="en-CA" altLang="en-US"/>
          </a:p>
          <a:p>
            <a:pPr eaLnBrk="1" hangingPunct="1"/>
            <a:r>
              <a:rPr lang="en-CA" altLang="en-US"/>
              <a:t>There are many other configurations and applications for this device.</a:t>
            </a:r>
            <a:endParaRPr lang="en-US" alt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BE4DF505-B7EB-4D79-8E95-8EEC3BBD88C3}" type="slidenum">
              <a:rPr lang="en-US" altLang="en-US" sz="900"/>
              <a:pPr/>
              <a:t>7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160024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284163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555 Layout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776413" y="2890838"/>
            <a:ext cx="4991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/>
              <a:t>Also available:</a:t>
            </a:r>
          </a:p>
          <a:p>
            <a:pPr algn="l">
              <a:buFontTx/>
              <a:buChar char="•"/>
            </a:pPr>
            <a:r>
              <a:rPr lang="en-US" altLang="en-US"/>
              <a:t>556 (two-555’s in one DIP package)</a:t>
            </a:r>
          </a:p>
          <a:p>
            <a:pPr algn="l">
              <a:buFontTx/>
              <a:buChar char="•"/>
            </a:pPr>
            <a:r>
              <a:rPr lang="en-US" altLang="en-US"/>
              <a:t>555 in a “metal can” configuration</a:t>
            </a:r>
          </a:p>
        </p:txBody>
      </p:sp>
      <p:sp>
        <p:nvSpPr>
          <p:cNvPr id="2765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51825" y="6499225"/>
            <a:ext cx="744538" cy="204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900"/>
              <a:t>555.</a:t>
            </a:r>
            <a:fld id="{5F40F124-9628-4B81-A40B-5282713F5A81}" type="slidenum">
              <a:rPr lang="en-US" altLang="en-US" sz="900"/>
              <a:pPr/>
              <a:t>8</a:t>
            </a:fld>
            <a:endParaRPr lang="en-US" altLang="en-US" sz="900"/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2346325" y="1279525"/>
            <a:ext cx="4339575" cy="1638300"/>
            <a:chOff x="2346959" y="1278940"/>
            <a:chExt cx="4338310" cy="1639782"/>
          </a:xfrm>
        </p:grpSpPr>
        <p:sp>
          <p:nvSpPr>
            <p:cNvPr id="27674" name="Rectangle 8"/>
            <p:cNvSpPr>
              <a:spLocks noChangeArrowheads="1"/>
            </p:cNvSpPr>
            <p:nvPr/>
          </p:nvSpPr>
          <p:spPr bwMode="auto">
            <a:xfrm>
              <a:off x="3679546" y="1287476"/>
              <a:ext cx="1148486" cy="1324051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75" name="Flowchart: Delay 10"/>
            <p:cNvSpPr>
              <a:spLocks noChangeArrowheads="1"/>
            </p:cNvSpPr>
            <p:nvPr/>
          </p:nvSpPr>
          <p:spPr bwMode="auto">
            <a:xfrm rot="5400000">
              <a:off x="4133090" y="1287475"/>
              <a:ext cx="241401" cy="263347"/>
            </a:xfrm>
            <a:prstGeom prst="flowChartDelay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10800000">
              <a:off x="3402339" y="1455312"/>
              <a:ext cx="261861" cy="1588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0800000">
              <a:off x="3402339" y="1769922"/>
              <a:ext cx="261861" cy="0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rot="10800000">
              <a:off x="3402339" y="2119488"/>
              <a:ext cx="261861" cy="1588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rot="10800000">
              <a:off x="3402339" y="2432508"/>
              <a:ext cx="261861" cy="1589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rot="10800000">
              <a:off x="4819562" y="2430919"/>
              <a:ext cx="263448" cy="1588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10800000">
              <a:off x="4819562" y="1456901"/>
              <a:ext cx="263448" cy="1589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0800000">
              <a:off x="4819562" y="1820768"/>
              <a:ext cx="263448" cy="1588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0800000">
              <a:off x="4819562" y="2127432"/>
              <a:ext cx="263448" cy="1589"/>
            </a:xfrm>
            <a:prstGeom prst="line">
              <a:avLst/>
            </a:prstGeom>
            <a:noFill/>
            <a:ln w="76200" cap="flat" cmpd="sng" algn="ctr">
              <a:solidFill>
                <a:schemeClr val="accent5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684" name="TextBox 21"/>
            <p:cNvSpPr txBox="1">
              <a:spLocks noChangeArrowheads="1"/>
            </p:cNvSpPr>
            <p:nvPr/>
          </p:nvSpPr>
          <p:spPr bwMode="auto">
            <a:xfrm>
              <a:off x="3672230" y="1294790"/>
              <a:ext cx="327333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7685" name="TextBox 22"/>
            <p:cNvSpPr txBox="1">
              <a:spLocks noChangeArrowheads="1"/>
            </p:cNvSpPr>
            <p:nvPr/>
          </p:nvSpPr>
          <p:spPr bwMode="auto">
            <a:xfrm>
              <a:off x="4490312" y="1286255"/>
              <a:ext cx="327239" cy="163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  <a:p>
              <a:r>
                <a:rPr lang="en-CA" altLang="en-US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  <a:p>
              <a:endParaRPr lang="en-CA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86" name="TextBox 23"/>
            <p:cNvSpPr txBox="1">
              <a:spLocks noChangeArrowheads="1"/>
            </p:cNvSpPr>
            <p:nvPr/>
          </p:nvSpPr>
          <p:spPr bwMode="auto">
            <a:xfrm>
              <a:off x="2346959" y="1278940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Ground</a:t>
              </a:r>
            </a:p>
          </p:txBody>
        </p:sp>
        <p:sp>
          <p:nvSpPr>
            <p:cNvPr id="27687" name="TextBox 24"/>
            <p:cNvSpPr txBox="1">
              <a:spLocks noChangeArrowheads="1"/>
            </p:cNvSpPr>
            <p:nvPr/>
          </p:nvSpPr>
          <p:spPr bwMode="auto">
            <a:xfrm>
              <a:off x="2367684" y="1606904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Trigger</a:t>
              </a:r>
            </a:p>
          </p:txBody>
        </p:sp>
        <p:sp>
          <p:nvSpPr>
            <p:cNvPr id="27688" name="TextBox 25"/>
            <p:cNvSpPr txBox="1">
              <a:spLocks noChangeArrowheads="1"/>
            </p:cNvSpPr>
            <p:nvPr/>
          </p:nvSpPr>
          <p:spPr bwMode="auto">
            <a:xfrm>
              <a:off x="2396947" y="1936089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7689" name="TextBox 26"/>
            <p:cNvSpPr txBox="1">
              <a:spLocks noChangeArrowheads="1"/>
            </p:cNvSpPr>
            <p:nvPr/>
          </p:nvSpPr>
          <p:spPr bwMode="auto">
            <a:xfrm>
              <a:off x="2433522" y="2250642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</a:p>
          </p:txBody>
        </p:sp>
        <p:sp>
          <p:nvSpPr>
            <p:cNvPr id="27690" name="TextBox 27"/>
            <p:cNvSpPr txBox="1">
              <a:spLocks noChangeArrowheads="1"/>
            </p:cNvSpPr>
            <p:nvPr/>
          </p:nvSpPr>
          <p:spPr bwMode="auto">
            <a:xfrm>
              <a:off x="5257585" y="1292351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  <a:endParaRPr lang="en-CA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91" name="TextBox 28"/>
            <p:cNvSpPr txBox="1">
              <a:spLocks noChangeArrowheads="1"/>
            </p:cNvSpPr>
            <p:nvPr/>
          </p:nvSpPr>
          <p:spPr bwMode="auto">
            <a:xfrm>
              <a:off x="5201100" y="1658111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sp>
          <p:nvSpPr>
            <p:cNvPr id="27692" name="TextBox 29"/>
            <p:cNvSpPr txBox="1">
              <a:spLocks noChangeArrowheads="1"/>
            </p:cNvSpPr>
            <p:nvPr/>
          </p:nvSpPr>
          <p:spPr bwMode="auto">
            <a:xfrm>
              <a:off x="5201101" y="1972665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Threshold</a:t>
              </a:r>
            </a:p>
          </p:txBody>
        </p:sp>
        <p:sp>
          <p:nvSpPr>
            <p:cNvPr id="27693" name="TextBox 30"/>
            <p:cNvSpPr txBox="1">
              <a:spLocks noChangeArrowheads="1"/>
            </p:cNvSpPr>
            <p:nvPr/>
          </p:nvSpPr>
          <p:spPr bwMode="auto">
            <a:xfrm>
              <a:off x="5201101" y="2279903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</p:grpSp>
      <p:grpSp>
        <p:nvGrpSpPr>
          <p:cNvPr id="27654" name="Group 51"/>
          <p:cNvGrpSpPr>
            <a:grpSpLocks/>
          </p:cNvGrpSpPr>
          <p:nvPr/>
        </p:nvGrpSpPr>
        <p:grpSpPr bwMode="auto">
          <a:xfrm>
            <a:off x="2359025" y="3895725"/>
            <a:ext cx="4270375" cy="2232025"/>
            <a:chOff x="2958996" y="3895343"/>
            <a:chExt cx="4270832" cy="2231675"/>
          </a:xfrm>
        </p:grpSpPr>
        <p:grpSp>
          <p:nvGrpSpPr>
            <p:cNvPr id="27655" name="Group 42"/>
            <p:cNvGrpSpPr>
              <a:grpSpLocks/>
            </p:cNvGrpSpPr>
            <p:nvPr/>
          </p:nvGrpSpPr>
          <p:grpSpPr bwMode="auto">
            <a:xfrm>
              <a:off x="4007510" y="4155033"/>
              <a:ext cx="1728826" cy="1751990"/>
              <a:chOff x="4007510" y="4155033"/>
              <a:chExt cx="1728826" cy="1751990"/>
            </a:xfrm>
          </p:grpSpPr>
          <p:sp>
            <p:nvSpPr>
              <p:cNvPr id="27664" name="Oval 32"/>
              <p:cNvSpPr>
                <a:spLocks noChangeArrowheads="1"/>
              </p:cNvSpPr>
              <p:nvPr/>
            </p:nvSpPr>
            <p:spPr bwMode="auto">
              <a:xfrm>
                <a:off x="4140404" y="4337913"/>
                <a:ext cx="1463039" cy="1441096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65" name="Rectangle 41"/>
              <p:cNvSpPr>
                <a:spLocks noChangeArrowheads="1"/>
              </p:cNvSpPr>
              <p:nvPr/>
            </p:nvSpPr>
            <p:spPr bwMode="auto">
              <a:xfrm>
                <a:off x="4718302" y="4155033"/>
                <a:ext cx="285293" cy="190195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66" name="Oval 33"/>
              <p:cNvSpPr>
                <a:spLocks noChangeArrowheads="1"/>
              </p:cNvSpPr>
              <p:nvPr/>
            </p:nvSpPr>
            <p:spPr bwMode="auto">
              <a:xfrm>
                <a:off x="4196486" y="4411065"/>
                <a:ext cx="263348" cy="25603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CA" altLang="en-US" sz="1600"/>
                  <a:t>1</a:t>
                </a:r>
              </a:p>
            </p:txBody>
          </p:sp>
          <p:sp>
            <p:nvSpPr>
              <p:cNvPr id="27667" name="Oval 34"/>
              <p:cNvSpPr>
                <a:spLocks noChangeArrowheads="1"/>
              </p:cNvSpPr>
              <p:nvPr/>
            </p:nvSpPr>
            <p:spPr bwMode="auto">
              <a:xfrm>
                <a:off x="4007510" y="4902402"/>
                <a:ext cx="263348" cy="25603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CA" altLang="en-US" sz="1600"/>
                  <a:t>2</a:t>
                </a:r>
              </a:p>
            </p:txBody>
          </p:sp>
          <p:sp>
            <p:nvSpPr>
              <p:cNvPr id="27668" name="Oval 35"/>
              <p:cNvSpPr>
                <a:spLocks noChangeArrowheads="1"/>
              </p:cNvSpPr>
              <p:nvPr/>
            </p:nvSpPr>
            <p:spPr bwMode="auto">
              <a:xfrm>
                <a:off x="4196486" y="5418125"/>
                <a:ext cx="263348" cy="25603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CA" altLang="en-US" sz="1600"/>
                  <a:t>3</a:t>
                </a:r>
              </a:p>
            </p:txBody>
          </p:sp>
          <p:sp>
            <p:nvSpPr>
              <p:cNvPr id="27669" name="Oval 36"/>
              <p:cNvSpPr>
                <a:spLocks noChangeArrowheads="1"/>
              </p:cNvSpPr>
              <p:nvPr/>
            </p:nvSpPr>
            <p:spPr bwMode="auto">
              <a:xfrm>
                <a:off x="4724399" y="5650992"/>
                <a:ext cx="263348" cy="25603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CA" altLang="en-US" sz="1600"/>
                  <a:t>4</a:t>
                </a:r>
              </a:p>
            </p:txBody>
          </p:sp>
          <p:sp>
            <p:nvSpPr>
              <p:cNvPr id="27670" name="Oval 37"/>
              <p:cNvSpPr>
                <a:spLocks noChangeArrowheads="1"/>
              </p:cNvSpPr>
              <p:nvPr/>
            </p:nvSpPr>
            <p:spPr bwMode="auto">
              <a:xfrm>
                <a:off x="5259628" y="5393740"/>
                <a:ext cx="263348" cy="25603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CA" altLang="en-US" sz="1600"/>
                  <a:t>5</a:t>
                </a:r>
              </a:p>
            </p:txBody>
          </p:sp>
          <p:sp>
            <p:nvSpPr>
              <p:cNvPr id="27671" name="Oval 38"/>
              <p:cNvSpPr>
                <a:spLocks noChangeArrowheads="1"/>
              </p:cNvSpPr>
              <p:nvPr/>
            </p:nvSpPr>
            <p:spPr bwMode="auto">
              <a:xfrm>
                <a:off x="5472988" y="4902402"/>
                <a:ext cx="263348" cy="25603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CA" altLang="en-US" sz="1600"/>
                  <a:t>6</a:t>
                </a:r>
              </a:p>
            </p:txBody>
          </p:sp>
          <p:sp>
            <p:nvSpPr>
              <p:cNvPr id="27672" name="Oval 39"/>
              <p:cNvSpPr>
                <a:spLocks noChangeArrowheads="1"/>
              </p:cNvSpPr>
              <p:nvPr/>
            </p:nvSpPr>
            <p:spPr bwMode="auto">
              <a:xfrm>
                <a:off x="5259628" y="4418380"/>
                <a:ext cx="263348" cy="25603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CA" altLang="en-US" sz="1600"/>
                  <a:t>7</a:t>
                </a:r>
              </a:p>
            </p:txBody>
          </p:sp>
          <p:sp>
            <p:nvSpPr>
              <p:cNvPr id="27673" name="Oval 40"/>
              <p:cNvSpPr>
                <a:spLocks noChangeArrowheads="1"/>
              </p:cNvSpPr>
              <p:nvPr/>
            </p:nvSpPr>
            <p:spPr bwMode="auto">
              <a:xfrm>
                <a:off x="4724399" y="4226966"/>
                <a:ext cx="263348" cy="256031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CA" altLang="en-US" sz="1600"/>
                  <a:t>8</a:t>
                </a:r>
              </a:p>
            </p:txBody>
          </p:sp>
        </p:grpSp>
        <p:sp>
          <p:nvSpPr>
            <p:cNvPr id="27656" name="TextBox 43"/>
            <p:cNvSpPr txBox="1">
              <a:spLocks noChangeArrowheads="1"/>
            </p:cNvSpPr>
            <p:nvPr/>
          </p:nvSpPr>
          <p:spPr bwMode="auto">
            <a:xfrm>
              <a:off x="3157726" y="4320844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Ground</a:t>
              </a:r>
            </a:p>
          </p:txBody>
        </p:sp>
        <p:sp>
          <p:nvSpPr>
            <p:cNvPr id="27657" name="TextBox 44"/>
            <p:cNvSpPr txBox="1">
              <a:spLocks noChangeArrowheads="1"/>
            </p:cNvSpPr>
            <p:nvPr/>
          </p:nvSpPr>
          <p:spPr bwMode="auto">
            <a:xfrm>
              <a:off x="2958996" y="4897525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Trigger</a:t>
              </a:r>
            </a:p>
          </p:txBody>
        </p:sp>
        <p:sp>
          <p:nvSpPr>
            <p:cNvPr id="27658" name="TextBox 45"/>
            <p:cNvSpPr txBox="1">
              <a:spLocks noChangeArrowheads="1"/>
            </p:cNvSpPr>
            <p:nvPr/>
          </p:nvSpPr>
          <p:spPr bwMode="auto">
            <a:xfrm>
              <a:off x="3156508" y="5409590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27659" name="TextBox 46"/>
            <p:cNvSpPr txBox="1">
              <a:spLocks noChangeArrowheads="1"/>
            </p:cNvSpPr>
            <p:nvPr/>
          </p:nvSpPr>
          <p:spPr bwMode="auto">
            <a:xfrm>
              <a:off x="4136745" y="5819241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Reset</a:t>
              </a:r>
            </a:p>
          </p:txBody>
        </p:sp>
        <p:sp>
          <p:nvSpPr>
            <p:cNvPr id="27660" name="TextBox 47"/>
            <p:cNvSpPr txBox="1">
              <a:spLocks noChangeArrowheads="1"/>
            </p:cNvSpPr>
            <p:nvPr/>
          </p:nvSpPr>
          <p:spPr bwMode="auto">
            <a:xfrm>
              <a:off x="4129429" y="3895343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Vcc</a:t>
              </a:r>
            </a:p>
          </p:txBody>
        </p:sp>
        <p:sp>
          <p:nvSpPr>
            <p:cNvPr id="27661" name="TextBox 48"/>
            <p:cNvSpPr txBox="1">
              <a:spLocks noChangeArrowheads="1"/>
            </p:cNvSpPr>
            <p:nvPr/>
          </p:nvSpPr>
          <p:spPr bwMode="auto">
            <a:xfrm>
              <a:off x="5573520" y="4275733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Discharge</a:t>
              </a:r>
            </a:p>
          </p:txBody>
        </p:sp>
        <p:sp>
          <p:nvSpPr>
            <p:cNvPr id="27662" name="TextBox 49"/>
            <p:cNvSpPr txBox="1">
              <a:spLocks noChangeArrowheads="1"/>
            </p:cNvSpPr>
            <p:nvPr/>
          </p:nvSpPr>
          <p:spPr bwMode="auto">
            <a:xfrm>
              <a:off x="5802144" y="4875581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Threshold</a:t>
              </a:r>
            </a:p>
          </p:txBody>
        </p:sp>
        <p:sp>
          <p:nvSpPr>
            <p:cNvPr id="27663" name="TextBox 50"/>
            <p:cNvSpPr txBox="1">
              <a:spLocks noChangeArrowheads="1"/>
            </p:cNvSpPr>
            <p:nvPr/>
          </p:nvSpPr>
          <p:spPr bwMode="auto">
            <a:xfrm>
              <a:off x="5573520" y="5409590"/>
              <a:ext cx="14276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CA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17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555 timer- Pin Description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1412" y="1103660"/>
          <a:ext cx="8818884" cy="5589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820">
                <a:tc>
                  <a:txBody>
                    <a:bodyPr/>
                    <a:lstStyle/>
                    <a:p>
                      <a:r>
                        <a:rPr lang="en-IN" sz="2000" dirty="0"/>
                        <a:t>Pin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20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GND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Ground, low level (0 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94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TRIG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OUT rises, and interval starts, when this input falls below 1/3 </a:t>
                      </a:r>
                      <a:r>
                        <a:rPr lang="en-IN" sz="2000" i="1" dirty="0"/>
                        <a:t>V</a:t>
                      </a:r>
                      <a:r>
                        <a:rPr lang="en-IN" sz="2000" baseline="-25000" dirty="0"/>
                        <a:t>CC</a:t>
                      </a:r>
                      <a:r>
                        <a:rPr lang="en-IN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820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This output is driven to approximately 1.7V below </a:t>
                      </a:r>
                      <a:r>
                        <a:rPr lang="en-IN" sz="2000" dirty="0">
                          <a:hlinkClick r:id="rId2" tooltip="Vcc"/>
                        </a:rPr>
                        <a:t>+</a:t>
                      </a:r>
                      <a:r>
                        <a:rPr lang="en-IN" sz="2000" i="1" dirty="0">
                          <a:hlinkClick r:id="rId2" tooltip="Vcc"/>
                        </a:rPr>
                        <a:t>V</a:t>
                      </a:r>
                      <a:r>
                        <a:rPr lang="en-IN" sz="2000" baseline="-25000" dirty="0">
                          <a:hlinkClick r:id="rId2" tooltip="Vcc"/>
                        </a:rPr>
                        <a:t>CC</a:t>
                      </a:r>
                      <a:r>
                        <a:rPr lang="en-IN" sz="2000" dirty="0"/>
                        <a:t> or GND.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9694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RESET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timing interval may be reset by driving this input to GND, but the timing does not begin again until RESET rises above approximately 0.7 volts. Overrides TRIG which overrides THR.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494"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CTRL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"Control" access to the internal voltage divider (by default, 2/3 </a:t>
                      </a:r>
                      <a:r>
                        <a:rPr lang="en-IN" sz="2000" i="1" dirty="0"/>
                        <a:t>V</a:t>
                      </a:r>
                      <a:r>
                        <a:rPr lang="en-IN" sz="2000" baseline="-25000" dirty="0"/>
                        <a:t>CC</a:t>
                      </a:r>
                      <a:r>
                        <a:rPr lang="en-IN" sz="2000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494"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The interval ends when the voltage at THR is greater than at CTRL.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8785">
                <a:tc>
                  <a:txBody>
                    <a:bodyPr/>
                    <a:lstStyle/>
                    <a:p>
                      <a:r>
                        <a:rPr lang="en-IN" sz="2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hlinkClick r:id="rId3" tooltip="Open collector"/>
                        </a:rPr>
                        <a:t>Open collector</a:t>
                      </a:r>
                      <a:r>
                        <a:rPr lang="en-IN" sz="2000" dirty="0"/>
                        <a:t> output; may discharge a capacitor between intervals. In phase with output.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820"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i="1" dirty="0"/>
                        <a:t>V</a:t>
                      </a:r>
                      <a:r>
                        <a:rPr lang="en-IN" sz="2000" dirty="0"/>
                        <a:t>+, </a:t>
                      </a:r>
                      <a:r>
                        <a:rPr lang="en-IN" sz="2000" i="1" dirty="0"/>
                        <a:t>V</a:t>
                      </a:r>
                      <a:r>
                        <a:rPr lang="en-IN" sz="2000" baseline="-25000" dirty="0"/>
                        <a:t>CC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Positive supply voltage is usually between 3 and 15 V.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826-CE9C-4492-9F3D-952E23697AB3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80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1075</Words>
  <Application>Microsoft Office PowerPoint</Application>
  <PresentationFormat>On-screen Show (4:3)</PresentationFormat>
  <Paragraphs>317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Times New Roman</vt:lpstr>
      <vt:lpstr>Verdana</vt:lpstr>
      <vt:lpstr>Wingdings</vt:lpstr>
      <vt:lpstr>Office Theme</vt:lpstr>
      <vt:lpstr>Equation</vt:lpstr>
      <vt:lpstr>Bitmap Image</vt:lpstr>
      <vt:lpstr>555 Timer</vt:lpstr>
      <vt:lpstr>Internal Block diagram</vt:lpstr>
      <vt:lpstr>PowerPoint Presentation</vt:lpstr>
      <vt:lpstr>Inside the 555 Timer </vt:lpstr>
      <vt:lpstr>PowerPoint Presentation</vt:lpstr>
      <vt:lpstr>PowerPoint Presentation</vt:lpstr>
      <vt:lpstr>555 Timer Configurations</vt:lpstr>
      <vt:lpstr>555 Layout</vt:lpstr>
      <vt:lpstr>555 timer- Pin Description</vt:lpstr>
      <vt:lpstr>555 Timer</vt:lpstr>
      <vt:lpstr>Oscillator Configuration</vt:lpstr>
      <vt:lpstr>General Configuration</vt:lpstr>
      <vt:lpstr>General Configuration</vt:lpstr>
      <vt:lpstr>PowerPoint Presentation</vt:lpstr>
      <vt:lpstr>Astable Configuration #1 (“Standard” Configuration)</vt:lpstr>
      <vt:lpstr>Astable</vt:lpstr>
      <vt:lpstr>Astable Configuration #1 (“Standard” Configuration)</vt:lpstr>
      <vt:lpstr>Calculations:  Astable </vt:lpstr>
      <vt:lpstr>Sample Calculation</vt:lpstr>
      <vt:lpstr>Sample Calculation</vt:lpstr>
      <vt:lpstr>Sample Calculation</vt:lpstr>
      <vt:lpstr>Calculations:  Astable </vt:lpstr>
      <vt:lpstr>Sample Design</vt:lpstr>
      <vt:lpstr>Design Solution</vt:lpstr>
      <vt:lpstr>Design Solution</vt:lpstr>
      <vt:lpstr>Design Solution</vt:lpstr>
      <vt:lpstr>555 Timer as Monostable Multivibrator</vt:lpstr>
      <vt:lpstr>555 Timer as Monostable Multivibrator</vt:lpstr>
      <vt:lpstr>555 Timer as Monostable Multivibrator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555 Timer</dc:title>
  <dc:creator>TAIFUR</dc:creator>
  <cp:lastModifiedBy>Md. Khairul Alam</cp:lastModifiedBy>
  <cp:revision>14</cp:revision>
  <dcterms:created xsi:type="dcterms:W3CDTF">2018-01-22T01:31:21Z</dcterms:created>
  <dcterms:modified xsi:type="dcterms:W3CDTF">2021-10-18T08:31:16Z</dcterms:modified>
</cp:coreProperties>
</file>