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311" r:id="rId2"/>
    <p:sldId id="376" r:id="rId3"/>
    <p:sldId id="384" r:id="rId4"/>
    <p:sldId id="385" r:id="rId5"/>
    <p:sldId id="392" r:id="rId6"/>
    <p:sldId id="387" r:id="rId7"/>
    <p:sldId id="391" r:id="rId8"/>
    <p:sldId id="398" r:id="rId9"/>
    <p:sldId id="394" r:id="rId10"/>
    <p:sldId id="395" r:id="rId11"/>
    <p:sldId id="368" r:id="rId12"/>
    <p:sldId id="396" r:id="rId13"/>
    <p:sldId id="399" r:id="rId14"/>
    <p:sldId id="400" r:id="rId15"/>
    <p:sldId id="372" r:id="rId16"/>
    <p:sldId id="373" r:id="rId17"/>
    <p:sldId id="401" r:id="rId18"/>
    <p:sldId id="402" r:id="rId19"/>
    <p:sldId id="403" r:id="rId20"/>
    <p:sldId id="404" r:id="rId21"/>
    <p:sldId id="405" r:id="rId22"/>
    <p:sldId id="306" r:id="rId23"/>
    <p:sldId id="406" r:id="rId24"/>
    <p:sldId id="283" r:id="rId25"/>
    <p:sldId id="302" r:id="rId26"/>
    <p:sldId id="408" r:id="rId27"/>
    <p:sldId id="407" r:id="rId28"/>
    <p:sldId id="264" r:id="rId29"/>
    <p:sldId id="410" r:id="rId30"/>
    <p:sldId id="411" r:id="rId31"/>
    <p:sldId id="409" r:id="rId32"/>
    <p:sldId id="382" r:id="rId33"/>
    <p:sldId id="383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660"/>
  </p:normalViewPr>
  <p:slideViewPr>
    <p:cSldViewPr>
      <p:cViewPr varScale="1">
        <p:scale>
          <a:sx n="61" d="100"/>
          <a:sy n="61" d="100"/>
        </p:scale>
        <p:origin x="72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206C7D-0248-4494-B42D-EAD77B02A31B}" type="datetimeFigureOut">
              <a:rPr lang="en-GB" smtClean="0"/>
              <a:t>13/02/2022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4F02F-8048-4696-A348-B88CD55CC6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944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B77A19-3996-4732-B46D-015382CB0137}" type="datetime2">
              <a:rPr lang="en-US" smtClean="0"/>
              <a:t>Sunday, February 13, 2022</a:t>
            </a:fld>
            <a:endParaRPr lang="en-US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4085D1-43B6-4AFB-AD2B-0E553D04B3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72576-E91B-4B5A-866A-903173AB5DA5}" type="datetime2">
              <a:rPr lang="en-US" smtClean="0"/>
              <a:t>Sunday, February 13, 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7DED57-0C0C-4D64-B5B0-B03F85B473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DB3C1E-EC0E-4A66-BAB4-CF769ED72F34}" type="datetime2">
              <a:rPr lang="en-US" smtClean="0"/>
              <a:t>Sunday, February 13, 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1315E9-F663-460F-BC84-AB5C9211BE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0BA4D6E-76A7-4D17-A126-8C1155E0698C}" type="datetime2">
              <a:rPr lang="en-US" smtClean="0"/>
              <a:t>Sunday, February 13, 2022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F7D675F-FB40-43FA-B647-8FE1633711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FF19B2-8EA2-432C-91F2-2FEC31BD9BF9}" type="datetime2">
              <a:rPr lang="en-US" smtClean="0"/>
              <a:t>Sunday, February 13, 2022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E1B745-F35E-41A5-99CC-B2FAE72FC1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E86CF5-B1AE-451E-B4D6-24D3E0A24C17}" type="datetime2">
              <a:rPr lang="en-US" smtClean="0"/>
              <a:t>Sunday, February 13, 2022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6F0B2F-62F1-431F-8D30-B78A3E1055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2B8C88-6E0E-41D5-A4EC-E667459B2F22}" type="datetime2">
              <a:rPr lang="en-US" smtClean="0"/>
              <a:t>Sunday, February 13, 2022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6C577A-D43E-4B5C-A930-1700817D2C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9F5FF81-2653-4D39-880C-386DB64681F4}" type="datetime2">
              <a:rPr lang="en-US" smtClean="0"/>
              <a:t>Sunday, February 13, 2022</a:t>
            </a:fld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BA981CC-DC52-4AA0-B4E0-60BC66E1D0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774DA8-7F68-4018-9868-3581EA9A29F8}" type="datetime2">
              <a:rPr lang="en-US" smtClean="0"/>
              <a:t>Sunday, February 13,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BA095E-FDFD-4F86-9E95-9BCC894CE6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D1B4241-6760-44C3-AA1D-CCFBF373F632}" type="datetime2">
              <a:rPr lang="en-US" smtClean="0"/>
              <a:t>Sunday, February 13, 2022</a:t>
            </a:fld>
            <a:endParaRPr lang="en-US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3195A7C7-61E1-4CA5-9C45-1B91EB658F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522126B-1246-4CA8-AE9C-8DEDD9E01350}" type="datetime2">
              <a:rPr lang="en-US" smtClean="0"/>
              <a:t>Sunday, February 13, 2022</a:t>
            </a:fld>
            <a:endParaRPr lang="en-US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6029E77-E09A-41C7-8F78-0DDF1B8796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B9C81E2-5D91-4DC8-8B2C-5EFAA66B7796}" type="datetime2">
              <a:rPr lang="en-US" smtClean="0"/>
              <a:t>Sunday, February 13,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4124F52-5282-467E-AA23-5D8256D1C5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695" r:id="rId4"/>
    <p:sldLayoutId id="2147483696" r:id="rId5"/>
    <p:sldLayoutId id="2147483703" r:id="rId6"/>
    <p:sldLayoutId id="2147483697" r:id="rId7"/>
    <p:sldLayoutId id="2147483704" r:id="rId8"/>
    <p:sldLayoutId id="2147483705" r:id="rId9"/>
    <p:sldLayoutId id="2147483698" r:id="rId10"/>
    <p:sldLayoutId id="214748369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greedy-algorithms-set-3-huffman-coding/" TargetMode="External"/><Relationship Id="rId7" Type="http://schemas.openxmlformats.org/officeDocument/2006/relationships/hyperlink" Target="https://www.geeksforgeeks.org/greedy-algorithms-set-6-dijkstras-shortest-path-algorithm/" TargetMode="External"/><Relationship Id="rId2" Type="http://schemas.openxmlformats.org/officeDocument/2006/relationships/hyperlink" Target="https://www.geeksforgeeks.org/k-centers-problem-set-1-greedy-approximate-algorith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greedy-algorithms-set-5-prims-minimum-spanning-tree-mst-2/" TargetMode="External"/><Relationship Id="rId5" Type="http://schemas.openxmlformats.org/officeDocument/2006/relationships/hyperlink" Target="https://www.geeksforgeeks.org/greedy-algorithms-set-2-kruskals-minimum-spanning-tree-mst/" TargetMode="External"/><Relationship Id="rId4" Type="http://schemas.openxmlformats.org/officeDocument/2006/relationships/hyperlink" Target="https://www.geeksforgeeks.org/job-sequencing-problem-set-1-greedy-algorithm/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crucks.com/exponential-problem-solving-using-divide-and-conquer/" TargetMode="External"/><Relationship Id="rId13" Type="http://schemas.openxmlformats.org/officeDocument/2006/relationships/hyperlink" Target="https://codecrucks.com/optimal-storage-on-tapes/" TargetMode="External"/><Relationship Id="rId3" Type="http://schemas.openxmlformats.org/officeDocument/2006/relationships/hyperlink" Target="https://codecrucks.com/quick-sort/" TargetMode="External"/><Relationship Id="rId7" Type="http://schemas.openxmlformats.org/officeDocument/2006/relationships/hyperlink" Target="https://codecrucks.com/large-integer-multiplication-using-divide-and-conquer/" TargetMode="External"/><Relationship Id="rId12" Type="http://schemas.openxmlformats.org/officeDocument/2006/relationships/hyperlink" Target="https://codecrucks.com/huffman-coding/" TargetMode="External"/><Relationship Id="rId2" Type="http://schemas.openxmlformats.org/officeDocument/2006/relationships/hyperlink" Target="https://codecrucks.com/merge-sor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crucks.com/convex-hull-using-divide-and-conquer/" TargetMode="External"/><Relationship Id="rId11" Type="http://schemas.openxmlformats.org/officeDocument/2006/relationships/hyperlink" Target="https://codecrucks.com/job-scheduling-using-greedy-algorithm/" TargetMode="External"/><Relationship Id="rId5" Type="http://schemas.openxmlformats.org/officeDocument/2006/relationships/hyperlink" Target="https://codecrucks.com/matrix-multiplication-using-divide-and-conquer/" TargetMode="External"/><Relationship Id="rId10" Type="http://schemas.openxmlformats.org/officeDocument/2006/relationships/hyperlink" Target="https://codecrucks.com/activity-selection-problem/" TargetMode="External"/><Relationship Id="rId4" Type="http://schemas.openxmlformats.org/officeDocument/2006/relationships/hyperlink" Target="https://codecrucks.com/binary-search/" TargetMode="External"/><Relationship Id="rId9" Type="http://schemas.openxmlformats.org/officeDocument/2006/relationships/hyperlink" Target="https://codecrucks.com/binary-knapsack-problem-using-greedy-algorithm/" TargetMode="External"/><Relationship Id="rId14" Type="http://schemas.openxmlformats.org/officeDocument/2006/relationships/hyperlink" Target="https://codecrucks.com/optimal-merge-pattern/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fundamentals-of-algorithms/?ref=shm" TargetMode="External"/><Relationship Id="rId2" Type="http://schemas.openxmlformats.org/officeDocument/2006/relationships/hyperlink" Target="https://www.google.com.bd/search?tbo=p&amp;tbm=bks&amp;q=inauthor:%22Thomas+H.+Cormen%2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ubtitle 2">
            <a:extLst>
              <a:ext uri="{FF2B5EF4-FFF2-40B4-BE49-F238E27FC236}">
                <a16:creationId xmlns:a16="http://schemas.microsoft.com/office/drawing/2014/main" id="{B9994641-FDD5-4191-A4CE-DF07C7915E89}"/>
              </a:ext>
            </a:extLst>
          </p:cNvPr>
          <p:cNvSpPr txBox="1">
            <a:spLocks/>
          </p:cNvSpPr>
          <p:nvPr/>
        </p:nvSpPr>
        <p:spPr>
          <a:xfrm>
            <a:off x="1270993" y="5088232"/>
            <a:ext cx="6343649" cy="12287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Fahad Ahmed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Lecturer, Dept. of 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E-mail: fahadahmed@uap-bd.edu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FDF5A0B-3F2C-4188-9624-856948B63B3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38100">
            <a:solidFill>
              <a:srgbClr val="91E5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36846E3-5EC8-4890-9987-7F42A01985C6}"/>
              </a:ext>
            </a:extLst>
          </p:cNvPr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>
            <a:solidFill>
              <a:srgbClr val="91E5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362200" y="2190498"/>
            <a:ext cx="390523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rgbClr val="0070C0"/>
                </a:solidFill>
                <a:latin typeface="Lucida Calligraphy" panose="03010101010101010101" pitchFamily="66" charset="0"/>
                <a:ea typeface="+mj-ea"/>
                <a:cs typeface="+mj-cs"/>
              </a:rPr>
              <a:t>CSE- </a:t>
            </a:r>
            <a:r>
              <a:rPr lang="en-US" sz="6000" dirty="0" smtClean="0">
                <a:solidFill>
                  <a:srgbClr val="0070C0"/>
                </a:solidFill>
                <a:latin typeface="Lucida Calligraphy" panose="03010101010101010101" pitchFamily="66" charset="0"/>
                <a:ea typeface="+mj-ea"/>
                <a:cs typeface="+mj-cs"/>
              </a:rPr>
              <a:t>207</a:t>
            </a:r>
          </a:p>
          <a:p>
            <a:pPr algn="ctr"/>
            <a:r>
              <a:rPr lang="en-US" sz="4800" dirty="0">
                <a:solidFill>
                  <a:srgbClr val="00B0F0"/>
                </a:solidFill>
                <a:latin typeface="Lucida Calligraphy" panose="03010101010101010101" pitchFamily="66" charset="0"/>
                <a:ea typeface="+mj-ea"/>
                <a:cs typeface="+mj-cs"/>
              </a:rPr>
              <a:t>Algorithms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1971079" y="3975688"/>
            <a:ext cx="4943475" cy="144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685715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b="1" dirty="0" smtClean="0">
                <a:solidFill>
                  <a:srgbClr val="C00000"/>
                </a:solidFill>
              </a:rPr>
              <a:t>Lecture</a:t>
            </a:r>
            <a:r>
              <a:rPr lang="en-US" sz="4000" b="1" dirty="0" smtClean="0">
                <a:solidFill>
                  <a:srgbClr val="C00000"/>
                </a:solidFill>
              </a:rPr>
              <a:t>: 10</a:t>
            </a:r>
          </a:p>
          <a:p>
            <a:pPr algn="ctr"/>
            <a:r>
              <a:rPr lang="en-US" sz="4000" dirty="0"/>
              <a:t>Greedy Algorithms</a:t>
            </a:r>
            <a:r>
              <a:rPr lang="en-US" sz="4000" dirty="0">
                <a:solidFill>
                  <a:schemeClr val="tx1"/>
                </a:solidFill>
              </a:rPr>
              <a:t/>
            </a:r>
            <a:br>
              <a:rPr lang="en-US" sz="4000" dirty="0">
                <a:solidFill>
                  <a:schemeClr val="tx1"/>
                </a:solidFill>
              </a:rPr>
            </a:br>
            <a:endParaRPr lang="en-US" altLang="en-US" sz="40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295" y="328486"/>
            <a:ext cx="1841042" cy="17858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4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304800"/>
            <a:ext cx="7620000" cy="1143000"/>
          </a:xfrm>
        </p:spPr>
        <p:txBody>
          <a:bodyPr>
            <a:normAutofit fontScale="90000"/>
          </a:bodyPr>
          <a:lstStyle/>
          <a:p>
            <a:r>
              <a:rPr lang="en-US" altLang="en-US" sz="3600" smtClean="0"/>
              <a:t>The Fractional Knapsack Problem</a:t>
            </a:r>
          </a:p>
        </p:txBody>
      </p:sp>
      <p:sp>
        <p:nvSpPr>
          <p:cNvPr id="204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2296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Given: A set S of </a:t>
            </a:r>
            <a:r>
              <a:rPr lang="en-US" altLang="en-US" sz="2400" i="1" dirty="0" smtClean="0"/>
              <a:t>n</a:t>
            </a:r>
            <a:r>
              <a:rPr lang="en-US" altLang="en-US" sz="2400" dirty="0" smtClean="0"/>
              <a:t> items, with each item </a:t>
            </a:r>
            <a:r>
              <a:rPr lang="en-US" altLang="en-US" sz="2400" dirty="0" err="1" smtClean="0"/>
              <a:t>i</a:t>
            </a:r>
            <a:r>
              <a:rPr lang="en-US" altLang="en-US" sz="2400" dirty="0" smtClean="0"/>
              <a:t> having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b</a:t>
            </a:r>
            <a:r>
              <a:rPr lang="en-US" altLang="en-US" sz="2000" baseline="-25000" dirty="0" smtClean="0"/>
              <a:t>i</a:t>
            </a:r>
            <a:r>
              <a:rPr lang="en-US" altLang="en-US" sz="2000" dirty="0" smtClean="0"/>
              <a:t> - a positive benefit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err="1" smtClean="0"/>
              <a:t>w</a:t>
            </a:r>
            <a:r>
              <a:rPr lang="en-US" altLang="en-US" sz="2000" baseline="-25000" dirty="0" err="1" smtClean="0"/>
              <a:t>i</a:t>
            </a:r>
            <a:r>
              <a:rPr lang="en-US" altLang="en-US" sz="2000" dirty="0" smtClean="0"/>
              <a:t> - a positive weight</a:t>
            </a:r>
          </a:p>
          <a:p>
            <a:pPr>
              <a:lnSpc>
                <a:spcPct val="90000"/>
              </a:lnSpc>
            </a:pPr>
            <a:r>
              <a:rPr lang="en-US" altLang="en-US" sz="2400" b="1" dirty="0" smtClean="0"/>
              <a:t>Goal: </a:t>
            </a:r>
            <a:r>
              <a:rPr lang="en-US" altLang="en-US" sz="2400" dirty="0" smtClean="0"/>
              <a:t>Choose items with </a:t>
            </a:r>
            <a:r>
              <a:rPr lang="en-US" altLang="en-US" sz="2400" dirty="0" smtClean="0">
                <a:solidFill>
                  <a:schemeClr val="accent3">
                    <a:lumMod val="75000"/>
                  </a:schemeClr>
                </a:solidFill>
              </a:rPr>
              <a:t>maximum total benefit </a:t>
            </a:r>
            <a:r>
              <a:rPr lang="en-US" altLang="en-US" sz="2400" dirty="0" smtClean="0"/>
              <a:t>but with weight at most</a:t>
            </a:r>
            <a:r>
              <a:rPr lang="en-US" altLang="en-US" sz="2400" i="1" dirty="0" smtClean="0"/>
              <a:t> W</a:t>
            </a:r>
            <a:r>
              <a:rPr lang="en-US" altLang="en-US" sz="2400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If we are allowed to take fractional amounts, then this is the </a:t>
            </a:r>
            <a:r>
              <a:rPr lang="en-US" altLang="en-US" sz="2400" b="1" dirty="0" smtClean="0">
                <a:solidFill>
                  <a:schemeClr val="tx2"/>
                </a:solidFill>
              </a:rPr>
              <a:t>fractional knapsack problem</a:t>
            </a:r>
            <a:r>
              <a:rPr lang="en-US" altLang="en-US" sz="2400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In this case, we let x</a:t>
            </a:r>
            <a:r>
              <a:rPr lang="en-US" altLang="en-US" sz="2000" baseline="-25000" dirty="0" smtClean="0"/>
              <a:t>i </a:t>
            </a:r>
            <a:r>
              <a:rPr lang="en-US" altLang="en-US" sz="2000" dirty="0" smtClean="0"/>
              <a:t>denote the amount we take of item </a:t>
            </a:r>
            <a:r>
              <a:rPr lang="en-US" altLang="en-US" sz="2000" dirty="0" err="1" smtClean="0"/>
              <a:t>i</a:t>
            </a:r>
            <a:endParaRPr lang="en-US" altLang="en-US" sz="2000" dirty="0" smtClean="0"/>
          </a:p>
          <a:p>
            <a:pPr lvl="1">
              <a:lnSpc>
                <a:spcPct val="90000"/>
              </a:lnSpc>
            </a:pPr>
            <a:endParaRPr lang="en-US" altLang="en-US" sz="2000" dirty="0" smtClean="0"/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Objective: maximize</a:t>
            </a:r>
          </a:p>
          <a:p>
            <a:pPr lvl="1">
              <a:lnSpc>
                <a:spcPct val="90000"/>
              </a:lnSpc>
            </a:pPr>
            <a:endParaRPr lang="en-US" altLang="en-US" sz="2000" dirty="0" smtClean="0"/>
          </a:p>
          <a:p>
            <a:pPr lvl="1">
              <a:lnSpc>
                <a:spcPct val="90000"/>
              </a:lnSpc>
            </a:pPr>
            <a:endParaRPr lang="en-US" altLang="en-US" sz="2000" dirty="0" smtClean="0"/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Constraint:</a:t>
            </a:r>
            <a:endParaRPr lang="en-US" altLang="en-US" sz="2000" b="1" dirty="0" smtClean="0">
              <a:solidFill>
                <a:schemeClr val="tx2"/>
              </a:solidFill>
            </a:endParaRPr>
          </a:p>
        </p:txBody>
      </p:sp>
      <p:graphicFrame>
        <p:nvGraphicFramePr>
          <p:cNvPr id="20484" name="Object 2"/>
          <p:cNvGraphicFramePr>
            <a:graphicFrameLocks noChangeAspect="1"/>
          </p:cNvGraphicFramePr>
          <p:nvPr/>
        </p:nvGraphicFramePr>
        <p:xfrm>
          <a:off x="7526338" y="152400"/>
          <a:ext cx="1328737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8" name="Clip" r:id="rId3" imgW="2225644" imgH="2682844" progId="MS_ClipArt_Gallery.5">
                  <p:embed/>
                </p:oleObj>
              </mc:Choice>
              <mc:Fallback>
                <p:oleObj name="Clip" r:id="rId3" imgW="2225644" imgH="2682844" progId="MS_ClipArt_Gallery.5">
                  <p:embed/>
                  <p:pic>
                    <p:nvPicPr>
                      <p:cNvPr id="2048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6338" y="152400"/>
                        <a:ext cx="1328737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3"/>
          <p:cNvGraphicFramePr>
            <a:graphicFrameLocks noChangeAspect="1"/>
          </p:cNvGraphicFramePr>
          <p:nvPr/>
        </p:nvGraphicFramePr>
        <p:xfrm>
          <a:off x="3946525" y="4648200"/>
          <a:ext cx="1982788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9" name="Equation" r:id="rId5" imgW="799753" imgH="342751" progId="Equation.3">
                  <p:embed/>
                </p:oleObj>
              </mc:Choice>
              <mc:Fallback>
                <p:oleObj name="Equation" r:id="rId5" imgW="799753" imgH="342751" progId="Equation.3">
                  <p:embed/>
                  <p:pic>
                    <p:nvPicPr>
                      <p:cNvPr id="2048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6525" y="4648200"/>
                        <a:ext cx="1982788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4"/>
          <p:cNvGraphicFramePr>
            <a:graphicFrameLocks noChangeAspect="1"/>
          </p:cNvGraphicFramePr>
          <p:nvPr/>
        </p:nvGraphicFramePr>
        <p:xfrm>
          <a:off x="3235325" y="5638800"/>
          <a:ext cx="15748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0" name="Equation" r:id="rId7" imgW="634725" imgH="342751" progId="Equation.3">
                  <p:embed/>
                </p:oleObj>
              </mc:Choice>
              <mc:Fallback>
                <p:oleObj name="Equation" r:id="rId7" imgW="634725" imgH="342751" progId="Equation.3">
                  <p:embed/>
                  <p:pic>
                    <p:nvPicPr>
                      <p:cNvPr id="2048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325" y="5638800"/>
                        <a:ext cx="1574800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F7D675F-FB40-43FA-B647-8FE16337112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7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Greedy Algorithm for Fractional Knapsack problem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0B2F-62F1-431F-8D30-B78A3E10554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04800" y="1853545"/>
            <a:ext cx="8229600" cy="44012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Fractional knapsack problem is solved using greedy method in the following steps-</a:t>
            </a: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2200" b="1" i="0" u="none" strike="noStrike" cap="none" normalizeH="0" baseline="0" dirty="0" smtClean="0">
              <a:ln>
                <a:noFill/>
              </a:ln>
              <a:solidFill>
                <a:srgbClr val="30303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sng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Step-01: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each item, compute its 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value / weight 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ratio.</a:t>
            </a: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2200" b="1" i="0" u="none" strike="noStrike" cap="none" normalizeH="0" baseline="0" dirty="0" smtClean="0">
              <a:ln>
                <a:noFill/>
              </a:ln>
              <a:solidFill>
                <a:srgbClr val="30303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sng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Step-02: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Arrange all the items in 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decreasing order 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 their value / weight 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ratio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2200" b="1" i="0" u="none" strike="noStrike" cap="none" normalizeH="0" baseline="0" dirty="0" smtClean="0">
              <a:ln>
                <a:noFill/>
              </a:ln>
              <a:solidFill>
                <a:srgbClr val="30303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sng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Step-03: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Start putting the items into the knapsack beginning from the item with the highest ratio.</a:t>
            </a: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Put as many items as you can into the knapsack.</a:t>
            </a: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50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49322" y="381000"/>
            <a:ext cx="8077200" cy="1143000"/>
          </a:xfrm>
        </p:spPr>
        <p:txBody>
          <a:bodyPr/>
          <a:lstStyle/>
          <a:p>
            <a:r>
              <a:rPr lang="en-US" altLang="en-US" smtClean="0"/>
              <a:t>Example</a:t>
            </a:r>
          </a:p>
        </p:txBody>
      </p:sp>
      <p:graphicFrame>
        <p:nvGraphicFramePr>
          <p:cNvPr id="21508" name="Object 2"/>
          <p:cNvGraphicFramePr>
            <a:graphicFrameLocks noChangeAspect="1"/>
          </p:cNvGraphicFramePr>
          <p:nvPr/>
        </p:nvGraphicFramePr>
        <p:xfrm>
          <a:off x="7526338" y="152400"/>
          <a:ext cx="1328737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0" name="Clip" r:id="rId3" imgW="2225644" imgH="2682844" progId="MS_ClipArt_Gallery.5">
                  <p:embed/>
                </p:oleObj>
              </mc:Choice>
              <mc:Fallback>
                <p:oleObj name="Clip" r:id="rId3" imgW="2225644" imgH="2682844" progId="MS_ClipArt_Gallery.5">
                  <p:embed/>
                  <p:pic>
                    <p:nvPicPr>
                      <p:cNvPr id="2150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6338" y="152400"/>
                        <a:ext cx="1328737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489595"/>
              </p:ext>
            </p:extLst>
          </p:nvPr>
        </p:nvGraphicFramePr>
        <p:xfrm>
          <a:off x="5045121" y="2057400"/>
          <a:ext cx="3581401" cy="3322320"/>
        </p:xfrm>
        <a:graphic>
          <a:graphicData uri="http://schemas.openxmlformats.org/drawingml/2006/table">
            <a:tbl>
              <a:tblPr/>
              <a:tblGrid>
                <a:gridCol w="1120607">
                  <a:extLst>
                    <a:ext uri="{9D8B030D-6E8A-4147-A177-3AD203B41FA5}">
                      <a16:colId xmlns:a16="http://schemas.microsoft.com/office/drawing/2014/main" val="4146212721"/>
                    </a:ext>
                  </a:extLst>
                </a:gridCol>
                <a:gridCol w="1211467">
                  <a:extLst>
                    <a:ext uri="{9D8B030D-6E8A-4147-A177-3AD203B41FA5}">
                      <a16:colId xmlns:a16="http://schemas.microsoft.com/office/drawing/2014/main" val="3042548236"/>
                    </a:ext>
                  </a:extLst>
                </a:gridCol>
                <a:gridCol w="1249327">
                  <a:extLst>
                    <a:ext uri="{9D8B030D-6E8A-4147-A177-3AD203B41FA5}">
                      <a16:colId xmlns:a16="http://schemas.microsoft.com/office/drawing/2014/main" val="3059594525"/>
                    </a:ext>
                  </a:extLst>
                </a:gridCol>
              </a:tblGrid>
              <a:tr h="393230">
                <a:tc>
                  <a:txBody>
                    <a:bodyPr/>
                    <a:lstStyle/>
                    <a:p>
                      <a:pPr algn="ctr"/>
                      <a:r>
                        <a:rPr lang="en-GB" sz="1800" b="1">
                          <a:effectLst/>
                        </a:rPr>
                        <a:t>Item</a:t>
                      </a:r>
                      <a:endParaRPr lang="en-GB" sz="2800">
                        <a:effectLst/>
                      </a:endParaRP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effectLst/>
                        </a:rPr>
                        <a:t>Weight</a:t>
                      </a:r>
                      <a:endParaRPr lang="en-GB" sz="2800" dirty="0">
                        <a:effectLst/>
                      </a:endParaRP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>
                          <a:effectLst/>
                        </a:rPr>
                        <a:t>Value</a:t>
                      </a:r>
                      <a:endParaRPr lang="en-GB" sz="2800">
                        <a:effectLst/>
                      </a:endParaRP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15464"/>
                  </a:ext>
                </a:extLst>
              </a:tr>
              <a:tr h="500474">
                <a:tc>
                  <a:txBody>
                    <a:bodyPr/>
                    <a:lstStyle/>
                    <a:p>
                      <a:pPr algn="ctr"/>
                      <a:r>
                        <a:rPr lang="en-GB" sz="2800">
                          <a:effectLst/>
                        </a:rPr>
                        <a:t>1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>
                          <a:effectLst/>
                        </a:rPr>
                        <a:t>5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>
                          <a:effectLst/>
                        </a:rPr>
                        <a:t>30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9859538"/>
                  </a:ext>
                </a:extLst>
              </a:tr>
              <a:tr h="572935">
                <a:tc>
                  <a:txBody>
                    <a:bodyPr/>
                    <a:lstStyle/>
                    <a:p>
                      <a:pPr algn="ctr"/>
                      <a:r>
                        <a:rPr lang="en-GB" sz="2800">
                          <a:effectLst/>
                        </a:rPr>
                        <a:t>2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>
                          <a:effectLst/>
                        </a:rPr>
                        <a:t>10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>
                          <a:effectLst/>
                        </a:rPr>
                        <a:t>40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40057"/>
                  </a:ext>
                </a:extLst>
              </a:tr>
              <a:tr h="500474">
                <a:tc>
                  <a:txBody>
                    <a:bodyPr/>
                    <a:lstStyle/>
                    <a:p>
                      <a:pPr algn="ctr"/>
                      <a:r>
                        <a:rPr lang="en-GB" sz="2800">
                          <a:effectLst/>
                        </a:rPr>
                        <a:t>3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effectLst/>
                        </a:rPr>
                        <a:t>15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>
                          <a:effectLst/>
                        </a:rPr>
                        <a:t>45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575482"/>
                  </a:ext>
                </a:extLst>
              </a:tr>
              <a:tr h="500474">
                <a:tc>
                  <a:txBody>
                    <a:bodyPr/>
                    <a:lstStyle/>
                    <a:p>
                      <a:pPr algn="ctr"/>
                      <a:r>
                        <a:rPr lang="en-GB" sz="2800">
                          <a:effectLst/>
                        </a:rPr>
                        <a:t>4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>
                          <a:effectLst/>
                        </a:rPr>
                        <a:t>22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>
                          <a:effectLst/>
                        </a:rPr>
                        <a:t>77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278386"/>
                  </a:ext>
                </a:extLst>
              </a:tr>
              <a:tr h="500474">
                <a:tc>
                  <a:txBody>
                    <a:bodyPr/>
                    <a:lstStyle/>
                    <a:p>
                      <a:pPr algn="ctr"/>
                      <a:r>
                        <a:rPr lang="en-GB" sz="2800">
                          <a:effectLst/>
                        </a:rPr>
                        <a:t>5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>
                          <a:effectLst/>
                        </a:rPr>
                        <a:t>25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effectLst/>
                        </a:rPr>
                        <a:t>90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60126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09600" y="1564943"/>
            <a:ext cx="4038600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hangingPunct="0"/>
            <a:r>
              <a:rPr lang="en-GB" altLang="en-US" sz="2400" dirty="0">
                <a:latin typeface="+mn-lt"/>
                <a:cs typeface="+mn-cs"/>
              </a:rPr>
              <a:t>A thief enters a house for robbing it. He can carry a maximal weight of </a:t>
            </a:r>
            <a:r>
              <a:rPr lang="en-GB" altLang="en-US" sz="2400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60 kg</a:t>
            </a:r>
            <a:r>
              <a:rPr lang="en-GB" altLang="en-US" sz="2400" dirty="0">
                <a:latin typeface="+mn-lt"/>
                <a:cs typeface="+mn-cs"/>
              </a:rPr>
              <a:t> into his bag. There are 5 items in the house with the following weights and values. </a:t>
            </a:r>
            <a:endParaRPr lang="en-GB" altLang="en-US" sz="2400" dirty="0" smtClean="0">
              <a:latin typeface="+mn-lt"/>
              <a:cs typeface="+mn-cs"/>
            </a:endParaRPr>
          </a:p>
          <a:p>
            <a:pPr lvl="0" algn="just" eaLnBrk="0" hangingPunct="0"/>
            <a:endParaRPr lang="en-GB" altLang="en-US" sz="2400" dirty="0">
              <a:latin typeface="+mn-lt"/>
              <a:cs typeface="+mn-cs"/>
            </a:endParaRPr>
          </a:p>
          <a:p>
            <a:pPr lvl="0" algn="just" eaLnBrk="0" hangingPunct="0"/>
            <a:r>
              <a:rPr lang="en-GB" altLang="en-US" sz="2400" dirty="0" smtClean="0">
                <a:latin typeface="+mn-lt"/>
                <a:cs typeface="+mn-cs"/>
              </a:rPr>
              <a:t>What </a:t>
            </a:r>
            <a:r>
              <a:rPr lang="en-GB" altLang="en-US" sz="2400" dirty="0">
                <a:latin typeface="+mn-lt"/>
                <a:cs typeface="+mn-cs"/>
              </a:rPr>
              <a:t>items should thief take if he can even take the fraction of any item with him?</a:t>
            </a:r>
            <a:r>
              <a:rPr lang="en-US" altLang="en-US" dirty="0">
                <a:solidFill>
                  <a:srgbClr val="303030"/>
                </a:solidFill>
                <a:latin typeface="Arimo"/>
              </a:rPr>
              <a:t> </a:t>
            </a:r>
            <a:endParaRPr lang="en-US" altLang="en-US" sz="3200" dirty="0">
              <a:latin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F7D675F-FB40-43FA-B647-8FE163371123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6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49322" y="381000"/>
            <a:ext cx="8077200" cy="1143000"/>
          </a:xfrm>
        </p:spPr>
        <p:txBody>
          <a:bodyPr/>
          <a:lstStyle/>
          <a:p>
            <a:r>
              <a:rPr lang="en-US" altLang="en-US" dirty="0" smtClean="0"/>
              <a:t>Example</a:t>
            </a:r>
          </a:p>
        </p:txBody>
      </p:sp>
      <p:graphicFrame>
        <p:nvGraphicFramePr>
          <p:cNvPr id="21508" name="Object 2"/>
          <p:cNvGraphicFramePr>
            <a:graphicFrameLocks noChangeAspect="1"/>
          </p:cNvGraphicFramePr>
          <p:nvPr/>
        </p:nvGraphicFramePr>
        <p:xfrm>
          <a:off x="7526338" y="152400"/>
          <a:ext cx="1328737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6" name="Clip" r:id="rId3" imgW="2225644" imgH="2682844" progId="MS_ClipArt_Gallery.5">
                  <p:embed/>
                </p:oleObj>
              </mc:Choice>
              <mc:Fallback>
                <p:oleObj name="Clip" r:id="rId3" imgW="2225644" imgH="2682844" progId="MS_ClipArt_Gallery.5">
                  <p:embed/>
                  <p:pic>
                    <p:nvPicPr>
                      <p:cNvPr id="2150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6338" y="152400"/>
                        <a:ext cx="1328737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21531" y="1752600"/>
            <a:ext cx="4788670" cy="9848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sng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roboto condensed"/>
              </a:rPr>
              <a:t>Step-01:</a:t>
            </a:r>
            <a:endParaRPr kumimoji="0" lang="en-US" altLang="en-US" sz="1600" b="1" i="0" u="none" strike="noStrike" cap="none" normalizeH="0" baseline="0" dirty="0" smtClean="0">
              <a:ln>
                <a:noFill/>
              </a:ln>
              <a:solidFill>
                <a:srgbClr val="303030"/>
              </a:solidFill>
              <a:effectLst/>
              <a:latin typeface="roboto condensed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Arimo"/>
              </a:rPr>
              <a:t> Compute the value / weight ratio for each item-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219790"/>
              </p:ext>
            </p:extLst>
          </p:nvPr>
        </p:nvGraphicFramePr>
        <p:xfrm>
          <a:off x="5297606" y="1981200"/>
          <a:ext cx="3352800" cy="2651760"/>
        </p:xfrm>
        <a:graphic>
          <a:graphicData uri="http://schemas.openxmlformats.org/drawingml/2006/table">
            <a:tbl>
              <a:tblPr/>
              <a:tblGrid>
                <a:gridCol w="792200">
                  <a:extLst>
                    <a:ext uri="{9D8B030D-6E8A-4147-A177-3AD203B41FA5}">
                      <a16:colId xmlns:a16="http://schemas.microsoft.com/office/drawing/2014/main" val="3538775066"/>
                    </a:ext>
                  </a:extLst>
                </a:gridCol>
                <a:gridCol w="933277">
                  <a:extLst>
                    <a:ext uri="{9D8B030D-6E8A-4147-A177-3AD203B41FA5}">
                      <a16:colId xmlns:a16="http://schemas.microsoft.com/office/drawing/2014/main" val="1781823890"/>
                    </a:ext>
                  </a:extLst>
                </a:gridCol>
                <a:gridCol w="793562">
                  <a:extLst>
                    <a:ext uri="{9D8B030D-6E8A-4147-A177-3AD203B41FA5}">
                      <a16:colId xmlns:a16="http://schemas.microsoft.com/office/drawing/2014/main" val="4166378070"/>
                    </a:ext>
                  </a:extLst>
                </a:gridCol>
                <a:gridCol w="833761">
                  <a:extLst>
                    <a:ext uri="{9D8B030D-6E8A-4147-A177-3AD203B41FA5}">
                      <a16:colId xmlns:a16="http://schemas.microsoft.com/office/drawing/2014/main" val="31473436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effectLst/>
                        </a:rPr>
                        <a:t>Items</a:t>
                      </a:r>
                      <a:endParaRPr lang="en-GB" sz="2000">
                        <a:effectLst/>
                      </a:endParaRP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effectLst/>
                        </a:rPr>
                        <a:t>Weight</a:t>
                      </a:r>
                      <a:endParaRPr lang="en-GB" sz="2000">
                        <a:effectLst/>
                      </a:endParaRP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effectLst/>
                        </a:rPr>
                        <a:t>Value</a:t>
                      </a:r>
                      <a:endParaRPr lang="en-GB" sz="2000">
                        <a:effectLst/>
                      </a:endParaRP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effectLst/>
                        </a:rPr>
                        <a:t>Ratio</a:t>
                      </a:r>
                      <a:endParaRPr lang="en-GB" sz="2000">
                        <a:effectLst/>
                      </a:endParaRP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1701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effectLst/>
                        </a:rPr>
                        <a:t>1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effectLst/>
                        </a:rPr>
                        <a:t>5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effectLst/>
                        </a:rPr>
                        <a:t>30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6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273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effectLst/>
                        </a:rPr>
                        <a:t>2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effectLst/>
                        </a:rPr>
                        <a:t>10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effectLst/>
                        </a:rPr>
                        <a:t>40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4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451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effectLst/>
                        </a:rPr>
                        <a:t>3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effectLst/>
                        </a:rPr>
                        <a:t>15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effectLst/>
                        </a:rPr>
                        <a:t>45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3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4276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effectLst/>
                        </a:rPr>
                        <a:t>4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effectLst/>
                        </a:rPr>
                        <a:t>22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effectLst/>
                        </a:rPr>
                        <a:t>77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3.5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585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effectLst/>
                        </a:rPr>
                        <a:t>5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effectLst/>
                        </a:rPr>
                        <a:t>25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effectLst/>
                        </a:rPr>
                        <a:t>90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3.6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563787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57201" y="4419600"/>
            <a:ext cx="8001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u="sng" dirty="0">
                <a:solidFill>
                  <a:srgbClr val="303030"/>
                </a:solidFill>
                <a:latin typeface="roboto condensed"/>
              </a:rPr>
              <a:t>Step-02:</a:t>
            </a:r>
            <a:endParaRPr lang="en-GB" sz="2000" b="1" dirty="0">
              <a:solidFill>
                <a:srgbClr val="303030"/>
              </a:solidFill>
              <a:latin typeface="roboto condensed"/>
            </a:endParaRPr>
          </a:p>
          <a:p>
            <a:r>
              <a:rPr lang="en-GB" sz="2000" dirty="0">
                <a:solidFill>
                  <a:srgbClr val="303030"/>
                </a:solidFill>
                <a:latin typeface="Arimo"/>
              </a:rPr>
              <a:t> </a:t>
            </a:r>
          </a:p>
          <a:p>
            <a:r>
              <a:rPr lang="en-GB" sz="2000" dirty="0">
                <a:solidFill>
                  <a:srgbClr val="303030"/>
                </a:solidFill>
                <a:latin typeface="Arimo"/>
              </a:rPr>
              <a:t>Sort all the items in decreasing order of their value / weight ratio-</a:t>
            </a:r>
          </a:p>
          <a:p>
            <a:pPr algn="ctr"/>
            <a:r>
              <a:rPr lang="en-GB" sz="2000" dirty="0">
                <a:solidFill>
                  <a:srgbClr val="303030"/>
                </a:solidFill>
                <a:latin typeface="Arimo"/>
              </a:rPr>
              <a:t> </a:t>
            </a:r>
            <a:r>
              <a:rPr lang="en-GB" sz="2000" b="1" dirty="0" smtClean="0">
                <a:solidFill>
                  <a:srgbClr val="303030"/>
                </a:solidFill>
                <a:latin typeface="Arimo"/>
              </a:rPr>
              <a:t>I-1  	 I-2 	I-5 	I-4 	I-3</a:t>
            </a:r>
            <a:endParaRPr lang="en-GB" sz="2000" dirty="0" smtClean="0">
              <a:solidFill>
                <a:srgbClr val="303030"/>
              </a:solidFill>
              <a:latin typeface="Arimo"/>
            </a:endParaRPr>
          </a:p>
          <a:p>
            <a:pPr algn="ctr"/>
            <a:r>
              <a:rPr lang="en-GB" sz="2000" dirty="0" smtClean="0">
                <a:solidFill>
                  <a:srgbClr val="303030"/>
                </a:solidFill>
                <a:latin typeface="Arimo"/>
              </a:rPr>
              <a:t>(6)	 </a:t>
            </a:r>
            <a:r>
              <a:rPr lang="en-GB" sz="2000" dirty="0">
                <a:solidFill>
                  <a:srgbClr val="303030"/>
                </a:solidFill>
                <a:latin typeface="Arimo"/>
              </a:rPr>
              <a:t>(4) </a:t>
            </a:r>
            <a:r>
              <a:rPr lang="en-GB" sz="2000" dirty="0" smtClean="0">
                <a:solidFill>
                  <a:srgbClr val="303030"/>
                </a:solidFill>
                <a:latin typeface="Arimo"/>
              </a:rPr>
              <a:t>	(</a:t>
            </a:r>
            <a:r>
              <a:rPr lang="en-GB" sz="2000" dirty="0">
                <a:solidFill>
                  <a:srgbClr val="303030"/>
                </a:solidFill>
                <a:latin typeface="Arimo"/>
              </a:rPr>
              <a:t>3.6) </a:t>
            </a:r>
            <a:r>
              <a:rPr lang="en-GB" sz="2000" dirty="0" smtClean="0">
                <a:solidFill>
                  <a:srgbClr val="303030"/>
                </a:solidFill>
                <a:latin typeface="Arimo"/>
              </a:rPr>
              <a:t>	(</a:t>
            </a:r>
            <a:r>
              <a:rPr lang="en-GB" sz="2000" dirty="0">
                <a:solidFill>
                  <a:srgbClr val="303030"/>
                </a:solidFill>
                <a:latin typeface="Arimo"/>
              </a:rPr>
              <a:t>3.5) </a:t>
            </a:r>
            <a:r>
              <a:rPr lang="en-GB" sz="2000" dirty="0" smtClean="0">
                <a:solidFill>
                  <a:srgbClr val="303030"/>
                </a:solidFill>
                <a:latin typeface="Arimo"/>
              </a:rPr>
              <a:t>	(</a:t>
            </a:r>
            <a:r>
              <a:rPr lang="en-GB" sz="2000" dirty="0">
                <a:solidFill>
                  <a:srgbClr val="303030"/>
                </a:solidFill>
                <a:latin typeface="Arimo"/>
              </a:rPr>
              <a:t>3)</a:t>
            </a:r>
            <a:endParaRPr lang="en-GB" sz="2000" b="0" i="0" dirty="0">
              <a:solidFill>
                <a:srgbClr val="303030"/>
              </a:solidFill>
              <a:effectLst/>
              <a:latin typeface="Arimo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F7D675F-FB40-43FA-B647-8FE163371123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9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3506" y="34119"/>
            <a:ext cx="8077200" cy="3810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Example</a:t>
            </a:r>
          </a:p>
        </p:txBody>
      </p:sp>
      <p:graphicFrame>
        <p:nvGraphicFramePr>
          <p:cNvPr id="21508" name="Object 2"/>
          <p:cNvGraphicFramePr>
            <a:graphicFrameLocks noChangeAspect="1"/>
          </p:cNvGraphicFramePr>
          <p:nvPr/>
        </p:nvGraphicFramePr>
        <p:xfrm>
          <a:off x="7526338" y="152400"/>
          <a:ext cx="1328737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5" name="Clip" r:id="rId3" imgW="2225644" imgH="2682844" progId="MS_ClipArt_Gallery.5">
                  <p:embed/>
                </p:oleObj>
              </mc:Choice>
              <mc:Fallback>
                <p:oleObj name="Clip" r:id="rId3" imgW="2225644" imgH="2682844" progId="MS_ClipArt_Gallery.5">
                  <p:embed/>
                  <p:pic>
                    <p:nvPicPr>
                      <p:cNvPr id="2150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6338" y="152400"/>
                        <a:ext cx="1328737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672427"/>
              </p:ext>
            </p:extLst>
          </p:nvPr>
        </p:nvGraphicFramePr>
        <p:xfrm>
          <a:off x="1752600" y="796119"/>
          <a:ext cx="5773738" cy="2448208"/>
        </p:xfrm>
        <a:graphic>
          <a:graphicData uri="http://schemas.openxmlformats.org/drawingml/2006/table">
            <a:tbl>
              <a:tblPr/>
              <a:tblGrid>
                <a:gridCol w="1967407">
                  <a:extLst>
                    <a:ext uri="{9D8B030D-6E8A-4147-A177-3AD203B41FA5}">
                      <a16:colId xmlns:a16="http://schemas.microsoft.com/office/drawing/2014/main" val="384465736"/>
                    </a:ext>
                  </a:extLst>
                </a:gridCol>
                <a:gridCol w="2181075">
                  <a:extLst>
                    <a:ext uri="{9D8B030D-6E8A-4147-A177-3AD203B41FA5}">
                      <a16:colId xmlns:a16="http://schemas.microsoft.com/office/drawing/2014/main" val="687244680"/>
                    </a:ext>
                  </a:extLst>
                </a:gridCol>
                <a:gridCol w="1625256">
                  <a:extLst>
                    <a:ext uri="{9D8B030D-6E8A-4147-A177-3AD203B41FA5}">
                      <a16:colId xmlns:a16="http://schemas.microsoft.com/office/drawing/2014/main" val="2454849527"/>
                    </a:ext>
                  </a:extLst>
                </a:gridCol>
              </a:tblGrid>
              <a:tr h="538304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effectLst/>
                        </a:rPr>
                        <a:t>Knapsack Weight</a:t>
                      </a:r>
                      <a:endParaRPr lang="en-GB" sz="2000" dirty="0">
                        <a:effectLst/>
                      </a:endParaRP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effectLst/>
                        </a:rPr>
                        <a:t>Items in Knapsack</a:t>
                      </a:r>
                      <a:endParaRPr lang="en-GB" sz="2000" dirty="0">
                        <a:effectLst/>
                      </a:endParaRP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effectLst/>
                        </a:rPr>
                        <a:t>Cost</a:t>
                      </a:r>
                      <a:endParaRPr lang="en-GB" sz="2000">
                        <a:effectLst/>
                      </a:endParaRP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1495668"/>
                  </a:ext>
                </a:extLst>
              </a:tr>
              <a:tr h="315557"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effectLst/>
                        </a:rPr>
                        <a:t>60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</a:rPr>
                        <a:t>Ø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effectLst/>
                        </a:rPr>
                        <a:t>0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44508"/>
                  </a:ext>
                </a:extLst>
              </a:tr>
              <a:tr h="315557"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effectLst/>
                        </a:rPr>
                        <a:t>55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effectLst/>
                        </a:rPr>
                        <a:t>I-1</a:t>
                      </a:r>
                      <a:endParaRPr lang="en-GB" sz="1800" dirty="0">
                        <a:effectLst/>
                      </a:endParaRP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effectLst/>
                        </a:rPr>
                        <a:t>30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16358"/>
                  </a:ext>
                </a:extLst>
              </a:tr>
              <a:tr h="315557"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effectLst/>
                        </a:rPr>
                        <a:t>45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effectLst/>
                        </a:rPr>
                        <a:t>I-1</a:t>
                      </a:r>
                      <a:r>
                        <a:rPr lang="en-GB" sz="1800" dirty="0">
                          <a:effectLst/>
                        </a:rPr>
                        <a:t>, </a:t>
                      </a:r>
                      <a:r>
                        <a:rPr lang="en-GB" sz="1800" dirty="0" smtClean="0">
                          <a:effectLst/>
                        </a:rPr>
                        <a:t>I-2</a:t>
                      </a:r>
                      <a:endParaRPr lang="en-GB" sz="1800" dirty="0">
                        <a:effectLst/>
                      </a:endParaRP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effectLst/>
                        </a:rPr>
                        <a:t>70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98135"/>
                  </a:ext>
                </a:extLst>
              </a:tr>
              <a:tr h="538304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effectLst/>
                        </a:rPr>
                        <a:t>20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effectLst/>
                        </a:rPr>
                        <a:t>I-1</a:t>
                      </a:r>
                      <a:r>
                        <a:rPr lang="en-GB" sz="1800" dirty="0">
                          <a:effectLst/>
                        </a:rPr>
                        <a:t>, </a:t>
                      </a:r>
                      <a:r>
                        <a:rPr lang="en-GB" sz="1800" dirty="0" smtClean="0">
                          <a:effectLst/>
                        </a:rPr>
                        <a:t>I-2</a:t>
                      </a:r>
                      <a:r>
                        <a:rPr lang="en-GB" sz="1800" dirty="0">
                          <a:effectLst/>
                        </a:rPr>
                        <a:t>, </a:t>
                      </a:r>
                      <a:r>
                        <a:rPr lang="en-GB" sz="1800" dirty="0" smtClean="0">
                          <a:effectLst/>
                        </a:rPr>
                        <a:t>I-5</a:t>
                      </a:r>
                      <a:endParaRPr lang="en-GB" sz="1800" dirty="0">
                        <a:effectLst/>
                      </a:endParaRP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effectLst/>
                        </a:rPr>
                        <a:t>160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1847970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3506" y="415119"/>
            <a:ext cx="8169322" cy="72452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36501" rIns="0" bIns="71415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+mn-lt"/>
              </a:rPr>
              <a:t>Start filling the knapsack by putting the items into it one by one.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+mn-lt"/>
              </a:rPr>
              <a:t>  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5744" y="3268211"/>
            <a:ext cx="8401056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/>
            <a:r>
              <a:rPr lang="en-US" altLang="en-US" dirty="0">
                <a:solidFill>
                  <a:srgbClr val="303030"/>
                </a:solidFill>
              </a:rPr>
              <a:t>Now,</a:t>
            </a:r>
            <a:endParaRPr lang="en-US" altLang="en-US" dirty="0"/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303030"/>
                </a:solidFill>
              </a:rPr>
              <a:t>Knapsack weight left to be filled is 20 kg but item-4 has a weight of 22 kg.</a:t>
            </a:r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303030"/>
                </a:solidFill>
              </a:rPr>
              <a:t>Since in fractional knapsack problem, even the fraction of any item can be taken.</a:t>
            </a:r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303030"/>
                </a:solidFill>
              </a:rPr>
              <a:t>So, knapsack will contain the following items-</a:t>
            </a:r>
          </a:p>
          <a:p>
            <a:pPr lvl="4" eaLnBrk="0" hangingPunct="0"/>
            <a:r>
              <a:rPr lang="en-US" alt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&lt; I-1 , I-2 , I-5 , (20/22) I4 &gt;</a:t>
            </a:r>
            <a:endParaRPr lang="en-US" altLang="en-US" sz="2400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  <a:p>
            <a:pPr lvl="0" eaLnBrk="0" hangingPunct="0"/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 </a:t>
            </a:r>
          </a:p>
          <a:p>
            <a:pPr lvl="0" eaLnBrk="0" hangingPunct="0"/>
            <a:r>
              <a:rPr lang="en-US" altLang="en-US" sz="2000" dirty="0">
                <a:solidFill>
                  <a:srgbClr val="303030"/>
                </a:solidFill>
              </a:rPr>
              <a:t>Total cost of the knapsack</a:t>
            </a:r>
            <a:endParaRPr lang="en-US" altLang="en-US" sz="2000" dirty="0"/>
          </a:p>
          <a:p>
            <a:pPr lvl="0" eaLnBrk="0" hangingPunct="0"/>
            <a:r>
              <a:rPr lang="en-US" altLang="en-US" sz="2000" dirty="0">
                <a:solidFill>
                  <a:srgbClr val="303030"/>
                </a:solidFill>
              </a:rPr>
              <a:t>= 160 + (</a:t>
            </a:r>
            <a:r>
              <a:rPr lang="en-US" altLang="en-US" sz="2000" dirty="0" smtClean="0">
                <a:solidFill>
                  <a:srgbClr val="303030"/>
                </a:solidFill>
              </a:rPr>
              <a:t>20/22) </a:t>
            </a:r>
            <a:r>
              <a:rPr lang="en-US" altLang="en-US" sz="2000" dirty="0">
                <a:solidFill>
                  <a:srgbClr val="303030"/>
                </a:solidFill>
              </a:rPr>
              <a:t>x 77</a:t>
            </a:r>
            <a:endParaRPr lang="en-US" altLang="en-US" sz="2000" dirty="0"/>
          </a:p>
          <a:p>
            <a:pPr lvl="0" eaLnBrk="0" hangingPunct="0"/>
            <a:r>
              <a:rPr lang="en-US" altLang="en-US" sz="2000" dirty="0">
                <a:solidFill>
                  <a:srgbClr val="303030"/>
                </a:solidFill>
              </a:rPr>
              <a:t>= 160 + 70</a:t>
            </a:r>
            <a:endParaRPr lang="en-US" altLang="en-US" sz="2000" dirty="0"/>
          </a:p>
          <a:p>
            <a:pPr lvl="0" eaLnBrk="0" hangingPunct="0"/>
            <a:r>
              <a:rPr lang="en-US" altLang="en-US" sz="2000" dirty="0">
                <a:solidFill>
                  <a:srgbClr val="303030"/>
                </a:solidFill>
              </a:rPr>
              <a:t>= 230 units</a:t>
            </a:r>
            <a:endParaRPr lang="en-US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F7D675F-FB40-43FA-B647-8FE163371123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30225"/>
              </p:ext>
            </p:extLst>
          </p:nvPr>
        </p:nvGraphicFramePr>
        <p:xfrm>
          <a:off x="6579322" y="3881169"/>
          <a:ext cx="2362200" cy="2865120"/>
        </p:xfrm>
        <a:graphic>
          <a:graphicData uri="http://schemas.openxmlformats.org/drawingml/2006/table">
            <a:tbl>
              <a:tblPr/>
              <a:tblGrid>
                <a:gridCol w="558140">
                  <a:extLst>
                    <a:ext uri="{9D8B030D-6E8A-4147-A177-3AD203B41FA5}">
                      <a16:colId xmlns:a16="http://schemas.microsoft.com/office/drawing/2014/main" val="3538775066"/>
                    </a:ext>
                  </a:extLst>
                </a:gridCol>
                <a:gridCol w="657536">
                  <a:extLst>
                    <a:ext uri="{9D8B030D-6E8A-4147-A177-3AD203B41FA5}">
                      <a16:colId xmlns:a16="http://schemas.microsoft.com/office/drawing/2014/main" val="1781823890"/>
                    </a:ext>
                  </a:extLst>
                </a:gridCol>
                <a:gridCol w="559101">
                  <a:extLst>
                    <a:ext uri="{9D8B030D-6E8A-4147-A177-3AD203B41FA5}">
                      <a16:colId xmlns:a16="http://schemas.microsoft.com/office/drawing/2014/main" val="4166378070"/>
                    </a:ext>
                  </a:extLst>
                </a:gridCol>
                <a:gridCol w="587423">
                  <a:extLst>
                    <a:ext uri="{9D8B030D-6E8A-4147-A177-3AD203B41FA5}">
                      <a16:colId xmlns:a16="http://schemas.microsoft.com/office/drawing/2014/main" val="3147343694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effectLst/>
                        </a:rPr>
                        <a:t>Items</a:t>
                      </a:r>
                      <a:endParaRPr lang="en-GB" sz="2000">
                        <a:effectLst/>
                      </a:endParaRP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effectLst/>
                        </a:rPr>
                        <a:t>Weight</a:t>
                      </a:r>
                      <a:endParaRPr lang="en-GB" sz="2000">
                        <a:effectLst/>
                      </a:endParaRP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effectLst/>
                        </a:rPr>
                        <a:t>Value</a:t>
                      </a:r>
                      <a:endParaRPr lang="en-GB" sz="2000">
                        <a:effectLst/>
                      </a:endParaRP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effectLst/>
                        </a:rPr>
                        <a:t>Ratio</a:t>
                      </a:r>
                      <a:endParaRPr lang="en-GB" sz="2000">
                        <a:effectLst/>
                      </a:endParaRP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170110"/>
                  </a:ext>
                </a:extLst>
              </a:tr>
              <a:tr h="376947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effectLst/>
                        </a:rPr>
                        <a:t>1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effectLst/>
                        </a:rPr>
                        <a:t>5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effectLst/>
                        </a:rPr>
                        <a:t>30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6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273794"/>
                  </a:ext>
                </a:extLst>
              </a:tr>
              <a:tr h="376947"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effectLst/>
                        </a:rPr>
                        <a:t>2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effectLst/>
                        </a:rPr>
                        <a:t>10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effectLst/>
                        </a:rPr>
                        <a:t>40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4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451542"/>
                  </a:ext>
                </a:extLst>
              </a:tr>
              <a:tr h="376947"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effectLst/>
                        </a:rPr>
                        <a:t>3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effectLst/>
                        </a:rPr>
                        <a:t>15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effectLst/>
                        </a:rPr>
                        <a:t>45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3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427668"/>
                  </a:ext>
                </a:extLst>
              </a:tr>
              <a:tr h="376947"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effectLst/>
                        </a:rPr>
                        <a:t>4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effectLst/>
                        </a:rPr>
                        <a:t>22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effectLst/>
                        </a:rPr>
                        <a:t>77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3.5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585023"/>
                  </a:ext>
                </a:extLst>
              </a:tr>
              <a:tr h="376947"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effectLst/>
                        </a:rPr>
                        <a:t>5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effectLst/>
                        </a:rPr>
                        <a:t>25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effectLst/>
                        </a:rPr>
                        <a:t>90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3.6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563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676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93E5B-A91A-4CEC-9964-0CD176C63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Fractional Knapsack Algorithm - iterative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645AA-1B6E-4D60-9C5C-C2827F5A51B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000" i="1" dirty="0"/>
              <a:t>v </a:t>
            </a:r>
            <a:r>
              <a:rPr lang="en-US" sz="2000" i="1" dirty="0">
                <a:sym typeface="Wingdings" panose="05000000000000000000" pitchFamily="2" charset="2"/>
              </a:rPr>
              <a:t></a:t>
            </a:r>
            <a:r>
              <a:rPr lang="en-US" sz="2000" i="1" dirty="0"/>
              <a:t> the set of values of items</a:t>
            </a:r>
          </a:p>
          <a:p>
            <a:pPr eaLnBrk="1" hangingPunct="1"/>
            <a:r>
              <a:rPr lang="en-US" sz="2000" i="1" dirty="0"/>
              <a:t>w </a:t>
            </a:r>
            <a:r>
              <a:rPr lang="en-US" sz="2000" i="1" dirty="0">
                <a:sym typeface="Wingdings" panose="05000000000000000000" pitchFamily="2" charset="2"/>
              </a:rPr>
              <a:t></a:t>
            </a:r>
            <a:r>
              <a:rPr lang="en-US" sz="2000" i="1" dirty="0"/>
              <a:t> the set of weights of items</a:t>
            </a:r>
          </a:p>
          <a:p>
            <a:pPr eaLnBrk="1" hangingPunct="1"/>
            <a:r>
              <a:rPr lang="en-US" sz="2000" i="1" dirty="0"/>
              <a:t>c </a:t>
            </a:r>
            <a:r>
              <a:rPr lang="en-US" sz="2000" i="1" dirty="0">
                <a:sym typeface="Wingdings" panose="05000000000000000000" pitchFamily="2" charset="2"/>
              </a:rPr>
              <a:t> </a:t>
            </a:r>
            <a:r>
              <a:rPr lang="en-US" sz="2000" i="1" dirty="0"/>
              <a:t>capacity (weight need to be filled in) of the knapsack. </a:t>
            </a:r>
          </a:p>
          <a:p>
            <a:pPr eaLnBrk="1" hangingPunct="1"/>
            <a:endParaRPr lang="en-US" sz="1800" i="1" dirty="0"/>
          </a:p>
          <a:p>
            <a:pPr marL="641350" lvl="2" indent="0" eaLnBrk="1" hangingPunct="1">
              <a:buNone/>
            </a:pPr>
            <a:r>
              <a:rPr lang="en-US" sz="1600" i="1" dirty="0"/>
              <a:t>KS(c, v, w)</a:t>
            </a:r>
          </a:p>
          <a:p>
            <a:pPr marL="641350" lvl="2" indent="0" eaLnBrk="1" hangingPunct="1">
              <a:buNone/>
            </a:pPr>
            <a:r>
              <a:rPr lang="en-US" sz="1600" i="1" dirty="0"/>
              <a:t>    sort the item according to v/w in descending order and store in I</a:t>
            </a:r>
          </a:p>
          <a:p>
            <a:pPr marL="641350" lvl="2" indent="0" eaLnBrk="1" hangingPunct="1">
              <a:buNone/>
            </a:pPr>
            <a:r>
              <a:rPr lang="en-US" sz="1600" i="1" dirty="0"/>
              <a:t>    </a:t>
            </a:r>
            <a:r>
              <a:rPr lang="en-US" sz="1600" i="1" dirty="0" err="1"/>
              <a:t>i</a:t>
            </a:r>
            <a:r>
              <a:rPr lang="en-US" sz="1600" i="1" dirty="0"/>
              <a:t> =0, </a:t>
            </a: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</a:rPr>
              <a:t>frac=1</a:t>
            </a:r>
            <a:r>
              <a:rPr lang="en-US" sz="1600" i="1" dirty="0"/>
              <a:t>;</a:t>
            </a:r>
          </a:p>
          <a:p>
            <a:pPr marL="641350" lvl="2" indent="0" eaLnBrk="1" hangingPunct="1">
              <a:buNone/>
            </a:pPr>
            <a:r>
              <a:rPr lang="en-US" sz="1600" i="1" dirty="0"/>
              <a:t>    </a:t>
            </a:r>
            <a:r>
              <a:rPr lang="en-US" sz="1600" i="1" dirty="0" err="1"/>
              <a:t>tVal</a:t>
            </a:r>
            <a:r>
              <a:rPr lang="en-US" sz="1600" i="1" dirty="0"/>
              <a:t>=0;</a:t>
            </a:r>
          </a:p>
          <a:p>
            <a:pPr marL="641350" lvl="2" indent="0" eaLnBrk="1" hangingPunct="1">
              <a:buNone/>
            </a:pPr>
            <a:r>
              <a:rPr lang="en-US" sz="1600" i="1" dirty="0"/>
              <a:t>    n = </a:t>
            </a:r>
            <a:r>
              <a:rPr lang="en-US" sz="1600" i="1" dirty="0" err="1"/>
              <a:t>I.length</a:t>
            </a:r>
            <a:r>
              <a:rPr lang="en-US" sz="1600" i="1" dirty="0"/>
              <a:t>;</a:t>
            </a:r>
          </a:p>
          <a:p>
            <a:pPr marL="641350" lvl="2" indent="0" eaLnBrk="1" hangingPunct="1">
              <a:buNone/>
            </a:pPr>
            <a:r>
              <a:rPr lang="en-US" sz="1600" i="1" dirty="0"/>
              <a:t>    while (c&gt;0 &amp;&amp; </a:t>
            </a:r>
            <a:r>
              <a:rPr lang="en-US" sz="1600" i="1" dirty="0" err="1"/>
              <a:t>i</a:t>
            </a:r>
            <a:r>
              <a:rPr lang="en-US" sz="1600" i="1" dirty="0"/>
              <a:t>&lt;n)</a:t>
            </a:r>
          </a:p>
          <a:p>
            <a:pPr marL="641350" lvl="2" indent="0" eaLnBrk="1" hangingPunct="1">
              <a:buNone/>
            </a:pPr>
            <a:r>
              <a:rPr lang="en-US" sz="1600" i="1" dirty="0"/>
              <a:t>	    if(w[</a:t>
            </a:r>
            <a:r>
              <a:rPr lang="en-US" sz="1600" i="1" dirty="0" err="1"/>
              <a:t>i</a:t>
            </a:r>
            <a:r>
              <a:rPr lang="en-US" sz="1600" i="1" dirty="0"/>
              <a:t>]&lt;=c) frac = 1;</a:t>
            </a:r>
          </a:p>
          <a:p>
            <a:pPr marL="641350" lvl="2" indent="0" eaLnBrk="1" hangingPunct="1">
              <a:buNone/>
            </a:pPr>
            <a:r>
              <a:rPr lang="en-US" sz="1600" i="1" dirty="0"/>
              <a:t>	    else frac = </a:t>
            </a: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</a:rPr>
              <a:t>c/w[</a:t>
            </a:r>
            <a:r>
              <a:rPr lang="en-US" sz="1600" i="1" dirty="0" err="1">
                <a:solidFill>
                  <a:schemeClr val="accent3">
                    <a:lumMod val="75000"/>
                  </a:schemeClr>
                </a:solidFill>
              </a:rPr>
              <a:t>i</a:t>
            </a: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</a:rPr>
              <a:t>]</a:t>
            </a:r>
          </a:p>
          <a:p>
            <a:pPr marL="641350" lvl="2" indent="0" eaLnBrk="1" hangingPunct="1">
              <a:buNone/>
            </a:pPr>
            <a:r>
              <a:rPr lang="en-US" sz="1600" i="1" dirty="0"/>
              <a:t>	    c =  c – frac*w[</a:t>
            </a:r>
            <a:r>
              <a:rPr lang="en-US" sz="1600" i="1" dirty="0" err="1"/>
              <a:t>i</a:t>
            </a:r>
            <a:r>
              <a:rPr lang="en-US" sz="1600" i="1" dirty="0"/>
              <a:t>]</a:t>
            </a:r>
          </a:p>
          <a:p>
            <a:pPr marL="641350" lvl="2" indent="0" eaLnBrk="1" hangingPunct="1">
              <a:buNone/>
            </a:pPr>
            <a:r>
              <a:rPr lang="en-US" sz="1600" i="1" dirty="0"/>
              <a:t>	    </a:t>
            </a:r>
            <a:r>
              <a:rPr lang="en-US" sz="1600" i="1" dirty="0" err="1"/>
              <a:t>tVal</a:t>
            </a:r>
            <a:r>
              <a:rPr lang="en-US" sz="1600" i="1" dirty="0"/>
              <a:t> += </a:t>
            </a:r>
            <a:r>
              <a:rPr lang="en-US" sz="1600" i="1" dirty="0" err="1"/>
              <a:t>fract</a:t>
            </a:r>
            <a:r>
              <a:rPr lang="en-US" sz="1600" i="1" dirty="0"/>
              <a:t>*v[</a:t>
            </a:r>
            <a:r>
              <a:rPr lang="en-US" sz="1600" i="1" dirty="0" err="1"/>
              <a:t>i</a:t>
            </a:r>
            <a:r>
              <a:rPr lang="en-US" sz="1600" i="1" dirty="0"/>
              <a:t>] </a:t>
            </a:r>
          </a:p>
          <a:p>
            <a:pPr marL="641350" lvl="2" indent="0" eaLnBrk="1" hangingPunct="1">
              <a:buNone/>
            </a:pPr>
            <a:r>
              <a:rPr lang="en-US" sz="1600" i="1" dirty="0"/>
              <a:t>   return </a:t>
            </a:r>
            <a:r>
              <a:rPr lang="en-US" sz="1600" i="1" dirty="0" err="1"/>
              <a:t>tVal</a:t>
            </a:r>
            <a:r>
              <a:rPr lang="en-US" sz="1600" i="1" dirty="0"/>
              <a:t>;</a:t>
            </a:r>
            <a:endParaRPr lang="en-AU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1FF616-28E1-4F49-9AB6-DF3F85D74D9B}"/>
              </a:ext>
            </a:extLst>
          </p:cNvPr>
          <p:cNvSpPr txBox="1"/>
          <p:nvPr/>
        </p:nvSpPr>
        <p:spPr>
          <a:xfrm>
            <a:off x="4953000" y="4464125"/>
            <a:ext cx="3657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FF0000"/>
                </a:solidFill>
              </a:rPr>
              <a:t>Running time complexity including sorting = O(</a:t>
            </a:r>
            <a:r>
              <a:rPr lang="en-AU" sz="1600" dirty="0" err="1">
                <a:solidFill>
                  <a:srgbClr val="FF0000"/>
                </a:solidFill>
              </a:rPr>
              <a:t>nlogn</a:t>
            </a:r>
            <a:r>
              <a:rPr lang="en-AU" sz="1600" dirty="0">
                <a:solidFill>
                  <a:srgbClr val="FF0000"/>
                </a:solidFill>
              </a:rPr>
              <a:t>)+O(n) = O(</a:t>
            </a:r>
            <a:r>
              <a:rPr lang="en-AU" sz="1600" dirty="0" err="1">
                <a:solidFill>
                  <a:srgbClr val="FF0000"/>
                </a:solidFill>
              </a:rPr>
              <a:t>nlogn</a:t>
            </a:r>
            <a:r>
              <a:rPr lang="en-AU" sz="1600" dirty="0">
                <a:solidFill>
                  <a:srgbClr val="FF0000"/>
                </a:solidFill>
              </a:rPr>
              <a:t>)</a:t>
            </a:r>
          </a:p>
          <a:p>
            <a:endParaRPr lang="en-AU" sz="1600" dirty="0">
              <a:solidFill>
                <a:srgbClr val="FF0000"/>
              </a:solidFill>
            </a:endParaRPr>
          </a:p>
          <a:p>
            <a:r>
              <a:rPr lang="en-AU" sz="1600" dirty="0">
                <a:solidFill>
                  <a:srgbClr val="FF0000"/>
                </a:solidFill>
              </a:rPr>
              <a:t>Running time complexity without sorting = O(n)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F7D675F-FB40-43FA-B647-8FE163371123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2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93E5B-A91A-4CEC-9964-0CD176C63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Fractional Knapsack Algorithm - </a:t>
            </a:r>
            <a:r>
              <a:rPr lang="en-AU" dirty="0">
                <a:solidFill>
                  <a:schemeClr val="accent3">
                    <a:lumMod val="75000"/>
                  </a:schemeClr>
                </a:solidFill>
              </a:rPr>
              <a:t>recursive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645AA-1B6E-4D60-9C5C-C2827F5A51B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000" i="1" dirty="0"/>
              <a:t>I </a:t>
            </a:r>
            <a:r>
              <a:rPr lang="en-US" sz="2000" i="1" dirty="0">
                <a:sym typeface="Wingdings" panose="05000000000000000000" pitchFamily="2" charset="2"/>
              </a:rPr>
              <a:t></a:t>
            </a:r>
            <a:r>
              <a:rPr lang="en-US" sz="2000" i="1" dirty="0"/>
              <a:t> sorted items according to v/w in descending order</a:t>
            </a:r>
          </a:p>
          <a:p>
            <a:pPr eaLnBrk="1" hangingPunct="1"/>
            <a:r>
              <a:rPr lang="en-US" sz="2000" i="1" dirty="0"/>
              <a:t>c </a:t>
            </a:r>
            <a:r>
              <a:rPr lang="en-US" sz="2000" i="1" dirty="0">
                <a:sym typeface="Wingdings" panose="05000000000000000000" pitchFamily="2" charset="2"/>
              </a:rPr>
              <a:t> </a:t>
            </a:r>
            <a:r>
              <a:rPr lang="en-US" sz="2000" i="1" dirty="0"/>
              <a:t>capacity (weight need to be filled in) of the knapsack.</a:t>
            </a:r>
          </a:p>
          <a:p>
            <a:pPr eaLnBrk="1" hangingPunct="1"/>
            <a:r>
              <a:rPr lang="en-US" sz="2000" i="1" dirty="0"/>
              <a:t>n </a:t>
            </a:r>
            <a:r>
              <a:rPr lang="en-US" sz="2000" i="1" dirty="0">
                <a:sym typeface="Wingdings" panose="05000000000000000000" pitchFamily="2" charset="2"/>
              </a:rPr>
              <a:t></a:t>
            </a:r>
            <a:r>
              <a:rPr lang="en-US" sz="2000" i="1" dirty="0"/>
              <a:t> number of items</a:t>
            </a:r>
          </a:p>
          <a:p>
            <a:pPr eaLnBrk="1" hangingPunct="1"/>
            <a:r>
              <a:rPr lang="en-US" sz="2000" i="1" dirty="0" err="1"/>
              <a:t>i</a:t>
            </a:r>
            <a:r>
              <a:rPr lang="en-US" sz="2000" i="1" dirty="0">
                <a:sym typeface="Wingdings" panose="05000000000000000000" pitchFamily="2" charset="2"/>
              </a:rPr>
              <a:t> current item</a:t>
            </a:r>
            <a:endParaRPr lang="en-US" i="1" dirty="0">
              <a:sym typeface="Wingdings" panose="05000000000000000000" pitchFamily="2" charset="2"/>
            </a:endParaRPr>
          </a:p>
          <a:p>
            <a:pPr marL="0" indent="0" eaLnBrk="1" hangingPunct="1">
              <a:buNone/>
            </a:pPr>
            <a:endParaRPr lang="en-US" i="1" dirty="0"/>
          </a:p>
          <a:p>
            <a:pPr marL="641350" lvl="2" indent="0" eaLnBrk="1" hangingPunct="1">
              <a:buNone/>
            </a:pPr>
            <a:r>
              <a:rPr lang="en-US" i="1" dirty="0"/>
              <a:t>KS(c, I, </a:t>
            </a:r>
            <a:r>
              <a:rPr lang="en-US" i="1" dirty="0" err="1"/>
              <a:t>i</a:t>
            </a:r>
            <a:r>
              <a:rPr lang="en-US" i="1" dirty="0"/>
              <a:t>, n)</a:t>
            </a:r>
          </a:p>
          <a:p>
            <a:pPr marL="641350" lvl="2" indent="0" eaLnBrk="1" hangingPunct="1">
              <a:buNone/>
            </a:pPr>
            <a:r>
              <a:rPr lang="en-US" i="1" dirty="0"/>
              <a:t>    if (c&lt;=0 or </a:t>
            </a:r>
            <a:r>
              <a:rPr lang="en-US" i="1" dirty="0" err="1"/>
              <a:t>i</a:t>
            </a:r>
            <a:r>
              <a:rPr lang="en-US" i="1" dirty="0"/>
              <a:t>&gt;n) return 0;</a:t>
            </a:r>
          </a:p>
          <a:p>
            <a:pPr marL="641350" lvl="2" indent="0" eaLnBrk="1" hangingPunct="1">
              <a:buNone/>
            </a:pPr>
            <a:r>
              <a:rPr lang="en-US" i="1" dirty="0"/>
              <a:t>    if (c &lt; I[</a:t>
            </a:r>
            <a:r>
              <a:rPr lang="en-US" i="1" dirty="0" err="1"/>
              <a:t>i</a:t>
            </a:r>
            <a:r>
              <a:rPr lang="en-US" i="1" dirty="0"/>
              <a:t>].weight)</a:t>
            </a:r>
          </a:p>
          <a:p>
            <a:pPr marL="641350" lvl="2" indent="0" eaLnBrk="1" hangingPunct="1">
              <a:buNone/>
            </a:pPr>
            <a:r>
              <a:rPr lang="en-US" i="1" dirty="0"/>
              <a:t>	     frac = c/I[</a:t>
            </a:r>
            <a:r>
              <a:rPr lang="en-US" i="1" dirty="0" err="1"/>
              <a:t>i</a:t>
            </a:r>
            <a:r>
              <a:rPr lang="en-US" i="1" dirty="0"/>
              <a:t>].weight</a:t>
            </a:r>
          </a:p>
          <a:p>
            <a:pPr marL="641350" lvl="2" indent="0" eaLnBrk="1" hangingPunct="1">
              <a:buNone/>
            </a:pPr>
            <a:r>
              <a:rPr lang="en-US" i="1" dirty="0"/>
              <a:t>	    return frac* I[</a:t>
            </a:r>
            <a:r>
              <a:rPr lang="en-US" i="1" dirty="0" err="1"/>
              <a:t>i</a:t>
            </a:r>
            <a:r>
              <a:rPr lang="en-US" i="1" dirty="0"/>
              <a:t>].value + KS(0, I, i+1, n)</a:t>
            </a:r>
          </a:p>
          <a:p>
            <a:pPr marL="641350" lvl="2" indent="0" eaLnBrk="1" hangingPunct="1">
              <a:buNone/>
            </a:pPr>
            <a:r>
              <a:rPr lang="en-US" i="1" dirty="0"/>
              <a:t>    else</a:t>
            </a:r>
          </a:p>
          <a:p>
            <a:pPr marL="641350" lvl="2" indent="0" eaLnBrk="1" hangingPunct="1">
              <a:buNone/>
            </a:pPr>
            <a:r>
              <a:rPr lang="en-US" i="1" dirty="0"/>
              <a:t>	    return I[</a:t>
            </a:r>
            <a:r>
              <a:rPr lang="en-US" i="1" dirty="0" err="1"/>
              <a:t>i</a:t>
            </a:r>
            <a:r>
              <a:rPr lang="en-US" i="1" dirty="0"/>
              <a:t>].value + KS(c-I[</a:t>
            </a:r>
            <a:r>
              <a:rPr lang="en-US" i="1" dirty="0" err="1"/>
              <a:t>i</a:t>
            </a:r>
            <a:r>
              <a:rPr lang="en-US" i="1" dirty="0"/>
              <a:t>].weight, I, i+1, n)</a:t>
            </a:r>
          </a:p>
          <a:p>
            <a:pPr marL="641350" lvl="2" indent="0" eaLnBrk="1" hangingPunct="1">
              <a:buNone/>
            </a:pP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AE2014-7A90-4F9D-8DF8-A968AF4E391B}"/>
              </a:ext>
            </a:extLst>
          </p:cNvPr>
          <p:cNvSpPr txBox="1"/>
          <p:nvPr/>
        </p:nvSpPr>
        <p:spPr>
          <a:xfrm>
            <a:off x="5029200" y="3200400"/>
            <a:ext cx="3505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FF0000"/>
                </a:solidFill>
              </a:rPr>
              <a:t>Running time complexity including sorting = O(</a:t>
            </a:r>
            <a:r>
              <a:rPr lang="en-AU" sz="1600" dirty="0" err="1">
                <a:solidFill>
                  <a:srgbClr val="FF0000"/>
                </a:solidFill>
              </a:rPr>
              <a:t>nlogn</a:t>
            </a:r>
            <a:r>
              <a:rPr lang="en-AU" sz="1600" dirty="0">
                <a:solidFill>
                  <a:srgbClr val="FF0000"/>
                </a:solidFill>
              </a:rPr>
              <a:t>)+O(n) = O(</a:t>
            </a:r>
            <a:r>
              <a:rPr lang="en-AU" sz="1600" dirty="0" err="1">
                <a:solidFill>
                  <a:srgbClr val="FF0000"/>
                </a:solidFill>
              </a:rPr>
              <a:t>nlogn</a:t>
            </a:r>
            <a:r>
              <a:rPr lang="en-AU" sz="1600" dirty="0">
                <a:solidFill>
                  <a:srgbClr val="FF0000"/>
                </a:solidFill>
              </a:rPr>
              <a:t>)</a:t>
            </a:r>
          </a:p>
          <a:p>
            <a:endParaRPr lang="en-AU" sz="1600" dirty="0">
              <a:solidFill>
                <a:srgbClr val="FF0000"/>
              </a:solidFill>
            </a:endParaRPr>
          </a:p>
          <a:p>
            <a:r>
              <a:rPr lang="en-AU" sz="1600" dirty="0">
                <a:solidFill>
                  <a:srgbClr val="FF0000"/>
                </a:solidFill>
              </a:rPr>
              <a:t>Running time complexity without sorting = O(n)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F7D675F-FB40-43FA-B647-8FE163371123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5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93E5B-A91A-4CEC-9964-0CD176C63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Fractional Knapsack Algorithm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F7D675F-FB40-43FA-B647-8FE163371123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3406" y="2057400"/>
            <a:ext cx="787479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u="sng" dirty="0">
                <a:solidFill>
                  <a:srgbClr val="303030"/>
                </a:solidFill>
                <a:latin typeface="roboto condensed"/>
              </a:rPr>
              <a:t>Time Complexity-</a:t>
            </a:r>
            <a:endParaRPr lang="en-GB" sz="2000" b="1" dirty="0">
              <a:solidFill>
                <a:srgbClr val="303030"/>
              </a:solidFill>
              <a:latin typeface="roboto condensed"/>
            </a:endParaRPr>
          </a:p>
          <a:p>
            <a:r>
              <a:rPr lang="en-GB" sz="2000" dirty="0">
                <a:solidFill>
                  <a:srgbClr val="303030"/>
                </a:solidFill>
                <a:latin typeface="Arimo"/>
              </a:rPr>
              <a:t> 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2000" dirty="0">
                <a:solidFill>
                  <a:srgbClr val="303030"/>
                </a:solidFill>
                <a:latin typeface="Arimo"/>
              </a:rPr>
              <a:t>The main time taking step is the sorting of all items in decreasing order of their value / weight ratio.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2000" dirty="0">
                <a:solidFill>
                  <a:srgbClr val="303030"/>
                </a:solidFill>
                <a:latin typeface="Arimo"/>
              </a:rPr>
              <a:t>If the items are already arranged in the required order, then while loop takes O(n) time.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2000" dirty="0">
                <a:solidFill>
                  <a:srgbClr val="303030"/>
                </a:solidFill>
                <a:latin typeface="Arimo"/>
              </a:rPr>
              <a:t>The average time complexity of </a:t>
            </a:r>
            <a:r>
              <a:rPr lang="en-GB" sz="2000" dirty="0" smtClean="0">
                <a:solidFill>
                  <a:srgbClr val="910000"/>
                </a:solidFill>
                <a:latin typeface="Arimo"/>
              </a:rPr>
              <a:t>Sort</a:t>
            </a:r>
            <a:r>
              <a:rPr lang="en-GB" sz="2000" dirty="0">
                <a:solidFill>
                  <a:srgbClr val="303030"/>
                </a:solidFill>
                <a:latin typeface="Arimo"/>
              </a:rPr>
              <a:t> is O(</a:t>
            </a:r>
            <a:r>
              <a:rPr lang="en-GB" sz="2000" dirty="0" err="1">
                <a:solidFill>
                  <a:srgbClr val="303030"/>
                </a:solidFill>
                <a:latin typeface="Arimo"/>
              </a:rPr>
              <a:t>nlogn</a:t>
            </a:r>
            <a:r>
              <a:rPr lang="en-GB" sz="2000" dirty="0">
                <a:solidFill>
                  <a:srgbClr val="303030"/>
                </a:solidFill>
                <a:latin typeface="Arimo"/>
              </a:rPr>
              <a:t>).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2000" dirty="0">
                <a:solidFill>
                  <a:srgbClr val="303030"/>
                </a:solidFill>
                <a:latin typeface="Arimo"/>
              </a:rPr>
              <a:t>Therefore, total time taken including the sort is </a:t>
            </a: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  <a:latin typeface="Arimo"/>
              </a:rPr>
              <a:t>O(</a:t>
            </a:r>
            <a:r>
              <a:rPr lang="en-GB" sz="2000" b="1" dirty="0" err="1">
                <a:solidFill>
                  <a:schemeClr val="accent1">
                    <a:lumMod val="75000"/>
                  </a:schemeClr>
                </a:solidFill>
                <a:latin typeface="Arimo"/>
              </a:rPr>
              <a:t>nlogn</a:t>
            </a: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  <a:latin typeface="Arimo"/>
              </a:rPr>
              <a:t>).</a:t>
            </a:r>
            <a:endParaRPr lang="en-GB" sz="2000" b="1" i="0" dirty="0">
              <a:solidFill>
                <a:schemeClr val="accent1">
                  <a:lumMod val="75000"/>
                </a:schemeClr>
              </a:solidFill>
              <a:effectLst/>
              <a:latin typeface="Arimo"/>
            </a:endParaRPr>
          </a:p>
        </p:txBody>
      </p:sp>
    </p:spTree>
    <p:extLst>
      <p:ext uri="{BB962C8B-B14F-4D97-AF65-F5344CB8AC3E}">
        <p14:creationId xmlns:p14="http://schemas.microsoft.com/office/powerpoint/2010/main" val="259849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484632" y="2124455"/>
            <a:ext cx="8157972" cy="16885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8600" y="3781806"/>
            <a:ext cx="8686800" cy="77724"/>
          </a:xfrm>
          <a:custGeom>
            <a:avLst/>
            <a:gdLst/>
            <a:ahLst/>
            <a:cxnLst/>
            <a:rect l="l" t="t" r="r" b="b"/>
            <a:pathLst>
              <a:path w="8686800" h="77724">
                <a:moveTo>
                  <a:pt x="0" y="38862"/>
                </a:moveTo>
                <a:lnTo>
                  <a:pt x="369" y="44192"/>
                </a:lnTo>
                <a:lnTo>
                  <a:pt x="4768" y="57383"/>
                </a:lnTo>
                <a:lnTo>
                  <a:pt x="13398" y="68026"/>
                </a:lnTo>
                <a:lnTo>
                  <a:pt x="25327" y="75135"/>
                </a:lnTo>
                <a:lnTo>
                  <a:pt x="39624" y="77724"/>
                </a:lnTo>
                <a:lnTo>
                  <a:pt x="8647938" y="77724"/>
                </a:lnTo>
                <a:lnTo>
                  <a:pt x="8684255" y="52873"/>
                </a:lnTo>
                <a:lnTo>
                  <a:pt x="8686800" y="38862"/>
                </a:lnTo>
                <a:lnTo>
                  <a:pt x="8686516" y="34089"/>
                </a:lnTo>
                <a:lnTo>
                  <a:pt x="8682397" y="20698"/>
                </a:lnTo>
                <a:lnTo>
                  <a:pt x="8674030" y="9876"/>
                </a:lnTo>
                <a:lnTo>
                  <a:pt x="8662261" y="2638"/>
                </a:lnTo>
                <a:lnTo>
                  <a:pt x="8647938" y="0"/>
                </a:lnTo>
                <a:lnTo>
                  <a:pt x="39624" y="0"/>
                </a:lnTo>
                <a:lnTo>
                  <a:pt x="34115" y="368"/>
                </a:lnTo>
                <a:lnTo>
                  <a:pt x="20586" y="4745"/>
                </a:lnTo>
                <a:lnTo>
                  <a:pt x="9770" y="13277"/>
                </a:lnTo>
                <a:lnTo>
                  <a:pt x="2597" y="24978"/>
                </a:lnTo>
                <a:lnTo>
                  <a:pt x="0" y="38862"/>
                </a:lnTo>
                <a:close/>
              </a:path>
            </a:pathLst>
          </a:custGeom>
          <a:solidFill>
            <a:srgbClr val="32333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8600" y="2057400"/>
            <a:ext cx="8686800" cy="77724"/>
          </a:xfrm>
          <a:custGeom>
            <a:avLst/>
            <a:gdLst/>
            <a:ahLst/>
            <a:cxnLst/>
            <a:rect l="l" t="t" r="r" b="b"/>
            <a:pathLst>
              <a:path w="8686800" h="77724">
                <a:moveTo>
                  <a:pt x="0" y="38862"/>
                </a:moveTo>
                <a:lnTo>
                  <a:pt x="369" y="44355"/>
                </a:lnTo>
                <a:lnTo>
                  <a:pt x="4768" y="57721"/>
                </a:lnTo>
                <a:lnTo>
                  <a:pt x="13398" y="68286"/>
                </a:lnTo>
                <a:lnTo>
                  <a:pt x="25327" y="75227"/>
                </a:lnTo>
                <a:lnTo>
                  <a:pt x="39624" y="77724"/>
                </a:lnTo>
                <a:lnTo>
                  <a:pt x="8647938" y="77724"/>
                </a:lnTo>
                <a:lnTo>
                  <a:pt x="8684255" y="53185"/>
                </a:lnTo>
                <a:lnTo>
                  <a:pt x="8686800" y="38862"/>
                </a:lnTo>
                <a:lnTo>
                  <a:pt x="8686516" y="34089"/>
                </a:lnTo>
                <a:lnTo>
                  <a:pt x="8682397" y="20698"/>
                </a:lnTo>
                <a:lnTo>
                  <a:pt x="8674030" y="9876"/>
                </a:lnTo>
                <a:lnTo>
                  <a:pt x="8662261" y="2638"/>
                </a:lnTo>
                <a:lnTo>
                  <a:pt x="8647938" y="0"/>
                </a:lnTo>
                <a:lnTo>
                  <a:pt x="39624" y="0"/>
                </a:lnTo>
                <a:lnTo>
                  <a:pt x="34115" y="368"/>
                </a:lnTo>
                <a:lnTo>
                  <a:pt x="20586" y="4745"/>
                </a:lnTo>
                <a:lnTo>
                  <a:pt x="9770" y="13277"/>
                </a:lnTo>
                <a:lnTo>
                  <a:pt x="2597" y="24978"/>
                </a:lnTo>
                <a:lnTo>
                  <a:pt x="0" y="38862"/>
                </a:lnTo>
                <a:close/>
              </a:path>
            </a:pathLst>
          </a:custGeom>
          <a:solidFill>
            <a:srgbClr val="32333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623554" y="1821180"/>
            <a:ext cx="77724" cy="2234946"/>
          </a:xfrm>
          <a:custGeom>
            <a:avLst/>
            <a:gdLst/>
            <a:ahLst/>
            <a:cxnLst/>
            <a:rect l="l" t="t" r="r" b="b"/>
            <a:pathLst>
              <a:path w="77724" h="2234945">
                <a:moveTo>
                  <a:pt x="0" y="38862"/>
                </a:moveTo>
                <a:lnTo>
                  <a:pt x="0" y="2196084"/>
                </a:lnTo>
                <a:lnTo>
                  <a:pt x="24850" y="2232307"/>
                </a:lnTo>
                <a:lnTo>
                  <a:pt x="38862" y="2234946"/>
                </a:lnTo>
                <a:lnTo>
                  <a:pt x="43634" y="2234650"/>
                </a:lnTo>
                <a:lnTo>
                  <a:pt x="57025" y="2230394"/>
                </a:lnTo>
                <a:lnTo>
                  <a:pt x="67847" y="2221870"/>
                </a:lnTo>
                <a:lnTo>
                  <a:pt x="75085" y="2210095"/>
                </a:lnTo>
                <a:lnTo>
                  <a:pt x="77724" y="2196084"/>
                </a:lnTo>
                <a:lnTo>
                  <a:pt x="77724" y="38862"/>
                </a:lnTo>
                <a:lnTo>
                  <a:pt x="52873" y="2638"/>
                </a:lnTo>
                <a:lnTo>
                  <a:pt x="38862" y="0"/>
                </a:lnTo>
                <a:lnTo>
                  <a:pt x="34089" y="295"/>
                </a:lnTo>
                <a:lnTo>
                  <a:pt x="20698" y="4551"/>
                </a:lnTo>
                <a:lnTo>
                  <a:pt x="9876" y="13075"/>
                </a:lnTo>
                <a:lnTo>
                  <a:pt x="2638" y="24850"/>
                </a:lnTo>
                <a:lnTo>
                  <a:pt x="0" y="38862"/>
                </a:lnTo>
                <a:close/>
              </a:path>
            </a:pathLst>
          </a:custGeom>
          <a:solidFill>
            <a:srgbClr val="32333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5101" y="1827275"/>
            <a:ext cx="77724" cy="2235708"/>
          </a:xfrm>
          <a:custGeom>
            <a:avLst/>
            <a:gdLst/>
            <a:ahLst/>
            <a:cxnLst/>
            <a:rect l="l" t="t" r="r" b="b"/>
            <a:pathLst>
              <a:path w="77724" h="2235708">
                <a:moveTo>
                  <a:pt x="0" y="38862"/>
                </a:moveTo>
                <a:lnTo>
                  <a:pt x="0" y="2196846"/>
                </a:lnTo>
                <a:lnTo>
                  <a:pt x="24850" y="2233069"/>
                </a:lnTo>
                <a:lnTo>
                  <a:pt x="38862" y="2235708"/>
                </a:lnTo>
                <a:lnTo>
                  <a:pt x="43782" y="2235412"/>
                </a:lnTo>
                <a:lnTo>
                  <a:pt x="57362" y="2231156"/>
                </a:lnTo>
                <a:lnTo>
                  <a:pt x="68110" y="2222632"/>
                </a:lnTo>
                <a:lnTo>
                  <a:pt x="75179" y="2210857"/>
                </a:lnTo>
                <a:lnTo>
                  <a:pt x="77724" y="2196846"/>
                </a:lnTo>
                <a:lnTo>
                  <a:pt x="77724" y="38862"/>
                </a:lnTo>
                <a:lnTo>
                  <a:pt x="53185" y="2638"/>
                </a:lnTo>
                <a:lnTo>
                  <a:pt x="38862" y="0"/>
                </a:lnTo>
                <a:lnTo>
                  <a:pt x="34089" y="295"/>
                </a:lnTo>
                <a:lnTo>
                  <a:pt x="20698" y="4551"/>
                </a:lnTo>
                <a:lnTo>
                  <a:pt x="9876" y="13075"/>
                </a:lnTo>
                <a:lnTo>
                  <a:pt x="2638" y="24850"/>
                </a:lnTo>
                <a:lnTo>
                  <a:pt x="0" y="38862"/>
                </a:lnTo>
                <a:close/>
              </a:path>
            </a:pathLst>
          </a:custGeom>
          <a:solidFill>
            <a:srgbClr val="32333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30829" y="5783580"/>
            <a:ext cx="3481578" cy="77724"/>
          </a:xfrm>
          <a:custGeom>
            <a:avLst/>
            <a:gdLst/>
            <a:ahLst/>
            <a:cxnLst/>
            <a:rect l="l" t="t" r="r" b="b"/>
            <a:pathLst>
              <a:path w="3481578" h="77724">
                <a:moveTo>
                  <a:pt x="0" y="38862"/>
                </a:moveTo>
                <a:lnTo>
                  <a:pt x="295" y="43634"/>
                </a:lnTo>
                <a:lnTo>
                  <a:pt x="4551" y="57025"/>
                </a:lnTo>
                <a:lnTo>
                  <a:pt x="13075" y="67847"/>
                </a:lnTo>
                <a:lnTo>
                  <a:pt x="24850" y="75085"/>
                </a:lnTo>
                <a:lnTo>
                  <a:pt x="38862" y="77724"/>
                </a:lnTo>
                <a:lnTo>
                  <a:pt x="3442716" y="77723"/>
                </a:lnTo>
                <a:lnTo>
                  <a:pt x="3478939" y="52873"/>
                </a:lnTo>
                <a:lnTo>
                  <a:pt x="3481578" y="38861"/>
                </a:lnTo>
                <a:lnTo>
                  <a:pt x="3481282" y="34089"/>
                </a:lnTo>
                <a:lnTo>
                  <a:pt x="3477026" y="20698"/>
                </a:lnTo>
                <a:lnTo>
                  <a:pt x="3468502" y="9876"/>
                </a:lnTo>
                <a:lnTo>
                  <a:pt x="3456727" y="2638"/>
                </a:lnTo>
                <a:lnTo>
                  <a:pt x="3442716" y="0"/>
                </a:lnTo>
                <a:lnTo>
                  <a:pt x="38862" y="0"/>
                </a:lnTo>
                <a:lnTo>
                  <a:pt x="34089" y="295"/>
                </a:lnTo>
                <a:lnTo>
                  <a:pt x="20698" y="4551"/>
                </a:lnTo>
                <a:lnTo>
                  <a:pt x="9876" y="13075"/>
                </a:lnTo>
                <a:lnTo>
                  <a:pt x="2638" y="24850"/>
                </a:lnTo>
                <a:lnTo>
                  <a:pt x="0" y="38862"/>
                </a:lnTo>
                <a:close/>
              </a:path>
            </a:pathLst>
          </a:custGeom>
          <a:solidFill>
            <a:srgbClr val="32333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95750" y="5734050"/>
            <a:ext cx="949451" cy="1767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5800" y="2327147"/>
            <a:ext cx="7772400" cy="1143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838201" y="2617470"/>
            <a:ext cx="7669530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4590"/>
              </a:lnSpc>
              <a:spcBef>
                <a:spcPts val="229"/>
              </a:spcBef>
            </a:pPr>
            <a:r>
              <a:rPr lang="en-US" sz="4000" dirty="0">
                <a:solidFill>
                  <a:srgbClr val="FFFEE9"/>
                </a:solidFill>
                <a:latin typeface="Times New Roman"/>
                <a:cs typeface="Times New Roman"/>
              </a:rPr>
              <a:t>Coin changing problem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0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Coin Changing Problem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F7D675F-FB40-43FA-B647-8FE163371123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9588" y="1828800"/>
            <a:ext cx="80248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latin typeface="+mn-lt"/>
              </a:rPr>
              <a:t>The </a:t>
            </a:r>
            <a:r>
              <a:rPr lang="en-GB" sz="24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coin changing problem </a:t>
            </a:r>
            <a:r>
              <a:rPr lang="en-GB" sz="2400" dirty="0">
                <a:latin typeface="+mn-lt"/>
              </a:rPr>
              <a:t>is a known problem in the field of algorithms and a famous example in </a:t>
            </a:r>
            <a:r>
              <a:rPr lang="en-GB" sz="2400" b="1" dirty="0">
                <a:latin typeface="+mn-lt"/>
              </a:rPr>
              <a:t>Greedy Algorithms</a:t>
            </a:r>
            <a:r>
              <a:rPr lang="en-GB" sz="2400" dirty="0">
                <a:latin typeface="+mn-lt"/>
              </a:rPr>
              <a:t> which is one of the good ways for a making a good coin change. </a:t>
            </a:r>
            <a:endParaRPr lang="en-GB" sz="2400" dirty="0" smtClean="0">
              <a:latin typeface="+mn-lt"/>
            </a:endParaRPr>
          </a:p>
          <a:p>
            <a:endParaRPr lang="en-GB" sz="2400" dirty="0">
              <a:latin typeface="+mn-lt"/>
            </a:endParaRPr>
          </a:p>
          <a:p>
            <a:r>
              <a:rPr lang="en-GB" sz="2400" dirty="0" smtClean="0">
                <a:latin typeface="+mn-lt"/>
              </a:rPr>
              <a:t>The </a:t>
            </a:r>
            <a:r>
              <a:rPr lang="en-GB" sz="2400" dirty="0">
                <a:latin typeface="+mn-lt"/>
              </a:rPr>
              <a:t>problem states that </a:t>
            </a:r>
            <a:r>
              <a:rPr lang="en-GB" sz="2400" i="1" dirty="0">
                <a:latin typeface="+mn-lt"/>
              </a:rPr>
              <a:t>“given a set of coins with several values, it is required to make a change using those coins for a particular amount of cents using the </a:t>
            </a:r>
            <a:r>
              <a:rPr lang="en-GB" sz="2400" i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minimum number of coins</a:t>
            </a:r>
            <a:r>
              <a:rPr lang="en-GB" sz="2400" i="1" dirty="0">
                <a:latin typeface="+mn-lt"/>
              </a:rPr>
              <a:t>”</a:t>
            </a:r>
            <a:r>
              <a:rPr lang="en-GB" sz="2400" dirty="0"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900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484632" y="2124455"/>
            <a:ext cx="8157972" cy="16885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8600" y="3781806"/>
            <a:ext cx="8686800" cy="77724"/>
          </a:xfrm>
          <a:custGeom>
            <a:avLst/>
            <a:gdLst/>
            <a:ahLst/>
            <a:cxnLst/>
            <a:rect l="l" t="t" r="r" b="b"/>
            <a:pathLst>
              <a:path w="8686800" h="77724">
                <a:moveTo>
                  <a:pt x="0" y="38862"/>
                </a:moveTo>
                <a:lnTo>
                  <a:pt x="369" y="44192"/>
                </a:lnTo>
                <a:lnTo>
                  <a:pt x="4768" y="57383"/>
                </a:lnTo>
                <a:lnTo>
                  <a:pt x="13398" y="68026"/>
                </a:lnTo>
                <a:lnTo>
                  <a:pt x="25327" y="75135"/>
                </a:lnTo>
                <a:lnTo>
                  <a:pt x="39624" y="77724"/>
                </a:lnTo>
                <a:lnTo>
                  <a:pt x="8647938" y="77724"/>
                </a:lnTo>
                <a:lnTo>
                  <a:pt x="8684255" y="52873"/>
                </a:lnTo>
                <a:lnTo>
                  <a:pt x="8686800" y="38862"/>
                </a:lnTo>
                <a:lnTo>
                  <a:pt x="8686516" y="34089"/>
                </a:lnTo>
                <a:lnTo>
                  <a:pt x="8682397" y="20698"/>
                </a:lnTo>
                <a:lnTo>
                  <a:pt x="8674030" y="9876"/>
                </a:lnTo>
                <a:lnTo>
                  <a:pt x="8662261" y="2638"/>
                </a:lnTo>
                <a:lnTo>
                  <a:pt x="8647938" y="0"/>
                </a:lnTo>
                <a:lnTo>
                  <a:pt x="39624" y="0"/>
                </a:lnTo>
                <a:lnTo>
                  <a:pt x="34115" y="368"/>
                </a:lnTo>
                <a:lnTo>
                  <a:pt x="20586" y="4745"/>
                </a:lnTo>
                <a:lnTo>
                  <a:pt x="9770" y="13277"/>
                </a:lnTo>
                <a:lnTo>
                  <a:pt x="2597" y="24978"/>
                </a:lnTo>
                <a:lnTo>
                  <a:pt x="0" y="38862"/>
                </a:lnTo>
                <a:close/>
              </a:path>
            </a:pathLst>
          </a:custGeom>
          <a:solidFill>
            <a:srgbClr val="32333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8600" y="2057400"/>
            <a:ext cx="8686800" cy="77724"/>
          </a:xfrm>
          <a:custGeom>
            <a:avLst/>
            <a:gdLst/>
            <a:ahLst/>
            <a:cxnLst/>
            <a:rect l="l" t="t" r="r" b="b"/>
            <a:pathLst>
              <a:path w="8686800" h="77724">
                <a:moveTo>
                  <a:pt x="0" y="38862"/>
                </a:moveTo>
                <a:lnTo>
                  <a:pt x="369" y="44355"/>
                </a:lnTo>
                <a:lnTo>
                  <a:pt x="4768" y="57721"/>
                </a:lnTo>
                <a:lnTo>
                  <a:pt x="13398" y="68286"/>
                </a:lnTo>
                <a:lnTo>
                  <a:pt x="25327" y="75227"/>
                </a:lnTo>
                <a:lnTo>
                  <a:pt x="39624" y="77724"/>
                </a:lnTo>
                <a:lnTo>
                  <a:pt x="8647938" y="77724"/>
                </a:lnTo>
                <a:lnTo>
                  <a:pt x="8684255" y="53185"/>
                </a:lnTo>
                <a:lnTo>
                  <a:pt x="8686800" y="38862"/>
                </a:lnTo>
                <a:lnTo>
                  <a:pt x="8686516" y="34089"/>
                </a:lnTo>
                <a:lnTo>
                  <a:pt x="8682397" y="20698"/>
                </a:lnTo>
                <a:lnTo>
                  <a:pt x="8674030" y="9876"/>
                </a:lnTo>
                <a:lnTo>
                  <a:pt x="8662261" y="2638"/>
                </a:lnTo>
                <a:lnTo>
                  <a:pt x="8647938" y="0"/>
                </a:lnTo>
                <a:lnTo>
                  <a:pt x="39624" y="0"/>
                </a:lnTo>
                <a:lnTo>
                  <a:pt x="34115" y="368"/>
                </a:lnTo>
                <a:lnTo>
                  <a:pt x="20586" y="4745"/>
                </a:lnTo>
                <a:lnTo>
                  <a:pt x="9770" y="13277"/>
                </a:lnTo>
                <a:lnTo>
                  <a:pt x="2597" y="24978"/>
                </a:lnTo>
                <a:lnTo>
                  <a:pt x="0" y="38862"/>
                </a:lnTo>
                <a:close/>
              </a:path>
            </a:pathLst>
          </a:custGeom>
          <a:solidFill>
            <a:srgbClr val="32333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623554" y="1821180"/>
            <a:ext cx="77724" cy="2234946"/>
          </a:xfrm>
          <a:custGeom>
            <a:avLst/>
            <a:gdLst/>
            <a:ahLst/>
            <a:cxnLst/>
            <a:rect l="l" t="t" r="r" b="b"/>
            <a:pathLst>
              <a:path w="77724" h="2234945">
                <a:moveTo>
                  <a:pt x="0" y="38862"/>
                </a:moveTo>
                <a:lnTo>
                  <a:pt x="0" y="2196084"/>
                </a:lnTo>
                <a:lnTo>
                  <a:pt x="24850" y="2232307"/>
                </a:lnTo>
                <a:lnTo>
                  <a:pt x="38862" y="2234946"/>
                </a:lnTo>
                <a:lnTo>
                  <a:pt x="43634" y="2234650"/>
                </a:lnTo>
                <a:lnTo>
                  <a:pt x="57025" y="2230394"/>
                </a:lnTo>
                <a:lnTo>
                  <a:pt x="67847" y="2221870"/>
                </a:lnTo>
                <a:lnTo>
                  <a:pt x="75085" y="2210095"/>
                </a:lnTo>
                <a:lnTo>
                  <a:pt x="77724" y="2196084"/>
                </a:lnTo>
                <a:lnTo>
                  <a:pt x="77724" y="38862"/>
                </a:lnTo>
                <a:lnTo>
                  <a:pt x="52873" y="2638"/>
                </a:lnTo>
                <a:lnTo>
                  <a:pt x="38862" y="0"/>
                </a:lnTo>
                <a:lnTo>
                  <a:pt x="34089" y="295"/>
                </a:lnTo>
                <a:lnTo>
                  <a:pt x="20698" y="4551"/>
                </a:lnTo>
                <a:lnTo>
                  <a:pt x="9876" y="13075"/>
                </a:lnTo>
                <a:lnTo>
                  <a:pt x="2638" y="24850"/>
                </a:lnTo>
                <a:lnTo>
                  <a:pt x="0" y="38862"/>
                </a:lnTo>
                <a:close/>
              </a:path>
            </a:pathLst>
          </a:custGeom>
          <a:solidFill>
            <a:srgbClr val="32333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5101" y="1827275"/>
            <a:ext cx="77724" cy="2235708"/>
          </a:xfrm>
          <a:custGeom>
            <a:avLst/>
            <a:gdLst/>
            <a:ahLst/>
            <a:cxnLst/>
            <a:rect l="l" t="t" r="r" b="b"/>
            <a:pathLst>
              <a:path w="77724" h="2235708">
                <a:moveTo>
                  <a:pt x="0" y="38862"/>
                </a:moveTo>
                <a:lnTo>
                  <a:pt x="0" y="2196846"/>
                </a:lnTo>
                <a:lnTo>
                  <a:pt x="24850" y="2233069"/>
                </a:lnTo>
                <a:lnTo>
                  <a:pt x="38862" y="2235708"/>
                </a:lnTo>
                <a:lnTo>
                  <a:pt x="43782" y="2235412"/>
                </a:lnTo>
                <a:lnTo>
                  <a:pt x="57362" y="2231156"/>
                </a:lnTo>
                <a:lnTo>
                  <a:pt x="68110" y="2222632"/>
                </a:lnTo>
                <a:lnTo>
                  <a:pt x="75179" y="2210857"/>
                </a:lnTo>
                <a:lnTo>
                  <a:pt x="77724" y="2196846"/>
                </a:lnTo>
                <a:lnTo>
                  <a:pt x="77724" y="38862"/>
                </a:lnTo>
                <a:lnTo>
                  <a:pt x="53185" y="2638"/>
                </a:lnTo>
                <a:lnTo>
                  <a:pt x="38862" y="0"/>
                </a:lnTo>
                <a:lnTo>
                  <a:pt x="34089" y="295"/>
                </a:lnTo>
                <a:lnTo>
                  <a:pt x="20698" y="4551"/>
                </a:lnTo>
                <a:lnTo>
                  <a:pt x="9876" y="13075"/>
                </a:lnTo>
                <a:lnTo>
                  <a:pt x="2638" y="24850"/>
                </a:lnTo>
                <a:lnTo>
                  <a:pt x="0" y="38862"/>
                </a:lnTo>
                <a:close/>
              </a:path>
            </a:pathLst>
          </a:custGeom>
          <a:solidFill>
            <a:srgbClr val="32333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30829" y="5783580"/>
            <a:ext cx="3481578" cy="77724"/>
          </a:xfrm>
          <a:custGeom>
            <a:avLst/>
            <a:gdLst/>
            <a:ahLst/>
            <a:cxnLst/>
            <a:rect l="l" t="t" r="r" b="b"/>
            <a:pathLst>
              <a:path w="3481578" h="77724">
                <a:moveTo>
                  <a:pt x="0" y="38862"/>
                </a:moveTo>
                <a:lnTo>
                  <a:pt x="295" y="43634"/>
                </a:lnTo>
                <a:lnTo>
                  <a:pt x="4551" y="57025"/>
                </a:lnTo>
                <a:lnTo>
                  <a:pt x="13075" y="67847"/>
                </a:lnTo>
                <a:lnTo>
                  <a:pt x="24850" y="75085"/>
                </a:lnTo>
                <a:lnTo>
                  <a:pt x="38862" y="77724"/>
                </a:lnTo>
                <a:lnTo>
                  <a:pt x="3442716" y="77723"/>
                </a:lnTo>
                <a:lnTo>
                  <a:pt x="3478939" y="52873"/>
                </a:lnTo>
                <a:lnTo>
                  <a:pt x="3481578" y="38861"/>
                </a:lnTo>
                <a:lnTo>
                  <a:pt x="3481282" y="34089"/>
                </a:lnTo>
                <a:lnTo>
                  <a:pt x="3477026" y="20698"/>
                </a:lnTo>
                <a:lnTo>
                  <a:pt x="3468502" y="9876"/>
                </a:lnTo>
                <a:lnTo>
                  <a:pt x="3456727" y="2638"/>
                </a:lnTo>
                <a:lnTo>
                  <a:pt x="3442716" y="0"/>
                </a:lnTo>
                <a:lnTo>
                  <a:pt x="38862" y="0"/>
                </a:lnTo>
                <a:lnTo>
                  <a:pt x="34089" y="295"/>
                </a:lnTo>
                <a:lnTo>
                  <a:pt x="20698" y="4551"/>
                </a:lnTo>
                <a:lnTo>
                  <a:pt x="9876" y="13075"/>
                </a:lnTo>
                <a:lnTo>
                  <a:pt x="2638" y="24850"/>
                </a:lnTo>
                <a:lnTo>
                  <a:pt x="0" y="38862"/>
                </a:lnTo>
                <a:close/>
              </a:path>
            </a:pathLst>
          </a:custGeom>
          <a:solidFill>
            <a:srgbClr val="32333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95750" y="5734050"/>
            <a:ext cx="949451" cy="1767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5800" y="2327147"/>
            <a:ext cx="7772400" cy="1143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838201" y="2617470"/>
            <a:ext cx="7669530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4590"/>
              </a:lnSpc>
              <a:spcBef>
                <a:spcPts val="229"/>
              </a:spcBef>
            </a:pPr>
            <a:r>
              <a:rPr lang="en-US" sz="4000" dirty="0">
                <a:solidFill>
                  <a:srgbClr val="FFFEE9"/>
                </a:solidFill>
                <a:latin typeface="Times New Roman"/>
                <a:cs typeface="Times New Roman"/>
              </a:rPr>
              <a:t>Knapsack problem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9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Coin Changing Problem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F7D675F-FB40-43FA-B647-8FE163371123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7200" y="1453435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800" dirty="0" smtClean="0">
                <a:solidFill>
                  <a:srgbClr val="161616"/>
                </a:solidFill>
                <a:latin typeface="Open Sans" panose="020B0606030504020204" pitchFamily="34" charset="0"/>
              </a:rPr>
              <a:t>Target value </a:t>
            </a:r>
            <a:r>
              <a:rPr lang="en-GB" sz="2800" dirty="0">
                <a:solidFill>
                  <a:srgbClr val="161616"/>
                </a:solidFill>
                <a:latin typeface="Open Sans" panose="020B0606030504020204" pitchFamily="34" charset="0"/>
              </a:rPr>
              <a:t>= </a:t>
            </a:r>
            <a:r>
              <a:rPr lang="en-GB" sz="2800" dirty="0" smtClean="0">
                <a:solidFill>
                  <a:srgbClr val="161616"/>
                </a:solidFill>
                <a:latin typeface="Open Sans" panose="020B0606030504020204" pitchFamily="34" charset="0"/>
              </a:rPr>
              <a:t>50</a:t>
            </a:r>
          </a:p>
          <a:p>
            <a:r>
              <a:rPr lang="en-GB" sz="2800" dirty="0">
                <a:solidFill>
                  <a:srgbClr val="161616"/>
                </a:solidFill>
                <a:latin typeface="Open Sans" panose="020B0606030504020204" pitchFamily="34" charset="0"/>
              </a:rPr>
              <a:t>coins[] = </a:t>
            </a:r>
            <a:r>
              <a:rPr lang="en-GB" sz="2800" dirty="0" smtClean="0">
                <a:solidFill>
                  <a:srgbClr val="161616"/>
                </a:solidFill>
                <a:latin typeface="Open Sans" panose="020B0606030504020204" pitchFamily="34" charset="0"/>
              </a:rPr>
              <a:t>{10,5,20,25</a:t>
            </a:r>
            <a:r>
              <a:rPr lang="en-GB" sz="2800" dirty="0">
                <a:solidFill>
                  <a:srgbClr val="161616"/>
                </a:solidFill>
                <a:latin typeface="Open Sans" panose="020B0606030504020204" pitchFamily="34" charset="0"/>
              </a:rPr>
              <a:t>}</a:t>
            </a:r>
          </a:p>
          <a:p>
            <a:endParaRPr lang="en-GB" sz="2800" b="0" i="0" dirty="0">
              <a:solidFill>
                <a:srgbClr val="161616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2590800"/>
            <a:ext cx="70104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337AB7"/>
                </a:solidFill>
                <a:latin typeface="Open Sans" panose="020B0606030504020204" pitchFamily="34" charset="0"/>
              </a:rPr>
              <a:t>Possible Solutions</a:t>
            </a:r>
          </a:p>
          <a:p>
            <a:r>
              <a:rPr lang="en-GB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{coin * count}</a:t>
            </a:r>
          </a:p>
          <a:p>
            <a:r>
              <a:rPr lang="en-GB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{5 * 10} = 50 [</a:t>
            </a:r>
            <a:r>
              <a:rPr lang="en-GB" sz="2400" dirty="0">
                <a:solidFill>
                  <a:srgbClr val="00B050"/>
                </a:solidFill>
                <a:latin typeface="Open Sans" panose="020B0606030504020204" pitchFamily="34" charset="0"/>
              </a:rPr>
              <a:t>10 coins</a:t>
            </a:r>
            <a:r>
              <a:rPr lang="en-GB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]</a:t>
            </a:r>
          </a:p>
          <a:p>
            <a:r>
              <a:rPr lang="en-GB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{5 * 8 + 10 * 1} = 50 [</a:t>
            </a:r>
            <a:r>
              <a:rPr lang="en-GB" sz="2400" dirty="0">
                <a:solidFill>
                  <a:srgbClr val="00B050"/>
                </a:solidFill>
                <a:latin typeface="Open Sans" panose="020B0606030504020204" pitchFamily="34" charset="0"/>
              </a:rPr>
              <a:t>9 coins</a:t>
            </a:r>
            <a:r>
              <a:rPr lang="en-GB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].</a:t>
            </a:r>
            <a:endParaRPr lang="en-GB" sz="2400" dirty="0">
              <a:solidFill>
                <a:schemeClr val="tx1">
                  <a:lumMod val="95000"/>
                  <a:lumOff val="5000"/>
                </a:schemeClr>
              </a:solidFill>
              <a:latin typeface="Open Sans" panose="020B0606030504020204" pitchFamily="34" charset="0"/>
            </a:endParaRPr>
          </a:p>
          <a:p>
            <a:r>
              <a:rPr lang="en-GB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{10 * 5} = 50 [</a:t>
            </a:r>
            <a:r>
              <a:rPr lang="en-GB" sz="2400" dirty="0">
                <a:solidFill>
                  <a:srgbClr val="00B050"/>
                </a:solidFill>
                <a:latin typeface="Open Sans" panose="020B0606030504020204" pitchFamily="34" charset="0"/>
              </a:rPr>
              <a:t>5 coins</a:t>
            </a:r>
            <a:r>
              <a:rPr lang="en-GB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]</a:t>
            </a:r>
          </a:p>
          <a:p>
            <a:r>
              <a:rPr lang="en-GB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{20 * 2 + 10 * 1} = 50 [</a:t>
            </a:r>
            <a:r>
              <a:rPr lang="en-GB" sz="2400" dirty="0">
                <a:solidFill>
                  <a:srgbClr val="00B050"/>
                </a:solidFill>
                <a:latin typeface="Open Sans" panose="020B0606030504020204" pitchFamily="34" charset="0"/>
              </a:rPr>
              <a:t>3 coins</a:t>
            </a:r>
            <a:r>
              <a:rPr lang="en-GB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]</a:t>
            </a:r>
          </a:p>
          <a:p>
            <a:r>
              <a:rPr lang="en-GB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{20 * 2 + 5 * 2} = 50 [</a:t>
            </a:r>
            <a:r>
              <a:rPr lang="en-GB" sz="2400" dirty="0">
                <a:solidFill>
                  <a:srgbClr val="00B050"/>
                </a:solidFill>
                <a:latin typeface="Open Sans" panose="020B0606030504020204" pitchFamily="34" charset="0"/>
              </a:rPr>
              <a:t>4 coins</a:t>
            </a:r>
            <a:r>
              <a:rPr lang="en-GB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]</a:t>
            </a:r>
          </a:p>
          <a:p>
            <a:r>
              <a:rPr lang="en-GB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{25 * 2} = 50 [</a:t>
            </a:r>
            <a:r>
              <a:rPr lang="en-GB" sz="2400" dirty="0">
                <a:solidFill>
                  <a:srgbClr val="00B050"/>
                </a:solidFill>
                <a:latin typeface="Open Sans" panose="020B0606030504020204" pitchFamily="34" charset="0"/>
              </a:rPr>
              <a:t>2 coins</a:t>
            </a:r>
            <a:r>
              <a:rPr lang="en-GB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]</a:t>
            </a:r>
          </a:p>
          <a:p>
            <a:r>
              <a:rPr lang="en-GB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… … ….</a:t>
            </a:r>
          </a:p>
          <a:p>
            <a:r>
              <a:rPr lang="en-GB" sz="2000" dirty="0" smtClean="0">
                <a:solidFill>
                  <a:srgbClr val="FF0000"/>
                </a:solidFill>
                <a:latin typeface="Open Sans" panose="020B0606030504020204" pitchFamily="34" charset="0"/>
              </a:rPr>
              <a:t>Best Solution</a:t>
            </a:r>
          </a:p>
          <a:p>
            <a:r>
              <a:rPr lang="en-GB" sz="2000" dirty="0" smtClean="0">
                <a:solidFill>
                  <a:srgbClr val="161616"/>
                </a:solidFill>
                <a:latin typeface="Open Sans" panose="020B0606030504020204" pitchFamily="34" charset="0"/>
              </a:rPr>
              <a:t>Two 25 coins. Total coins two.</a:t>
            </a:r>
          </a:p>
          <a:p>
            <a:r>
              <a:rPr lang="en-GB" sz="2000" dirty="0" smtClean="0">
                <a:solidFill>
                  <a:srgbClr val="161616"/>
                </a:solidFill>
                <a:latin typeface="Open Sans" panose="020B0606030504020204" pitchFamily="34" charset="0"/>
              </a:rPr>
              <a:t>25 * 2 = 50</a:t>
            </a:r>
            <a:endParaRPr lang="en-GB" sz="2000" b="0" i="0" dirty="0">
              <a:solidFill>
                <a:srgbClr val="161616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1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Coin Changing Problem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F7D675F-FB40-43FA-B647-8FE163371123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22530" name="Picture 2" descr="https://alitarhini.files.wordpress.com/2010/10/800px-greedy_algorithm_36_cents_svg.png?w=630&amp;h=4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838430"/>
            <a:ext cx="5314950" cy="386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457200" y="1453435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800" dirty="0" smtClean="0">
                <a:solidFill>
                  <a:srgbClr val="161616"/>
                </a:solidFill>
                <a:latin typeface="Open Sans" panose="020B0606030504020204" pitchFamily="34" charset="0"/>
              </a:rPr>
              <a:t>Target value n </a:t>
            </a:r>
            <a:r>
              <a:rPr lang="en-GB" sz="2800" dirty="0">
                <a:solidFill>
                  <a:srgbClr val="161616"/>
                </a:solidFill>
                <a:latin typeface="Open Sans" panose="020B0606030504020204" pitchFamily="34" charset="0"/>
              </a:rPr>
              <a:t>= </a:t>
            </a:r>
            <a:r>
              <a:rPr lang="en-GB" sz="2800" dirty="0" smtClean="0">
                <a:solidFill>
                  <a:srgbClr val="161616"/>
                </a:solidFill>
                <a:latin typeface="Open Sans" panose="020B0606030504020204" pitchFamily="34" charset="0"/>
              </a:rPr>
              <a:t>36</a:t>
            </a:r>
            <a:endParaRPr lang="en-GB" sz="2800" dirty="0" smtClean="0">
              <a:solidFill>
                <a:srgbClr val="161616"/>
              </a:solidFill>
              <a:latin typeface="Open Sans" panose="020B0606030504020204" pitchFamily="34" charset="0"/>
            </a:endParaRPr>
          </a:p>
          <a:p>
            <a:r>
              <a:rPr lang="en-GB" sz="2800" dirty="0">
                <a:solidFill>
                  <a:srgbClr val="161616"/>
                </a:solidFill>
                <a:latin typeface="Open Sans" panose="020B0606030504020204" pitchFamily="34" charset="0"/>
              </a:rPr>
              <a:t>coins[] = </a:t>
            </a:r>
            <a:r>
              <a:rPr lang="en-GB" sz="2800" dirty="0" smtClean="0">
                <a:solidFill>
                  <a:srgbClr val="161616"/>
                </a:solidFill>
                <a:latin typeface="Open Sans" panose="020B0606030504020204" pitchFamily="34" charset="0"/>
              </a:rPr>
              <a:t>{20,10,5,1}</a:t>
            </a:r>
            <a:endParaRPr lang="en-GB" sz="2800" dirty="0">
              <a:solidFill>
                <a:srgbClr val="161616"/>
              </a:solidFill>
              <a:latin typeface="Open Sans" panose="020B0606030504020204" pitchFamily="34" charset="0"/>
            </a:endParaRPr>
          </a:p>
          <a:p>
            <a:endParaRPr lang="en-GB" sz="2800" b="0" i="0" dirty="0">
              <a:solidFill>
                <a:srgbClr val="161616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13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Coin Changing Problem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algn="just" eaLnBrk="1" hangingPunct="1"/>
            <a:r>
              <a:rPr lang="en-US" altLang="en-US" b="1" u="sng" dirty="0"/>
              <a:t>Goal</a:t>
            </a:r>
            <a:r>
              <a:rPr lang="en-US" altLang="en-US" dirty="0"/>
              <a:t>: Convert some amount of money </a:t>
            </a:r>
            <a:r>
              <a:rPr lang="en-US" altLang="en-US" b="1" dirty="0"/>
              <a:t>n</a:t>
            </a:r>
            <a:r>
              <a:rPr lang="en-US" altLang="en-US" dirty="0"/>
              <a:t> into given denominations, using the fewest possible number of coins</a:t>
            </a:r>
          </a:p>
          <a:p>
            <a:pPr marL="0" indent="0" algn="just" eaLnBrk="1" hangingPunct="1">
              <a:buNone/>
            </a:pPr>
            <a:endParaRPr lang="en-US" dirty="0"/>
          </a:p>
          <a:p>
            <a:pPr algn="just" eaLnBrk="1" hangingPunct="1"/>
            <a:r>
              <a:rPr lang="en-US" altLang="en-US" b="1" u="sng" dirty="0"/>
              <a:t>Input</a:t>
            </a:r>
            <a:r>
              <a:rPr lang="en-US" altLang="en-US" dirty="0"/>
              <a:t>: An amount of money </a:t>
            </a:r>
            <a:r>
              <a:rPr lang="en-US" altLang="en-US" b="1" dirty="0"/>
              <a:t>n</a:t>
            </a:r>
            <a:r>
              <a:rPr lang="en-US" altLang="en-US" dirty="0"/>
              <a:t>, and an array of </a:t>
            </a:r>
            <a:r>
              <a:rPr lang="en-US" altLang="en-US" dirty="0" smtClean="0"/>
              <a:t> coins </a:t>
            </a:r>
            <a:r>
              <a:rPr lang="en-US" altLang="en-US" b="1" dirty="0"/>
              <a:t>c</a:t>
            </a:r>
            <a:r>
              <a:rPr lang="en-US" altLang="en-US" dirty="0"/>
              <a:t> = (c</a:t>
            </a:r>
            <a:r>
              <a:rPr lang="en-US" altLang="en-US" baseline="-25000" dirty="0"/>
              <a:t>1</a:t>
            </a:r>
            <a:r>
              <a:rPr lang="en-US" altLang="en-US" dirty="0"/>
              <a:t>, c</a:t>
            </a:r>
            <a:r>
              <a:rPr lang="en-US" altLang="en-US" baseline="-25000" dirty="0"/>
              <a:t>2</a:t>
            </a:r>
            <a:r>
              <a:rPr lang="en-US" altLang="en-US" dirty="0"/>
              <a:t>, …, c</a:t>
            </a:r>
            <a:r>
              <a:rPr lang="en-US" altLang="en-US" baseline="-25000" dirty="0"/>
              <a:t>d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 marL="0" indent="0" algn="just" eaLnBrk="1" hangingPunct="1">
              <a:buNone/>
            </a:pPr>
            <a:endParaRPr lang="en-US" dirty="0"/>
          </a:p>
          <a:p>
            <a:pPr eaLnBrk="1" hangingPunct="1"/>
            <a:r>
              <a:rPr lang="en-US" altLang="en-US" b="1" u="sng" dirty="0"/>
              <a:t>Output</a:t>
            </a:r>
            <a:r>
              <a:rPr lang="en-US" altLang="en-US" dirty="0"/>
              <a:t>: A list of d integers i</a:t>
            </a:r>
            <a:r>
              <a:rPr lang="en-US" altLang="en-US" baseline="-25000" dirty="0"/>
              <a:t>1</a:t>
            </a:r>
            <a:r>
              <a:rPr lang="en-US" altLang="en-US" dirty="0"/>
              <a:t>, i</a:t>
            </a:r>
            <a:r>
              <a:rPr lang="en-US" altLang="en-US" baseline="-25000" dirty="0"/>
              <a:t>2</a:t>
            </a:r>
            <a:r>
              <a:rPr lang="en-US" altLang="en-US" dirty="0"/>
              <a:t>, …, i</a:t>
            </a:r>
            <a:r>
              <a:rPr lang="en-US" altLang="en-US" baseline="-25000" dirty="0"/>
              <a:t>d</a:t>
            </a:r>
            <a:r>
              <a:rPr lang="en-US" altLang="en-US" dirty="0"/>
              <a:t> such that 	</a:t>
            </a:r>
            <a:r>
              <a:rPr lang="en-US" altLang="en-US" dirty="0">
                <a:latin typeface="Lucida Sans Unicode" panose="020B0602030504020204" pitchFamily="34" charset="0"/>
              </a:rPr>
              <a:t>c</a:t>
            </a:r>
            <a:r>
              <a:rPr lang="en-US" altLang="en-US" baseline="-25000" dirty="0">
                <a:latin typeface="Lucida Sans Unicode" panose="020B0602030504020204" pitchFamily="34" charset="0"/>
              </a:rPr>
              <a:t>1</a:t>
            </a:r>
            <a:r>
              <a:rPr lang="en-US" altLang="en-US" dirty="0">
                <a:latin typeface="Lucida Sans Unicode" panose="020B0602030504020204" pitchFamily="34" charset="0"/>
              </a:rPr>
              <a:t>i</a:t>
            </a:r>
            <a:r>
              <a:rPr lang="en-US" altLang="en-US" baseline="-25000" dirty="0">
                <a:latin typeface="Lucida Sans Unicode" panose="020B0602030504020204" pitchFamily="34" charset="0"/>
              </a:rPr>
              <a:t>1</a:t>
            </a:r>
            <a:r>
              <a:rPr lang="en-US" altLang="en-US" dirty="0">
                <a:latin typeface="Lucida Sans Unicode" panose="020B0602030504020204" pitchFamily="34" charset="0"/>
              </a:rPr>
              <a:t> + c</a:t>
            </a:r>
            <a:r>
              <a:rPr lang="en-US" altLang="en-US" baseline="-25000" dirty="0">
                <a:latin typeface="Lucida Sans Unicode" panose="020B0602030504020204" pitchFamily="34" charset="0"/>
              </a:rPr>
              <a:t>2</a:t>
            </a:r>
            <a:r>
              <a:rPr lang="en-US" altLang="en-US" dirty="0">
                <a:latin typeface="Lucida Sans Unicode" panose="020B0602030504020204" pitchFamily="34" charset="0"/>
              </a:rPr>
              <a:t>i</a:t>
            </a:r>
            <a:r>
              <a:rPr lang="en-US" altLang="en-US" baseline="-25000" dirty="0">
                <a:latin typeface="Lucida Sans Unicode" panose="020B0602030504020204" pitchFamily="34" charset="0"/>
              </a:rPr>
              <a:t>2</a:t>
            </a:r>
            <a:r>
              <a:rPr lang="en-US" altLang="en-US" dirty="0">
                <a:latin typeface="Lucida Sans Unicode" panose="020B0602030504020204" pitchFamily="34" charset="0"/>
              </a:rPr>
              <a:t> + … + </a:t>
            </a:r>
            <a:r>
              <a:rPr lang="en-US" altLang="en-US" dirty="0" err="1">
                <a:latin typeface="Lucida Sans Unicode" panose="020B0602030504020204" pitchFamily="34" charset="0"/>
              </a:rPr>
              <a:t>c</a:t>
            </a:r>
            <a:r>
              <a:rPr lang="en-US" altLang="en-US" baseline="-25000" dirty="0" err="1">
                <a:latin typeface="Lucida Sans Unicode" panose="020B0602030504020204" pitchFamily="34" charset="0"/>
              </a:rPr>
              <a:t>d</a:t>
            </a:r>
            <a:r>
              <a:rPr lang="en-US" altLang="en-US" dirty="0" err="1">
                <a:latin typeface="Lucida Sans Unicode" panose="020B0602030504020204" pitchFamily="34" charset="0"/>
              </a:rPr>
              <a:t>i</a:t>
            </a:r>
            <a:r>
              <a:rPr lang="en-US" altLang="en-US" baseline="-25000" dirty="0" err="1">
                <a:latin typeface="Lucida Sans Unicode" panose="020B0602030504020204" pitchFamily="34" charset="0"/>
              </a:rPr>
              <a:t>d</a:t>
            </a:r>
            <a:r>
              <a:rPr lang="en-US" altLang="en-US" dirty="0">
                <a:latin typeface="Lucida Sans Unicode" panose="020B0602030504020204" pitchFamily="34" charset="0"/>
              </a:rPr>
              <a:t> = </a:t>
            </a:r>
            <a:r>
              <a:rPr lang="en-US" altLang="en-US" b="1" dirty="0">
                <a:latin typeface="Lucida Sans Unicode" panose="020B0602030504020204" pitchFamily="34" charset="0"/>
              </a:rPr>
              <a:t>n</a:t>
            </a:r>
            <a:endParaRPr lang="en-US" altLang="en-US" dirty="0"/>
          </a:p>
          <a:p>
            <a:pPr marL="0" indent="0" eaLnBrk="1" hangingPunct="1">
              <a:buNone/>
            </a:pPr>
            <a:r>
              <a:rPr lang="en-US" altLang="en-US" dirty="0"/>
              <a:t>	and i</a:t>
            </a:r>
            <a:r>
              <a:rPr lang="en-US" altLang="en-US" baseline="-25000" dirty="0"/>
              <a:t>1</a:t>
            </a:r>
            <a:r>
              <a:rPr lang="en-US" altLang="en-US" dirty="0"/>
              <a:t> + i</a:t>
            </a:r>
            <a:r>
              <a:rPr lang="en-US" altLang="en-US" baseline="-25000" dirty="0"/>
              <a:t>2</a:t>
            </a:r>
            <a:r>
              <a:rPr lang="en-US" altLang="en-US" dirty="0"/>
              <a:t> + … + i</a:t>
            </a:r>
            <a:r>
              <a:rPr lang="en-US" altLang="en-US" baseline="-25000" dirty="0"/>
              <a:t>d</a:t>
            </a:r>
            <a:r>
              <a:rPr lang="en-US" altLang="en-US" dirty="0"/>
              <a:t> is minimal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F7D675F-FB40-43FA-B647-8FE163371123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7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Coin Changing Problem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F7D675F-FB40-43FA-B647-8FE163371123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600" y="1905000"/>
            <a:ext cx="8305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337AB7"/>
                </a:solidFill>
                <a:latin typeface="Open Sans" panose="020B0606030504020204" pitchFamily="34" charset="0"/>
              </a:rPr>
              <a:t>Minimum Coin Change Problem Algorithm</a:t>
            </a:r>
          </a:p>
          <a:p>
            <a:r>
              <a:rPr lang="en-GB" sz="2400" dirty="0">
                <a:solidFill>
                  <a:srgbClr val="161616"/>
                </a:solidFill>
                <a:latin typeface="Open Sans" panose="020B0606030504020204" pitchFamily="34" charset="0"/>
              </a:rPr>
              <a:t>1. Get coin array and a value.</a:t>
            </a:r>
          </a:p>
          <a:p>
            <a:r>
              <a:rPr lang="en-GB" sz="2400" dirty="0">
                <a:solidFill>
                  <a:srgbClr val="161616"/>
                </a:solidFill>
                <a:latin typeface="Open Sans" panose="020B0606030504020204" pitchFamily="34" charset="0"/>
              </a:rPr>
              <a:t>2. Make sure that the array is </a:t>
            </a:r>
            <a:r>
              <a:rPr lang="en-GB" sz="2400" dirty="0" smtClean="0">
                <a:solidFill>
                  <a:srgbClr val="161616"/>
                </a:solidFill>
                <a:latin typeface="Open Sans" panose="020B0606030504020204" pitchFamily="34" charset="0"/>
              </a:rPr>
              <a:t>sorted </a:t>
            </a:r>
            <a:r>
              <a:rPr lang="en-GB" sz="2000" b="1" dirty="0" smtClean="0">
                <a:solidFill>
                  <a:schemeClr val="accent3">
                    <a:lumMod val="75000"/>
                  </a:schemeClr>
                </a:solidFill>
                <a:latin typeface="Open Sans" panose="020B0606030504020204" pitchFamily="34" charset="0"/>
              </a:rPr>
              <a:t>(</a:t>
            </a:r>
            <a:r>
              <a:rPr lang="en-US" sz="2000" b="1" i="1" dirty="0">
                <a:solidFill>
                  <a:schemeClr val="accent3">
                    <a:lumMod val="75000"/>
                  </a:schemeClr>
                </a:solidFill>
              </a:rPr>
              <a:t>descending order</a:t>
            </a:r>
            <a:r>
              <a:rPr lang="en-GB" sz="2000" b="1" dirty="0" smtClean="0">
                <a:solidFill>
                  <a:schemeClr val="accent3">
                    <a:lumMod val="75000"/>
                  </a:schemeClr>
                </a:solidFill>
                <a:latin typeface="Open Sans" panose="020B0606030504020204" pitchFamily="34" charset="0"/>
              </a:rPr>
              <a:t>).</a:t>
            </a:r>
            <a:endParaRPr lang="en-GB" sz="2400" b="1" dirty="0">
              <a:solidFill>
                <a:schemeClr val="accent3">
                  <a:lumMod val="75000"/>
                </a:schemeClr>
              </a:solidFill>
              <a:latin typeface="Open Sans" panose="020B0606030504020204" pitchFamily="34" charset="0"/>
            </a:endParaRPr>
          </a:p>
          <a:p>
            <a:r>
              <a:rPr lang="en-GB" sz="2400" dirty="0">
                <a:solidFill>
                  <a:srgbClr val="161616"/>
                </a:solidFill>
                <a:latin typeface="Open Sans" panose="020B0606030504020204" pitchFamily="34" charset="0"/>
              </a:rPr>
              <a:t>3. Take coin[</a:t>
            </a:r>
            <a:r>
              <a:rPr lang="en-GB" sz="2400" dirty="0" err="1">
                <a:solidFill>
                  <a:srgbClr val="161616"/>
                </a:solidFill>
                <a:latin typeface="Open Sans" panose="020B0606030504020204" pitchFamily="34" charset="0"/>
              </a:rPr>
              <a:t>i</a:t>
            </a:r>
            <a:r>
              <a:rPr lang="en-GB" sz="2400" dirty="0">
                <a:solidFill>
                  <a:srgbClr val="161616"/>
                </a:solidFill>
                <a:latin typeface="Open Sans" panose="020B0606030504020204" pitchFamily="34" charset="0"/>
              </a:rPr>
              <a:t>] as much we can.</a:t>
            </a:r>
          </a:p>
          <a:p>
            <a:r>
              <a:rPr lang="en-GB" sz="2400" dirty="0">
                <a:solidFill>
                  <a:srgbClr val="161616"/>
                </a:solidFill>
                <a:latin typeface="Open Sans" panose="020B0606030504020204" pitchFamily="34" charset="0"/>
              </a:rPr>
              <a:t>4. Increment the count.</a:t>
            </a:r>
          </a:p>
          <a:p>
            <a:r>
              <a:rPr lang="en-GB" sz="2400" dirty="0">
                <a:solidFill>
                  <a:srgbClr val="161616"/>
                </a:solidFill>
                <a:latin typeface="Open Sans" panose="020B0606030504020204" pitchFamily="34" charset="0"/>
              </a:rPr>
              <a:t>5. If solution found,</a:t>
            </a:r>
          </a:p>
          <a:p>
            <a:r>
              <a:rPr lang="en-GB" sz="2400" dirty="0">
                <a:solidFill>
                  <a:srgbClr val="161616"/>
                </a:solidFill>
                <a:latin typeface="Open Sans" panose="020B0606030504020204" pitchFamily="34" charset="0"/>
              </a:rPr>
              <a:t>    break it.</a:t>
            </a:r>
          </a:p>
          <a:p>
            <a:r>
              <a:rPr lang="en-GB" sz="2400" dirty="0">
                <a:solidFill>
                  <a:srgbClr val="161616"/>
                </a:solidFill>
                <a:latin typeface="Open Sans" panose="020B0606030504020204" pitchFamily="34" charset="0"/>
              </a:rPr>
              <a:t>6. Otherwise,</a:t>
            </a:r>
          </a:p>
          <a:p>
            <a:r>
              <a:rPr lang="en-GB" sz="2400" dirty="0">
                <a:solidFill>
                  <a:srgbClr val="161616"/>
                </a:solidFill>
                <a:latin typeface="Open Sans" panose="020B0606030504020204" pitchFamily="34" charset="0"/>
              </a:rPr>
              <a:t>     follow step 3 with the next coin. coin[i+1].</a:t>
            </a:r>
          </a:p>
          <a:p>
            <a:r>
              <a:rPr lang="en-GB" sz="2400" dirty="0">
                <a:solidFill>
                  <a:srgbClr val="161616"/>
                </a:solidFill>
                <a:latin typeface="Open Sans" panose="020B0606030504020204" pitchFamily="34" charset="0"/>
              </a:rPr>
              <a:t>4. Finally, print the count.</a:t>
            </a:r>
            <a:endParaRPr lang="en-GB" sz="2400" b="0" i="0" dirty="0">
              <a:solidFill>
                <a:srgbClr val="161616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7B83DE-2D34-439F-83C8-DA66BA808A35}"/>
              </a:ext>
            </a:extLst>
          </p:cNvPr>
          <p:cNvSpPr txBox="1"/>
          <p:nvPr/>
        </p:nvSpPr>
        <p:spPr>
          <a:xfrm>
            <a:off x="6376989" y="3200400"/>
            <a:ext cx="2362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accent3">
                    <a:lumMod val="75000"/>
                  </a:schemeClr>
                </a:solidFill>
              </a:rPr>
              <a:t>Running time complexity = O(n)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3A958C-FB7D-4189-9A7D-892E3CA16294}"/>
              </a:ext>
            </a:extLst>
          </p:cNvPr>
          <p:cNvSpPr txBox="1"/>
          <p:nvPr/>
        </p:nvSpPr>
        <p:spPr>
          <a:xfrm>
            <a:off x="6019800" y="3919677"/>
            <a:ext cx="3024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accent3">
                    <a:lumMod val="75000"/>
                  </a:schemeClr>
                </a:solidFill>
              </a:rPr>
              <a:t>Running time complexity </a:t>
            </a:r>
            <a:r>
              <a:rPr lang="en-AU" dirty="0">
                <a:solidFill>
                  <a:srgbClr val="00B050"/>
                </a:solidFill>
              </a:rPr>
              <a:t>including sorting </a:t>
            </a:r>
            <a:r>
              <a:rPr lang="en-AU" dirty="0">
                <a:solidFill>
                  <a:schemeClr val="accent3">
                    <a:lumMod val="75000"/>
                  </a:schemeClr>
                </a:solidFill>
              </a:rPr>
              <a:t>= O(</a:t>
            </a:r>
            <a:r>
              <a:rPr lang="en-AU" dirty="0" err="1">
                <a:solidFill>
                  <a:schemeClr val="accent3">
                    <a:lumMod val="75000"/>
                  </a:schemeClr>
                </a:solidFill>
              </a:rPr>
              <a:t>mlogm</a:t>
            </a:r>
            <a:r>
              <a:rPr lang="en-AU" dirty="0">
                <a:solidFill>
                  <a:schemeClr val="accent3">
                    <a:lumMod val="75000"/>
                  </a:schemeClr>
                </a:solidFill>
              </a:rPr>
              <a:t>)+O(n)</a:t>
            </a:r>
          </a:p>
        </p:txBody>
      </p:sp>
    </p:spTree>
    <p:extLst>
      <p:ext uri="{BB962C8B-B14F-4D97-AF65-F5344CB8AC3E}">
        <p14:creationId xmlns:p14="http://schemas.microsoft.com/office/powerpoint/2010/main" val="312842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Coin Changing problem – recursive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sz="2000" i="1" dirty="0"/>
              <a:t>n -&gt; The change needed</a:t>
            </a:r>
          </a:p>
          <a:p>
            <a:pPr algn="just"/>
            <a:r>
              <a:rPr lang="en-US" sz="2000" i="1" dirty="0"/>
              <a:t>v -&gt; the list of coins sorted in </a:t>
            </a:r>
            <a:r>
              <a:rPr lang="en-US" sz="2000" b="1" i="1" dirty="0"/>
              <a:t>descending order</a:t>
            </a:r>
            <a:r>
              <a:rPr lang="en-US" sz="2000" i="1" dirty="0"/>
              <a:t>. So, the max value coin will be at first index, then the next smaller and so on. </a:t>
            </a:r>
            <a:r>
              <a:rPr lang="en-US" sz="2000" i="1" dirty="0">
                <a:solidFill>
                  <a:srgbClr val="FF0000"/>
                </a:solidFill>
              </a:rPr>
              <a:t>[O(</a:t>
            </a:r>
            <a:r>
              <a:rPr lang="en-US" sz="2000" i="1" dirty="0" err="1">
                <a:solidFill>
                  <a:srgbClr val="FF0000"/>
                </a:solidFill>
              </a:rPr>
              <a:t>mlogm</a:t>
            </a:r>
            <a:r>
              <a:rPr lang="en-US" sz="2000" i="1" dirty="0">
                <a:solidFill>
                  <a:srgbClr val="FF0000"/>
                </a:solidFill>
              </a:rPr>
              <a:t>)]</a:t>
            </a:r>
          </a:p>
          <a:p>
            <a:pPr algn="just"/>
            <a:r>
              <a:rPr lang="en-US" sz="2000" i="1" dirty="0" err="1"/>
              <a:t>i</a:t>
            </a:r>
            <a:r>
              <a:rPr lang="en-US" sz="2000" i="1" dirty="0"/>
              <a:t> -&gt; index</a:t>
            </a:r>
            <a:endParaRPr lang="en-US" i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75" y="3762375"/>
            <a:ext cx="6905625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7B83DE-2D34-439F-83C8-DA66BA808A35}"/>
              </a:ext>
            </a:extLst>
          </p:cNvPr>
          <p:cNvSpPr txBox="1"/>
          <p:nvPr/>
        </p:nvSpPr>
        <p:spPr>
          <a:xfrm>
            <a:off x="5715001" y="3764281"/>
            <a:ext cx="2362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FF0000"/>
                </a:solidFill>
              </a:rPr>
              <a:t>Running time complexity = O(n)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3A958C-FB7D-4189-9A7D-892E3CA16294}"/>
              </a:ext>
            </a:extLst>
          </p:cNvPr>
          <p:cNvSpPr txBox="1"/>
          <p:nvPr/>
        </p:nvSpPr>
        <p:spPr>
          <a:xfrm>
            <a:off x="5638800" y="5892225"/>
            <a:ext cx="266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FF0000"/>
                </a:solidFill>
              </a:rPr>
              <a:t>Running time complexity including sorting = O(</a:t>
            </a:r>
            <a:r>
              <a:rPr lang="en-AU" sz="1600" dirty="0" err="1">
                <a:solidFill>
                  <a:srgbClr val="FF0000"/>
                </a:solidFill>
              </a:rPr>
              <a:t>mlogm</a:t>
            </a:r>
            <a:r>
              <a:rPr lang="en-AU" sz="1600" dirty="0">
                <a:solidFill>
                  <a:srgbClr val="FF0000"/>
                </a:solidFill>
              </a:rPr>
              <a:t>)+O(n)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F7D675F-FB40-43FA-B647-8FE163371123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1143000"/>
          </a:xfrm>
        </p:spPr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Issue</a:t>
            </a:r>
            <a:r>
              <a:rPr lang="en-GB" dirty="0"/>
              <a:t> with Greedy Algorithm Approach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F7D675F-FB40-43FA-B647-8FE163371123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1742368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</a:rPr>
              <a:t>While the coin change problem can be solved using Greedy algorithm, there are scenarios in which it does not produce an optimal result.</a:t>
            </a:r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4578" name="Picture 2" descr="greedy algorithm iss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643794"/>
            <a:ext cx="4624387" cy="3580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844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1143000"/>
          </a:xfrm>
        </p:spPr>
        <p:txBody>
          <a:bodyPr/>
          <a:lstStyle/>
          <a:p>
            <a:r>
              <a:rPr lang="en-GB" dirty="0"/>
              <a:t>Issue with Greedy Algorithm Approach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F7D675F-FB40-43FA-B647-8FE163371123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24578" name="Picture 2" descr="greedy algorithm iss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406" y="1219200"/>
            <a:ext cx="3518782" cy="272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04800" y="1676400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</a:rPr>
              <a:t>Here, accordingly to the Greedy algorithm, we will end up the denomination 9, 1, 1 i.e. 3 coins to reach the value of 11. However, if you look closely, there is a more optimal solution. And that is by using the denominations 5 &amp; 6. Using them, we can reach 11 with only 2 coins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</a:rPr>
              <a:t>.</a:t>
            </a:r>
          </a:p>
          <a:p>
            <a:pPr algn="just"/>
            <a:endParaRPr lang="en-GB" dirty="0">
              <a:solidFill>
                <a:schemeClr val="tx1">
                  <a:lumMod val="95000"/>
                  <a:lumOff val="5000"/>
                </a:schemeClr>
              </a:solidFill>
              <a:latin typeface="Montserrat"/>
            </a:endParaRPr>
          </a:p>
          <a:p>
            <a:pPr algn="just"/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</a:rPr>
              <a:t>However, the way greedy approach works, this solution was never considered. And this can be thought of as a shortcoming of greedy approach. It does not work in the general cases.</a:t>
            </a:r>
            <a:endParaRPr lang="en-GB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25974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the following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b="1" dirty="0"/>
              <a:t>Case 1:</a:t>
            </a:r>
          </a:p>
          <a:p>
            <a:pPr lvl="1" algn="just"/>
            <a:r>
              <a:rPr lang="en-US" dirty="0"/>
              <a:t>Make a change for 12 cents when you have only 4 kinds of coins </a:t>
            </a:r>
            <a:r>
              <a:rPr lang="en-US" dirty="0" smtClean="0"/>
              <a:t>: </a:t>
            </a:r>
            <a:r>
              <a:rPr lang="en-US" dirty="0"/>
              <a:t>10, 8, 4, and 1</a:t>
            </a:r>
          </a:p>
          <a:p>
            <a:pPr lvl="1" algn="just"/>
            <a:r>
              <a:rPr lang="en-US" b="1" dirty="0"/>
              <a:t>Does it give you optimal solution?</a:t>
            </a:r>
          </a:p>
          <a:p>
            <a:pPr algn="just"/>
            <a:r>
              <a:rPr lang="en-US" b="1" dirty="0"/>
              <a:t>Case 2:</a:t>
            </a:r>
          </a:p>
          <a:p>
            <a:pPr lvl="1" algn="just"/>
            <a:r>
              <a:rPr lang="en-US" dirty="0"/>
              <a:t>You </a:t>
            </a:r>
            <a:r>
              <a:rPr lang="en-US" dirty="0">
                <a:solidFill>
                  <a:srgbClr val="0070C0"/>
                </a:solidFill>
              </a:rPr>
              <a:t>do not have </a:t>
            </a:r>
            <a:r>
              <a:rPr lang="en-US" dirty="0"/>
              <a:t>the 5 cent coin. So, the coin set has 25 cent, 10 cent and 1 cent. Now give a change for 30 cent.</a:t>
            </a:r>
          </a:p>
          <a:p>
            <a:pPr lvl="1" algn="just"/>
            <a:r>
              <a:rPr lang="en-US" b="1" dirty="0"/>
              <a:t>Does it give you optimal solution?</a:t>
            </a:r>
          </a:p>
          <a:p>
            <a:pPr lvl="1" algn="just"/>
            <a:endParaRPr lang="en-US" b="1" dirty="0"/>
          </a:p>
          <a:p>
            <a:pPr algn="just"/>
            <a:r>
              <a:rPr lang="en-US" dirty="0"/>
              <a:t>What can you conclude to?</a:t>
            </a:r>
          </a:p>
          <a:p>
            <a:pPr lvl="1" algn="just"/>
            <a:r>
              <a:rPr lang="en-US" b="1" dirty="0">
                <a:solidFill>
                  <a:srgbClr val="FF0000"/>
                </a:solidFill>
              </a:rPr>
              <a:t>Is greedy algorithm good for coin changing problem?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F7D675F-FB40-43FA-B647-8FE163371123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2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Another </a:t>
            </a:r>
            <a:r>
              <a:rPr lang="en-US" dirty="0" smtClean="0"/>
              <a:t>Example : Try yourself</a:t>
            </a:r>
            <a:endParaRPr lang="en-US" dirty="0"/>
          </a:p>
        </p:txBody>
      </p:sp>
      <p:sp>
        <p:nvSpPr>
          <p:cNvPr id="2662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GB" dirty="0">
                <a:hlinkClick r:id="rId2" tooltip="Permanent link to K Centers Problem | Set 1 (Greedy Approximate Algorithm)"/>
              </a:rPr>
              <a:t>K </a:t>
            </a:r>
            <a:r>
              <a:rPr lang="en-GB" dirty="0" err="1">
                <a:hlinkClick r:id="rId2" tooltip="Permanent link to K Centers Problem | Set 1 (Greedy Approximate Algorithm)"/>
              </a:rPr>
              <a:t>Centers</a:t>
            </a:r>
            <a:r>
              <a:rPr lang="en-GB" dirty="0">
                <a:hlinkClick r:id="rId2" tooltip="Permanent link to K Centers Problem | Set 1 (Greedy Approximate Algorithm)"/>
              </a:rPr>
              <a:t> </a:t>
            </a:r>
            <a:r>
              <a:rPr lang="en-GB" dirty="0" smtClean="0">
                <a:hlinkClick r:id="rId2" tooltip="Permanent link to K Centers Problem | Set 1 (Greedy Approximate Algorithm)"/>
              </a:rPr>
              <a:t>Problem</a:t>
            </a:r>
            <a:endParaRPr lang="en-GB" dirty="0" smtClean="0"/>
          </a:p>
          <a:p>
            <a:r>
              <a:rPr lang="en-GB" dirty="0">
                <a:hlinkClick r:id="rId3"/>
              </a:rPr>
              <a:t>Huffman Coding</a:t>
            </a:r>
            <a:endParaRPr lang="en-GB" dirty="0"/>
          </a:p>
          <a:p>
            <a:r>
              <a:rPr lang="en-GB" dirty="0">
                <a:hlinkClick r:id="rId4"/>
              </a:rPr>
              <a:t>Job Sequencing Problem</a:t>
            </a:r>
            <a:endParaRPr lang="en-GB" dirty="0"/>
          </a:p>
          <a:p>
            <a:r>
              <a:rPr lang="en-GB" dirty="0" err="1">
                <a:hlinkClick r:id="rId5"/>
              </a:rPr>
              <a:t>Kruskal’s</a:t>
            </a:r>
            <a:r>
              <a:rPr lang="en-GB" dirty="0">
                <a:hlinkClick r:id="rId5"/>
              </a:rPr>
              <a:t> Minimum Spanning Tree Algorithm</a:t>
            </a:r>
            <a:endParaRPr lang="en-GB" dirty="0"/>
          </a:p>
          <a:p>
            <a:r>
              <a:rPr lang="en-GB" dirty="0">
                <a:hlinkClick r:id="rId6"/>
              </a:rPr>
              <a:t>Prim’s Minimum Spanning Tree Algorithm</a:t>
            </a:r>
            <a:endParaRPr lang="en-GB" dirty="0"/>
          </a:p>
          <a:p>
            <a:r>
              <a:rPr lang="en-GB" u="sng" dirty="0" err="1">
                <a:hlinkClick r:id="rId7"/>
              </a:rPr>
              <a:t>Dijkstra’s</a:t>
            </a:r>
            <a:r>
              <a:rPr lang="en-GB" u="sng" dirty="0">
                <a:hlinkClick r:id="rId7"/>
              </a:rPr>
              <a:t> Shortest Path Algorithm</a:t>
            </a:r>
            <a:endParaRPr lang="en-GB" dirty="0"/>
          </a:p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F7D675F-FB40-43FA-B647-8FE163371123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F7D675F-FB40-43FA-B647-8FE163371123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480" y="1905000"/>
            <a:ext cx="7132108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54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The Knapsack Problem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35" y="2133600"/>
            <a:ext cx="8245330" cy="4385845"/>
          </a:xfrm>
        </p:spPr>
        <p:txBody>
          <a:bodyPr/>
          <a:lstStyle/>
          <a:p>
            <a:r>
              <a:rPr lang="en-US" altLang="en-US" dirty="0" smtClean="0"/>
              <a:t>The famous </a:t>
            </a:r>
            <a:r>
              <a:rPr lang="en-US" altLang="en-US" b="1" i="1" dirty="0" smtClean="0">
                <a:solidFill>
                  <a:srgbClr val="FF0000"/>
                </a:solidFill>
              </a:rPr>
              <a:t>knapsack problem</a:t>
            </a:r>
            <a:r>
              <a:rPr lang="en-US" altLang="en-US" dirty="0" smtClean="0"/>
              <a:t>:</a:t>
            </a:r>
          </a:p>
          <a:p>
            <a:endParaRPr lang="en-US" altLang="en-US" dirty="0" smtClean="0"/>
          </a:p>
          <a:p>
            <a:pPr lvl="1" algn="just"/>
            <a:r>
              <a:rPr lang="en-US" altLang="en-US" sz="2200" dirty="0" smtClean="0"/>
              <a:t>A thief breaks into a museum.  Fabulous paintings, sculptures, and jewels are everywhere.  The thief has a good eye for the value of these objects, and knows that each will fetch hundreds or thousands of dollars on the clandestine art collector’s market.  </a:t>
            </a:r>
          </a:p>
          <a:p>
            <a:pPr lvl="1" algn="just"/>
            <a:endParaRPr lang="en-US" altLang="en-US" sz="2200" dirty="0"/>
          </a:p>
          <a:p>
            <a:pPr lvl="1" algn="just"/>
            <a:r>
              <a:rPr lang="en-US" altLang="en-US" sz="2200" dirty="0" smtClean="0"/>
              <a:t>But, the thief has only brought a single knapsack to the scene of the robbery, and can take away only what he can carry.  What items should the thief take to maximize the haul?</a:t>
            </a:r>
          </a:p>
        </p:txBody>
      </p:sp>
      <p:pic>
        <p:nvPicPr>
          <p:cNvPr id="8194" name="Picture 2" descr="https://www.gatevidyalay.com/wp-content/uploads/2018/03/Knapsack-Proble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64402"/>
            <a:ext cx="3493634" cy="277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F7D675F-FB40-43FA-B647-8FE16337112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2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F7D675F-FB40-43FA-B647-8FE163371123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012739"/>
              </p:ext>
            </p:extLst>
          </p:nvPr>
        </p:nvGraphicFramePr>
        <p:xfrm>
          <a:off x="585788" y="221122"/>
          <a:ext cx="7848600" cy="6694426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3924300">
                  <a:extLst>
                    <a:ext uri="{9D8B030D-6E8A-4147-A177-3AD203B41FA5}">
                      <a16:colId xmlns:a16="http://schemas.microsoft.com/office/drawing/2014/main" val="676960464"/>
                    </a:ext>
                  </a:extLst>
                </a:gridCol>
                <a:gridCol w="3924300">
                  <a:extLst>
                    <a:ext uri="{9D8B030D-6E8A-4147-A177-3AD203B41FA5}">
                      <a16:colId xmlns:a16="http://schemas.microsoft.com/office/drawing/2014/main" val="2737079289"/>
                    </a:ext>
                  </a:extLst>
                </a:gridCol>
              </a:tblGrid>
              <a:tr h="283052">
                <a:tc>
                  <a:txBody>
                    <a:bodyPr/>
                    <a:lstStyle/>
                    <a:p>
                      <a:pPr algn="ctr" latinLnBrk="0"/>
                      <a:r>
                        <a:rPr lang="en-GB" sz="1800" b="1">
                          <a:effectLst/>
                        </a:rPr>
                        <a:t>Divide and conquer</a:t>
                      </a:r>
                    </a:p>
                  </a:txBody>
                  <a:tcPr marL="89392" marR="89392" marT="44696" marB="44696"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GB" sz="1800" b="1" dirty="0">
                          <a:effectLst/>
                        </a:rPr>
                        <a:t>Greedy Algorithm</a:t>
                      </a:r>
                    </a:p>
                  </a:txBody>
                  <a:tcPr marL="89392" marR="89392" marT="44696" marB="44696" anchor="ctr"/>
                </a:tc>
                <a:extLst>
                  <a:ext uri="{0D108BD9-81ED-4DB2-BD59-A6C34878D82A}">
                    <a16:rowId xmlns:a16="http://schemas.microsoft.com/office/drawing/2014/main" val="3355463807"/>
                  </a:ext>
                </a:extLst>
              </a:tr>
              <a:tr h="951242">
                <a:tc>
                  <a:txBody>
                    <a:bodyPr/>
                    <a:lstStyle/>
                    <a:p>
                      <a:pPr latinLnBrk="0"/>
                      <a:r>
                        <a:rPr lang="en-GB" sz="1400" dirty="0">
                          <a:effectLst/>
                        </a:rPr>
                        <a:t>Divide and conquer is used to find the solution, it does not aim for the optimal solution.</a:t>
                      </a:r>
                    </a:p>
                  </a:txBody>
                  <a:tcPr marL="89392" marR="89392" marT="44696" marB="44696"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GB" sz="1400" dirty="0">
                          <a:effectLst/>
                        </a:rPr>
                        <a:t>A greedy algorithm is optimization technique. It tries to find an optimal solution from the set of feasible solutions.</a:t>
                      </a:r>
                    </a:p>
                  </a:txBody>
                  <a:tcPr marL="89392" marR="89392" marT="44696" marB="44696" anchor="ctr"/>
                </a:tc>
                <a:extLst>
                  <a:ext uri="{0D108BD9-81ED-4DB2-BD59-A6C34878D82A}">
                    <a16:rowId xmlns:a16="http://schemas.microsoft.com/office/drawing/2014/main" val="2613254338"/>
                  </a:ext>
                </a:extLst>
              </a:tr>
              <a:tr h="1452385">
                <a:tc>
                  <a:txBody>
                    <a:bodyPr/>
                    <a:lstStyle/>
                    <a:p>
                      <a:pPr latinLnBrk="0"/>
                      <a:r>
                        <a:rPr lang="en-GB" sz="1400">
                          <a:effectLst/>
                        </a:rPr>
                        <a:t>DC approach divides the problem into small sub problems, each sub problem is solved independently and solutions of the smaller problems are combined to find the solution of the large problem.</a:t>
                      </a:r>
                    </a:p>
                  </a:txBody>
                  <a:tcPr marL="89392" marR="89392" marT="44696" marB="44696"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GB" sz="1400">
                          <a:effectLst/>
                        </a:rPr>
                        <a:t>In greedy approach, the optimal solution is obtained from a set of feasible solutions.</a:t>
                      </a:r>
                    </a:p>
                  </a:txBody>
                  <a:tcPr marL="89392" marR="89392" marT="44696" marB="44696" anchor="ctr"/>
                </a:tc>
                <a:extLst>
                  <a:ext uri="{0D108BD9-81ED-4DB2-BD59-A6C34878D82A}">
                    <a16:rowId xmlns:a16="http://schemas.microsoft.com/office/drawing/2014/main" val="3978213044"/>
                  </a:ext>
                </a:extLst>
              </a:tr>
              <a:tr h="784195">
                <a:tc>
                  <a:txBody>
                    <a:bodyPr/>
                    <a:lstStyle/>
                    <a:p>
                      <a:pPr latinLnBrk="0"/>
                      <a:r>
                        <a:rPr lang="en-GB" sz="1400" dirty="0">
                          <a:effectLst/>
                        </a:rPr>
                        <a:t>Sub problems are independent, so DC might solve same sub problem multiple time.</a:t>
                      </a:r>
                    </a:p>
                  </a:txBody>
                  <a:tcPr marL="89392" marR="89392" marT="44696" marB="44696"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GB" sz="1400">
                          <a:effectLst/>
                        </a:rPr>
                        <a:t>Greedy algorithm does not consider the previously solved instance again, thus it avoids the re-computation.</a:t>
                      </a:r>
                    </a:p>
                  </a:txBody>
                  <a:tcPr marL="89392" marR="89392" marT="44696" marB="44696" anchor="ctr"/>
                </a:tc>
                <a:extLst>
                  <a:ext uri="{0D108BD9-81ED-4DB2-BD59-A6C34878D82A}">
                    <a16:rowId xmlns:a16="http://schemas.microsoft.com/office/drawing/2014/main" val="3992776528"/>
                  </a:ext>
                </a:extLst>
              </a:tr>
              <a:tr h="617148">
                <a:tc>
                  <a:txBody>
                    <a:bodyPr/>
                    <a:lstStyle/>
                    <a:p>
                      <a:pPr latinLnBrk="0"/>
                      <a:r>
                        <a:rPr lang="en-GB" sz="1400">
                          <a:effectLst/>
                        </a:rPr>
                        <a:t>DC approach is recursive in nature, so it is slower and inefficient.</a:t>
                      </a:r>
                    </a:p>
                  </a:txBody>
                  <a:tcPr marL="89392" marR="89392" marT="44696" marB="44696"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GB" sz="1400">
                          <a:effectLst/>
                        </a:rPr>
                        <a:t>Greedy algorithms are iterative in nature and hence faster.</a:t>
                      </a:r>
                    </a:p>
                  </a:txBody>
                  <a:tcPr marL="89392" marR="89392" marT="44696" marB="44696" anchor="ctr"/>
                </a:tc>
                <a:extLst>
                  <a:ext uri="{0D108BD9-81ED-4DB2-BD59-A6C34878D82A}">
                    <a16:rowId xmlns:a16="http://schemas.microsoft.com/office/drawing/2014/main" val="4182668264"/>
                  </a:ext>
                </a:extLst>
              </a:tr>
              <a:tr h="617148">
                <a:tc>
                  <a:txBody>
                    <a:bodyPr/>
                    <a:lstStyle/>
                    <a:p>
                      <a:pPr latinLnBrk="0"/>
                      <a:r>
                        <a:rPr lang="en-GB" sz="1400">
                          <a:effectLst/>
                        </a:rPr>
                        <a:t>Divide and conquer algorithms mostly runs in polynomial time</a:t>
                      </a:r>
                    </a:p>
                  </a:txBody>
                  <a:tcPr marL="89392" marR="89392" marT="44696" marB="44696"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GB" sz="1400">
                          <a:effectLst/>
                        </a:rPr>
                        <a:t>Greedy algorithms also run in polynomial time but takes less time than Divide and conquer</a:t>
                      </a:r>
                    </a:p>
                  </a:txBody>
                  <a:tcPr marL="89392" marR="89392" marT="44696" marB="44696" anchor="ctr"/>
                </a:tc>
                <a:extLst>
                  <a:ext uri="{0D108BD9-81ED-4DB2-BD59-A6C34878D82A}">
                    <a16:rowId xmlns:a16="http://schemas.microsoft.com/office/drawing/2014/main" val="4118597339"/>
                  </a:ext>
                </a:extLst>
              </a:tr>
              <a:tr h="1619431">
                <a:tc>
                  <a:txBody>
                    <a:bodyPr/>
                    <a:lstStyle/>
                    <a:p>
                      <a:pPr latinLnBrk="0"/>
                      <a:r>
                        <a:rPr lang="en-GB" sz="1400">
                          <a:effectLst/>
                        </a:rPr>
                        <a:t>Examples:</a:t>
                      </a:r>
                      <a:br>
                        <a:rPr lang="en-GB" sz="1400">
                          <a:effectLst/>
                        </a:rPr>
                      </a:br>
                      <a:r>
                        <a:rPr lang="en-GB" sz="1400" u="none" strike="noStrike">
                          <a:effectLst/>
                          <a:hlinkClick r:id="rId2"/>
                        </a:rPr>
                        <a:t>Merge sort</a:t>
                      </a:r>
                      <a:r>
                        <a:rPr lang="en-GB" sz="1400">
                          <a:effectLst/>
                        </a:rPr>
                        <a:t>,</a:t>
                      </a:r>
                      <a:br>
                        <a:rPr lang="en-GB" sz="1400">
                          <a:effectLst/>
                        </a:rPr>
                      </a:br>
                      <a:r>
                        <a:rPr lang="en-GB" sz="1400" u="none" strike="noStrike">
                          <a:effectLst/>
                          <a:hlinkClick r:id="rId3"/>
                        </a:rPr>
                        <a:t>Quick sort</a:t>
                      </a:r>
                      <a:r>
                        <a:rPr lang="en-GB" sz="1400">
                          <a:effectLst/>
                        </a:rPr>
                        <a:t>,</a:t>
                      </a:r>
                      <a:br>
                        <a:rPr lang="en-GB" sz="1400">
                          <a:effectLst/>
                        </a:rPr>
                      </a:br>
                      <a:r>
                        <a:rPr lang="en-GB" sz="1400" u="none" strike="noStrike">
                          <a:effectLst/>
                          <a:hlinkClick r:id="rId4"/>
                        </a:rPr>
                        <a:t>Binary search</a:t>
                      </a:r>
                      <a:r>
                        <a:rPr lang="en-GB" sz="1400">
                          <a:effectLst/>
                        </a:rPr>
                        <a:t>,</a:t>
                      </a:r>
                      <a:br>
                        <a:rPr lang="en-GB" sz="1400">
                          <a:effectLst/>
                        </a:rPr>
                      </a:br>
                      <a:r>
                        <a:rPr lang="en-GB" sz="1400" u="none" strike="noStrike">
                          <a:effectLst/>
                          <a:hlinkClick r:id="rId5"/>
                        </a:rPr>
                        <a:t>Strassen’s matrix multiplication</a:t>
                      </a:r>
                      <a:r>
                        <a:rPr lang="en-GB" sz="1400">
                          <a:effectLst/>
                        </a:rPr>
                        <a:t>,</a:t>
                      </a:r>
                      <a:br>
                        <a:rPr lang="en-GB" sz="1400">
                          <a:effectLst/>
                        </a:rPr>
                      </a:br>
                      <a:r>
                        <a:rPr lang="en-GB" sz="1400" u="none" strike="noStrike">
                          <a:effectLst/>
                          <a:hlinkClick r:id="rId6"/>
                        </a:rPr>
                        <a:t>convex hull problem</a:t>
                      </a:r>
                      <a:r>
                        <a:rPr lang="en-GB" sz="1400">
                          <a:effectLst/>
                        </a:rPr>
                        <a:t>,</a:t>
                      </a:r>
                      <a:br>
                        <a:rPr lang="en-GB" sz="1400">
                          <a:effectLst/>
                        </a:rPr>
                      </a:br>
                      <a:r>
                        <a:rPr lang="en-GB" sz="1400" u="none" strike="noStrike">
                          <a:effectLst/>
                          <a:hlinkClick r:id="rId7"/>
                        </a:rPr>
                        <a:t>large integer problem</a:t>
                      </a:r>
                      <a:r>
                        <a:rPr lang="en-GB" sz="1400">
                          <a:effectLst/>
                        </a:rPr>
                        <a:t>,</a:t>
                      </a:r>
                      <a:br>
                        <a:rPr lang="en-GB" sz="1400">
                          <a:effectLst/>
                        </a:rPr>
                      </a:br>
                      <a:r>
                        <a:rPr lang="en-GB" sz="1400" u="none" strike="noStrike">
                          <a:effectLst/>
                          <a:hlinkClick r:id="rId8"/>
                        </a:rPr>
                        <a:t>exponential problem</a:t>
                      </a:r>
                      <a:endParaRPr lang="en-GB" sz="1400">
                        <a:effectLst/>
                      </a:endParaRPr>
                    </a:p>
                  </a:txBody>
                  <a:tcPr marL="89392" marR="89392" marT="44696" marB="44696"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GB" sz="1400" dirty="0">
                          <a:effectLst/>
                        </a:rPr>
                        <a:t>Examples:</a:t>
                      </a:r>
                      <a:br>
                        <a:rPr lang="en-GB" sz="1400" dirty="0">
                          <a:effectLst/>
                        </a:rPr>
                      </a:br>
                      <a:r>
                        <a:rPr lang="en-GB" sz="1400" u="none" strike="noStrike" dirty="0">
                          <a:effectLst/>
                          <a:hlinkClick r:id="rId9"/>
                        </a:rPr>
                        <a:t>Knapsack problem</a:t>
                      </a:r>
                      <a:r>
                        <a:rPr lang="en-GB" sz="1400" dirty="0">
                          <a:effectLst/>
                        </a:rPr>
                        <a:t>,</a:t>
                      </a:r>
                      <a:br>
                        <a:rPr lang="en-GB" sz="1400" dirty="0">
                          <a:effectLst/>
                        </a:rPr>
                      </a:br>
                      <a:r>
                        <a:rPr lang="en-GB" sz="1400" u="none" strike="noStrike" dirty="0">
                          <a:effectLst/>
                          <a:hlinkClick r:id="rId10"/>
                        </a:rPr>
                        <a:t>Activity selection problem</a:t>
                      </a:r>
                      <a:r>
                        <a:rPr lang="en-GB" sz="1400" dirty="0">
                          <a:effectLst/>
                        </a:rPr>
                        <a:t>,</a:t>
                      </a:r>
                      <a:br>
                        <a:rPr lang="en-GB" sz="1400" dirty="0">
                          <a:effectLst/>
                        </a:rPr>
                      </a:br>
                      <a:r>
                        <a:rPr lang="en-GB" sz="1400" u="none" strike="noStrike" dirty="0">
                          <a:effectLst/>
                          <a:hlinkClick r:id="rId11"/>
                        </a:rPr>
                        <a:t>Job scheduling problem</a:t>
                      </a:r>
                      <a:r>
                        <a:rPr lang="en-GB" sz="1400" dirty="0">
                          <a:effectLst/>
                        </a:rPr>
                        <a:t>,</a:t>
                      </a:r>
                      <a:br>
                        <a:rPr lang="en-GB" sz="1400" dirty="0">
                          <a:effectLst/>
                        </a:rPr>
                      </a:br>
                      <a:r>
                        <a:rPr lang="en-GB" sz="1400" u="none" strike="noStrike" dirty="0">
                          <a:effectLst/>
                          <a:hlinkClick r:id="rId12"/>
                        </a:rPr>
                        <a:t>Huffman codes</a:t>
                      </a:r>
                      <a:r>
                        <a:rPr lang="en-GB" sz="1400" dirty="0">
                          <a:effectLst/>
                        </a:rPr>
                        <a:t>,</a:t>
                      </a:r>
                      <a:br>
                        <a:rPr lang="en-GB" sz="1400" dirty="0">
                          <a:effectLst/>
                        </a:rPr>
                      </a:br>
                      <a:r>
                        <a:rPr lang="en-GB" sz="1400" u="none" strike="noStrike" dirty="0">
                          <a:effectLst/>
                          <a:hlinkClick r:id="rId13"/>
                        </a:rPr>
                        <a:t>Optimal storage on tapes</a:t>
                      </a:r>
                      <a:r>
                        <a:rPr lang="en-GB" sz="1400" dirty="0">
                          <a:effectLst/>
                        </a:rPr>
                        <a:t>,</a:t>
                      </a:r>
                      <a:br>
                        <a:rPr lang="en-GB" sz="1400" dirty="0">
                          <a:effectLst/>
                        </a:rPr>
                      </a:br>
                      <a:r>
                        <a:rPr lang="en-GB" sz="1400" u="none" strike="noStrike" dirty="0">
                          <a:effectLst/>
                          <a:hlinkClick r:id="rId14"/>
                        </a:rPr>
                        <a:t>Optimal merge pattern</a:t>
                      </a:r>
                      <a:r>
                        <a:rPr lang="en-GB" sz="1400" dirty="0">
                          <a:effectLst/>
                        </a:rPr>
                        <a:t>.</a:t>
                      </a:r>
                    </a:p>
                  </a:txBody>
                  <a:tcPr marL="89392" marR="89392" marT="44696" marB="44696" anchor="ctr"/>
                </a:tc>
                <a:extLst>
                  <a:ext uri="{0D108BD9-81ED-4DB2-BD59-A6C34878D82A}">
                    <a16:rowId xmlns:a16="http://schemas.microsoft.com/office/drawing/2014/main" val="2646324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832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F7D675F-FB40-43FA-B647-8FE163371123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95600" y="1905000"/>
            <a:ext cx="5943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0070C0"/>
                </a:solidFill>
                <a:latin typeface="Open Sans" panose="020B0606030504020204" pitchFamily="34" charset="0"/>
              </a:rPr>
              <a:t>So, we can't guarantee that the </a:t>
            </a:r>
            <a:endParaRPr lang="en-GB" sz="3600" dirty="0" smtClean="0">
              <a:solidFill>
                <a:srgbClr val="0070C0"/>
              </a:solidFill>
              <a:latin typeface="Open Sans" panose="020B0606030504020204" pitchFamily="34" charset="0"/>
            </a:endParaRPr>
          </a:p>
          <a:p>
            <a:r>
              <a:rPr lang="en-GB" sz="3600" dirty="0" smtClean="0">
                <a:solidFill>
                  <a:srgbClr val="FF0000"/>
                </a:solidFill>
                <a:latin typeface="Open Sans" panose="020B0606030504020204" pitchFamily="34" charset="0"/>
              </a:rPr>
              <a:t>Greedy </a:t>
            </a:r>
            <a:r>
              <a:rPr lang="en-GB" sz="3600" dirty="0">
                <a:solidFill>
                  <a:srgbClr val="FF0000"/>
                </a:solidFill>
                <a:latin typeface="Open Sans" panose="020B0606030504020204" pitchFamily="34" charset="0"/>
              </a:rPr>
              <a:t>algorithm always produces the overall best result.</a:t>
            </a:r>
            <a:endParaRPr lang="en-GB" sz="3600" dirty="0">
              <a:solidFill>
                <a:srgbClr val="FF0000"/>
              </a:solidFill>
            </a:endParaRPr>
          </a:p>
        </p:txBody>
      </p:sp>
      <p:pic>
        <p:nvPicPr>
          <p:cNvPr id="7" name="Picture 2" descr="Logical GIFs - Get the best gif on GIFER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7413"/>
            <a:ext cx="3064192" cy="5106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066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199" y="1600200"/>
            <a:ext cx="5217319" cy="4873752"/>
          </a:xfrm>
        </p:spPr>
        <p:txBody>
          <a:bodyPr/>
          <a:lstStyle/>
          <a:p>
            <a:r>
              <a:rPr lang="en-US" dirty="0"/>
              <a:t>Chapter </a:t>
            </a:r>
            <a:r>
              <a:rPr lang="en-US" dirty="0" smtClean="0"/>
              <a:t>16</a:t>
            </a:r>
          </a:p>
          <a:p>
            <a:pPr fontAlgn="t"/>
            <a:r>
              <a:rPr lang="en-GB" b="1" dirty="0"/>
              <a:t>Introduction to Algorithms, 3rd </a:t>
            </a:r>
            <a:r>
              <a:rPr lang="en-GB" b="1" dirty="0" smtClean="0"/>
              <a:t>Edition </a:t>
            </a:r>
            <a:r>
              <a:rPr lang="en-GB" dirty="0" smtClean="0">
                <a:solidFill>
                  <a:srgbClr val="1155CC"/>
                </a:solidFill>
                <a:hlinkClick r:id="rId2"/>
              </a:rPr>
              <a:t>Thomas </a:t>
            </a:r>
            <a:r>
              <a:rPr lang="en-GB" dirty="0">
                <a:solidFill>
                  <a:srgbClr val="1155CC"/>
                </a:solidFill>
                <a:hlinkClick r:id="rId2"/>
              </a:rPr>
              <a:t>H. </a:t>
            </a:r>
            <a:r>
              <a:rPr lang="en-GB" dirty="0" err="1" smtClean="0">
                <a:solidFill>
                  <a:srgbClr val="1155CC"/>
                </a:solidFill>
                <a:hlinkClick r:id="rId2"/>
              </a:rPr>
              <a:t>Cormen</a:t>
            </a:r>
            <a:endParaRPr lang="en-GB" dirty="0" smtClean="0">
              <a:solidFill>
                <a:srgbClr val="1155CC"/>
              </a:solidFill>
            </a:endParaRPr>
          </a:p>
          <a:p>
            <a:pPr fontAlgn="t"/>
            <a:endParaRPr lang="en-GB" dirty="0">
              <a:solidFill>
                <a:srgbClr val="1155CC"/>
              </a:solidFill>
            </a:endParaRPr>
          </a:p>
          <a:p>
            <a:pPr fontAlgn="t"/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hlinkClick r:id="rId3"/>
              </a:rPr>
              <a:t>https://www.geeksforgeeks.org/fundamentals-of-algorithms/?</a:t>
            </a:r>
            <a:r>
              <a:rPr lang="en-GB" sz="2000" dirty="0" smtClean="0">
                <a:solidFill>
                  <a:schemeClr val="tx1">
                    <a:lumMod val="95000"/>
                    <a:lumOff val="5000"/>
                  </a:schemeClr>
                </a:solidFill>
                <a:hlinkClick r:id="rId3"/>
              </a:rPr>
              <a:t>ref=shm</a:t>
            </a:r>
            <a:endParaRPr lang="en-GB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fontAlgn="t"/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https://www.codesdope.com/course/algorithms-greedy-algorithm/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F7D675F-FB40-43FA-B647-8FE163371123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1028" name="Picture 4" descr="Introduction to Algorithms 3rd Edition: Buy Introduction to Algorithms 3rd  Edition by Al. Cormen at Low Price in India | Flipkart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4519" y="1066800"/>
            <a:ext cx="2990850" cy="396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258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442CBDB-4699-4E2B-80AF-540B19877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63" y="1371600"/>
            <a:ext cx="4829696" cy="23431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4C8A73A-14F4-43C6-8E31-9819981E0325}"/>
              </a:ext>
            </a:extLst>
          </p:cNvPr>
          <p:cNvSpPr txBox="1"/>
          <p:nvPr/>
        </p:nvSpPr>
        <p:spPr bwMode="auto">
          <a:xfrm>
            <a:off x="2086235" y="4171952"/>
            <a:ext cx="5343525" cy="1107996"/>
          </a:xfrm>
          <a:prstGeom prst="rect">
            <a:avLst/>
          </a:prstGeom>
          <a:noFill/>
          <a:ln>
            <a:solidFill>
              <a:schemeClr val="tx1"/>
            </a:solidFill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Thanks to All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90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Review: The Knapsack Problem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873752"/>
          </a:xfrm>
        </p:spPr>
        <p:txBody>
          <a:bodyPr/>
          <a:lstStyle/>
          <a:p>
            <a:r>
              <a:rPr lang="en-US" altLang="en-US" dirty="0" smtClean="0"/>
              <a:t>More formally, the </a:t>
            </a:r>
            <a:r>
              <a:rPr lang="en-US" altLang="en-US" i="1" dirty="0" smtClean="0">
                <a:solidFill>
                  <a:srgbClr val="FF0000"/>
                </a:solidFill>
              </a:rPr>
              <a:t>0-1 knapsack problem</a:t>
            </a:r>
            <a:r>
              <a:rPr lang="en-US" altLang="en-US" dirty="0" smtClean="0"/>
              <a:t>:</a:t>
            </a:r>
          </a:p>
          <a:p>
            <a:pPr lvl="1"/>
            <a:r>
              <a:rPr lang="en-US" altLang="en-US" dirty="0" smtClean="0"/>
              <a:t>The thief must choose among </a:t>
            </a:r>
            <a:r>
              <a:rPr lang="en-US" altLang="en-US" i="1" dirty="0" smtClean="0">
                <a:solidFill>
                  <a:schemeClr val="accent3">
                    <a:lumMod val="75000"/>
                  </a:schemeClr>
                </a:solidFill>
              </a:rPr>
              <a:t>n</a:t>
            </a:r>
            <a:r>
              <a:rPr lang="en-US" altLang="en-US" dirty="0" smtClean="0">
                <a:solidFill>
                  <a:schemeClr val="accent3">
                    <a:lumMod val="75000"/>
                  </a:schemeClr>
                </a:solidFill>
              </a:rPr>
              <a:t> items</a:t>
            </a:r>
            <a:r>
              <a:rPr lang="en-US" altLang="en-US" dirty="0" smtClean="0"/>
              <a:t>, where the </a:t>
            </a:r>
            <a:r>
              <a:rPr lang="en-US" altLang="en-US" i="1" dirty="0" err="1" smtClean="0"/>
              <a:t>i</a:t>
            </a:r>
            <a:r>
              <a:rPr lang="en-US" altLang="en-US" i="1" dirty="0" err="1"/>
              <a:t>-</a:t>
            </a:r>
            <a:r>
              <a:rPr lang="en-US" altLang="en-US" dirty="0" err="1" smtClean="0"/>
              <a:t>th</a:t>
            </a:r>
            <a:r>
              <a:rPr lang="en-US" altLang="en-US" dirty="0" smtClean="0"/>
              <a:t> item worth </a:t>
            </a:r>
            <a:r>
              <a:rPr lang="en-US" altLang="en-US" i="1" dirty="0" smtClean="0"/>
              <a:t>v</a:t>
            </a:r>
            <a:r>
              <a:rPr lang="en-US" altLang="en-US" i="1" baseline="-25000" dirty="0" smtClean="0"/>
              <a:t>i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dollars and weighs </a:t>
            </a:r>
            <a:r>
              <a:rPr lang="en-US" altLang="en-US" i="1" dirty="0" err="1" smtClean="0"/>
              <a:t>w</a:t>
            </a:r>
            <a:r>
              <a:rPr lang="en-US" altLang="en-US" i="1" baseline="-25000" dirty="0" err="1" smtClean="0"/>
              <a:t>i</a:t>
            </a:r>
            <a:r>
              <a:rPr lang="en-US" altLang="en-US" dirty="0" smtClean="0"/>
              <a:t> pounds</a:t>
            </a:r>
          </a:p>
          <a:p>
            <a:pPr lvl="1"/>
            <a:r>
              <a:rPr lang="en-US" altLang="en-US" dirty="0" smtClean="0"/>
              <a:t>Carrying at most </a:t>
            </a:r>
            <a:r>
              <a:rPr lang="en-US" altLang="en-US" i="1" dirty="0" smtClean="0"/>
              <a:t>W</a:t>
            </a:r>
            <a:r>
              <a:rPr lang="en-US" altLang="en-US" dirty="0" smtClean="0"/>
              <a:t> pounds, maximize value</a:t>
            </a:r>
          </a:p>
          <a:p>
            <a:pPr lvl="2"/>
            <a:r>
              <a:rPr lang="en-US" altLang="en-US" dirty="0" smtClean="0"/>
              <a:t>Note: assume </a:t>
            </a:r>
            <a:r>
              <a:rPr lang="en-US" altLang="en-US" i="1" dirty="0" smtClean="0"/>
              <a:t>v</a:t>
            </a:r>
            <a:r>
              <a:rPr lang="en-US" altLang="en-US" i="1" baseline="-25000" dirty="0" smtClean="0"/>
              <a:t>i</a:t>
            </a:r>
            <a:r>
              <a:rPr lang="en-US" altLang="en-US" i="1" dirty="0" smtClean="0"/>
              <a:t>, </a:t>
            </a:r>
            <a:r>
              <a:rPr lang="en-US" altLang="en-US" i="1" dirty="0" err="1" smtClean="0"/>
              <a:t>w</a:t>
            </a:r>
            <a:r>
              <a:rPr lang="en-US" altLang="en-US" i="1" baseline="-25000" dirty="0" err="1" smtClean="0"/>
              <a:t>i</a:t>
            </a:r>
            <a:r>
              <a:rPr lang="en-US" altLang="en-US" i="1" dirty="0" smtClean="0"/>
              <a:t>, </a:t>
            </a:r>
            <a:r>
              <a:rPr lang="en-US" altLang="en-US" dirty="0" smtClean="0"/>
              <a:t>and </a:t>
            </a:r>
            <a:r>
              <a:rPr lang="en-US" altLang="en-US" i="1" dirty="0" smtClean="0"/>
              <a:t>W </a:t>
            </a:r>
            <a:r>
              <a:rPr lang="en-US" altLang="en-US" dirty="0" smtClean="0"/>
              <a:t>are all integers</a:t>
            </a:r>
          </a:p>
          <a:p>
            <a:pPr lvl="2"/>
            <a:r>
              <a:rPr lang="en-US" altLang="en-US" b="1" dirty="0" smtClean="0">
                <a:solidFill>
                  <a:srgbClr val="00B050"/>
                </a:solidFill>
              </a:rPr>
              <a:t>“0-1” b/c each item must be taken or left in entirety</a:t>
            </a:r>
          </a:p>
          <a:p>
            <a:pPr lvl="2"/>
            <a:endParaRPr lang="en-US" altLang="en-US" dirty="0" smtClean="0"/>
          </a:p>
          <a:p>
            <a:r>
              <a:rPr lang="en-US" altLang="en-US" dirty="0" smtClean="0"/>
              <a:t>A variation, the </a:t>
            </a:r>
            <a:r>
              <a:rPr lang="en-US" altLang="en-US" i="1" dirty="0" smtClean="0">
                <a:solidFill>
                  <a:srgbClr val="FF0000"/>
                </a:solidFill>
              </a:rPr>
              <a:t>fractional knapsack problem</a:t>
            </a:r>
            <a:r>
              <a:rPr lang="en-US" altLang="en-US" dirty="0" smtClean="0"/>
              <a:t>:</a:t>
            </a:r>
          </a:p>
          <a:p>
            <a:pPr lvl="1"/>
            <a:r>
              <a:rPr lang="en-US" altLang="en-US" dirty="0" smtClean="0"/>
              <a:t>Thief can take fractions of items</a:t>
            </a:r>
          </a:p>
          <a:p>
            <a:pPr lvl="1"/>
            <a:r>
              <a:rPr lang="en-US" altLang="en-US" dirty="0" smtClean="0"/>
              <a:t>Think of items in 0-1 problem as gold ingots, in fractional problem as buckets of gold dust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F7D675F-FB40-43FA-B647-8FE16337112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6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696200" cy="1143000"/>
          </a:xfrm>
        </p:spPr>
        <p:txBody>
          <a:bodyPr/>
          <a:lstStyle/>
          <a:p>
            <a:r>
              <a:rPr lang="en-US" altLang="en-US" dirty="0" smtClean="0"/>
              <a:t>The Knapsack Problem: </a:t>
            </a:r>
            <a:r>
              <a:rPr lang="en-GB" dirty="0" smtClean="0"/>
              <a:t>Applications</a:t>
            </a:r>
            <a:endParaRPr lang="en-US" altLang="en-US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873752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In </a:t>
            </a:r>
            <a:r>
              <a:rPr lang="en-GB" dirty="0"/>
              <a:t>many cases of resource allocation along with some constraint, the problem can be derived in a similar way of Knapsack problem.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Following </a:t>
            </a:r>
            <a:r>
              <a:rPr lang="en-GB" dirty="0"/>
              <a:t>is a set of example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GB" dirty="0"/>
          </a:p>
          <a:p>
            <a:pPr lvl="1"/>
            <a:r>
              <a:rPr lang="en-GB" dirty="0"/>
              <a:t>Finding the least wasteful way to cut raw materials</a:t>
            </a:r>
          </a:p>
          <a:p>
            <a:pPr lvl="1"/>
            <a:r>
              <a:rPr lang="en-GB" dirty="0"/>
              <a:t>portfolio optimization</a:t>
            </a:r>
          </a:p>
          <a:p>
            <a:pPr lvl="1"/>
            <a:r>
              <a:rPr lang="en-GB" dirty="0"/>
              <a:t>Cutting stock problems</a:t>
            </a:r>
          </a:p>
          <a:p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F7D675F-FB40-43FA-B647-8FE16337112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90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Solving The Knapsack Problem</a:t>
            </a:r>
          </a:p>
        </p:txBody>
      </p:sp>
      <p:sp>
        <p:nvSpPr>
          <p:cNvPr id="158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3752"/>
          </a:xfrm>
        </p:spPr>
        <p:txBody>
          <a:bodyPr/>
          <a:lstStyle/>
          <a:p>
            <a:r>
              <a:rPr lang="en-US" altLang="en-US" dirty="0"/>
              <a:t>Both variations exhibit optimal substructure</a:t>
            </a:r>
          </a:p>
          <a:p>
            <a:r>
              <a:rPr lang="en-US" altLang="en-US" dirty="0" smtClean="0"/>
              <a:t>The optimal solution to the </a:t>
            </a:r>
            <a:r>
              <a:rPr lang="en-US" altLang="en-US" dirty="0" smtClean="0">
                <a:solidFill>
                  <a:schemeClr val="accent3">
                    <a:lumMod val="75000"/>
                  </a:schemeClr>
                </a:solidFill>
              </a:rPr>
              <a:t>fractional knapsack problem</a:t>
            </a:r>
            <a:r>
              <a:rPr lang="en-US" altLang="en-US" dirty="0" smtClean="0"/>
              <a:t> can be found with a </a:t>
            </a:r>
            <a:r>
              <a:rPr lang="en-US" altLang="en-US" dirty="0" smtClean="0">
                <a:solidFill>
                  <a:srgbClr val="00B0F0"/>
                </a:solidFill>
              </a:rPr>
              <a:t>greedy algorithm</a:t>
            </a:r>
          </a:p>
          <a:p>
            <a:pPr lvl="1"/>
            <a:r>
              <a:rPr lang="en-US" altLang="en-US" b="1" i="1" dirty="0" smtClean="0">
                <a:solidFill>
                  <a:srgbClr val="00B050"/>
                </a:solidFill>
              </a:rPr>
              <a:t>How</a:t>
            </a:r>
            <a:r>
              <a:rPr lang="en-US" altLang="en-US" i="1" dirty="0" smtClean="0">
                <a:solidFill>
                  <a:srgbClr val="00B050"/>
                </a:solidFill>
              </a:rPr>
              <a:t>?</a:t>
            </a:r>
            <a:endParaRPr lang="en-US" altLang="en-US" dirty="0" smtClean="0">
              <a:solidFill>
                <a:srgbClr val="00B050"/>
              </a:solidFill>
            </a:endParaRPr>
          </a:p>
          <a:p>
            <a:r>
              <a:rPr lang="en-US" altLang="en-US" dirty="0" smtClean="0"/>
              <a:t>The optimal solution to the 0-1 problem cannot be found with the same greedy strategy</a:t>
            </a:r>
          </a:p>
          <a:p>
            <a:pPr lvl="1"/>
            <a:r>
              <a:rPr lang="en-US" altLang="en-US" dirty="0" smtClean="0"/>
              <a:t>however</a:t>
            </a:r>
            <a:r>
              <a:rPr lang="en-US" altLang="en-US" dirty="0"/>
              <a:t>, it can be solved with 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dynamic programming</a:t>
            </a:r>
          </a:p>
          <a:p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F7D675F-FB40-43FA-B647-8FE16337112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73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5155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O-1 knapsack is harder!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dirty="0" smtClean="0">
                <a:ea typeface="PMingLiU" pitchFamily="18" charset="-120"/>
              </a:rPr>
              <a:t>0-1 knapsack </a:t>
            </a:r>
            <a:r>
              <a:rPr lang="en-US" altLang="zh-TW" sz="2800" dirty="0" smtClean="0">
                <a:solidFill>
                  <a:srgbClr val="C00000"/>
                </a:solidFill>
                <a:ea typeface="PMingLiU" pitchFamily="18" charset="-120"/>
              </a:rPr>
              <a:t>cannot be solved </a:t>
            </a:r>
            <a:r>
              <a:rPr lang="en-US" altLang="zh-TW" sz="2800" dirty="0" smtClean="0">
                <a:ea typeface="PMingLiU" pitchFamily="18" charset="-120"/>
              </a:rPr>
              <a:t>by the </a:t>
            </a:r>
            <a:r>
              <a:rPr lang="en-US" altLang="zh-TW" sz="2800" dirty="0" smtClean="0">
                <a:solidFill>
                  <a:schemeClr val="accent3">
                    <a:lumMod val="75000"/>
                  </a:schemeClr>
                </a:solidFill>
                <a:ea typeface="PMingLiU" pitchFamily="18" charset="-120"/>
              </a:rPr>
              <a:t>greedy strategy</a:t>
            </a:r>
          </a:p>
          <a:p>
            <a:pPr lvl="1" eaLnBrk="1" hangingPunct="1"/>
            <a:r>
              <a:rPr lang="en-US" altLang="zh-TW" sz="2400" dirty="0" smtClean="0">
                <a:ea typeface="PMingLiU" pitchFamily="18" charset="-120"/>
              </a:rPr>
              <a:t>Unable to fill the knapsack to capacity, and the empty space lowers the effective value per pound of the packing</a:t>
            </a:r>
          </a:p>
          <a:p>
            <a:pPr lvl="1" eaLnBrk="1" hangingPunct="1"/>
            <a:r>
              <a:rPr lang="en-US" altLang="zh-TW" sz="2400" dirty="0" smtClean="0">
                <a:ea typeface="PMingLiU" pitchFamily="18" charset="-120"/>
              </a:rPr>
              <a:t>We must compare the solution to the sub-problem in which the item is included with the solution to the sub-problem in which the item is excluded before we can make the choice</a:t>
            </a:r>
          </a:p>
          <a:p>
            <a:pPr lvl="1" eaLnBrk="1" hangingPunct="1"/>
            <a:r>
              <a:rPr lang="en-US" altLang="zh-TW" sz="2400" dirty="0" smtClean="0">
                <a:solidFill>
                  <a:schemeClr val="accent2"/>
                </a:solidFill>
                <a:ea typeface="PMingLiU" pitchFamily="18" charset="-120"/>
              </a:rPr>
              <a:t>Dynamic Programming</a:t>
            </a:r>
          </a:p>
          <a:p>
            <a:pPr eaLnBrk="1" hangingPunct="1"/>
            <a:endParaRPr lang="en-US" altLang="en-US" sz="28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F7D675F-FB40-43FA-B647-8FE16337112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21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knapsack </a:t>
            </a:r>
            <a:r>
              <a:rPr lang="en-US" dirty="0"/>
              <a:t>problem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089251"/>
              </p:ext>
            </p:extLst>
          </p:nvPr>
        </p:nvGraphicFramePr>
        <p:xfrm>
          <a:off x="1524000" y="3230562"/>
          <a:ext cx="5105401" cy="1600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0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9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9277">
                <a:tc>
                  <a:txBody>
                    <a:bodyPr/>
                    <a:lstStyle/>
                    <a:p>
                      <a:r>
                        <a:rPr lang="en-US" sz="1600" b="1" dirty="0"/>
                        <a:t>Item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Value/Weight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308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308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308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20000" cy="1447800"/>
          </a:xfrm>
        </p:spPr>
        <p:txBody>
          <a:bodyPr/>
          <a:lstStyle/>
          <a:p>
            <a:pPr algn="just"/>
            <a:r>
              <a:rPr lang="en-US" sz="2000" dirty="0"/>
              <a:t>Here is the value per pound table.</a:t>
            </a:r>
          </a:p>
          <a:p>
            <a:pPr algn="just"/>
            <a:r>
              <a:rPr lang="en-US" sz="2000" dirty="0"/>
              <a:t>Greedy choice – first take the item with most value per pound. So, take item 1 first, then item 2 and then item 3.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0B2F-62F1-431F-8D30-B78A3E10554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7526338" y="152400"/>
          <a:ext cx="1328737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7" name="Clip" r:id="rId3" imgW="2225644" imgH="2682844" progId="MS_ClipArt_Gallery.5">
                  <p:embed/>
                </p:oleObj>
              </mc:Choice>
              <mc:Fallback>
                <p:oleObj name="Clip" r:id="rId3" imgW="2225644" imgH="2682844" progId="MS_ClipArt_Gallery.5">
                  <p:embed/>
                  <p:pic>
                    <p:nvPicPr>
                      <p:cNvPr id="2048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6338" y="152400"/>
                        <a:ext cx="1328737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6977167" y="3519548"/>
            <a:ext cx="1762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(most valuable)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529366" y="3736973"/>
            <a:ext cx="144780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03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3" descr="D:\McGraw-Hill Projects\Cormen\images\fig16-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BA095E-FDFD-4F86-9E95-9BCC894CE65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8109</TotalTime>
  <Words>1798</Words>
  <Application>Microsoft Office PowerPoint</Application>
  <PresentationFormat>On-screen Show (4:3)</PresentationFormat>
  <Paragraphs>362</Paragraphs>
  <Slides>33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50" baseType="lpstr">
      <vt:lpstr>Arial</vt:lpstr>
      <vt:lpstr>Arimo</vt:lpstr>
      <vt:lpstr>Calibri</vt:lpstr>
      <vt:lpstr>Cambria</vt:lpstr>
      <vt:lpstr>Century Schoolbook</vt:lpstr>
      <vt:lpstr>Lucida Calligraphy</vt:lpstr>
      <vt:lpstr>Lucida Sans Unicode</vt:lpstr>
      <vt:lpstr>Montserrat</vt:lpstr>
      <vt:lpstr>Open Sans</vt:lpstr>
      <vt:lpstr>PMingLiU</vt:lpstr>
      <vt:lpstr>roboto condensed</vt:lpstr>
      <vt:lpstr>Times New Roman</vt:lpstr>
      <vt:lpstr>Wingdings</vt:lpstr>
      <vt:lpstr>Wingdings 2</vt:lpstr>
      <vt:lpstr>Oriel</vt:lpstr>
      <vt:lpstr>Clip</vt:lpstr>
      <vt:lpstr>Equation</vt:lpstr>
      <vt:lpstr>PowerPoint Presentation</vt:lpstr>
      <vt:lpstr>PowerPoint Presentation</vt:lpstr>
      <vt:lpstr> The Knapsack Problem</vt:lpstr>
      <vt:lpstr>Review: The Knapsack Problem</vt:lpstr>
      <vt:lpstr>The Knapsack Problem: Applications</vt:lpstr>
      <vt:lpstr>Solving The Knapsack Problem</vt:lpstr>
      <vt:lpstr>O-1 knapsack is harder!</vt:lpstr>
      <vt:lpstr>knapsack problem</vt:lpstr>
      <vt:lpstr>PowerPoint Presentation</vt:lpstr>
      <vt:lpstr>The Fractional Knapsack Problem</vt:lpstr>
      <vt:lpstr>Greedy Algorithm for Fractional Knapsack problem</vt:lpstr>
      <vt:lpstr>Example</vt:lpstr>
      <vt:lpstr>Example</vt:lpstr>
      <vt:lpstr>Example</vt:lpstr>
      <vt:lpstr>Fractional Knapsack Algorithm - iterative</vt:lpstr>
      <vt:lpstr>Fractional Knapsack Algorithm - recursive</vt:lpstr>
      <vt:lpstr>Fractional Knapsack Algorithm </vt:lpstr>
      <vt:lpstr>PowerPoint Presentation</vt:lpstr>
      <vt:lpstr>Coin Changing Problem</vt:lpstr>
      <vt:lpstr>Coin Changing Problem</vt:lpstr>
      <vt:lpstr>Coin Changing Problem</vt:lpstr>
      <vt:lpstr>Coin Changing Problem</vt:lpstr>
      <vt:lpstr>Coin Changing Problem</vt:lpstr>
      <vt:lpstr>Coin Changing problem – recursive solution</vt:lpstr>
      <vt:lpstr>Issue with Greedy Algorithm Approach</vt:lpstr>
      <vt:lpstr>Issue with Greedy Algorithm Approach</vt:lpstr>
      <vt:lpstr>Try the following</vt:lpstr>
      <vt:lpstr>Another Example : Try yourself</vt:lpstr>
      <vt:lpstr>PowerPoint Presentation</vt:lpstr>
      <vt:lpstr>PowerPoint Presentation</vt:lpstr>
      <vt:lpstr>PowerPoint Presentation</vt:lpstr>
      <vt:lpstr>Reference</vt:lpstr>
      <vt:lpstr>PowerPoint Presentation</vt:lpstr>
    </vt:vector>
  </TitlesOfParts>
  <Company>Thomson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Fahad Ahmed</cp:lastModifiedBy>
  <cp:revision>130</cp:revision>
  <dcterms:created xsi:type="dcterms:W3CDTF">2017-10-24T13:42:10Z</dcterms:created>
  <dcterms:modified xsi:type="dcterms:W3CDTF">2022-02-13T06:07:43Z</dcterms:modified>
</cp:coreProperties>
</file>