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402" r:id="rId2"/>
    <p:sldId id="503" r:id="rId3"/>
    <p:sldId id="504" r:id="rId4"/>
    <p:sldId id="579" r:id="rId5"/>
    <p:sldId id="580" r:id="rId6"/>
    <p:sldId id="581" r:id="rId7"/>
    <p:sldId id="582" r:id="rId8"/>
    <p:sldId id="583" r:id="rId9"/>
    <p:sldId id="584" r:id="rId10"/>
    <p:sldId id="585" r:id="rId11"/>
    <p:sldId id="586" r:id="rId12"/>
    <p:sldId id="587" r:id="rId13"/>
    <p:sldId id="588" r:id="rId14"/>
    <p:sldId id="589" r:id="rId15"/>
    <p:sldId id="609" r:id="rId16"/>
    <p:sldId id="610" r:id="rId17"/>
    <p:sldId id="611" r:id="rId18"/>
    <p:sldId id="612" r:id="rId19"/>
    <p:sldId id="530" r:id="rId20"/>
    <p:sldId id="531" r:id="rId21"/>
    <p:sldId id="532" r:id="rId22"/>
    <p:sldId id="533" r:id="rId23"/>
    <p:sldId id="534" r:id="rId24"/>
    <p:sldId id="535" r:id="rId25"/>
    <p:sldId id="624" r:id="rId26"/>
    <p:sldId id="536" r:id="rId27"/>
    <p:sldId id="625" r:id="rId28"/>
    <p:sldId id="626" r:id="rId29"/>
    <p:sldId id="627" r:id="rId30"/>
    <p:sldId id="628" r:id="rId31"/>
    <p:sldId id="629" r:id="rId32"/>
    <p:sldId id="630" r:id="rId33"/>
    <p:sldId id="631" r:id="rId34"/>
    <p:sldId id="632" r:id="rId35"/>
    <p:sldId id="578" r:id="rId36"/>
    <p:sldId id="50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B383AD"/>
    <a:srgbClr val="09C2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9" autoAdjust="0"/>
    <p:restoredTop sz="94660"/>
  </p:normalViewPr>
  <p:slideViewPr>
    <p:cSldViewPr>
      <p:cViewPr varScale="1">
        <p:scale>
          <a:sx n="70" d="100"/>
          <a:sy n="70" d="100"/>
        </p:scale>
        <p:origin x="-17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9F005-DFE0-4A14-B04F-83F4D72AD05F}" type="datetimeFigureOut">
              <a:rPr lang="en-AU" smtClean="0"/>
              <a:t>28/03/2022</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8C416-849B-45E2-A6AB-185F376C7567}" type="slidenum">
              <a:rPr lang="en-AU" smtClean="0"/>
              <a:t>‹#›</a:t>
            </a:fld>
            <a:endParaRPr lang="en-AU"/>
          </a:p>
        </p:txBody>
      </p:sp>
    </p:spTree>
    <p:extLst>
      <p:ext uri="{BB962C8B-B14F-4D97-AF65-F5344CB8AC3E}">
        <p14:creationId xmlns:p14="http://schemas.microsoft.com/office/powerpoint/2010/main" val="243773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E963DC78-1593-4007-BD37-36D07CE68C01}" type="datetime1">
              <a:rPr lang="en-US" smtClean="0"/>
              <a:t>28-Mar-22</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A670F586-5CD2-4397-B049-3778D4015E0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08718CBA-EC98-4475-8AF4-A819AB082843}" type="datetime1">
              <a:rPr lang="en-US" smtClean="0"/>
              <a:t>28-Mar-22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E247BB2-D279-4926-A2CD-30DDDA9EBF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50F993E8-96B7-4F0E-9CCB-FF05DDCEBEC9}" type="datetime1">
              <a:rPr lang="en-US" smtClean="0"/>
              <a:t>28-Mar-22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A26DE28-ED39-4803-96C6-CEC74CFF62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p:txBody>
          <a:bodyPr rtlCol="0"/>
          <a:lstStyle>
            <a:lvl1pPr>
              <a:defRPr/>
            </a:lvl1pPr>
          </a:lstStyle>
          <a:p>
            <a:pPr>
              <a:defRPr/>
            </a:pPr>
            <a:fld id="{3FDBED27-4B6F-4C78-ACFD-8FEC09501FBF}" type="datetime1">
              <a:rPr lang="en-US" smtClean="0"/>
              <a:t>28-Mar-22</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CDBA0F6D-8A96-4651-916D-0ADD6FCD144D}"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6A95F0DC-12C9-4285-8599-187EF64E7CAF}" type="datetime1">
              <a:rPr lang="en-US" smtClean="0"/>
              <a:t>28-Mar-22</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44F21F87-D3CE-44EC-8BFB-30A8BCC90B6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7CE89071-8F16-453D-894B-75123FAF0026}" type="datetime1">
              <a:rPr lang="en-US" smtClean="0"/>
              <a:t>28-Mar-22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C6A34D97-80B3-4BFC-A10A-3B4C12D4611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pPr>
              <a:defRPr/>
            </a:pPr>
            <a:fld id="{9938421E-B01D-492F-ADAA-14109F6AAC06}" type="datetime1">
              <a:rPr lang="en-US" smtClean="0"/>
              <a:t>28-Mar-22</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5C6778CB-0A8D-4477-8617-B06F544E7DC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p:cNvSpPr>
            <a:spLocks noGrp="1"/>
          </p:cNvSpPr>
          <p:nvPr>
            <p:ph type="dt" sz="half" idx="10"/>
          </p:nvPr>
        </p:nvSpPr>
        <p:spPr/>
        <p:txBody>
          <a:bodyPr rtlCol="0"/>
          <a:lstStyle>
            <a:lvl1pPr>
              <a:defRPr/>
            </a:lvl1pPr>
          </a:lstStyle>
          <a:p>
            <a:pPr>
              <a:defRPr/>
            </a:pPr>
            <a:fld id="{2339C2B6-9E86-4D16-A769-D1ED00749CF5}" type="datetime1">
              <a:rPr lang="en-US" smtClean="0"/>
              <a:t>28-Mar-22</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08F6173E-CAD8-44B2-9898-ABF5B58702C4}"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862B989-D6A3-4134-B42C-F6FCD9C4AE6E}" type="datetime1">
              <a:rPr lang="en-US" smtClean="0"/>
              <a:t>28-Mar-22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49D60462-3F56-4F77-9022-A8F0DB626B8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p:cNvSpPr>
            <a:spLocks noGrp="1"/>
          </p:cNvSpPr>
          <p:nvPr>
            <p:ph type="dt" sz="half" idx="10"/>
          </p:nvPr>
        </p:nvSpPr>
        <p:spPr/>
        <p:txBody>
          <a:bodyPr rtlCol="0"/>
          <a:lstStyle>
            <a:lvl1pPr>
              <a:defRPr/>
            </a:lvl1pPr>
          </a:lstStyle>
          <a:p>
            <a:pPr>
              <a:defRPr/>
            </a:pPr>
            <a:fld id="{966B6B4B-0F8E-47D4-B1F9-ADB48412EA62}" type="datetime1">
              <a:rPr lang="en-US" smtClean="0"/>
              <a:t>28-Mar-22</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A25696E0-7E67-4A24-843C-E19E517F6883}"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CA227D78-2023-4A03-9467-DED3F66B9C80}" type="datetime1">
              <a:rPr lang="en-US" smtClean="0"/>
              <a:t>28-Mar-22</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89C9D9DF-360E-45A5-BAB2-EE6C886619C0}"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cs typeface="+mn-cs"/>
              </a:defRPr>
            </a:lvl1pPr>
          </a:lstStyle>
          <a:p>
            <a:pPr>
              <a:defRPr/>
            </a:pPr>
            <a:fld id="{21591F5B-E9C9-44B7-A02C-7B7F78A563B5}" type="datetime1">
              <a:rPr lang="en-US" smtClean="0"/>
              <a:t>28-Mar-22</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cs typeface="+mn-cs"/>
              </a:defRPr>
            </a:lvl1pPr>
          </a:lstStyle>
          <a:p>
            <a:pPr>
              <a:defRPr/>
            </a:pPr>
            <a:fld id="{FCD53590-7DBC-4987-9ADC-EF38977D465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8" r:id="rId4"/>
    <p:sldLayoutId id="2147483679" r:id="rId5"/>
    <p:sldLayoutId id="2147483686" r:id="rId6"/>
    <p:sldLayoutId id="2147483680" r:id="rId7"/>
    <p:sldLayoutId id="2147483687" r:id="rId8"/>
    <p:sldLayoutId id="2147483688" r:id="rId9"/>
    <p:sldLayoutId id="2147483681" r:id="rId10"/>
    <p:sldLayoutId id="2147483682" r:id="rId11"/>
  </p:sldLayoutIdLst>
  <p:hf hdr="0" ftr="0" dt="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codeforces.com/blog/entry/7114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xmlns="" id="{B9994641-FDD5-4191-A4CE-DF07C7915E89}"/>
              </a:ext>
            </a:extLst>
          </p:cNvPr>
          <p:cNvSpPr txBox="1">
            <a:spLocks/>
          </p:cNvSpPr>
          <p:nvPr/>
        </p:nvSpPr>
        <p:spPr>
          <a:xfrm>
            <a:off x="1270991" y="5380037"/>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xmlns=""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62200" y="2190498"/>
            <a:ext cx="3905235" cy="1754326"/>
          </a:xfrm>
          <a:prstGeom prst="rect">
            <a:avLst/>
          </a:prstGeom>
          <a:noFill/>
        </p:spPr>
        <p:txBody>
          <a:bodyPr wrap="none" rtlCol="0">
            <a:spAutoFit/>
          </a:bodyPr>
          <a:lstStyle/>
          <a:p>
            <a:pPr algn="ctr"/>
            <a:r>
              <a:rPr lang="en-US" sz="6000" dirty="0">
                <a:solidFill>
                  <a:srgbClr val="0070C0"/>
                </a:solidFill>
                <a:latin typeface="Lucida Calligraphy" panose="03010101010101010101" pitchFamily="66" charset="0"/>
                <a:ea typeface="+mj-ea"/>
                <a:cs typeface="+mj-cs"/>
              </a:rPr>
              <a:t>CSE- </a:t>
            </a:r>
            <a:r>
              <a:rPr lang="en-US" sz="6000" dirty="0" smtClean="0">
                <a:solidFill>
                  <a:srgbClr val="0070C0"/>
                </a:solidFill>
                <a:latin typeface="Lucida Calligraphy" panose="03010101010101010101" pitchFamily="66" charset="0"/>
                <a:ea typeface="+mj-ea"/>
                <a:cs typeface="+mj-cs"/>
              </a:rPr>
              <a:t>207</a:t>
            </a:r>
          </a:p>
          <a:p>
            <a:pPr algn="ctr"/>
            <a:r>
              <a:rPr lang="en-US" sz="4800" dirty="0">
                <a:solidFill>
                  <a:srgbClr val="00B0F0"/>
                </a:solidFill>
                <a:latin typeface="Lucida Calligraphy" panose="03010101010101010101" pitchFamily="66" charset="0"/>
                <a:ea typeface="+mj-ea"/>
                <a:cs typeface="+mj-cs"/>
              </a:rPr>
              <a:t>Algorithms</a:t>
            </a:r>
          </a:p>
        </p:txBody>
      </p:sp>
      <p:sp>
        <p:nvSpPr>
          <p:cNvPr id="12" name="Rectangle 2"/>
          <p:cNvSpPr txBox="1">
            <a:spLocks noChangeArrowheads="1"/>
          </p:cNvSpPr>
          <p:nvPr/>
        </p:nvSpPr>
        <p:spPr>
          <a:xfrm>
            <a:off x="1330812" y="4003448"/>
            <a:ext cx="6798776" cy="1447801"/>
          </a:xfrm>
          <a:prstGeom prst="rect">
            <a:avLst/>
          </a:prstGeom>
        </p:spPr>
        <p:txBody>
          <a:bodyPr vert="horz" lIns="91440" tIns="45720" rIns="91440" bIns="45720" rtlCol="0" anchor="ctr">
            <a:no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GB" sz="3600" b="1" dirty="0" smtClean="0">
                <a:solidFill>
                  <a:srgbClr val="C00000"/>
                </a:solidFill>
              </a:rPr>
              <a:t>Lecture</a:t>
            </a:r>
            <a:r>
              <a:rPr lang="en-US" sz="3600" b="1" smtClean="0">
                <a:solidFill>
                  <a:srgbClr val="C00000"/>
                </a:solidFill>
              </a:rPr>
              <a:t>: 15</a:t>
            </a:r>
            <a:endParaRPr lang="en-US" sz="3600" b="1" dirty="0" smtClean="0">
              <a:solidFill>
                <a:srgbClr val="C00000"/>
              </a:solidFill>
            </a:endParaRPr>
          </a:p>
          <a:p>
            <a:pPr algn="ctr"/>
            <a:r>
              <a:rPr lang="en-US" sz="4000" dirty="0">
                <a:solidFill>
                  <a:srgbClr val="002060"/>
                </a:solidFill>
              </a:rPr>
              <a:t>Graph: BFS-DFS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295" y="328486"/>
            <a:ext cx="1841042" cy="1785812"/>
          </a:xfrm>
          <a:prstGeom prst="rect">
            <a:avLst/>
          </a:prstGeom>
        </p:spPr>
      </p:pic>
      <p:sp>
        <p:nvSpPr>
          <p:cNvPr id="5" name="Slide Number Placeholder 4"/>
          <p:cNvSpPr>
            <a:spLocks noGrp="1"/>
          </p:cNvSpPr>
          <p:nvPr>
            <p:ph type="sldNum" sz="quarter" idx="11"/>
          </p:nvPr>
        </p:nvSpPr>
        <p:spPr/>
        <p:txBody>
          <a:bodyPr/>
          <a:lstStyle/>
          <a:p>
            <a:fld id="{46B77B13-1077-4559-BB8D-5228CB5F82E1}" type="slidenum">
              <a:rPr lang="en-US" smtClean="0"/>
              <a:pPr/>
              <a:t>1</a:t>
            </a:fld>
            <a:endParaRPr lang="en-US"/>
          </a:p>
        </p:txBody>
      </p:sp>
    </p:spTree>
    <p:extLst>
      <p:ext uri="{BB962C8B-B14F-4D97-AF65-F5344CB8AC3E}">
        <p14:creationId xmlns:p14="http://schemas.microsoft.com/office/powerpoint/2010/main" val="1472472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457200" y="274638"/>
            <a:ext cx="7467600" cy="563562"/>
          </a:xfrm>
        </p:spPr>
        <p:txBody>
          <a:bodyPr/>
          <a:lstStyle/>
          <a:p>
            <a:pPr eaLnBrk="1" hangingPunct="1"/>
            <a:r>
              <a:rPr lang="en-US" dirty="0"/>
              <a:t>Applications of Graph </a:t>
            </a:r>
            <a:endParaRPr lang="en-US" dirty="0" smtClean="0"/>
          </a:p>
        </p:txBody>
      </p:sp>
      <p:sp>
        <p:nvSpPr>
          <p:cNvPr id="4" name="Rectangle 3"/>
          <p:cNvSpPr/>
          <p:nvPr/>
        </p:nvSpPr>
        <p:spPr>
          <a:xfrm>
            <a:off x="304800" y="990600"/>
            <a:ext cx="8229600" cy="5847755"/>
          </a:xfrm>
          <a:prstGeom prst="rect">
            <a:avLst/>
          </a:prstGeom>
        </p:spPr>
        <p:txBody>
          <a:bodyPr wrap="square">
            <a:spAutoFit/>
          </a:bodyPr>
          <a:lstStyle/>
          <a:p>
            <a:pPr algn="just"/>
            <a:r>
              <a:rPr lang="en-US" sz="2200" b="1" dirty="0">
                <a:latin typeface="+mn-lt"/>
              </a:rPr>
              <a:t>Google maps</a:t>
            </a:r>
            <a:r>
              <a:rPr lang="en-US" sz="2200" dirty="0">
                <a:latin typeface="+mn-lt"/>
              </a:rPr>
              <a:t> uses graphs for building transportation systems, where intersection of two(or more) roads are considered to be a vertex and the road connecting two vertices is considered to be an edge, thus their navigation system is based on the algorithm to calculate the shortest path between two vertices</a:t>
            </a:r>
            <a:r>
              <a:rPr lang="en-US" sz="2200" dirty="0" smtClean="0">
                <a:latin typeface="+mn-lt"/>
              </a:rPr>
              <a:t>.</a:t>
            </a:r>
          </a:p>
          <a:p>
            <a:pPr algn="just"/>
            <a:endParaRPr lang="en-US" sz="2200" dirty="0">
              <a:latin typeface="+mn-lt"/>
            </a:endParaRPr>
          </a:p>
          <a:p>
            <a:pPr algn="just"/>
            <a:r>
              <a:rPr lang="en-US" sz="2200" dirty="0">
                <a:latin typeface="+mn-lt"/>
              </a:rPr>
              <a:t>In </a:t>
            </a:r>
            <a:r>
              <a:rPr lang="en-US" sz="2200" b="1" dirty="0">
                <a:latin typeface="+mn-lt"/>
              </a:rPr>
              <a:t>Facebook</a:t>
            </a:r>
            <a:r>
              <a:rPr lang="en-US" sz="2200" dirty="0">
                <a:latin typeface="+mn-lt"/>
              </a:rPr>
              <a:t>, users are considered to be the vertices and if they are friends then there is an edge running between them. Facebook’s Friend suggestion algorithm uses graph theory. Facebook is an example of </a:t>
            </a:r>
            <a:r>
              <a:rPr lang="en-US" sz="2200" b="1" dirty="0">
                <a:latin typeface="+mn-lt"/>
              </a:rPr>
              <a:t>undirected graph</a:t>
            </a:r>
            <a:r>
              <a:rPr lang="en-US" sz="2200" dirty="0" smtClean="0">
                <a:latin typeface="+mn-lt"/>
              </a:rPr>
              <a:t>.</a:t>
            </a:r>
          </a:p>
          <a:p>
            <a:pPr algn="just"/>
            <a:endParaRPr lang="en-US" sz="2200" dirty="0">
              <a:latin typeface="+mn-lt"/>
            </a:endParaRPr>
          </a:p>
          <a:p>
            <a:pPr algn="just"/>
            <a:r>
              <a:rPr lang="en-US" sz="2200" dirty="0">
                <a:latin typeface="+mn-lt"/>
              </a:rPr>
              <a:t>In </a:t>
            </a:r>
            <a:r>
              <a:rPr lang="en-US" sz="2200" b="1" dirty="0">
                <a:latin typeface="+mn-lt"/>
              </a:rPr>
              <a:t>World Wide Web</a:t>
            </a:r>
            <a:r>
              <a:rPr lang="en-US" sz="2200" dirty="0">
                <a:latin typeface="+mn-lt"/>
              </a:rPr>
              <a:t>, web pages are considered to be the vertices. There is an edge from a page u to other page v if there is a link of page v on page u. This is an example of </a:t>
            </a:r>
            <a:r>
              <a:rPr lang="en-US" sz="2200" b="1" dirty="0">
                <a:latin typeface="+mn-lt"/>
              </a:rPr>
              <a:t>Directed graph</a:t>
            </a:r>
            <a:r>
              <a:rPr lang="en-US" sz="2200" dirty="0">
                <a:latin typeface="+mn-lt"/>
              </a:rPr>
              <a:t>. It was the basic idea behind </a:t>
            </a:r>
            <a:r>
              <a:rPr lang="en-US" sz="2200" u="sng" dirty="0">
                <a:solidFill>
                  <a:srgbClr val="FF0000"/>
                </a:solidFill>
                <a:latin typeface="+mn-lt"/>
              </a:rPr>
              <a:t>Google Page Ranking Algorithm</a:t>
            </a:r>
            <a:r>
              <a:rPr lang="en-US" sz="2200" dirty="0" smtClean="0">
                <a:solidFill>
                  <a:srgbClr val="FF0000"/>
                </a:solidFill>
                <a:latin typeface="+mn-lt"/>
              </a:rPr>
              <a:t>.</a:t>
            </a:r>
          </a:p>
        </p:txBody>
      </p:sp>
    </p:spTree>
    <p:extLst>
      <p:ext uri="{BB962C8B-B14F-4D97-AF65-F5344CB8AC3E}">
        <p14:creationId xmlns:p14="http://schemas.microsoft.com/office/powerpoint/2010/main" val="2504486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457200" y="274638"/>
            <a:ext cx="7467600" cy="563562"/>
          </a:xfrm>
        </p:spPr>
        <p:txBody>
          <a:bodyPr/>
          <a:lstStyle/>
          <a:p>
            <a:pPr eaLnBrk="1" hangingPunct="1"/>
            <a:r>
              <a:rPr lang="en-US" dirty="0"/>
              <a:t>Applications of Graph </a:t>
            </a:r>
            <a:endParaRPr lang="en-US" dirty="0" smtClean="0"/>
          </a:p>
        </p:txBody>
      </p:sp>
      <p:sp>
        <p:nvSpPr>
          <p:cNvPr id="4" name="Rectangle 3"/>
          <p:cNvSpPr/>
          <p:nvPr/>
        </p:nvSpPr>
        <p:spPr>
          <a:xfrm>
            <a:off x="304800" y="990600"/>
            <a:ext cx="8229600" cy="3139321"/>
          </a:xfrm>
          <a:prstGeom prst="rect">
            <a:avLst/>
          </a:prstGeom>
        </p:spPr>
        <p:txBody>
          <a:bodyPr wrap="square">
            <a:spAutoFit/>
          </a:bodyPr>
          <a:lstStyle/>
          <a:p>
            <a:pPr algn="just"/>
            <a:r>
              <a:rPr lang="en-US" sz="2200" dirty="0" smtClean="0">
                <a:latin typeface="+mn-lt"/>
              </a:rPr>
              <a:t>In</a:t>
            </a:r>
            <a:r>
              <a:rPr lang="en-US" sz="2200" dirty="0">
                <a:latin typeface="+mn-lt"/>
              </a:rPr>
              <a:t> </a:t>
            </a:r>
            <a:r>
              <a:rPr lang="en-US" sz="2200" b="1" dirty="0">
                <a:latin typeface="+mn-lt"/>
              </a:rPr>
              <a:t>Operating System</a:t>
            </a:r>
            <a:r>
              <a:rPr lang="en-US" sz="2200" dirty="0">
                <a:latin typeface="+mn-lt"/>
              </a:rPr>
              <a:t>, we come across the Resource Allocation Graph where each process and resources are considered to be vertices. Edges are drawn from resources to the allocated process, or from requesting process to the requested resource. If this leads to any formation of a cycle then a deadlock will occur</a:t>
            </a:r>
            <a:r>
              <a:rPr lang="en-US" sz="2200" dirty="0" smtClean="0">
                <a:latin typeface="+mn-lt"/>
              </a:rPr>
              <a:t>.</a:t>
            </a:r>
          </a:p>
          <a:p>
            <a:pPr algn="just"/>
            <a:endParaRPr lang="en-US" sz="2200" dirty="0" smtClean="0">
              <a:latin typeface="+mn-lt"/>
            </a:endParaRPr>
          </a:p>
          <a:p>
            <a:pPr algn="just"/>
            <a:r>
              <a:rPr lang="en-US" sz="2200" b="1" dirty="0" err="1" smtClean="0">
                <a:latin typeface="+mn-lt"/>
              </a:rPr>
              <a:t>Blockchains</a:t>
            </a:r>
            <a:r>
              <a:rPr lang="en-US" sz="2200" dirty="0" smtClean="0">
                <a:latin typeface="+mn-lt"/>
              </a:rPr>
              <a:t> </a:t>
            </a:r>
            <a:r>
              <a:rPr lang="en-US" sz="2200" dirty="0">
                <a:latin typeface="+mn-lt"/>
              </a:rPr>
              <a:t>also use graphs. The nodes are blocks that store many transactions while the edges connect subsequent blocks.</a:t>
            </a:r>
          </a:p>
        </p:txBody>
      </p:sp>
    </p:spTree>
    <p:extLst>
      <p:ext uri="{BB962C8B-B14F-4D97-AF65-F5344CB8AC3E}">
        <p14:creationId xmlns:p14="http://schemas.microsoft.com/office/powerpoint/2010/main" val="63245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457200" y="274638"/>
            <a:ext cx="7467600" cy="563562"/>
          </a:xfrm>
        </p:spPr>
        <p:txBody>
          <a:bodyPr/>
          <a:lstStyle/>
          <a:p>
            <a:pPr eaLnBrk="1" hangingPunct="1"/>
            <a:r>
              <a:rPr lang="en-US" dirty="0"/>
              <a:t>Applications of Graph </a:t>
            </a:r>
            <a:r>
              <a:rPr lang="en-US" dirty="0" smtClean="0"/>
              <a:t>:</a:t>
            </a:r>
          </a:p>
        </p:txBody>
      </p:sp>
      <p:sp>
        <p:nvSpPr>
          <p:cNvPr id="4" name="Rectangle 3"/>
          <p:cNvSpPr/>
          <p:nvPr/>
        </p:nvSpPr>
        <p:spPr>
          <a:xfrm>
            <a:off x="304800" y="990600"/>
            <a:ext cx="8305800" cy="6032421"/>
          </a:xfrm>
          <a:prstGeom prst="rect">
            <a:avLst/>
          </a:prstGeom>
        </p:spPr>
        <p:txBody>
          <a:bodyPr wrap="square">
            <a:spAutoFit/>
          </a:bodyPr>
          <a:lstStyle/>
          <a:p>
            <a:pPr algn="just">
              <a:buFont typeface="Arial" panose="020B0604020202020204" pitchFamily="34" charset="0"/>
              <a:buChar char="•"/>
            </a:pPr>
            <a:r>
              <a:rPr lang="en-US" sz="2000" dirty="0">
                <a:latin typeface="+mn-lt"/>
              </a:rPr>
              <a:t>In </a:t>
            </a:r>
            <a:r>
              <a:rPr lang="en-US" sz="2000" b="1" dirty="0">
                <a:latin typeface="+mn-lt"/>
              </a:rPr>
              <a:t>Electrical Engineering</a:t>
            </a:r>
            <a:r>
              <a:rPr lang="en-US" sz="2000" dirty="0">
                <a:latin typeface="+mn-lt"/>
              </a:rPr>
              <a:t>, graph theory is used in </a:t>
            </a:r>
            <a:r>
              <a:rPr lang="en-US" sz="2000" b="1" dirty="0">
                <a:latin typeface="+mn-lt"/>
              </a:rPr>
              <a:t>designing of circuit connections</a:t>
            </a:r>
            <a:r>
              <a:rPr lang="en-US" sz="2000" dirty="0">
                <a:latin typeface="+mn-lt"/>
              </a:rPr>
              <a:t>. These circuit connections are named as topologies. Some topologies are series, bridge, star and parallel topologies</a:t>
            </a:r>
            <a:r>
              <a:rPr lang="en-US" sz="2000" dirty="0" smtClean="0">
                <a:latin typeface="+mn-lt"/>
              </a:rPr>
              <a:t>.</a:t>
            </a:r>
          </a:p>
          <a:p>
            <a:pPr algn="just">
              <a:buFont typeface="Arial" panose="020B0604020202020204" pitchFamily="34" charset="0"/>
              <a:buChar char="•"/>
            </a:pPr>
            <a:endParaRPr lang="en-US" sz="2000" dirty="0" smtClean="0">
              <a:latin typeface="+mn-lt"/>
            </a:endParaRPr>
          </a:p>
          <a:p>
            <a:pPr algn="just">
              <a:buFont typeface="Arial" panose="020B0604020202020204" pitchFamily="34" charset="0"/>
              <a:buChar char="•"/>
            </a:pPr>
            <a:r>
              <a:rPr lang="en-US" sz="2000" dirty="0">
                <a:latin typeface="+mn-lt"/>
              </a:rPr>
              <a:t>In </a:t>
            </a:r>
            <a:r>
              <a:rPr lang="en-US" sz="2000" b="1" dirty="0">
                <a:latin typeface="+mn-lt"/>
              </a:rPr>
              <a:t>linguistics</a:t>
            </a:r>
            <a:r>
              <a:rPr lang="en-US" sz="2000" dirty="0">
                <a:latin typeface="+mn-lt"/>
              </a:rPr>
              <a:t>, graphs are mostly used for </a:t>
            </a:r>
            <a:r>
              <a:rPr lang="en-US" sz="2000" b="1" dirty="0">
                <a:latin typeface="+mn-lt"/>
              </a:rPr>
              <a:t>parsing of a language tree</a:t>
            </a:r>
            <a:r>
              <a:rPr lang="en-US" sz="2000" dirty="0">
                <a:latin typeface="+mn-lt"/>
              </a:rPr>
              <a:t> and </a:t>
            </a:r>
            <a:r>
              <a:rPr lang="en-US" sz="2000" b="1" dirty="0">
                <a:latin typeface="+mn-lt"/>
              </a:rPr>
              <a:t>grammar of a language </a:t>
            </a:r>
            <a:r>
              <a:rPr lang="en-US" sz="2000" b="1" dirty="0" smtClean="0">
                <a:latin typeface="+mn-lt"/>
              </a:rPr>
              <a:t>tree</a:t>
            </a:r>
            <a:r>
              <a:rPr lang="en-US" sz="2000" dirty="0" smtClean="0">
                <a:latin typeface="+mn-lt"/>
              </a:rPr>
              <a:t>.</a:t>
            </a:r>
          </a:p>
          <a:p>
            <a:pPr algn="just"/>
            <a:endParaRPr lang="en-US" sz="2400" dirty="0" smtClean="0"/>
          </a:p>
          <a:p>
            <a:pPr algn="just"/>
            <a:r>
              <a:rPr lang="en-US" sz="2400" dirty="0" smtClean="0"/>
              <a:t>Physics and Chemistry</a:t>
            </a:r>
            <a:endParaRPr lang="en-US" sz="2200" dirty="0" smtClean="0">
              <a:latin typeface="+mn-lt"/>
            </a:endParaRPr>
          </a:p>
          <a:p>
            <a:pPr algn="just">
              <a:buFont typeface="Arial" panose="020B0604020202020204" pitchFamily="34" charset="0"/>
              <a:buChar char="•"/>
            </a:pPr>
            <a:r>
              <a:rPr lang="en-US" sz="2000" dirty="0">
                <a:latin typeface="+mn-lt"/>
              </a:rPr>
              <a:t>The </a:t>
            </a:r>
            <a:r>
              <a:rPr lang="en-US" sz="2000" b="1" dirty="0">
                <a:latin typeface="+mn-lt"/>
              </a:rPr>
              <a:t>3D structure of complicated simulated atomic structures</a:t>
            </a:r>
            <a:r>
              <a:rPr lang="en-US" sz="2000" dirty="0">
                <a:latin typeface="+mn-lt"/>
              </a:rPr>
              <a:t> can be studied quantitatively by gathering statistics on graph-theoretic properties related to the topology of the atoms</a:t>
            </a:r>
            <a:r>
              <a:rPr lang="en-US" sz="2000" dirty="0" smtClean="0">
                <a:latin typeface="+mn-lt"/>
              </a:rPr>
              <a:t>.</a:t>
            </a:r>
          </a:p>
          <a:p>
            <a:pPr algn="just">
              <a:buFont typeface="Arial" panose="020B0604020202020204" pitchFamily="34" charset="0"/>
              <a:buChar char="•"/>
            </a:pPr>
            <a:endParaRPr lang="en-US" sz="2000" dirty="0">
              <a:latin typeface="+mn-lt"/>
            </a:endParaRPr>
          </a:p>
          <a:p>
            <a:pPr algn="just">
              <a:buFont typeface="Arial" panose="020B0604020202020204" pitchFamily="34" charset="0"/>
              <a:buChar char="•"/>
            </a:pPr>
            <a:r>
              <a:rPr lang="en-US" sz="2000" dirty="0">
                <a:latin typeface="+mn-lt"/>
              </a:rPr>
              <a:t>Graphs are also used to express </a:t>
            </a:r>
            <a:r>
              <a:rPr lang="en-US" sz="2000" b="1" dirty="0">
                <a:latin typeface="+mn-lt"/>
              </a:rPr>
              <a:t>the micro-scale channels</a:t>
            </a:r>
            <a:r>
              <a:rPr lang="en-US" sz="2000" dirty="0">
                <a:latin typeface="+mn-lt"/>
              </a:rPr>
              <a:t> of porous media, in which the vertices represent the pores and the edges represent the smaller channels connecting the pores.</a:t>
            </a:r>
          </a:p>
          <a:p>
            <a:pPr algn="just">
              <a:buFont typeface="Arial" panose="020B0604020202020204" pitchFamily="34" charset="0"/>
              <a:buChar char="•"/>
            </a:pPr>
            <a:endParaRPr lang="en-US" sz="2200" dirty="0">
              <a:latin typeface="+mn-lt"/>
            </a:endParaRPr>
          </a:p>
          <a:p>
            <a:pPr algn="just">
              <a:buFont typeface="Arial" panose="020B0604020202020204" pitchFamily="34" charset="0"/>
              <a:buChar char="•"/>
            </a:pPr>
            <a:endParaRPr lang="en-US" sz="2200" dirty="0">
              <a:solidFill>
                <a:srgbClr val="000000"/>
              </a:solidFill>
              <a:latin typeface="+mn-lt"/>
            </a:endParaRPr>
          </a:p>
        </p:txBody>
      </p:sp>
    </p:spTree>
    <p:extLst>
      <p:ext uri="{BB962C8B-B14F-4D97-AF65-F5344CB8AC3E}">
        <p14:creationId xmlns:p14="http://schemas.microsoft.com/office/powerpoint/2010/main" val="2079581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457200" y="274638"/>
            <a:ext cx="8229600" cy="563562"/>
          </a:xfrm>
        </p:spPr>
        <p:txBody>
          <a:bodyPr>
            <a:normAutofit/>
          </a:bodyPr>
          <a:lstStyle/>
          <a:p>
            <a:r>
              <a:rPr lang="en-US" dirty="0"/>
              <a:t>Applications of </a:t>
            </a:r>
            <a:r>
              <a:rPr lang="en-US" dirty="0" smtClean="0"/>
              <a:t>Graph in </a:t>
            </a:r>
            <a:r>
              <a:rPr lang="en-US" b="1" dirty="0" smtClean="0">
                <a:solidFill>
                  <a:srgbClr val="FF0000"/>
                </a:solidFill>
              </a:rPr>
              <a:t>Biology</a:t>
            </a:r>
          </a:p>
        </p:txBody>
      </p:sp>
      <p:sp>
        <p:nvSpPr>
          <p:cNvPr id="4" name="Rectangle 3"/>
          <p:cNvSpPr/>
          <p:nvPr/>
        </p:nvSpPr>
        <p:spPr>
          <a:xfrm>
            <a:off x="304800" y="1443841"/>
            <a:ext cx="8229600" cy="5262979"/>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mn-lt"/>
              </a:rPr>
              <a:t>Nodes in biological networks represent bimolecular such as genes, proteins or metabolites, and edges connecting these nodes indicate functional, physical or chemical interactions between the corresponding bimolecular</a:t>
            </a:r>
            <a:r>
              <a:rPr lang="en-US" sz="2400" dirty="0" smtClean="0">
                <a:latin typeface="+mn-lt"/>
              </a:rPr>
              <a:t>.</a:t>
            </a:r>
          </a:p>
          <a:p>
            <a:pPr marL="342900" indent="-342900" algn="just">
              <a:buFont typeface="Wingdings" panose="05000000000000000000" pitchFamily="2" charset="2"/>
              <a:buChar char="v"/>
            </a:pPr>
            <a:endParaRPr lang="en-US" sz="2400" dirty="0">
              <a:latin typeface="+mn-lt"/>
            </a:endParaRPr>
          </a:p>
          <a:p>
            <a:pPr marL="342900" indent="-342900" algn="just">
              <a:buFont typeface="Wingdings" panose="05000000000000000000" pitchFamily="2" charset="2"/>
              <a:buChar char="v"/>
            </a:pPr>
            <a:r>
              <a:rPr lang="en-US" sz="2400" dirty="0">
                <a:latin typeface="+mn-lt"/>
              </a:rPr>
              <a:t>Graph theory is used in transcriptional regulation networks</a:t>
            </a:r>
            <a:r>
              <a:rPr lang="en-US" sz="2400" dirty="0" smtClean="0">
                <a:latin typeface="+mn-lt"/>
              </a:rPr>
              <a:t>.</a:t>
            </a:r>
          </a:p>
          <a:p>
            <a:pPr marL="342900" indent="-342900" algn="just">
              <a:buFont typeface="Wingdings" panose="05000000000000000000" pitchFamily="2" charset="2"/>
              <a:buChar char="v"/>
            </a:pPr>
            <a:endParaRPr lang="en-US" sz="2400" dirty="0">
              <a:latin typeface="+mn-lt"/>
            </a:endParaRPr>
          </a:p>
          <a:p>
            <a:pPr marL="342900" indent="-342900" algn="just">
              <a:buFont typeface="Wingdings" panose="05000000000000000000" pitchFamily="2" charset="2"/>
              <a:buChar char="v"/>
            </a:pPr>
            <a:r>
              <a:rPr lang="en-US" sz="2400" dirty="0">
                <a:latin typeface="+mn-lt"/>
              </a:rPr>
              <a:t>It is also used in Metabolic networks.</a:t>
            </a:r>
          </a:p>
          <a:p>
            <a:pPr marL="342900" indent="-342900" algn="just">
              <a:buFont typeface="Wingdings" panose="05000000000000000000" pitchFamily="2" charset="2"/>
              <a:buChar char="v"/>
            </a:pPr>
            <a:r>
              <a:rPr lang="en-US" sz="2400" dirty="0">
                <a:latin typeface="+mn-lt"/>
              </a:rPr>
              <a:t>In PPI (Protein - Protein interaction) networks graph theory is also useful</a:t>
            </a:r>
            <a:r>
              <a:rPr lang="en-US" sz="2400" dirty="0" smtClean="0">
                <a:latin typeface="+mn-lt"/>
              </a:rPr>
              <a:t>.</a:t>
            </a:r>
          </a:p>
          <a:p>
            <a:pPr marL="342900" indent="-342900" algn="just">
              <a:buFont typeface="Wingdings" panose="05000000000000000000" pitchFamily="2" charset="2"/>
              <a:buChar char="v"/>
            </a:pPr>
            <a:endParaRPr lang="en-US" sz="2400" dirty="0">
              <a:latin typeface="+mn-lt"/>
            </a:endParaRPr>
          </a:p>
          <a:p>
            <a:pPr marL="342900" indent="-342900" algn="just">
              <a:buFont typeface="Wingdings" panose="05000000000000000000" pitchFamily="2" charset="2"/>
              <a:buChar char="v"/>
            </a:pPr>
            <a:r>
              <a:rPr lang="en-US" sz="2400" dirty="0">
                <a:latin typeface="+mn-lt"/>
              </a:rPr>
              <a:t>Characterizing drug - drug target relationships.</a:t>
            </a:r>
          </a:p>
        </p:txBody>
      </p:sp>
    </p:spTree>
    <p:extLst>
      <p:ext uri="{BB962C8B-B14F-4D97-AF65-F5344CB8AC3E}">
        <p14:creationId xmlns:p14="http://schemas.microsoft.com/office/powerpoint/2010/main" val="931113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228600" y="381000"/>
            <a:ext cx="8229600" cy="563562"/>
          </a:xfrm>
        </p:spPr>
        <p:txBody>
          <a:bodyPr>
            <a:normAutofit fontScale="90000"/>
          </a:bodyPr>
          <a:lstStyle/>
          <a:p>
            <a:pPr lvl="0" eaLnBrk="0" hangingPunct="0"/>
            <a:r>
              <a:rPr lang="en-US" altLang="en-US" sz="3200" cap="none" dirty="0">
                <a:solidFill>
                  <a:srgbClr val="610B38"/>
                </a:solidFill>
              </a:rPr>
              <a:t>Graph </a:t>
            </a:r>
            <a:r>
              <a:rPr lang="en-US" altLang="en-US" sz="3200" cap="none" dirty="0" smtClean="0">
                <a:solidFill>
                  <a:srgbClr val="610B38"/>
                </a:solidFill>
              </a:rPr>
              <a:t>Terminology</a:t>
            </a:r>
            <a:endParaRPr lang="en-US" altLang="en-US" sz="3200" cap="none" dirty="0">
              <a:solidFill>
                <a:srgbClr val="610B38"/>
              </a:solidFill>
            </a:endParaRPr>
          </a:p>
        </p:txBody>
      </p:sp>
      <p:sp>
        <p:nvSpPr>
          <p:cNvPr id="2" name="Rectangle 1"/>
          <p:cNvSpPr>
            <a:spLocks noChangeArrowheads="1"/>
          </p:cNvSpPr>
          <p:nvPr/>
        </p:nvSpPr>
        <p:spPr bwMode="auto">
          <a:xfrm>
            <a:off x="228600" y="1192084"/>
            <a:ext cx="7969250" cy="56323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10B38"/>
                </a:solidFill>
                <a:effectLst/>
                <a:latin typeface="+mn-lt"/>
              </a:rPr>
              <a:t>Simple Graph</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n-lt"/>
              </a:rPr>
              <a:t>A </a:t>
            </a:r>
            <a:r>
              <a:rPr kumimoji="0" lang="en-US" altLang="en-US" sz="2000" b="1" i="0" u="none" strike="noStrike" cap="none" normalizeH="0" baseline="0" dirty="0" smtClean="0">
                <a:ln>
                  <a:noFill/>
                </a:ln>
                <a:solidFill>
                  <a:srgbClr val="333333"/>
                </a:solidFill>
                <a:effectLst/>
                <a:latin typeface="+mn-lt"/>
              </a:rPr>
              <a:t>simple graph</a:t>
            </a:r>
            <a:r>
              <a:rPr kumimoji="0" lang="en-US" altLang="en-US" sz="2000" b="0" i="0" u="none" strike="noStrike" cap="none" normalizeH="0" baseline="0" dirty="0" smtClean="0">
                <a:ln>
                  <a:noFill/>
                </a:ln>
                <a:solidFill>
                  <a:srgbClr val="333333"/>
                </a:solidFill>
                <a:effectLst/>
                <a:latin typeface="+mn-lt"/>
              </a:rPr>
              <a:t> is the undirected graph with </a:t>
            </a:r>
            <a:r>
              <a:rPr kumimoji="0" lang="en-US" altLang="en-US" sz="2000" b="1" i="0" u="none" strike="noStrike" cap="none" normalizeH="0" baseline="0" dirty="0" smtClean="0">
                <a:ln>
                  <a:noFill/>
                </a:ln>
                <a:solidFill>
                  <a:srgbClr val="333333"/>
                </a:solidFill>
                <a:effectLst/>
                <a:latin typeface="+mn-lt"/>
              </a:rPr>
              <a:t>no parallel edges</a:t>
            </a:r>
            <a:r>
              <a:rPr kumimoji="0" lang="en-US" altLang="en-US" sz="2000" b="0" i="0" u="none" strike="noStrike" cap="none" normalizeH="0" baseline="0" dirty="0" smtClean="0">
                <a:ln>
                  <a:noFill/>
                </a:ln>
                <a:solidFill>
                  <a:srgbClr val="333333"/>
                </a:solidFill>
                <a:effectLst/>
                <a:latin typeface="+mn-lt"/>
              </a:rPr>
              <a:t> and </a:t>
            </a:r>
            <a:r>
              <a:rPr kumimoji="0" lang="en-US" altLang="en-US" sz="2000" b="1" i="0" u="none" strike="noStrike" cap="none" normalizeH="0" baseline="0" dirty="0" smtClean="0">
                <a:ln>
                  <a:noFill/>
                </a:ln>
                <a:solidFill>
                  <a:srgbClr val="333333"/>
                </a:solidFill>
                <a:effectLst/>
                <a:latin typeface="+mn-lt"/>
              </a:rPr>
              <a:t>no loops</a:t>
            </a:r>
            <a:r>
              <a:rPr kumimoji="0" lang="en-US" altLang="en-US" sz="2000" b="0" i="0" u="none" strike="noStrike" cap="none" normalizeH="0" baseline="0" dirty="0" smtClean="0">
                <a:ln>
                  <a:noFill/>
                </a:ln>
                <a:solidFill>
                  <a:srgbClr val="333333"/>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n-lt"/>
              </a:rPr>
              <a:t>A simple graph which has n vertices, the degree of every vertex is at most n -1.</a:t>
            </a:r>
            <a:endParaRPr kumimoji="0" lang="en-US" altLang="en-US" sz="20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610B4B"/>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smtClean="0">
              <a:solidFill>
                <a:srgbClr val="610B4B"/>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smtClean="0">
              <a:solidFill>
                <a:srgbClr val="610B4B"/>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610B4B"/>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610B4B"/>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610B4B"/>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10B4B"/>
                </a:solidFill>
                <a:effectLst/>
                <a:latin typeface="+mn-lt"/>
              </a:rPr>
              <a:t>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n-lt"/>
              </a:rPr>
              <a:t>In the above example, First graph is not a simple graph because it has two edges between the vertices A and B and it also has a loop.</a:t>
            </a:r>
            <a:endParaRPr kumimoji="0" lang="en-US" altLang="en-US" sz="20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333333"/>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n-lt"/>
              </a:rPr>
              <a:t>Second graph is a simple graph because it does not contain any loop and parallel edges.</a:t>
            </a:r>
            <a:endParaRPr kumimoji="0" lang="en-US" altLang="en-US" sz="2000" b="0" i="0" u="none" strike="noStrike" cap="none" normalizeH="0" baseline="0" dirty="0" smtClean="0">
              <a:ln>
                <a:noFill/>
              </a:ln>
              <a:solidFill>
                <a:schemeClr val="tx1"/>
              </a:solidFill>
              <a:effectLst/>
              <a:latin typeface="+mn-lt"/>
            </a:endParaRPr>
          </a:p>
        </p:txBody>
      </p:sp>
      <p:pic>
        <p:nvPicPr>
          <p:cNvPr id="1026" name="Picture 2" descr="Types of Graph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107232" y="2827139"/>
            <a:ext cx="6586495"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274638"/>
            <a:ext cx="8229600" cy="563562"/>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endParaRPr lang="en-US" b="1" dirty="0" smtClean="0">
              <a:solidFill>
                <a:srgbClr val="FF0000"/>
              </a:solidFill>
            </a:endParaRPr>
          </a:p>
        </p:txBody>
      </p:sp>
    </p:spTree>
    <p:extLst>
      <p:ext uri="{BB962C8B-B14F-4D97-AF65-F5344CB8AC3E}">
        <p14:creationId xmlns:p14="http://schemas.microsoft.com/office/powerpoint/2010/main" val="247355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228600" y="381000"/>
            <a:ext cx="8229600" cy="563562"/>
          </a:xfrm>
        </p:spPr>
        <p:txBody>
          <a:bodyPr>
            <a:normAutofit fontScale="90000"/>
          </a:bodyPr>
          <a:lstStyle/>
          <a:p>
            <a:pPr lvl="0" eaLnBrk="0" hangingPunct="0"/>
            <a:r>
              <a:rPr lang="en-US" altLang="en-US" sz="3200" cap="none" dirty="0">
                <a:solidFill>
                  <a:srgbClr val="610B38"/>
                </a:solidFill>
              </a:rPr>
              <a:t>Graph </a:t>
            </a:r>
            <a:r>
              <a:rPr lang="en-US" altLang="en-US" sz="3200" cap="none" dirty="0" smtClean="0">
                <a:solidFill>
                  <a:srgbClr val="610B38"/>
                </a:solidFill>
              </a:rPr>
              <a:t>Terminology</a:t>
            </a:r>
            <a:endParaRPr lang="en-US" altLang="en-US" sz="3200" cap="none" dirty="0">
              <a:solidFill>
                <a:srgbClr val="610B38"/>
              </a:solidFill>
            </a:endParaRPr>
          </a:p>
        </p:txBody>
      </p:sp>
      <p:sp>
        <p:nvSpPr>
          <p:cNvPr id="6" name="Title 1"/>
          <p:cNvSpPr txBox="1">
            <a:spLocks/>
          </p:cNvSpPr>
          <p:nvPr/>
        </p:nvSpPr>
        <p:spPr>
          <a:xfrm>
            <a:off x="457200" y="274638"/>
            <a:ext cx="8229600" cy="563562"/>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endParaRPr lang="en-US" b="1" dirty="0" smtClean="0">
              <a:solidFill>
                <a:srgbClr val="FF0000"/>
              </a:solidFill>
            </a:endParaRPr>
          </a:p>
        </p:txBody>
      </p:sp>
      <p:pic>
        <p:nvPicPr>
          <p:cNvPr id="2049" name="Picture 1" descr="An undirected graph is when edges have no dir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50924"/>
            <a:ext cx="4149436" cy="41494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228600" y="5524052"/>
            <a:ext cx="3810000" cy="1333948"/>
          </a:xfrm>
          <a:prstGeom prst="rect">
            <a:avLst/>
          </a:prstGeom>
          <a:solidFill>
            <a:schemeClr val="accent3">
              <a:lumMod val="20000"/>
              <a:lumOff val="80000"/>
            </a:schemeClr>
          </a:solidFill>
          <a:ln>
            <a:noFill/>
          </a:ln>
          <a:effectLst/>
        </p:spPr>
        <p:txBody>
          <a:bodyPr vert="horz" wrap="square" lIns="0" tIns="44436" rIns="133308" bIns="179331"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95000"/>
                    <a:lumOff val="5000"/>
                  </a:schemeClr>
                </a:solidFill>
                <a:effectLst/>
                <a:latin typeface="+mn-lt"/>
                <a:cs typeface="Arial" panose="020B0604020202020204" pitchFamily="34" charset="0"/>
              </a:rPr>
              <a:t>An undirected graph is when edges have no direction. </a:t>
            </a:r>
          </a:p>
        </p:txBody>
      </p:sp>
      <p:pic>
        <p:nvPicPr>
          <p:cNvPr id="2051" name="Picture 3" descr="A directed graph is when vertices have a dir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865" y="1073760"/>
            <a:ext cx="4470935" cy="44709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800600" y="5544695"/>
            <a:ext cx="3429000" cy="1200329"/>
          </a:xfrm>
          <a:prstGeom prst="rect">
            <a:avLst/>
          </a:prstGeom>
          <a:solidFill>
            <a:schemeClr val="accent3">
              <a:lumMod val="20000"/>
              <a:lumOff val="80000"/>
            </a:schemeClr>
          </a:solidFill>
        </p:spPr>
        <p:txBody>
          <a:bodyPr wrap="square">
            <a:spAutoFit/>
          </a:bodyPr>
          <a:lstStyle/>
          <a:p>
            <a:pPr algn="just" eaLnBrk="0" hangingPunct="0"/>
            <a:r>
              <a:rPr lang="en-US" altLang="en-US" sz="2400" dirty="0">
                <a:solidFill>
                  <a:schemeClr val="tx1">
                    <a:lumMod val="95000"/>
                    <a:lumOff val="5000"/>
                  </a:schemeClr>
                </a:solidFill>
                <a:latin typeface="+mn-lt"/>
                <a:cs typeface="Arial" panose="020B0604020202020204" pitchFamily="34" charset="0"/>
              </a:rPr>
              <a:t>A directed graph is when edges have a direction.</a:t>
            </a:r>
          </a:p>
        </p:txBody>
      </p:sp>
    </p:spTree>
    <p:extLst>
      <p:ext uri="{BB962C8B-B14F-4D97-AF65-F5344CB8AC3E}">
        <p14:creationId xmlns:p14="http://schemas.microsoft.com/office/powerpoint/2010/main" val="4291833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228600" y="381000"/>
            <a:ext cx="8229600" cy="563562"/>
          </a:xfrm>
        </p:spPr>
        <p:txBody>
          <a:bodyPr>
            <a:normAutofit fontScale="90000"/>
          </a:bodyPr>
          <a:lstStyle/>
          <a:p>
            <a:pPr lvl="0" eaLnBrk="0" hangingPunct="0"/>
            <a:r>
              <a:rPr lang="en-US" altLang="en-US" sz="3200" cap="none" dirty="0">
                <a:solidFill>
                  <a:srgbClr val="610B38"/>
                </a:solidFill>
              </a:rPr>
              <a:t>Graph </a:t>
            </a:r>
            <a:r>
              <a:rPr lang="en-US" altLang="en-US" sz="3200" cap="none" dirty="0" smtClean="0">
                <a:solidFill>
                  <a:srgbClr val="610B38"/>
                </a:solidFill>
              </a:rPr>
              <a:t>Terminology</a:t>
            </a:r>
            <a:endParaRPr lang="en-US" altLang="en-US" sz="3200" cap="none" dirty="0">
              <a:solidFill>
                <a:srgbClr val="610B38"/>
              </a:solidFill>
            </a:endParaRPr>
          </a:p>
        </p:txBody>
      </p:sp>
      <p:sp>
        <p:nvSpPr>
          <p:cNvPr id="6" name="Title 1"/>
          <p:cNvSpPr txBox="1">
            <a:spLocks/>
          </p:cNvSpPr>
          <p:nvPr/>
        </p:nvSpPr>
        <p:spPr>
          <a:xfrm>
            <a:off x="457200" y="274638"/>
            <a:ext cx="8229600" cy="563562"/>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endParaRPr lang="en-US" b="1" dirty="0" smtClean="0">
              <a:solidFill>
                <a:srgbClr val="FF0000"/>
              </a:solidFill>
            </a:endParaRPr>
          </a:p>
        </p:txBody>
      </p:sp>
      <p:sp>
        <p:nvSpPr>
          <p:cNvPr id="4" name="Rectangle 2"/>
          <p:cNvSpPr>
            <a:spLocks noChangeArrowheads="1"/>
          </p:cNvSpPr>
          <p:nvPr/>
        </p:nvSpPr>
        <p:spPr bwMode="auto">
          <a:xfrm>
            <a:off x="154533" y="5341570"/>
            <a:ext cx="3810000" cy="1333948"/>
          </a:xfrm>
          <a:prstGeom prst="rect">
            <a:avLst/>
          </a:prstGeom>
          <a:solidFill>
            <a:schemeClr val="accent3">
              <a:lumMod val="20000"/>
              <a:lumOff val="80000"/>
            </a:schemeClr>
          </a:solidFill>
          <a:ln>
            <a:noFill/>
          </a:ln>
          <a:effectLst/>
        </p:spPr>
        <p:txBody>
          <a:bodyPr vert="horz" wrap="square" lIns="0" tIns="44436" rIns="133308" bIns="179331"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altLang="en-US" sz="2400" dirty="0">
                <a:solidFill>
                  <a:schemeClr val="tx1">
                    <a:lumMod val="95000"/>
                    <a:lumOff val="5000"/>
                  </a:schemeClr>
                </a:solidFill>
                <a:latin typeface="+mn-lt"/>
                <a:cs typeface="Arial" panose="020B0604020202020204" pitchFamily="34" charset="0"/>
              </a:rPr>
              <a:t>A weighted graph is when edges have a numerical value.</a:t>
            </a:r>
          </a:p>
        </p:txBody>
      </p:sp>
      <p:pic>
        <p:nvPicPr>
          <p:cNvPr id="3074" name="Picture 2" descr="A weighted graph is when edges have a numerical va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51" y="1050924"/>
            <a:ext cx="4290645" cy="42906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weighted and directed graph is where edges have a direction and a numerical 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81000"/>
            <a:ext cx="4384751" cy="438475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424396" y="5098931"/>
            <a:ext cx="3710355" cy="1569660"/>
          </a:xfrm>
          <a:prstGeom prst="rect">
            <a:avLst/>
          </a:prstGeom>
          <a:solidFill>
            <a:schemeClr val="accent3">
              <a:lumMod val="20000"/>
              <a:lumOff val="80000"/>
            </a:schemeClr>
          </a:solidFill>
        </p:spPr>
        <p:txBody>
          <a:bodyPr wrap="square">
            <a:spAutoFit/>
          </a:bodyPr>
          <a:lstStyle/>
          <a:p>
            <a:pPr algn="just" eaLnBrk="0" hangingPunct="0"/>
            <a:r>
              <a:rPr lang="en-US" altLang="en-US" sz="2400" dirty="0">
                <a:solidFill>
                  <a:schemeClr val="tx1">
                    <a:lumMod val="95000"/>
                    <a:lumOff val="5000"/>
                  </a:schemeClr>
                </a:solidFill>
                <a:latin typeface="+mn-lt"/>
                <a:cs typeface="Arial" panose="020B0604020202020204" pitchFamily="34" charset="0"/>
              </a:rPr>
              <a:t>A weighted and directed graph is where edges have a direction and a numerical value!</a:t>
            </a:r>
          </a:p>
        </p:txBody>
      </p:sp>
    </p:spTree>
    <p:extLst>
      <p:ext uri="{BB962C8B-B14F-4D97-AF65-F5344CB8AC3E}">
        <p14:creationId xmlns:p14="http://schemas.microsoft.com/office/powerpoint/2010/main" val="3073407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228600" y="381000"/>
            <a:ext cx="8229600" cy="563562"/>
          </a:xfrm>
        </p:spPr>
        <p:txBody>
          <a:bodyPr>
            <a:normAutofit fontScale="90000"/>
          </a:bodyPr>
          <a:lstStyle/>
          <a:p>
            <a:pPr lvl="0" eaLnBrk="0" hangingPunct="0"/>
            <a:r>
              <a:rPr lang="en-US" altLang="en-US" sz="3200" cap="none" dirty="0">
                <a:solidFill>
                  <a:srgbClr val="610B38"/>
                </a:solidFill>
              </a:rPr>
              <a:t>Graph </a:t>
            </a:r>
            <a:r>
              <a:rPr lang="en-US" altLang="en-US" sz="3200" cap="none" dirty="0" smtClean="0">
                <a:solidFill>
                  <a:srgbClr val="610B38"/>
                </a:solidFill>
              </a:rPr>
              <a:t>Terminology</a:t>
            </a:r>
            <a:endParaRPr lang="en-US" altLang="en-US" sz="3200" cap="none" dirty="0">
              <a:solidFill>
                <a:srgbClr val="610B38"/>
              </a:solidFill>
            </a:endParaRPr>
          </a:p>
        </p:txBody>
      </p:sp>
      <p:sp>
        <p:nvSpPr>
          <p:cNvPr id="6" name="Title 1"/>
          <p:cNvSpPr txBox="1">
            <a:spLocks/>
          </p:cNvSpPr>
          <p:nvPr/>
        </p:nvSpPr>
        <p:spPr>
          <a:xfrm>
            <a:off x="457200" y="274638"/>
            <a:ext cx="8229600" cy="563562"/>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endParaRPr lang="en-US" b="1" dirty="0" smtClean="0">
              <a:solidFill>
                <a:srgbClr val="FF0000"/>
              </a:solidFill>
            </a:endParaRPr>
          </a:p>
        </p:txBody>
      </p:sp>
      <p:sp>
        <p:nvSpPr>
          <p:cNvPr id="3" name="Rectangle 3"/>
          <p:cNvSpPr>
            <a:spLocks noChangeArrowheads="1"/>
          </p:cNvSpPr>
          <p:nvPr/>
        </p:nvSpPr>
        <p:spPr bwMode="auto">
          <a:xfrm>
            <a:off x="228600" y="1834752"/>
            <a:ext cx="8077200" cy="1030503"/>
          </a:xfrm>
          <a:prstGeom prst="rect">
            <a:avLst/>
          </a:prstGeom>
          <a:noFill/>
          <a:ln>
            <a:noFill/>
          </a:ln>
          <a:effectLst/>
        </p:spPr>
        <p:txBody>
          <a:bodyPr vert="horz" wrap="square" lIns="0" tIns="536406" rIns="0" bIns="179331"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44444"/>
                </a:solidFill>
                <a:effectLst/>
                <a:latin typeface="+mn-lt"/>
              </a:rPr>
              <a:t>                                                              </a:t>
            </a:r>
          </a:p>
        </p:txBody>
      </p:sp>
      <p:sp>
        <p:nvSpPr>
          <p:cNvPr id="12" name="Rectangle 11"/>
          <p:cNvSpPr/>
          <p:nvPr/>
        </p:nvSpPr>
        <p:spPr>
          <a:xfrm>
            <a:off x="381000" y="1071706"/>
            <a:ext cx="8229600" cy="5262979"/>
          </a:xfrm>
          <a:prstGeom prst="rect">
            <a:avLst/>
          </a:prstGeom>
        </p:spPr>
        <p:txBody>
          <a:bodyPr wrap="square">
            <a:spAutoFit/>
          </a:bodyPr>
          <a:lstStyle/>
          <a:p>
            <a:r>
              <a:rPr lang="en-US" sz="2000" b="1" dirty="0">
                <a:solidFill>
                  <a:srgbClr val="000000"/>
                </a:solidFill>
                <a:latin typeface="+mn-lt"/>
              </a:rPr>
              <a:t>Path</a:t>
            </a:r>
            <a:r>
              <a:rPr lang="en-US" sz="2000" dirty="0">
                <a:solidFill>
                  <a:srgbClr val="000000"/>
                </a:solidFill>
                <a:latin typeface="+mn-lt"/>
              </a:rPr>
              <a:t>: sequence of vertices in which each pair of successive vertices is connected by an </a:t>
            </a:r>
            <a:r>
              <a:rPr lang="en-US" sz="2000" dirty="0" smtClean="0">
                <a:solidFill>
                  <a:srgbClr val="000000"/>
                </a:solidFill>
                <a:latin typeface="+mn-lt"/>
              </a:rPr>
              <a:t>edge</a:t>
            </a:r>
          </a:p>
          <a:p>
            <a:r>
              <a:rPr lang="en-US" sz="2000" dirty="0">
                <a:solidFill>
                  <a:srgbClr val="000000"/>
                </a:solidFill>
                <a:latin typeface="+mn-lt"/>
              </a:rPr>
              <a:t/>
            </a:r>
            <a:br>
              <a:rPr lang="en-US" sz="2000" dirty="0">
                <a:solidFill>
                  <a:srgbClr val="000000"/>
                </a:solidFill>
                <a:latin typeface="+mn-lt"/>
              </a:rPr>
            </a:br>
            <a:r>
              <a:rPr lang="en-US" sz="2000" b="1" dirty="0">
                <a:solidFill>
                  <a:srgbClr val="000000"/>
                </a:solidFill>
                <a:latin typeface="+mn-lt"/>
              </a:rPr>
              <a:t>Cycle</a:t>
            </a:r>
            <a:r>
              <a:rPr lang="en-US" sz="2000" dirty="0">
                <a:solidFill>
                  <a:srgbClr val="000000"/>
                </a:solidFill>
                <a:latin typeface="+mn-lt"/>
              </a:rPr>
              <a:t>: a path that starts and ends on the same </a:t>
            </a:r>
            <a:r>
              <a:rPr lang="en-US" sz="2000" dirty="0" smtClean="0">
                <a:solidFill>
                  <a:srgbClr val="000000"/>
                </a:solidFill>
                <a:latin typeface="+mn-lt"/>
              </a:rPr>
              <a:t>vertex</a:t>
            </a:r>
          </a:p>
          <a:p>
            <a:r>
              <a:rPr lang="en-US" sz="2000" dirty="0">
                <a:solidFill>
                  <a:srgbClr val="000000"/>
                </a:solidFill>
                <a:latin typeface="+mn-lt"/>
              </a:rPr>
              <a:t/>
            </a:r>
            <a:br>
              <a:rPr lang="en-US" sz="2000" dirty="0">
                <a:solidFill>
                  <a:srgbClr val="000000"/>
                </a:solidFill>
                <a:latin typeface="+mn-lt"/>
              </a:rPr>
            </a:br>
            <a:r>
              <a:rPr lang="en-US" sz="2000" b="1" dirty="0">
                <a:solidFill>
                  <a:srgbClr val="000000"/>
                </a:solidFill>
                <a:latin typeface="+mn-lt"/>
              </a:rPr>
              <a:t>Simple path</a:t>
            </a:r>
            <a:r>
              <a:rPr lang="en-US" sz="2000" dirty="0">
                <a:solidFill>
                  <a:srgbClr val="000000"/>
                </a:solidFill>
                <a:latin typeface="+mn-lt"/>
              </a:rPr>
              <a:t>: a path that does not cross itself</a:t>
            </a:r>
          </a:p>
          <a:p>
            <a:pPr marL="742950" lvl="1" indent="-285750">
              <a:buFont typeface="Arial" panose="020B0604020202020204" pitchFamily="34" charset="0"/>
              <a:buChar char="•"/>
            </a:pPr>
            <a:r>
              <a:rPr lang="en-US" sz="2000" dirty="0">
                <a:solidFill>
                  <a:srgbClr val="000000"/>
                </a:solidFill>
                <a:latin typeface="+mn-lt"/>
              </a:rPr>
              <a:t>That is, no vertex is repeated (except first and last)</a:t>
            </a:r>
          </a:p>
          <a:p>
            <a:pPr marL="742950" lvl="1" indent="-285750">
              <a:buFont typeface="Arial" panose="020B0604020202020204" pitchFamily="34" charset="0"/>
              <a:buChar char="•"/>
            </a:pPr>
            <a:r>
              <a:rPr lang="en-US" sz="2000" dirty="0">
                <a:solidFill>
                  <a:srgbClr val="000000"/>
                </a:solidFill>
                <a:latin typeface="+mn-lt"/>
              </a:rPr>
              <a:t>Simple paths cannot contain </a:t>
            </a:r>
            <a:r>
              <a:rPr lang="en-US" sz="2000" dirty="0" smtClean="0">
                <a:solidFill>
                  <a:srgbClr val="000000"/>
                </a:solidFill>
                <a:latin typeface="+mn-lt"/>
              </a:rPr>
              <a:t>cycles</a:t>
            </a:r>
          </a:p>
          <a:p>
            <a:pPr marL="742950" lvl="1" indent="-285750">
              <a:buFont typeface="Arial" panose="020B0604020202020204" pitchFamily="34" charset="0"/>
              <a:buChar char="•"/>
            </a:pPr>
            <a:endParaRPr lang="en-US" sz="2000" dirty="0" smtClean="0">
              <a:solidFill>
                <a:srgbClr val="000000"/>
              </a:solidFill>
              <a:latin typeface="+mn-lt"/>
            </a:endParaRPr>
          </a:p>
          <a:p>
            <a:r>
              <a:rPr lang="en-US" sz="2000" b="1" dirty="0">
                <a:latin typeface="+mn-lt"/>
              </a:rPr>
              <a:t>Closed </a:t>
            </a:r>
            <a:r>
              <a:rPr lang="en-US" sz="2000" b="1" dirty="0" smtClean="0">
                <a:latin typeface="+mn-lt"/>
              </a:rPr>
              <a:t>Path: </a:t>
            </a:r>
            <a:r>
              <a:rPr lang="en-US" sz="2000" dirty="0" smtClean="0">
                <a:latin typeface="+mn-lt"/>
              </a:rPr>
              <a:t>A </a:t>
            </a:r>
            <a:r>
              <a:rPr lang="en-US" sz="2000" dirty="0">
                <a:latin typeface="+mn-lt"/>
              </a:rPr>
              <a:t>path will be called as closed path if the initial node is same as terminal node</a:t>
            </a:r>
            <a:r>
              <a:rPr lang="en-US" sz="2000" dirty="0" smtClean="0">
                <a:latin typeface="+mn-lt"/>
              </a:rPr>
              <a:t>.</a:t>
            </a:r>
          </a:p>
          <a:p>
            <a:endParaRPr lang="en-US" sz="2000" dirty="0" smtClean="0">
              <a:latin typeface="+mn-lt"/>
            </a:endParaRPr>
          </a:p>
          <a:p>
            <a:r>
              <a:rPr lang="en-US" sz="2000" b="1" dirty="0" smtClean="0">
                <a:latin typeface="+mn-lt"/>
              </a:rPr>
              <a:t>Length</a:t>
            </a:r>
            <a:r>
              <a:rPr lang="en-US" sz="2000" dirty="0">
                <a:latin typeface="+mn-lt"/>
              </a:rPr>
              <a:t> of a path: Number of edges in the path</a:t>
            </a:r>
          </a:p>
          <a:p>
            <a:pPr lvl="1"/>
            <a:r>
              <a:rPr lang="en-US" sz="2000" dirty="0">
                <a:latin typeface="+mn-lt"/>
              </a:rPr>
              <a:t>Sometimes the sum of the weights of the </a:t>
            </a:r>
            <a:r>
              <a:rPr lang="en-US" sz="2000" dirty="0" smtClean="0">
                <a:latin typeface="+mn-lt"/>
              </a:rPr>
              <a:t>edges</a:t>
            </a:r>
          </a:p>
          <a:p>
            <a:pPr lvl="1"/>
            <a:endParaRPr lang="en-US" sz="2000" dirty="0" smtClean="0">
              <a:latin typeface="+mn-lt"/>
            </a:endParaRPr>
          </a:p>
          <a:p>
            <a:r>
              <a:rPr lang="en-US" sz="2000" b="1" dirty="0" smtClean="0"/>
              <a:t>Sub-graph </a:t>
            </a:r>
            <a:r>
              <a:rPr lang="en-US" sz="2000" dirty="0" smtClean="0"/>
              <a:t>is a subset of vertices and edges.</a:t>
            </a:r>
            <a:endParaRPr lang="en-US" sz="2000" dirty="0" smtClean="0">
              <a:latin typeface="+mn-lt"/>
            </a:endParaRPr>
          </a:p>
          <a:p>
            <a:pPr marL="742950" lvl="1" indent="-285750">
              <a:buFont typeface="Arial" panose="020B0604020202020204" pitchFamily="34" charset="0"/>
              <a:buChar char="•"/>
            </a:pPr>
            <a:endParaRPr lang="en-US" sz="1600" dirty="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34378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228600" y="381000"/>
            <a:ext cx="8229600" cy="563562"/>
          </a:xfrm>
        </p:spPr>
        <p:txBody>
          <a:bodyPr>
            <a:normAutofit fontScale="90000"/>
          </a:bodyPr>
          <a:lstStyle/>
          <a:p>
            <a:pPr lvl="0" eaLnBrk="0" hangingPunct="0"/>
            <a:r>
              <a:rPr lang="en-US" altLang="en-US" sz="3200" cap="none" dirty="0">
                <a:solidFill>
                  <a:srgbClr val="610B38"/>
                </a:solidFill>
              </a:rPr>
              <a:t>Graph </a:t>
            </a:r>
            <a:r>
              <a:rPr lang="en-US" altLang="en-US" sz="3200" cap="none" dirty="0" smtClean="0">
                <a:solidFill>
                  <a:srgbClr val="610B38"/>
                </a:solidFill>
              </a:rPr>
              <a:t>Terminology</a:t>
            </a:r>
            <a:endParaRPr lang="en-US" altLang="en-US" sz="3200" cap="none" dirty="0">
              <a:solidFill>
                <a:srgbClr val="610B38"/>
              </a:solidFill>
            </a:endParaRPr>
          </a:p>
        </p:txBody>
      </p:sp>
      <p:sp>
        <p:nvSpPr>
          <p:cNvPr id="6" name="Title 1"/>
          <p:cNvSpPr txBox="1">
            <a:spLocks/>
          </p:cNvSpPr>
          <p:nvPr/>
        </p:nvSpPr>
        <p:spPr>
          <a:xfrm>
            <a:off x="457200" y="274638"/>
            <a:ext cx="8229600" cy="563562"/>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endParaRPr lang="en-US" b="1" dirty="0" smtClean="0">
              <a:solidFill>
                <a:srgbClr val="FF0000"/>
              </a:solidFill>
            </a:endParaRPr>
          </a:p>
        </p:txBody>
      </p:sp>
      <p:sp>
        <p:nvSpPr>
          <p:cNvPr id="3" name="Rectangle 3"/>
          <p:cNvSpPr>
            <a:spLocks noChangeArrowheads="1"/>
          </p:cNvSpPr>
          <p:nvPr/>
        </p:nvSpPr>
        <p:spPr bwMode="auto">
          <a:xfrm>
            <a:off x="228600" y="1834752"/>
            <a:ext cx="8077200" cy="1030503"/>
          </a:xfrm>
          <a:prstGeom prst="rect">
            <a:avLst/>
          </a:prstGeom>
          <a:noFill/>
          <a:ln>
            <a:noFill/>
          </a:ln>
          <a:effectLst/>
        </p:spPr>
        <p:txBody>
          <a:bodyPr vert="horz" wrap="square" lIns="0" tIns="536406" rIns="0" bIns="179331"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44444"/>
                </a:solidFill>
                <a:effectLst/>
                <a:latin typeface="+mn-lt"/>
              </a:rPr>
              <a:t>                                                              </a:t>
            </a:r>
          </a:p>
        </p:txBody>
      </p:sp>
      <p:pic>
        <p:nvPicPr>
          <p:cNvPr id="4100" name="Picture 4" descr="D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45822"/>
            <a:ext cx="4648200" cy="34775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0500" y="2330159"/>
            <a:ext cx="8305800" cy="1077218"/>
          </a:xfrm>
          <a:prstGeom prst="rect">
            <a:avLst/>
          </a:prstGeom>
        </p:spPr>
        <p:txBody>
          <a:bodyPr wrap="square">
            <a:spAutoFit/>
          </a:bodyPr>
          <a:lstStyle/>
          <a:p>
            <a:pPr lvl="0" eaLnBrk="0" hangingPunct="0"/>
            <a:r>
              <a:rPr lang="en-US" altLang="en-US" sz="2400" b="1" dirty="0">
                <a:solidFill>
                  <a:srgbClr val="006699"/>
                </a:solidFill>
                <a:latin typeface="+mn-lt"/>
              </a:rPr>
              <a:t>Directed Acyclic Graph (DAG)</a:t>
            </a:r>
          </a:p>
          <a:p>
            <a:pPr lvl="0" eaLnBrk="0" hangingPunct="0"/>
            <a:r>
              <a:rPr lang="en-US" altLang="en-US" sz="2000" dirty="0">
                <a:solidFill>
                  <a:schemeClr val="tx1">
                    <a:lumMod val="95000"/>
                    <a:lumOff val="5000"/>
                  </a:schemeClr>
                </a:solidFill>
                <a:latin typeface="+mn-lt"/>
              </a:rPr>
              <a:t>A Directed Acyclic Graph (DAG) is a directed graph that contains no cycles.      </a:t>
            </a:r>
            <a:endParaRPr lang="en-US" sz="2000" dirty="0">
              <a:solidFill>
                <a:schemeClr val="tx1">
                  <a:lumMod val="95000"/>
                  <a:lumOff val="5000"/>
                </a:schemeClr>
              </a:solidFill>
              <a:latin typeface="+mn-lt"/>
            </a:endParaRPr>
          </a:p>
        </p:txBody>
      </p:sp>
      <p:sp>
        <p:nvSpPr>
          <p:cNvPr id="7" name="Rectangle 6"/>
          <p:cNvSpPr/>
          <p:nvPr/>
        </p:nvSpPr>
        <p:spPr>
          <a:xfrm>
            <a:off x="190500" y="1316610"/>
            <a:ext cx="6996545" cy="830997"/>
          </a:xfrm>
          <a:prstGeom prst="rect">
            <a:avLst/>
          </a:prstGeom>
        </p:spPr>
        <p:txBody>
          <a:bodyPr wrap="square">
            <a:spAutoFit/>
          </a:bodyPr>
          <a:lstStyle/>
          <a:p>
            <a:pPr lvl="0" eaLnBrk="0" hangingPunct="0">
              <a:buFontTx/>
              <a:buChar char="•"/>
            </a:pPr>
            <a:r>
              <a:rPr lang="en-US" altLang="en-US" sz="2400" dirty="0">
                <a:solidFill>
                  <a:srgbClr val="000000"/>
                </a:solidFill>
                <a:latin typeface="+mn-lt"/>
                <a:cs typeface="Times New Roman" panose="02020603050405020304" pitchFamily="18" charset="0"/>
              </a:rPr>
              <a:t>A </a:t>
            </a:r>
            <a:r>
              <a:rPr lang="en-US" altLang="en-US" sz="2400" b="1" dirty="0">
                <a:solidFill>
                  <a:srgbClr val="000000"/>
                </a:solidFill>
                <a:latin typeface="+mn-lt"/>
                <a:cs typeface="Times New Roman" panose="02020603050405020304" pitchFamily="18" charset="0"/>
              </a:rPr>
              <a:t>Cyclic</a:t>
            </a:r>
            <a:r>
              <a:rPr lang="en-US" altLang="en-US" sz="2400" dirty="0">
                <a:solidFill>
                  <a:srgbClr val="000000"/>
                </a:solidFill>
                <a:latin typeface="+mn-lt"/>
                <a:cs typeface="Times New Roman" panose="02020603050405020304" pitchFamily="18" charset="0"/>
              </a:rPr>
              <a:t> graph contains </a:t>
            </a:r>
            <a:r>
              <a:rPr lang="en-US" altLang="en-US" sz="2400" dirty="0" smtClean="0">
                <a:solidFill>
                  <a:srgbClr val="000000"/>
                </a:solidFill>
                <a:latin typeface="+mn-lt"/>
                <a:cs typeface="Times New Roman" panose="02020603050405020304" pitchFamily="18" charset="0"/>
              </a:rPr>
              <a:t>cycles</a:t>
            </a:r>
            <a:endParaRPr lang="en-US" altLang="en-US" sz="2400" dirty="0">
              <a:solidFill>
                <a:srgbClr val="000000"/>
              </a:solidFill>
              <a:latin typeface="+mn-lt"/>
              <a:cs typeface="Times New Roman" panose="02020603050405020304" pitchFamily="18" charset="0"/>
            </a:endParaRPr>
          </a:p>
          <a:p>
            <a:pPr lvl="0" eaLnBrk="0" hangingPunct="0">
              <a:buFontTx/>
              <a:buChar char="•"/>
            </a:pPr>
            <a:r>
              <a:rPr lang="en-US" altLang="en-US" sz="2400" dirty="0">
                <a:solidFill>
                  <a:srgbClr val="000000"/>
                </a:solidFill>
                <a:latin typeface="+mn-lt"/>
                <a:cs typeface="Times New Roman" panose="02020603050405020304" pitchFamily="18" charset="0"/>
              </a:rPr>
              <a:t>An </a:t>
            </a:r>
            <a:r>
              <a:rPr lang="en-US" altLang="en-US" sz="2400" b="1" dirty="0">
                <a:solidFill>
                  <a:srgbClr val="000000"/>
                </a:solidFill>
                <a:latin typeface="+mn-lt"/>
                <a:cs typeface="Times New Roman" panose="02020603050405020304" pitchFamily="18" charset="0"/>
              </a:rPr>
              <a:t>acyclic</a:t>
            </a:r>
            <a:r>
              <a:rPr lang="en-US" altLang="en-US" sz="2400" dirty="0">
                <a:solidFill>
                  <a:srgbClr val="000000"/>
                </a:solidFill>
                <a:latin typeface="+mn-lt"/>
                <a:cs typeface="Times New Roman" panose="02020603050405020304" pitchFamily="18" charset="0"/>
              </a:rPr>
              <a:t> graph contains no cycles</a:t>
            </a:r>
          </a:p>
        </p:txBody>
      </p:sp>
    </p:spTree>
    <p:extLst>
      <p:ext uri="{BB962C8B-B14F-4D97-AF65-F5344CB8AC3E}">
        <p14:creationId xmlns:p14="http://schemas.microsoft.com/office/powerpoint/2010/main" val="103841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Representation of Graphs</a:t>
            </a:r>
          </a:p>
        </p:txBody>
      </p:sp>
      <p:sp>
        <p:nvSpPr>
          <p:cNvPr id="19459" name="Rectangle 3"/>
          <p:cNvSpPr>
            <a:spLocks noGrp="1" noChangeArrowheads="1"/>
          </p:cNvSpPr>
          <p:nvPr>
            <p:ph sz="quarter" idx="1"/>
          </p:nvPr>
        </p:nvSpPr>
        <p:spPr/>
        <p:txBody>
          <a:bodyPr/>
          <a:lstStyle/>
          <a:p>
            <a:r>
              <a:rPr lang="en-US" altLang="en-US" dirty="0">
                <a:solidFill>
                  <a:srgbClr val="CC3300"/>
                </a:solidFill>
              </a:rPr>
              <a:t>Two standard ways</a:t>
            </a:r>
            <a:r>
              <a:rPr lang="en-US" altLang="en-US" dirty="0"/>
              <a:t>.</a:t>
            </a:r>
          </a:p>
          <a:p>
            <a:pPr lvl="1"/>
            <a:r>
              <a:rPr lang="en-US" altLang="en-US" dirty="0"/>
              <a:t>Adjacency Lists.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Adjacency Matrix.</a:t>
            </a:r>
          </a:p>
        </p:txBody>
      </p:sp>
      <p:grpSp>
        <p:nvGrpSpPr>
          <p:cNvPr id="19460" name="Group 4"/>
          <p:cNvGrpSpPr>
            <a:grpSpLocks/>
          </p:cNvGrpSpPr>
          <p:nvPr/>
        </p:nvGrpSpPr>
        <p:grpSpPr bwMode="auto">
          <a:xfrm>
            <a:off x="2286000" y="2470150"/>
            <a:ext cx="5708650" cy="1644650"/>
            <a:chOff x="336" y="2880"/>
            <a:chExt cx="3596" cy="1036"/>
          </a:xfrm>
        </p:grpSpPr>
        <p:sp>
          <p:nvSpPr>
            <p:cNvPr id="19461" name="Oval 5"/>
            <p:cNvSpPr>
              <a:spLocks noChangeArrowheads="1"/>
            </p:cNvSpPr>
            <p:nvPr/>
          </p:nvSpPr>
          <p:spPr bwMode="auto">
            <a:xfrm>
              <a:off x="33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a</a:t>
              </a:r>
            </a:p>
          </p:txBody>
        </p:sp>
        <p:sp>
          <p:nvSpPr>
            <p:cNvPr id="19462" name="Oval 6"/>
            <p:cNvSpPr>
              <a:spLocks noChangeArrowheads="1"/>
            </p:cNvSpPr>
            <p:nvPr/>
          </p:nvSpPr>
          <p:spPr bwMode="auto">
            <a:xfrm>
              <a:off x="81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d</a:t>
              </a:r>
            </a:p>
          </p:txBody>
        </p:sp>
        <p:sp>
          <p:nvSpPr>
            <p:cNvPr id="19463" name="Oval 7"/>
            <p:cNvSpPr>
              <a:spLocks noChangeArrowheads="1"/>
            </p:cNvSpPr>
            <p:nvPr/>
          </p:nvSpPr>
          <p:spPr bwMode="auto">
            <a:xfrm>
              <a:off x="33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c</a:t>
              </a:r>
            </a:p>
          </p:txBody>
        </p:sp>
        <p:sp>
          <p:nvSpPr>
            <p:cNvPr id="19464" name="Oval 8"/>
            <p:cNvSpPr>
              <a:spLocks noChangeArrowheads="1"/>
            </p:cNvSpPr>
            <p:nvPr/>
          </p:nvSpPr>
          <p:spPr bwMode="auto">
            <a:xfrm>
              <a:off x="81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b</a:t>
              </a:r>
            </a:p>
          </p:txBody>
        </p:sp>
        <p:cxnSp>
          <p:nvCxnSpPr>
            <p:cNvPr id="19465" name="AutoShape 9"/>
            <p:cNvCxnSpPr>
              <a:cxnSpLocks noChangeShapeType="1"/>
              <a:stCxn id="19461" idx="6"/>
              <a:endCxn id="19464" idx="2"/>
            </p:cNvCxnSpPr>
            <p:nvPr/>
          </p:nvCxnSpPr>
          <p:spPr bwMode="auto">
            <a:xfrm>
              <a:off x="528" y="2976"/>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6" name="AutoShape 10"/>
            <p:cNvCxnSpPr>
              <a:cxnSpLocks noChangeShapeType="1"/>
              <a:stCxn id="19464" idx="4"/>
              <a:endCxn id="19463" idx="7"/>
            </p:cNvCxnSpPr>
            <p:nvPr/>
          </p:nvCxnSpPr>
          <p:spPr bwMode="auto">
            <a:xfrm flipH="1">
              <a:off x="500" y="3072"/>
              <a:ext cx="412" cy="412"/>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7" name="AutoShape 11"/>
            <p:cNvCxnSpPr>
              <a:cxnSpLocks noChangeShapeType="1"/>
              <a:stCxn id="19461" idx="4"/>
              <a:endCxn id="19463" idx="0"/>
            </p:cNvCxnSpPr>
            <p:nvPr/>
          </p:nvCxnSpPr>
          <p:spPr bwMode="auto">
            <a:xfrm>
              <a:off x="432" y="3072"/>
              <a:ext cx="0" cy="384"/>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8" name="AutoShape 12"/>
            <p:cNvCxnSpPr>
              <a:cxnSpLocks noChangeShapeType="1"/>
              <a:stCxn id="19461" idx="5"/>
              <a:endCxn id="19462" idx="1"/>
            </p:cNvCxnSpPr>
            <p:nvPr/>
          </p:nvCxnSpPr>
          <p:spPr bwMode="auto">
            <a:xfrm>
              <a:off x="500" y="3044"/>
              <a:ext cx="344" cy="44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9" name="Text Box 13"/>
            <p:cNvSpPr txBox="1">
              <a:spLocks noChangeArrowheads="1"/>
            </p:cNvSpPr>
            <p:nvPr/>
          </p:nvSpPr>
          <p:spPr bwMode="auto">
            <a:xfrm>
              <a:off x="1728" y="2880"/>
              <a:ext cx="204" cy="102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t> </a:t>
              </a:r>
            </a:p>
            <a:p>
              <a:endParaRPr lang="en-US" altLang="en-US" sz="2000" u="none"/>
            </a:p>
            <a:p>
              <a:endParaRPr lang="en-US" altLang="en-US" sz="2000" u="none"/>
            </a:p>
            <a:p>
              <a:r>
                <a:rPr lang="en-US" altLang="en-US" sz="2000" u="none"/>
                <a:t>  </a:t>
              </a:r>
            </a:p>
            <a:p>
              <a:endParaRPr lang="en-US" altLang="en-US" sz="2000" u="none"/>
            </a:p>
          </p:txBody>
        </p:sp>
        <p:sp>
          <p:nvSpPr>
            <p:cNvPr id="19470" name="Text Box 14"/>
            <p:cNvSpPr txBox="1">
              <a:spLocks noChangeArrowheads="1"/>
            </p:cNvSpPr>
            <p:nvPr/>
          </p:nvSpPr>
          <p:spPr bwMode="auto">
            <a:xfrm>
              <a:off x="1526" y="28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a:t>a</a:t>
              </a:r>
            </a:p>
          </p:txBody>
        </p:sp>
        <p:sp>
          <p:nvSpPr>
            <p:cNvPr id="19471" name="Text Box 15"/>
            <p:cNvSpPr txBox="1">
              <a:spLocks noChangeArrowheads="1"/>
            </p:cNvSpPr>
            <p:nvPr/>
          </p:nvSpPr>
          <p:spPr bwMode="auto">
            <a:xfrm>
              <a:off x="1536" y="316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a:t>b</a:t>
              </a:r>
            </a:p>
          </p:txBody>
        </p:sp>
        <p:sp>
          <p:nvSpPr>
            <p:cNvPr id="19472" name="Text Box 16"/>
            <p:cNvSpPr txBox="1">
              <a:spLocks noChangeArrowheads="1"/>
            </p:cNvSpPr>
            <p:nvPr/>
          </p:nvSpPr>
          <p:spPr bwMode="auto">
            <a:xfrm>
              <a:off x="1536" y="3408"/>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a:t>c</a:t>
              </a:r>
            </a:p>
          </p:txBody>
        </p:sp>
        <p:sp>
          <p:nvSpPr>
            <p:cNvPr id="19473" name="Text Box 17"/>
            <p:cNvSpPr txBox="1">
              <a:spLocks noChangeArrowheads="1"/>
            </p:cNvSpPr>
            <p:nvPr/>
          </p:nvSpPr>
          <p:spPr bwMode="auto">
            <a:xfrm>
              <a:off x="1536" y="364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a:t>d</a:t>
              </a:r>
            </a:p>
          </p:txBody>
        </p:sp>
        <p:sp>
          <p:nvSpPr>
            <p:cNvPr id="19474" name="Line 18"/>
            <p:cNvSpPr>
              <a:spLocks noChangeShapeType="1"/>
            </p:cNvSpPr>
            <p:nvPr/>
          </p:nvSpPr>
          <p:spPr bwMode="auto">
            <a:xfrm>
              <a:off x="1728" y="316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Line 19"/>
            <p:cNvSpPr>
              <a:spLocks noChangeShapeType="1"/>
            </p:cNvSpPr>
            <p:nvPr/>
          </p:nvSpPr>
          <p:spPr bwMode="auto">
            <a:xfrm>
              <a:off x="1728" y="340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Line 20"/>
            <p:cNvSpPr>
              <a:spLocks noChangeShapeType="1"/>
            </p:cNvSpPr>
            <p:nvPr/>
          </p:nvSpPr>
          <p:spPr bwMode="auto">
            <a:xfrm>
              <a:off x="1728" y="364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Text Box 21"/>
            <p:cNvSpPr txBox="1">
              <a:spLocks noChangeArrowheads="1"/>
            </p:cNvSpPr>
            <p:nvPr/>
          </p:nvSpPr>
          <p:spPr bwMode="auto">
            <a:xfrm>
              <a:off x="2064"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b</a:t>
              </a:r>
              <a:r>
                <a:rPr lang="en-US" altLang="en-US" sz="1600"/>
                <a:t>         </a:t>
              </a:r>
            </a:p>
          </p:txBody>
        </p:sp>
        <p:sp>
          <p:nvSpPr>
            <p:cNvPr id="19478" name="Text Box 22"/>
            <p:cNvSpPr txBox="1">
              <a:spLocks noChangeArrowheads="1"/>
            </p:cNvSpPr>
            <p:nvPr/>
          </p:nvSpPr>
          <p:spPr bwMode="auto">
            <a:xfrm>
              <a:off x="2064" y="3144"/>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a</a:t>
              </a:r>
              <a:r>
                <a:rPr lang="en-US" altLang="en-US" sz="1600"/>
                <a:t>         </a:t>
              </a:r>
            </a:p>
          </p:txBody>
        </p:sp>
        <p:sp>
          <p:nvSpPr>
            <p:cNvPr id="19479" name="Text Box 23"/>
            <p:cNvSpPr txBox="1">
              <a:spLocks noChangeArrowheads="1"/>
            </p:cNvSpPr>
            <p:nvPr/>
          </p:nvSpPr>
          <p:spPr bwMode="auto">
            <a:xfrm>
              <a:off x="2064" y="3408"/>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d</a:t>
              </a:r>
              <a:r>
                <a:rPr lang="en-US" altLang="en-US" sz="1600"/>
                <a:t>         </a:t>
              </a:r>
            </a:p>
          </p:txBody>
        </p:sp>
        <p:cxnSp>
          <p:nvCxnSpPr>
            <p:cNvPr id="19480" name="AutoShape 24"/>
            <p:cNvCxnSpPr>
              <a:cxnSpLocks noChangeShapeType="1"/>
              <a:stCxn id="19463" idx="6"/>
              <a:endCxn id="19462" idx="2"/>
            </p:cNvCxnSpPr>
            <p:nvPr/>
          </p:nvCxnSpPr>
          <p:spPr bwMode="auto">
            <a:xfrm>
              <a:off x="528" y="3552"/>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81" name="Line 25"/>
            <p:cNvSpPr>
              <a:spLocks noChangeShapeType="1"/>
            </p:cNvSpPr>
            <p:nvPr/>
          </p:nvSpPr>
          <p:spPr bwMode="auto">
            <a:xfrm>
              <a:off x="2304"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6"/>
            <p:cNvSpPr>
              <a:spLocks noChangeShapeType="1"/>
            </p:cNvSpPr>
            <p:nvPr/>
          </p:nvSpPr>
          <p:spPr bwMode="auto">
            <a:xfrm>
              <a:off x="2304" y="316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7"/>
            <p:cNvSpPr>
              <a:spLocks noChangeShapeType="1"/>
            </p:cNvSpPr>
            <p:nvPr/>
          </p:nvSpPr>
          <p:spPr bwMode="auto">
            <a:xfrm>
              <a:off x="2304"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Text Box 28"/>
            <p:cNvSpPr txBox="1">
              <a:spLocks noChangeArrowheads="1"/>
            </p:cNvSpPr>
            <p:nvPr/>
          </p:nvSpPr>
          <p:spPr bwMode="auto">
            <a:xfrm>
              <a:off x="2736"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d</a:t>
              </a:r>
              <a:r>
                <a:rPr lang="en-US" altLang="en-US" sz="1600"/>
                <a:t>         </a:t>
              </a:r>
            </a:p>
          </p:txBody>
        </p:sp>
        <p:sp>
          <p:nvSpPr>
            <p:cNvPr id="19485" name="Line 29"/>
            <p:cNvSpPr>
              <a:spLocks noChangeShapeType="1"/>
            </p:cNvSpPr>
            <p:nvPr/>
          </p:nvSpPr>
          <p:spPr bwMode="auto">
            <a:xfrm>
              <a:off x="297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Text Box 30"/>
            <p:cNvSpPr txBox="1">
              <a:spLocks noChangeArrowheads="1"/>
            </p:cNvSpPr>
            <p:nvPr/>
          </p:nvSpPr>
          <p:spPr bwMode="auto">
            <a:xfrm>
              <a:off x="3456" y="2880"/>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c</a:t>
              </a:r>
              <a:r>
                <a:rPr lang="en-US" altLang="en-US" sz="1600"/>
                <a:t>         </a:t>
              </a:r>
            </a:p>
          </p:txBody>
        </p:sp>
        <p:sp>
          <p:nvSpPr>
            <p:cNvPr id="19487" name="Line 31"/>
            <p:cNvSpPr>
              <a:spLocks noChangeShapeType="1"/>
            </p:cNvSpPr>
            <p:nvPr/>
          </p:nvSpPr>
          <p:spPr bwMode="auto">
            <a:xfrm>
              <a:off x="369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32"/>
            <p:cNvSpPr>
              <a:spLocks noChangeShapeType="1"/>
            </p:cNvSpPr>
            <p:nvPr/>
          </p:nvSpPr>
          <p:spPr bwMode="auto">
            <a:xfrm>
              <a:off x="1872" y="2976"/>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33"/>
            <p:cNvSpPr>
              <a:spLocks noChangeShapeType="1"/>
            </p:cNvSpPr>
            <p:nvPr/>
          </p:nvSpPr>
          <p:spPr bwMode="auto">
            <a:xfrm>
              <a:off x="2448" y="2976"/>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34"/>
            <p:cNvSpPr>
              <a:spLocks noChangeShapeType="1"/>
            </p:cNvSpPr>
            <p:nvPr/>
          </p:nvSpPr>
          <p:spPr bwMode="auto">
            <a:xfrm>
              <a:off x="3120" y="2976"/>
              <a:ext cx="33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35"/>
            <p:cNvSpPr>
              <a:spLocks noChangeShapeType="1"/>
            </p:cNvSpPr>
            <p:nvPr/>
          </p:nvSpPr>
          <p:spPr bwMode="auto">
            <a:xfrm flipH="1">
              <a:off x="3744" y="2928"/>
              <a:ext cx="96"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36"/>
            <p:cNvSpPr>
              <a:spLocks noChangeShapeType="1"/>
            </p:cNvSpPr>
            <p:nvPr/>
          </p:nvSpPr>
          <p:spPr bwMode="auto">
            <a:xfrm>
              <a:off x="1872" y="3264"/>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37"/>
            <p:cNvSpPr>
              <a:spLocks noChangeShapeType="1"/>
            </p:cNvSpPr>
            <p:nvPr/>
          </p:nvSpPr>
          <p:spPr bwMode="auto">
            <a:xfrm>
              <a:off x="1872" y="3504"/>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Text Box 38"/>
            <p:cNvSpPr txBox="1">
              <a:spLocks noChangeArrowheads="1"/>
            </p:cNvSpPr>
            <p:nvPr/>
          </p:nvSpPr>
          <p:spPr bwMode="auto">
            <a:xfrm>
              <a:off x="2736" y="3144"/>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c</a:t>
              </a:r>
              <a:r>
                <a:rPr lang="en-US" altLang="en-US" sz="1600"/>
                <a:t>         </a:t>
              </a:r>
            </a:p>
          </p:txBody>
        </p:sp>
        <p:sp>
          <p:nvSpPr>
            <p:cNvPr id="19495" name="Line 39"/>
            <p:cNvSpPr>
              <a:spLocks noChangeShapeType="1"/>
            </p:cNvSpPr>
            <p:nvPr/>
          </p:nvSpPr>
          <p:spPr bwMode="auto">
            <a:xfrm>
              <a:off x="2976" y="316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Text Box 40"/>
            <p:cNvSpPr txBox="1">
              <a:spLocks noChangeArrowheads="1"/>
            </p:cNvSpPr>
            <p:nvPr/>
          </p:nvSpPr>
          <p:spPr bwMode="auto">
            <a:xfrm>
              <a:off x="2760" y="3408"/>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a</a:t>
              </a:r>
              <a:r>
                <a:rPr lang="en-US" altLang="en-US" sz="1600"/>
                <a:t>         </a:t>
              </a:r>
            </a:p>
          </p:txBody>
        </p:sp>
        <p:sp>
          <p:nvSpPr>
            <p:cNvPr id="19497" name="Line 41"/>
            <p:cNvSpPr>
              <a:spLocks noChangeShapeType="1"/>
            </p:cNvSpPr>
            <p:nvPr/>
          </p:nvSpPr>
          <p:spPr bwMode="auto">
            <a:xfrm>
              <a:off x="297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Text Box 42"/>
            <p:cNvSpPr txBox="1">
              <a:spLocks noChangeArrowheads="1"/>
            </p:cNvSpPr>
            <p:nvPr/>
          </p:nvSpPr>
          <p:spPr bwMode="auto">
            <a:xfrm>
              <a:off x="3456" y="3408"/>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b</a:t>
              </a:r>
              <a:r>
                <a:rPr lang="en-US" altLang="en-US" sz="1600"/>
                <a:t>         </a:t>
              </a:r>
            </a:p>
          </p:txBody>
        </p:sp>
        <p:sp>
          <p:nvSpPr>
            <p:cNvPr id="19499" name="Line 43"/>
            <p:cNvSpPr>
              <a:spLocks noChangeShapeType="1"/>
            </p:cNvSpPr>
            <p:nvPr/>
          </p:nvSpPr>
          <p:spPr bwMode="auto">
            <a:xfrm>
              <a:off x="369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Text Box 44"/>
            <p:cNvSpPr txBox="1">
              <a:spLocks noChangeArrowheads="1"/>
            </p:cNvSpPr>
            <p:nvPr/>
          </p:nvSpPr>
          <p:spPr bwMode="auto">
            <a:xfrm>
              <a:off x="2064" y="3696"/>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a</a:t>
              </a:r>
              <a:r>
                <a:rPr lang="en-US" altLang="en-US" sz="1600"/>
                <a:t>         </a:t>
              </a:r>
            </a:p>
          </p:txBody>
        </p:sp>
        <p:sp>
          <p:nvSpPr>
            <p:cNvPr id="19501" name="Line 45"/>
            <p:cNvSpPr>
              <a:spLocks noChangeShapeType="1"/>
            </p:cNvSpPr>
            <p:nvPr/>
          </p:nvSpPr>
          <p:spPr bwMode="auto">
            <a:xfrm>
              <a:off x="2304" y="36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Text Box 46"/>
            <p:cNvSpPr txBox="1">
              <a:spLocks noChangeArrowheads="1"/>
            </p:cNvSpPr>
            <p:nvPr/>
          </p:nvSpPr>
          <p:spPr bwMode="auto">
            <a:xfrm>
              <a:off x="2760" y="3696"/>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c</a:t>
              </a:r>
              <a:r>
                <a:rPr lang="en-US" altLang="en-US" sz="1600"/>
                <a:t>         </a:t>
              </a:r>
            </a:p>
          </p:txBody>
        </p:sp>
        <p:sp>
          <p:nvSpPr>
            <p:cNvPr id="19503" name="Line 47"/>
            <p:cNvSpPr>
              <a:spLocks noChangeShapeType="1"/>
            </p:cNvSpPr>
            <p:nvPr/>
          </p:nvSpPr>
          <p:spPr bwMode="auto">
            <a:xfrm>
              <a:off x="2976" y="36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Line 48"/>
            <p:cNvSpPr>
              <a:spLocks noChangeShapeType="1"/>
            </p:cNvSpPr>
            <p:nvPr/>
          </p:nvSpPr>
          <p:spPr bwMode="auto">
            <a:xfrm>
              <a:off x="2448" y="3264"/>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5" name="Line 49"/>
            <p:cNvSpPr>
              <a:spLocks noChangeShapeType="1"/>
            </p:cNvSpPr>
            <p:nvPr/>
          </p:nvSpPr>
          <p:spPr bwMode="auto">
            <a:xfrm>
              <a:off x="3120" y="3504"/>
              <a:ext cx="33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6" name="Line 50"/>
            <p:cNvSpPr>
              <a:spLocks noChangeShapeType="1"/>
            </p:cNvSpPr>
            <p:nvPr/>
          </p:nvSpPr>
          <p:spPr bwMode="auto">
            <a:xfrm>
              <a:off x="2448" y="3504"/>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7" name="Line 51"/>
            <p:cNvSpPr>
              <a:spLocks noChangeShapeType="1"/>
            </p:cNvSpPr>
            <p:nvPr/>
          </p:nvSpPr>
          <p:spPr bwMode="auto">
            <a:xfrm>
              <a:off x="2448" y="3792"/>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8" name="Line 52"/>
            <p:cNvSpPr>
              <a:spLocks noChangeShapeType="1"/>
            </p:cNvSpPr>
            <p:nvPr/>
          </p:nvSpPr>
          <p:spPr bwMode="auto">
            <a:xfrm flipH="1">
              <a:off x="3024" y="3168"/>
              <a:ext cx="144"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9" name="Line 53"/>
            <p:cNvSpPr>
              <a:spLocks noChangeShapeType="1"/>
            </p:cNvSpPr>
            <p:nvPr/>
          </p:nvSpPr>
          <p:spPr bwMode="auto">
            <a:xfrm flipH="1">
              <a:off x="3072" y="3744"/>
              <a:ext cx="96"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0" name="Line 54"/>
            <p:cNvSpPr>
              <a:spLocks noChangeShapeType="1"/>
            </p:cNvSpPr>
            <p:nvPr/>
          </p:nvSpPr>
          <p:spPr bwMode="auto">
            <a:xfrm>
              <a:off x="1872" y="3792"/>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11" name="Group 55"/>
          <p:cNvGrpSpPr>
            <a:grpSpLocks/>
          </p:cNvGrpSpPr>
          <p:nvPr/>
        </p:nvGrpSpPr>
        <p:grpSpPr bwMode="auto">
          <a:xfrm>
            <a:off x="2209800" y="4708525"/>
            <a:ext cx="3444875" cy="1692275"/>
            <a:chOff x="240" y="2928"/>
            <a:chExt cx="2170" cy="1066"/>
          </a:xfrm>
        </p:grpSpPr>
        <p:sp>
          <p:nvSpPr>
            <p:cNvPr id="19512" name="Oval 56"/>
            <p:cNvSpPr>
              <a:spLocks noChangeArrowheads="1"/>
            </p:cNvSpPr>
            <p:nvPr/>
          </p:nvSpPr>
          <p:spPr bwMode="auto">
            <a:xfrm>
              <a:off x="336" y="3072"/>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a</a:t>
              </a:r>
            </a:p>
          </p:txBody>
        </p:sp>
        <p:sp>
          <p:nvSpPr>
            <p:cNvPr id="19513" name="Oval 57"/>
            <p:cNvSpPr>
              <a:spLocks noChangeArrowheads="1"/>
            </p:cNvSpPr>
            <p:nvPr/>
          </p:nvSpPr>
          <p:spPr bwMode="auto">
            <a:xfrm>
              <a:off x="816" y="3648"/>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d</a:t>
              </a:r>
            </a:p>
          </p:txBody>
        </p:sp>
        <p:sp>
          <p:nvSpPr>
            <p:cNvPr id="19514" name="Oval 58"/>
            <p:cNvSpPr>
              <a:spLocks noChangeArrowheads="1"/>
            </p:cNvSpPr>
            <p:nvPr/>
          </p:nvSpPr>
          <p:spPr bwMode="auto">
            <a:xfrm>
              <a:off x="336" y="3648"/>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c</a:t>
              </a:r>
            </a:p>
          </p:txBody>
        </p:sp>
        <p:sp>
          <p:nvSpPr>
            <p:cNvPr id="19515" name="Oval 59"/>
            <p:cNvSpPr>
              <a:spLocks noChangeArrowheads="1"/>
            </p:cNvSpPr>
            <p:nvPr/>
          </p:nvSpPr>
          <p:spPr bwMode="auto">
            <a:xfrm>
              <a:off x="816" y="3072"/>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b</a:t>
              </a:r>
            </a:p>
          </p:txBody>
        </p:sp>
        <p:cxnSp>
          <p:nvCxnSpPr>
            <p:cNvPr id="19516" name="AutoShape 60"/>
            <p:cNvCxnSpPr>
              <a:cxnSpLocks noChangeShapeType="1"/>
              <a:stCxn id="19512" idx="6"/>
              <a:endCxn id="19515" idx="2"/>
            </p:cNvCxnSpPr>
            <p:nvPr/>
          </p:nvCxnSpPr>
          <p:spPr bwMode="auto">
            <a:xfrm>
              <a:off x="528" y="3168"/>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17" name="AutoShape 61"/>
            <p:cNvCxnSpPr>
              <a:cxnSpLocks noChangeShapeType="1"/>
              <a:stCxn id="19515" idx="4"/>
              <a:endCxn id="19514" idx="7"/>
            </p:cNvCxnSpPr>
            <p:nvPr/>
          </p:nvCxnSpPr>
          <p:spPr bwMode="auto">
            <a:xfrm flipH="1">
              <a:off x="500" y="3264"/>
              <a:ext cx="412" cy="412"/>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18" name="AutoShape 62"/>
            <p:cNvCxnSpPr>
              <a:cxnSpLocks noChangeShapeType="1"/>
              <a:stCxn id="19512" idx="4"/>
              <a:endCxn id="19514" idx="0"/>
            </p:cNvCxnSpPr>
            <p:nvPr/>
          </p:nvCxnSpPr>
          <p:spPr bwMode="auto">
            <a:xfrm>
              <a:off x="432" y="3264"/>
              <a:ext cx="0" cy="384"/>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19" name="AutoShape 63"/>
            <p:cNvCxnSpPr>
              <a:cxnSpLocks noChangeShapeType="1"/>
              <a:stCxn id="19512" idx="5"/>
              <a:endCxn id="19513" idx="1"/>
            </p:cNvCxnSpPr>
            <p:nvPr/>
          </p:nvCxnSpPr>
          <p:spPr bwMode="auto">
            <a:xfrm>
              <a:off x="500" y="3236"/>
              <a:ext cx="344" cy="44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20" name="AutoShape 64"/>
            <p:cNvCxnSpPr>
              <a:cxnSpLocks noChangeShapeType="1"/>
              <a:stCxn id="19514" idx="6"/>
              <a:endCxn id="19513" idx="2"/>
            </p:cNvCxnSpPr>
            <p:nvPr/>
          </p:nvCxnSpPr>
          <p:spPr bwMode="auto">
            <a:xfrm>
              <a:off x="528" y="3744"/>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21" name="Text Box 65"/>
            <p:cNvSpPr txBox="1">
              <a:spLocks noChangeArrowheads="1"/>
            </p:cNvSpPr>
            <p:nvPr/>
          </p:nvSpPr>
          <p:spPr bwMode="auto">
            <a:xfrm>
              <a:off x="240" y="292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1</a:t>
              </a:r>
            </a:p>
          </p:txBody>
        </p:sp>
        <p:sp>
          <p:nvSpPr>
            <p:cNvPr id="19522" name="Text Box 66"/>
            <p:cNvSpPr txBox="1">
              <a:spLocks noChangeArrowheads="1"/>
            </p:cNvSpPr>
            <p:nvPr/>
          </p:nvSpPr>
          <p:spPr bwMode="auto">
            <a:xfrm>
              <a:off x="960" y="292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2</a:t>
              </a:r>
            </a:p>
          </p:txBody>
        </p:sp>
        <p:sp>
          <p:nvSpPr>
            <p:cNvPr id="19523" name="Text Box 67"/>
            <p:cNvSpPr txBox="1">
              <a:spLocks noChangeArrowheads="1"/>
            </p:cNvSpPr>
            <p:nvPr/>
          </p:nvSpPr>
          <p:spPr bwMode="auto">
            <a:xfrm>
              <a:off x="240" y="37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3</a:t>
              </a:r>
            </a:p>
          </p:txBody>
        </p:sp>
        <p:sp>
          <p:nvSpPr>
            <p:cNvPr id="19524" name="Text Box 68"/>
            <p:cNvSpPr txBox="1">
              <a:spLocks noChangeArrowheads="1"/>
            </p:cNvSpPr>
            <p:nvPr/>
          </p:nvSpPr>
          <p:spPr bwMode="auto">
            <a:xfrm>
              <a:off x="960" y="37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4</a:t>
              </a:r>
            </a:p>
          </p:txBody>
        </p:sp>
        <p:sp>
          <p:nvSpPr>
            <p:cNvPr id="19525" name="Text Box 69"/>
            <p:cNvSpPr txBox="1">
              <a:spLocks noChangeArrowheads="1"/>
            </p:cNvSpPr>
            <p:nvPr/>
          </p:nvSpPr>
          <p:spPr bwMode="auto">
            <a:xfrm>
              <a:off x="1440" y="2976"/>
              <a:ext cx="95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dirty="0"/>
                <a:t>    1   2   3   4</a:t>
              </a:r>
            </a:p>
            <a:p>
              <a:r>
                <a:rPr lang="en-US" altLang="en-US" sz="2000" u="none" dirty="0"/>
                <a:t>1  0   1   1   1</a:t>
              </a:r>
            </a:p>
            <a:p>
              <a:r>
                <a:rPr lang="en-US" altLang="en-US" sz="2000" u="none" dirty="0"/>
                <a:t>2  1   0   1   0</a:t>
              </a:r>
            </a:p>
            <a:p>
              <a:r>
                <a:rPr lang="en-US" altLang="en-US" sz="2000" u="none" dirty="0"/>
                <a:t>3  1   1   0   1</a:t>
              </a:r>
            </a:p>
            <a:p>
              <a:r>
                <a:rPr lang="en-US" altLang="en-US" sz="2000" u="none" dirty="0"/>
                <a:t>4  1   0   1   0</a:t>
              </a:r>
            </a:p>
          </p:txBody>
        </p:sp>
        <p:sp>
          <p:nvSpPr>
            <p:cNvPr id="19526" name="Line 70"/>
            <p:cNvSpPr>
              <a:spLocks noChangeShapeType="1"/>
            </p:cNvSpPr>
            <p:nvPr/>
          </p:nvSpPr>
          <p:spPr bwMode="auto">
            <a:xfrm>
              <a:off x="1498" y="3207"/>
              <a:ext cx="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7" name="Line 71"/>
            <p:cNvSpPr>
              <a:spLocks noChangeShapeType="1"/>
            </p:cNvSpPr>
            <p:nvPr/>
          </p:nvSpPr>
          <p:spPr bwMode="auto">
            <a:xfrm>
              <a:off x="1594" y="3063"/>
              <a:ext cx="0" cy="8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2584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6" name="Date Placeholder 5"/>
          <p:cNvSpPr>
            <a:spLocks noGrp="1"/>
          </p:cNvSpPr>
          <p:nvPr>
            <p:ph type="dt" sz="half" idx="10"/>
          </p:nvPr>
        </p:nvSpPr>
        <p:spPr/>
        <p:txBody>
          <a:bodyPr/>
          <a:lstStyle/>
          <a:p>
            <a:fld id="{EB8E07A3-CDB3-45EA-90EC-F519226B634A}" type="datetime5">
              <a:rPr lang="en-US" smtClean="0"/>
              <a:t>28-Mar-22</a:t>
            </a:fld>
            <a:endParaRPr lang="en-US"/>
          </a:p>
        </p:txBody>
      </p:sp>
      <p:pic>
        <p:nvPicPr>
          <p:cNvPr id="3076" name="Picture 4" descr="C:\Users\Fahad Ahmed\Desktop\ping-features-customization-270x20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401" y="1015999"/>
            <a:ext cx="4504906" cy="381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Fahad Ahmed\Desktop\eul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990600"/>
            <a:ext cx="4724399" cy="45735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15907" y="1054099"/>
            <a:ext cx="914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67398" y="990600"/>
            <a:ext cx="2209801"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61100" y="5305422"/>
            <a:ext cx="2209801" cy="258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401" y="1003300"/>
            <a:ext cx="431799" cy="1917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77854" y="-19209"/>
            <a:ext cx="4356100" cy="2215991"/>
          </a:xfrm>
          <a:prstGeom prst="rect">
            <a:avLst/>
          </a:prstGeom>
          <a:noFill/>
        </p:spPr>
        <p:txBody>
          <a:bodyPr wrap="square" rtlCol="0">
            <a:spAutoFit/>
          </a:bodyPr>
          <a:lstStyle/>
          <a:p>
            <a:pPr algn="ctr" defTabSz="685715">
              <a:spcBef>
                <a:spcPct val="0"/>
              </a:spcBef>
            </a:pPr>
            <a:r>
              <a:rPr lang="en-US" sz="13800" dirty="0">
                <a:solidFill>
                  <a:srgbClr val="FF0000"/>
                </a:solidFill>
                <a:latin typeface="Agency FB" panose="020B0503020202020204" pitchFamily="34" charset="0"/>
                <a:ea typeface="+mj-ea"/>
                <a:cs typeface="+mj-cs"/>
              </a:rPr>
              <a:t>Graph</a:t>
            </a:r>
          </a:p>
        </p:txBody>
      </p:sp>
    </p:spTree>
    <p:extLst>
      <p:ext uri="{BB962C8B-B14F-4D97-AF65-F5344CB8AC3E}">
        <p14:creationId xmlns:p14="http://schemas.microsoft.com/office/powerpoint/2010/main" val="773088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Lists</a:t>
            </a:r>
            <a:endParaRPr lang="en-US" dirty="0"/>
          </a:p>
        </p:txBody>
      </p:sp>
      <p:sp>
        <p:nvSpPr>
          <p:cNvPr id="3" name="Content Placeholder 2"/>
          <p:cNvSpPr>
            <a:spLocks noGrp="1"/>
          </p:cNvSpPr>
          <p:nvPr>
            <p:ph sz="quarter" idx="1"/>
          </p:nvPr>
        </p:nvSpPr>
        <p:spPr/>
        <p:txBody>
          <a:bodyPr/>
          <a:lstStyle/>
          <a:p>
            <a:r>
              <a:rPr lang="en-US" altLang="en-US" dirty="0"/>
              <a:t>Consists of an array </a:t>
            </a:r>
            <a:r>
              <a:rPr lang="en-US" altLang="en-US" i="1" dirty="0" err="1"/>
              <a:t>Adj</a:t>
            </a:r>
            <a:r>
              <a:rPr lang="en-US" altLang="en-US" dirty="0"/>
              <a:t> of |</a:t>
            </a:r>
            <a:r>
              <a:rPr lang="en-US" altLang="en-US" i="1" dirty="0"/>
              <a:t>V</a:t>
            </a:r>
            <a:r>
              <a:rPr lang="en-US" altLang="en-US" dirty="0"/>
              <a:t>| lists.</a:t>
            </a:r>
          </a:p>
          <a:p>
            <a:r>
              <a:rPr lang="en-US" altLang="en-US" dirty="0"/>
              <a:t>One list per vertex.</a:t>
            </a:r>
          </a:p>
          <a:p>
            <a:r>
              <a:rPr lang="en-US" altLang="en-US" dirty="0"/>
              <a:t>For </a:t>
            </a:r>
            <a:r>
              <a:rPr lang="en-US" altLang="en-US" i="1" dirty="0"/>
              <a:t>u</a:t>
            </a:r>
            <a:r>
              <a:rPr lang="en-US" altLang="en-US" dirty="0"/>
              <a:t> </a:t>
            </a:r>
            <a:r>
              <a:rPr lang="en-US" altLang="en-US" dirty="0">
                <a:sym typeface="Symbol" pitchFamily="18" charset="2"/>
              </a:rPr>
              <a:t></a:t>
            </a:r>
            <a:r>
              <a:rPr lang="en-US" altLang="en-US" dirty="0"/>
              <a:t> </a:t>
            </a:r>
            <a:r>
              <a:rPr lang="en-US" altLang="en-US" i="1" dirty="0"/>
              <a:t>V</a:t>
            </a:r>
            <a:r>
              <a:rPr lang="en-US" altLang="en-US" dirty="0"/>
              <a:t>, </a:t>
            </a:r>
            <a:r>
              <a:rPr lang="en-US" altLang="en-US" i="1" dirty="0" err="1"/>
              <a:t>Adj</a:t>
            </a:r>
            <a:r>
              <a:rPr lang="en-US" altLang="en-US" dirty="0"/>
              <a:t>[</a:t>
            </a:r>
            <a:r>
              <a:rPr lang="en-US" altLang="en-US" i="1" dirty="0"/>
              <a:t>u</a:t>
            </a:r>
            <a:r>
              <a:rPr lang="en-US" altLang="en-US" dirty="0"/>
              <a:t>] consists of all vertices adjacent to </a:t>
            </a:r>
            <a:r>
              <a:rPr lang="en-US" altLang="en-US" i="1" dirty="0"/>
              <a:t>u</a:t>
            </a:r>
            <a:r>
              <a:rPr lang="en-US" altLang="en-US" dirty="0"/>
              <a:t>.</a:t>
            </a:r>
          </a:p>
          <a:p>
            <a:endParaRPr lang="en-US" altLang="en-US" dirty="0"/>
          </a:p>
          <a:p>
            <a:endParaRPr lang="en-US" dirty="0"/>
          </a:p>
        </p:txBody>
      </p:sp>
      <p:grpSp>
        <p:nvGrpSpPr>
          <p:cNvPr id="5" name="Group 113"/>
          <p:cNvGrpSpPr>
            <a:grpSpLocks/>
          </p:cNvGrpSpPr>
          <p:nvPr/>
        </p:nvGrpSpPr>
        <p:grpSpPr bwMode="auto">
          <a:xfrm>
            <a:off x="1073150" y="4876800"/>
            <a:ext cx="5175250" cy="1339850"/>
            <a:chOff x="336" y="2880"/>
            <a:chExt cx="3596" cy="1036"/>
          </a:xfrm>
        </p:grpSpPr>
        <p:sp>
          <p:nvSpPr>
            <p:cNvPr id="6" name="Oval 55"/>
            <p:cNvSpPr>
              <a:spLocks noChangeArrowheads="1"/>
            </p:cNvSpPr>
            <p:nvPr/>
          </p:nvSpPr>
          <p:spPr bwMode="auto">
            <a:xfrm>
              <a:off x="33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a</a:t>
              </a:r>
            </a:p>
          </p:txBody>
        </p:sp>
        <p:sp>
          <p:nvSpPr>
            <p:cNvPr id="7" name="Oval 56"/>
            <p:cNvSpPr>
              <a:spLocks noChangeArrowheads="1"/>
            </p:cNvSpPr>
            <p:nvPr/>
          </p:nvSpPr>
          <p:spPr bwMode="auto">
            <a:xfrm>
              <a:off x="81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d</a:t>
              </a:r>
            </a:p>
          </p:txBody>
        </p:sp>
        <p:sp>
          <p:nvSpPr>
            <p:cNvPr id="8" name="Oval 57"/>
            <p:cNvSpPr>
              <a:spLocks noChangeArrowheads="1"/>
            </p:cNvSpPr>
            <p:nvPr/>
          </p:nvSpPr>
          <p:spPr bwMode="auto">
            <a:xfrm>
              <a:off x="33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c</a:t>
              </a:r>
            </a:p>
          </p:txBody>
        </p:sp>
        <p:sp>
          <p:nvSpPr>
            <p:cNvPr id="9" name="Oval 58"/>
            <p:cNvSpPr>
              <a:spLocks noChangeArrowheads="1"/>
            </p:cNvSpPr>
            <p:nvPr/>
          </p:nvSpPr>
          <p:spPr bwMode="auto">
            <a:xfrm>
              <a:off x="81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b</a:t>
              </a:r>
            </a:p>
          </p:txBody>
        </p:sp>
        <p:cxnSp>
          <p:nvCxnSpPr>
            <p:cNvPr id="10" name="AutoShape 59"/>
            <p:cNvCxnSpPr>
              <a:cxnSpLocks noChangeShapeType="1"/>
              <a:stCxn id="6" idx="6"/>
              <a:endCxn id="9" idx="2"/>
            </p:cNvCxnSpPr>
            <p:nvPr/>
          </p:nvCxnSpPr>
          <p:spPr bwMode="auto">
            <a:xfrm>
              <a:off x="528" y="2976"/>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60"/>
            <p:cNvCxnSpPr>
              <a:cxnSpLocks noChangeShapeType="1"/>
              <a:stCxn id="9" idx="4"/>
              <a:endCxn id="8" idx="7"/>
            </p:cNvCxnSpPr>
            <p:nvPr/>
          </p:nvCxnSpPr>
          <p:spPr bwMode="auto">
            <a:xfrm flipH="1">
              <a:off x="500" y="3072"/>
              <a:ext cx="412" cy="412"/>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61"/>
            <p:cNvCxnSpPr>
              <a:cxnSpLocks noChangeShapeType="1"/>
              <a:stCxn id="6" idx="4"/>
              <a:endCxn id="8" idx="0"/>
            </p:cNvCxnSpPr>
            <p:nvPr/>
          </p:nvCxnSpPr>
          <p:spPr bwMode="auto">
            <a:xfrm>
              <a:off x="432" y="3072"/>
              <a:ext cx="0" cy="384"/>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62"/>
            <p:cNvCxnSpPr>
              <a:cxnSpLocks noChangeShapeType="1"/>
              <a:stCxn id="6" idx="5"/>
              <a:endCxn id="7" idx="1"/>
            </p:cNvCxnSpPr>
            <p:nvPr/>
          </p:nvCxnSpPr>
          <p:spPr bwMode="auto">
            <a:xfrm>
              <a:off x="500" y="3044"/>
              <a:ext cx="344" cy="44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63"/>
            <p:cNvSpPr txBox="1">
              <a:spLocks noChangeArrowheads="1"/>
            </p:cNvSpPr>
            <p:nvPr/>
          </p:nvSpPr>
          <p:spPr bwMode="auto">
            <a:xfrm>
              <a:off x="1728" y="2880"/>
              <a:ext cx="204" cy="102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t> </a:t>
              </a:r>
            </a:p>
            <a:p>
              <a:endParaRPr lang="en-US" altLang="en-US" sz="2000" u="none"/>
            </a:p>
            <a:p>
              <a:endParaRPr lang="en-US" altLang="en-US" sz="2000" u="none"/>
            </a:p>
            <a:p>
              <a:r>
                <a:rPr lang="en-US" altLang="en-US" sz="2000" u="none"/>
                <a:t>  </a:t>
              </a:r>
            </a:p>
            <a:p>
              <a:endParaRPr lang="en-US" altLang="en-US" sz="2000" u="none"/>
            </a:p>
          </p:txBody>
        </p:sp>
        <p:sp>
          <p:nvSpPr>
            <p:cNvPr id="15" name="Text Box 64"/>
            <p:cNvSpPr txBox="1">
              <a:spLocks noChangeArrowheads="1"/>
            </p:cNvSpPr>
            <p:nvPr/>
          </p:nvSpPr>
          <p:spPr bwMode="auto">
            <a:xfrm>
              <a:off x="1526" y="28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a:t>a</a:t>
              </a:r>
            </a:p>
          </p:txBody>
        </p:sp>
        <p:sp>
          <p:nvSpPr>
            <p:cNvPr id="16" name="Text Box 65"/>
            <p:cNvSpPr txBox="1">
              <a:spLocks noChangeArrowheads="1"/>
            </p:cNvSpPr>
            <p:nvPr/>
          </p:nvSpPr>
          <p:spPr bwMode="auto">
            <a:xfrm>
              <a:off x="1536" y="316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dirty="0"/>
                <a:t>b</a:t>
              </a:r>
            </a:p>
          </p:txBody>
        </p:sp>
        <p:sp>
          <p:nvSpPr>
            <p:cNvPr id="17" name="Text Box 66"/>
            <p:cNvSpPr txBox="1">
              <a:spLocks noChangeArrowheads="1"/>
            </p:cNvSpPr>
            <p:nvPr/>
          </p:nvSpPr>
          <p:spPr bwMode="auto">
            <a:xfrm>
              <a:off x="1536" y="3408"/>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dirty="0"/>
                <a:t>c</a:t>
              </a:r>
            </a:p>
          </p:txBody>
        </p:sp>
        <p:sp>
          <p:nvSpPr>
            <p:cNvPr id="18" name="Text Box 67"/>
            <p:cNvSpPr txBox="1">
              <a:spLocks noChangeArrowheads="1"/>
            </p:cNvSpPr>
            <p:nvPr/>
          </p:nvSpPr>
          <p:spPr bwMode="auto">
            <a:xfrm>
              <a:off x="1536" y="364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a:t>d</a:t>
              </a:r>
            </a:p>
          </p:txBody>
        </p:sp>
        <p:sp>
          <p:nvSpPr>
            <p:cNvPr id="19" name="Line 68"/>
            <p:cNvSpPr>
              <a:spLocks noChangeShapeType="1"/>
            </p:cNvSpPr>
            <p:nvPr/>
          </p:nvSpPr>
          <p:spPr bwMode="auto">
            <a:xfrm>
              <a:off x="1728" y="316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69"/>
            <p:cNvSpPr>
              <a:spLocks noChangeShapeType="1"/>
            </p:cNvSpPr>
            <p:nvPr/>
          </p:nvSpPr>
          <p:spPr bwMode="auto">
            <a:xfrm>
              <a:off x="1728" y="340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0"/>
            <p:cNvSpPr>
              <a:spLocks noChangeShapeType="1"/>
            </p:cNvSpPr>
            <p:nvPr/>
          </p:nvSpPr>
          <p:spPr bwMode="auto">
            <a:xfrm>
              <a:off x="1728" y="364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71"/>
            <p:cNvSpPr txBox="1">
              <a:spLocks noChangeArrowheads="1"/>
            </p:cNvSpPr>
            <p:nvPr/>
          </p:nvSpPr>
          <p:spPr bwMode="auto">
            <a:xfrm>
              <a:off x="2064"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b</a:t>
              </a:r>
              <a:r>
                <a:rPr lang="en-US" altLang="en-US" sz="1600"/>
                <a:t>         </a:t>
              </a:r>
            </a:p>
          </p:txBody>
        </p:sp>
        <p:sp>
          <p:nvSpPr>
            <p:cNvPr id="23" name="Text Box 72"/>
            <p:cNvSpPr txBox="1">
              <a:spLocks noChangeArrowheads="1"/>
            </p:cNvSpPr>
            <p:nvPr/>
          </p:nvSpPr>
          <p:spPr bwMode="auto">
            <a:xfrm>
              <a:off x="2064" y="3144"/>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a</a:t>
              </a:r>
              <a:r>
                <a:rPr lang="en-US" altLang="en-US" sz="1600"/>
                <a:t>         </a:t>
              </a:r>
            </a:p>
          </p:txBody>
        </p:sp>
        <p:sp>
          <p:nvSpPr>
            <p:cNvPr id="24" name="Text Box 73"/>
            <p:cNvSpPr txBox="1">
              <a:spLocks noChangeArrowheads="1"/>
            </p:cNvSpPr>
            <p:nvPr/>
          </p:nvSpPr>
          <p:spPr bwMode="auto">
            <a:xfrm>
              <a:off x="2064" y="3408"/>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d</a:t>
              </a:r>
              <a:r>
                <a:rPr lang="en-US" altLang="en-US" sz="1600"/>
                <a:t>         </a:t>
              </a:r>
            </a:p>
          </p:txBody>
        </p:sp>
        <p:cxnSp>
          <p:nvCxnSpPr>
            <p:cNvPr id="25" name="AutoShape 74"/>
            <p:cNvCxnSpPr>
              <a:cxnSpLocks noChangeShapeType="1"/>
              <a:stCxn id="8" idx="6"/>
              <a:endCxn id="7" idx="2"/>
            </p:cNvCxnSpPr>
            <p:nvPr/>
          </p:nvCxnSpPr>
          <p:spPr bwMode="auto">
            <a:xfrm>
              <a:off x="528" y="3552"/>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Line 75"/>
            <p:cNvSpPr>
              <a:spLocks noChangeShapeType="1"/>
            </p:cNvSpPr>
            <p:nvPr/>
          </p:nvSpPr>
          <p:spPr bwMode="auto">
            <a:xfrm>
              <a:off x="2304"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76"/>
            <p:cNvSpPr>
              <a:spLocks noChangeShapeType="1"/>
            </p:cNvSpPr>
            <p:nvPr/>
          </p:nvSpPr>
          <p:spPr bwMode="auto">
            <a:xfrm>
              <a:off x="2304" y="316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77"/>
            <p:cNvSpPr>
              <a:spLocks noChangeShapeType="1"/>
            </p:cNvSpPr>
            <p:nvPr/>
          </p:nvSpPr>
          <p:spPr bwMode="auto">
            <a:xfrm>
              <a:off x="2304"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78"/>
            <p:cNvSpPr txBox="1">
              <a:spLocks noChangeArrowheads="1"/>
            </p:cNvSpPr>
            <p:nvPr/>
          </p:nvSpPr>
          <p:spPr bwMode="auto">
            <a:xfrm>
              <a:off x="2736"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d</a:t>
              </a:r>
              <a:r>
                <a:rPr lang="en-US" altLang="en-US" sz="1600"/>
                <a:t>         </a:t>
              </a:r>
            </a:p>
          </p:txBody>
        </p:sp>
        <p:sp>
          <p:nvSpPr>
            <p:cNvPr id="30" name="Line 79"/>
            <p:cNvSpPr>
              <a:spLocks noChangeShapeType="1"/>
            </p:cNvSpPr>
            <p:nvPr/>
          </p:nvSpPr>
          <p:spPr bwMode="auto">
            <a:xfrm>
              <a:off x="297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80"/>
            <p:cNvSpPr txBox="1">
              <a:spLocks noChangeArrowheads="1"/>
            </p:cNvSpPr>
            <p:nvPr/>
          </p:nvSpPr>
          <p:spPr bwMode="auto">
            <a:xfrm>
              <a:off x="3456" y="2880"/>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c</a:t>
              </a:r>
              <a:r>
                <a:rPr lang="en-US" altLang="en-US" sz="1600"/>
                <a:t>         </a:t>
              </a:r>
            </a:p>
          </p:txBody>
        </p:sp>
        <p:sp>
          <p:nvSpPr>
            <p:cNvPr id="32" name="Line 81"/>
            <p:cNvSpPr>
              <a:spLocks noChangeShapeType="1"/>
            </p:cNvSpPr>
            <p:nvPr/>
          </p:nvSpPr>
          <p:spPr bwMode="auto">
            <a:xfrm>
              <a:off x="369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82"/>
            <p:cNvSpPr>
              <a:spLocks noChangeShapeType="1"/>
            </p:cNvSpPr>
            <p:nvPr/>
          </p:nvSpPr>
          <p:spPr bwMode="auto">
            <a:xfrm>
              <a:off x="1872" y="2976"/>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83"/>
            <p:cNvSpPr>
              <a:spLocks noChangeShapeType="1"/>
            </p:cNvSpPr>
            <p:nvPr/>
          </p:nvSpPr>
          <p:spPr bwMode="auto">
            <a:xfrm>
              <a:off x="2448" y="2976"/>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84"/>
            <p:cNvSpPr>
              <a:spLocks noChangeShapeType="1"/>
            </p:cNvSpPr>
            <p:nvPr/>
          </p:nvSpPr>
          <p:spPr bwMode="auto">
            <a:xfrm>
              <a:off x="3120" y="2976"/>
              <a:ext cx="33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85"/>
            <p:cNvSpPr>
              <a:spLocks noChangeShapeType="1"/>
            </p:cNvSpPr>
            <p:nvPr/>
          </p:nvSpPr>
          <p:spPr bwMode="auto">
            <a:xfrm flipH="1">
              <a:off x="3744" y="2928"/>
              <a:ext cx="96"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86"/>
            <p:cNvSpPr>
              <a:spLocks noChangeShapeType="1"/>
            </p:cNvSpPr>
            <p:nvPr/>
          </p:nvSpPr>
          <p:spPr bwMode="auto">
            <a:xfrm>
              <a:off x="1872" y="3264"/>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87"/>
            <p:cNvSpPr>
              <a:spLocks noChangeShapeType="1"/>
            </p:cNvSpPr>
            <p:nvPr/>
          </p:nvSpPr>
          <p:spPr bwMode="auto">
            <a:xfrm>
              <a:off x="1872" y="3504"/>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91"/>
            <p:cNvSpPr txBox="1">
              <a:spLocks noChangeArrowheads="1"/>
            </p:cNvSpPr>
            <p:nvPr/>
          </p:nvSpPr>
          <p:spPr bwMode="auto">
            <a:xfrm>
              <a:off x="2736" y="3144"/>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c</a:t>
              </a:r>
              <a:r>
                <a:rPr lang="en-US" altLang="en-US" sz="1600"/>
                <a:t>         </a:t>
              </a:r>
            </a:p>
          </p:txBody>
        </p:sp>
        <p:sp>
          <p:nvSpPr>
            <p:cNvPr id="40" name="Line 92"/>
            <p:cNvSpPr>
              <a:spLocks noChangeShapeType="1"/>
            </p:cNvSpPr>
            <p:nvPr/>
          </p:nvSpPr>
          <p:spPr bwMode="auto">
            <a:xfrm>
              <a:off x="2976" y="316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93"/>
            <p:cNvSpPr txBox="1">
              <a:spLocks noChangeArrowheads="1"/>
            </p:cNvSpPr>
            <p:nvPr/>
          </p:nvSpPr>
          <p:spPr bwMode="auto">
            <a:xfrm>
              <a:off x="2760" y="3408"/>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a</a:t>
              </a:r>
              <a:r>
                <a:rPr lang="en-US" altLang="en-US" sz="1600"/>
                <a:t>         </a:t>
              </a:r>
            </a:p>
          </p:txBody>
        </p:sp>
        <p:sp>
          <p:nvSpPr>
            <p:cNvPr id="42" name="Line 94"/>
            <p:cNvSpPr>
              <a:spLocks noChangeShapeType="1"/>
            </p:cNvSpPr>
            <p:nvPr/>
          </p:nvSpPr>
          <p:spPr bwMode="auto">
            <a:xfrm>
              <a:off x="297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 Box 95"/>
            <p:cNvSpPr txBox="1">
              <a:spLocks noChangeArrowheads="1"/>
            </p:cNvSpPr>
            <p:nvPr/>
          </p:nvSpPr>
          <p:spPr bwMode="auto">
            <a:xfrm>
              <a:off x="3456" y="3408"/>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b</a:t>
              </a:r>
              <a:r>
                <a:rPr lang="en-US" altLang="en-US" sz="1600"/>
                <a:t>         </a:t>
              </a:r>
            </a:p>
          </p:txBody>
        </p:sp>
        <p:sp>
          <p:nvSpPr>
            <p:cNvPr id="44" name="Line 96"/>
            <p:cNvSpPr>
              <a:spLocks noChangeShapeType="1"/>
            </p:cNvSpPr>
            <p:nvPr/>
          </p:nvSpPr>
          <p:spPr bwMode="auto">
            <a:xfrm>
              <a:off x="369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97"/>
            <p:cNvSpPr txBox="1">
              <a:spLocks noChangeArrowheads="1"/>
            </p:cNvSpPr>
            <p:nvPr/>
          </p:nvSpPr>
          <p:spPr bwMode="auto">
            <a:xfrm>
              <a:off x="2064" y="3696"/>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a</a:t>
              </a:r>
              <a:r>
                <a:rPr lang="en-US" altLang="en-US" sz="1600"/>
                <a:t>         </a:t>
              </a:r>
            </a:p>
          </p:txBody>
        </p:sp>
        <p:sp>
          <p:nvSpPr>
            <p:cNvPr id="46" name="Line 98"/>
            <p:cNvSpPr>
              <a:spLocks noChangeShapeType="1"/>
            </p:cNvSpPr>
            <p:nvPr/>
          </p:nvSpPr>
          <p:spPr bwMode="auto">
            <a:xfrm>
              <a:off x="2304" y="36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99"/>
            <p:cNvSpPr txBox="1">
              <a:spLocks noChangeArrowheads="1"/>
            </p:cNvSpPr>
            <p:nvPr/>
          </p:nvSpPr>
          <p:spPr bwMode="auto">
            <a:xfrm>
              <a:off x="2760" y="3696"/>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dirty="0"/>
                <a:t>c</a:t>
              </a:r>
              <a:r>
                <a:rPr lang="en-US" altLang="en-US" sz="1600" dirty="0"/>
                <a:t>         </a:t>
              </a:r>
            </a:p>
          </p:txBody>
        </p:sp>
        <p:sp>
          <p:nvSpPr>
            <p:cNvPr id="48" name="Line 100"/>
            <p:cNvSpPr>
              <a:spLocks noChangeShapeType="1"/>
            </p:cNvSpPr>
            <p:nvPr/>
          </p:nvSpPr>
          <p:spPr bwMode="auto">
            <a:xfrm>
              <a:off x="2976" y="36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01"/>
            <p:cNvSpPr>
              <a:spLocks noChangeShapeType="1"/>
            </p:cNvSpPr>
            <p:nvPr/>
          </p:nvSpPr>
          <p:spPr bwMode="auto">
            <a:xfrm>
              <a:off x="2448" y="3264"/>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02"/>
            <p:cNvSpPr>
              <a:spLocks noChangeShapeType="1"/>
            </p:cNvSpPr>
            <p:nvPr/>
          </p:nvSpPr>
          <p:spPr bwMode="auto">
            <a:xfrm>
              <a:off x="3120" y="3504"/>
              <a:ext cx="33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05"/>
            <p:cNvSpPr>
              <a:spLocks noChangeShapeType="1"/>
            </p:cNvSpPr>
            <p:nvPr/>
          </p:nvSpPr>
          <p:spPr bwMode="auto">
            <a:xfrm>
              <a:off x="2448" y="3504"/>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06"/>
            <p:cNvSpPr>
              <a:spLocks noChangeShapeType="1"/>
            </p:cNvSpPr>
            <p:nvPr/>
          </p:nvSpPr>
          <p:spPr bwMode="auto">
            <a:xfrm>
              <a:off x="2448" y="3792"/>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107"/>
            <p:cNvSpPr>
              <a:spLocks noChangeShapeType="1"/>
            </p:cNvSpPr>
            <p:nvPr/>
          </p:nvSpPr>
          <p:spPr bwMode="auto">
            <a:xfrm flipH="1">
              <a:off x="3024" y="3168"/>
              <a:ext cx="144"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08"/>
            <p:cNvSpPr>
              <a:spLocks noChangeShapeType="1"/>
            </p:cNvSpPr>
            <p:nvPr/>
          </p:nvSpPr>
          <p:spPr bwMode="auto">
            <a:xfrm flipH="1">
              <a:off x="3072" y="3744"/>
              <a:ext cx="96"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109"/>
            <p:cNvSpPr>
              <a:spLocks noChangeShapeType="1"/>
            </p:cNvSpPr>
            <p:nvPr/>
          </p:nvSpPr>
          <p:spPr bwMode="auto">
            <a:xfrm>
              <a:off x="1872" y="3792"/>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 name="Group 113"/>
          <p:cNvGrpSpPr>
            <a:grpSpLocks/>
          </p:cNvGrpSpPr>
          <p:nvPr/>
        </p:nvGrpSpPr>
        <p:grpSpPr bwMode="auto">
          <a:xfrm>
            <a:off x="1066800" y="3352800"/>
            <a:ext cx="5165176" cy="1326917"/>
            <a:chOff x="336" y="2880"/>
            <a:chExt cx="3589" cy="1026"/>
          </a:xfrm>
        </p:grpSpPr>
        <p:sp>
          <p:nvSpPr>
            <p:cNvPr id="108" name="Oval 55"/>
            <p:cNvSpPr>
              <a:spLocks noChangeArrowheads="1"/>
            </p:cNvSpPr>
            <p:nvPr/>
          </p:nvSpPr>
          <p:spPr bwMode="auto">
            <a:xfrm>
              <a:off x="33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a</a:t>
              </a:r>
            </a:p>
          </p:txBody>
        </p:sp>
        <p:sp>
          <p:nvSpPr>
            <p:cNvPr id="109" name="Oval 56"/>
            <p:cNvSpPr>
              <a:spLocks noChangeArrowheads="1"/>
            </p:cNvSpPr>
            <p:nvPr/>
          </p:nvSpPr>
          <p:spPr bwMode="auto">
            <a:xfrm>
              <a:off x="81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d</a:t>
              </a:r>
            </a:p>
          </p:txBody>
        </p:sp>
        <p:sp>
          <p:nvSpPr>
            <p:cNvPr id="110" name="Oval 57"/>
            <p:cNvSpPr>
              <a:spLocks noChangeArrowheads="1"/>
            </p:cNvSpPr>
            <p:nvPr/>
          </p:nvSpPr>
          <p:spPr bwMode="auto">
            <a:xfrm>
              <a:off x="33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c</a:t>
              </a:r>
            </a:p>
          </p:txBody>
        </p:sp>
        <p:sp>
          <p:nvSpPr>
            <p:cNvPr id="111" name="Oval 58"/>
            <p:cNvSpPr>
              <a:spLocks noChangeArrowheads="1"/>
            </p:cNvSpPr>
            <p:nvPr/>
          </p:nvSpPr>
          <p:spPr bwMode="auto">
            <a:xfrm>
              <a:off x="81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b</a:t>
              </a:r>
            </a:p>
          </p:txBody>
        </p:sp>
        <p:cxnSp>
          <p:nvCxnSpPr>
            <p:cNvPr id="112" name="AutoShape 59"/>
            <p:cNvCxnSpPr>
              <a:cxnSpLocks noChangeShapeType="1"/>
              <a:stCxn id="108" idx="6"/>
              <a:endCxn id="111" idx="2"/>
            </p:cNvCxnSpPr>
            <p:nvPr/>
          </p:nvCxnSpPr>
          <p:spPr bwMode="auto">
            <a:xfrm>
              <a:off x="528" y="2976"/>
              <a:ext cx="288" cy="0"/>
            </a:xfrm>
            <a:prstGeom prst="straightConnector1">
              <a:avLst/>
            </a:prstGeom>
            <a:noFill/>
            <a:ln w="12700">
              <a:solidFill>
                <a:schemeClr val="tx1"/>
              </a:solidFill>
              <a:round/>
              <a:headEnd type="none" w="sm" len="sm"/>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60"/>
            <p:cNvCxnSpPr>
              <a:cxnSpLocks noChangeShapeType="1"/>
              <a:stCxn id="111" idx="4"/>
              <a:endCxn id="110" idx="7"/>
            </p:cNvCxnSpPr>
            <p:nvPr/>
          </p:nvCxnSpPr>
          <p:spPr bwMode="auto">
            <a:xfrm flipH="1">
              <a:off x="500" y="3072"/>
              <a:ext cx="412" cy="412"/>
            </a:xfrm>
            <a:prstGeom prst="straightConnector1">
              <a:avLst/>
            </a:prstGeom>
            <a:noFill/>
            <a:ln w="12700">
              <a:solidFill>
                <a:schemeClr val="tx1"/>
              </a:solidFill>
              <a:round/>
              <a:headEnd type="none" w="sm" len="sm"/>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61"/>
            <p:cNvCxnSpPr>
              <a:cxnSpLocks noChangeShapeType="1"/>
              <a:stCxn id="108" idx="4"/>
              <a:endCxn id="110" idx="0"/>
            </p:cNvCxnSpPr>
            <p:nvPr/>
          </p:nvCxnSpPr>
          <p:spPr bwMode="auto">
            <a:xfrm>
              <a:off x="432" y="3072"/>
              <a:ext cx="0" cy="384"/>
            </a:xfrm>
            <a:prstGeom prst="straightConnector1">
              <a:avLst/>
            </a:prstGeom>
            <a:noFill/>
            <a:ln w="12700">
              <a:solidFill>
                <a:schemeClr val="tx1"/>
              </a:solidFill>
              <a:round/>
              <a:headEnd type="none" w="sm" len="sm"/>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62"/>
            <p:cNvCxnSpPr>
              <a:cxnSpLocks noChangeShapeType="1"/>
              <a:stCxn id="108" idx="5"/>
              <a:endCxn id="109" idx="1"/>
            </p:cNvCxnSpPr>
            <p:nvPr/>
          </p:nvCxnSpPr>
          <p:spPr bwMode="auto">
            <a:xfrm>
              <a:off x="500" y="3044"/>
              <a:ext cx="344" cy="440"/>
            </a:xfrm>
            <a:prstGeom prst="straightConnector1">
              <a:avLst/>
            </a:prstGeom>
            <a:noFill/>
            <a:ln w="12700">
              <a:solidFill>
                <a:schemeClr val="tx1"/>
              </a:solidFill>
              <a:round/>
              <a:headEnd type="none" w="sm" len="sm"/>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 name="Text Box 63"/>
            <p:cNvSpPr txBox="1">
              <a:spLocks noChangeArrowheads="1"/>
            </p:cNvSpPr>
            <p:nvPr/>
          </p:nvSpPr>
          <p:spPr bwMode="auto">
            <a:xfrm>
              <a:off x="1728" y="2880"/>
              <a:ext cx="204" cy="102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t> </a:t>
              </a:r>
            </a:p>
            <a:p>
              <a:endParaRPr lang="en-US" altLang="en-US" sz="2000" u="none"/>
            </a:p>
            <a:p>
              <a:endParaRPr lang="en-US" altLang="en-US" sz="2000" u="none"/>
            </a:p>
            <a:p>
              <a:r>
                <a:rPr lang="en-US" altLang="en-US" sz="2000" u="none"/>
                <a:t>  </a:t>
              </a:r>
            </a:p>
            <a:p>
              <a:endParaRPr lang="en-US" altLang="en-US" sz="2000" u="none"/>
            </a:p>
          </p:txBody>
        </p:sp>
        <p:sp>
          <p:nvSpPr>
            <p:cNvPr id="117" name="Text Box 64"/>
            <p:cNvSpPr txBox="1">
              <a:spLocks noChangeArrowheads="1"/>
            </p:cNvSpPr>
            <p:nvPr/>
          </p:nvSpPr>
          <p:spPr bwMode="auto">
            <a:xfrm>
              <a:off x="1526" y="28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a:t>a</a:t>
              </a:r>
            </a:p>
          </p:txBody>
        </p:sp>
        <p:sp>
          <p:nvSpPr>
            <p:cNvPr id="118" name="Text Box 65"/>
            <p:cNvSpPr txBox="1">
              <a:spLocks noChangeArrowheads="1"/>
            </p:cNvSpPr>
            <p:nvPr/>
          </p:nvSpPr>
          <p:spPr bwMode="auto">
            <a:xfrm>
              <a:off x="1536" y="316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dirty="0"/>
                <a:t>b</a:t>
              </a:r>
            </a:p>
          </p:txBody>
        </p:sp>
        <p:sp>
          <p:nvSpPr>
            <p:cNvPr id="119" name="Text Box 66"/>
            <p:cNvSpPr txBox="1">
              <a:spLocks noChangeArrowheads="1"/>
            </p:cNvSpPr>
            <p:nvPr/>
          </p:nvSpPr>
          <p:spPr bwMode="auto">
            <a:xfrm>
              <a:off x="1536" y="3408"/>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a:t>c</a:t>
              </a:r>
            </a:p>
          </p:txBody>
        </p:sp>
        <p:sp>
          <p:nvSpPr>
            <p:cNvPr id="120" name="Text Box 67"/>
            <p:cNvSpPr txBox="1">
              <a:spLocks noChangeArrowheads="1"/>
            </p:cNvSpPr>
            <p:nvPr/>
          </p:nvSpPr>
          <p:spPr bwMode="auto">
            <a:xfrm>
              <a:off x="1536" y="364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u="none"/>
                <a:t>d</a:t>
              </a:r>
            </a:p>
          </p:txBody>
        </p:sp>
        <p:sp>
          <p:nvSpPr>
            <p:cNvPr id="121" name="Line 68"/>
            <p:cNvSpPr>
              <a:spLocks noChangeShapeType="1"/>
            </p:cNvSpPr>
            <p:nvPr/>
          </p:nvSpPr>
          <p:spPr bwMode="auto">
            <a:xfrm>
              <a:off x="1728" y="316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69"/>
            <p:cNvSpPr>
              <a:spLocks noChangeShapeType="1"/>
            </p:cNvSpPr>
            <p:nvPr/>
          </p:nvSpPr>
          <p:spPr bwMode="auto">
            <a:xfrm>
              <a:off x="1728" y="340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70"/>
            <p:cNvSpPr>
              <a:spLocks noChangeShapeType="1"/>
            </p:cNvSpPr>
            <p:nvPr/>
          </p:nvSpPr>
          <p:spPr bwMode="auto">
            <a:xfrm>
              <a:off x="1728" y="364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Text Box 71"/>
            <p:cNvSpPr txBox="1">
              <a:spLocks noChangeArrowheads="1"/>
            </p:cNvSpPr>
            <p:nvPr/>
          </p:nvSpPr>
          <p:spPr bwMode="auto">
            <a:xfrm>
              <a:off x="2064"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dirty="0"/>
                <a:t>b</a:t>
              </a:r>
              <a:r>
                <a:rPr lang="en-US" altLang="en-US" sz="1600" dirty="0"/>
                <a:t>         </a:t>
              </a:r>
            </a:p>
          </p:txBody>
        </p:sp>
        <p:cxnSp>
          <p:nvCxnSpPr>
            <p:cNvPr id="127" name="AutoShape 74"/>
            <p:cNvCxnSpPr>
              <a:cxnSpLocks noChangeShapeType="1"/>
              <a:stCxn id="110" idx="6"/>
              <a:endCxn id="109" idx="2"/>
            </p:cNvCxnSpPr>
            <p:nvPr/>
          </p:nvCxnSpPr>
          <p:spPr bwMode="auto">
            <a:xfrm>
              <a:off x="528" y="3552"/>
              <a:ext cx="288" cy="0"/>
            </a:xfrm>
            <a:prstGeom prst="straightConnector1">
              <a:avLst/>
            </a:prstGeom>
            <a:noFill/>
            <a:ln w="12700">
              <a:solidFill>
                <a:schemeClr val="tx1"/>
              </a:solidFill>
              <a:round/>
              <a:headEnd type="none" w="sm" len="sm"/>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 name="Line 75"/>
            <p:cNvSpPr>
              <a:spLocks noChangeShapeType="1"/>
            </p:cNvSpPr>
            <p:nvPr/>
          </p:nvSpPr>
          <p:spPr bwMode="auto">
            <a:xfrm>
              <a:off x="2304"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Text Box 78"/>
            <p:cNvSpPr txBox="1">
              <a:spLocks noChangeArrowheads="1"/>
            </p:cNvSpPr>
            <p:nvPr/>
          </p:nvSpPr>
          <p:spPr bwMode="auto">
            <a:xfrm>
              <a:off x="2736"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dirty="0"/>
                <a:t>d</a:t>
              </a:r>
              <a:r>
                <a:rPr lang="en-US" altLang="en-US" sz="1600" dirty="0"/>
                <a:t>         </a:t>
              </a:r>
            </a:p>
          </p:txBody>
        </p:sp>
        <p:sp>
          <p:nvSpPr>
            <p:cNvPr id="132" name="Line 79"/>
            <p:cNvSpPr>
              <a:spLocks noChangeShapeType="1"/>
            </p:cNvSpPr>
            <p:nvPr/>
          </p:nvSpPr>
          <p:spPr bwMode="auto">
            <a:xfrm>
              <a:off x="297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Text Box 80"/>
            <p:cNvSpPr txBox="1">
              <a:spLocks noChangeArrowheads="1"/>
            </p:cNvSpPr>
            <p:nvPr/>
          </p:nvSpPr>
          <p:spPr bwMode="auto">
            <a:xfrm>
              <a:off x="3456" y="2880"/>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c</a:t>
              </a:r>
              <a:r>
                <a:rPr lang="en-US" altLang="en-US" sz="1600"/>
                <a:t>         </a:t>
              </a:r>
            </a:p>
          </p:txBody>
        </p:sp>
        <p:sp>
          <p:nvSpPr>
            <p:cNvPr id="134" name="Line 81"/>
            <p:cNvSpPr>
              <a:spLocks noChangeShapeType="1"/>
            </p:cNvSpPr>
            <p:nvPr/>
          </p:nvSpPr>
          <p:spPr bwMode="auto">
            <a:xfrm>
              <a:off x="369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Line 82"/>
            <p:cNvSpPr>
              <a:spLocks noChangeShapeType="1"/>
            </p:cNvSpPr>
            <p:nvPr/>
          </p:nvSpPr>
          <p:spPr bwMode="auto">
            <a:xfrm>
              <a:off x="1872" y="2976"/>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83"/>
            <p:cNvSpPr>
              <a:spLocks noChangeShapeType="1"/>
            </p:cNvSpPr>
            <p:nvPr/>
          </p:nvSpPr>
          <p:spPr bwMode="auto">
            <a:xfrm>
              <a:off x="2448" y="2976"/>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Line 84"/>
            <p:cNvSpPr>
              <a:spLocks noChangeShapeType="1"/>
            </p:cNvSpPr>
            <p:nvPr/>
          </p:nvSpPr>
          <p:spPr bwMode="auto">
            <a:xfrm>
              <a:off x="3120" y="2976"/>
              <a:ext cx="33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Line 85"/>
            <p:cNvSpPr>
              <a:spLocks noChangeShapeType="1"/>
            </p:cNvSpPr>
            <p:nvPr/>
          </p:nvSpPr>
          <p:spPr bwMode="auto">
            <a:xfrm flipH="1">
              <a:off x="3744" y="2928"/>
              <a:ext cx="96"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86"/>
            <p:cNvSpPr>
              <a:spLocks noChangeShapeType="1"/>
            </p:cNvSpPr>
            <p:nvPr/>
          </p:nvSpPr>
          <p:spPr bwMode="auto">
            <a:xfrm>
              <a:off x="1872" y="3264"/>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9" name="Text Box 80"/>
          <p:cNvSpPr txBox="1">
            <a:spLocks noChangeArrowheads="1"/>
          </p:cNvSpPr>
          <p:nvPr/>
        </p:nvSpPr>
        <p:spPr bwMode="auto">
          <a:xfrm>
            <a:off x="3564934" y="3684896"/>
            <a:ext cx="674970" cy="284524"/>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a:t>c</a:t>
            </a:r>
            <a:r>
              <a:rPr lang="en-US" altLang="en-US" sz="1600"/>
              <a:t>         </a:t>
            </a:r>
          </a:p>
        </p:txBody>
      </p:sp>
      <p:sp>
        <p:nvSpPr>
          <p:cNvPr id="160" name="Line 81"/>
          <p:cNvSpPr>
            <a:spLocks noChangeShapeType="1"/>
          </p:cNvSpPr>
          <p:nvPr/>
        </p:nvSpPr>
        <p:spPr bwMode="auto">
          <a:xfrm>
            <a:off x="3910334" y="3684896"/>
            <a:ext cx="0" cy="2483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Line 85"/>
          <p:cNvSpPr>
            <a:spLocks noChangeShapeType="1"/>
          </p:cNvSpPr>
          <p:nvPr/>
        </p:nvSpPr>
        <p:spPr bwMode="auto">
          <a:xfrm flipH="1">
            <a:off x="3979414" y="3746974"/>
            <a:ext cx="138160" cy="1241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Text Box 80"/>
          <p:cNvSpPr txBox="1">
            <a:spLocks noChangeArrowheads="1"/>
          </p:cNvSpPr>
          <p:nvPr/>
        </p:nvSpPr>
        <p:spPr bwMode="auto">
          <a:xfrm>
            <a:off x="3546144" y="4058876"/>
            <a:ext cx="748923" cy="338554"/>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none" dirty="0"/>
              <a:t>d</a:t>
            </a:r>
            <a:r>
              <a:rPr lang="en-US" altLang="en-US" sz="1600" dirty="0"/>
              <a:t>         </a:t>
            </a:r>
          </a:p>
        </p:txBody>
      </p:sp>
      <p:sp>
        <p:nvSpPr>
          <p:cNvPr id="163" name="Line 81"/>
          <p:cNvSpPr>
            <a:spLocks noChangeShapeType="1"/>
          </p:cNvSpPr>
          <p:nvPr/>
        </p:nvSpPr>
        <p:spPr bwMode="auto">
          <a:xfrm>
            <a:off x="3891544" y="4058876"/>
            <a:ext cx="0" cy="2483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Line 85"/>
          <p:cNvSpPr>
            <a:spLocks noChangeShapeType="1"/>
          </p:cNvSpPr>
          <p:nvPr/>
        </p:nvSpPr>
        <p:spPr bwMode="auto">
          <a:xfrm flipH="1">
            <a:off x="3960624" y="4120954"/>
            <a:ext cx="138160" cy="1241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Line 86"/>
          <p:cNvSpPr>
            <a:spLocks noChangeShapeType="1"/>
          </p:cNvSpPr>
          <p:nvPr/>
        </p:nvSpPr>
        <p:spPr bwMode="auto">
          <a:xfrm>
            <a:off x="3276600" y="4191000"/>
            <a:ext cx="27632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Text Box 111"/>
          <p:cNvSpPr txBox="1">
            <a:spLocks noChangeArrowheads="1"/>
          </p:cNvSpPr>
          <p:nvPr/>
        </p:nvSpPr>
        <p:spPr bwMode="auto">
          <a:xfrm>
            <a:off x="4900613" y="3825875"/>
            <a:ext cx="29479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u="none" dirty="0">
                <a:solidFill>
                  <a:srgbClr val="CC3300"/>
                </a:solidFill>
              </a:rPr>
              <a:t>If weighted, store weights also in adjacency lists.</a:t>
            </a:r>
          </a:p>
        </p:txBody>
      </p:sp>
    </p:spTree>
    <p:extLst>
      <p:ext uri="{BB962C8B-B14F-4D97-AF65-F5344CB8AC3E}">
        <p14:creationId xmlns:p14="http://schemas.microsoft.com/office/powerpoint/2010/main" val="318717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Storage Requirement</a:t>
            </a:r>
          </a:p>
        </p:txBody>
      </p:sp>
      <p:sp>
        <p:nvSpPr>
          <p:cNvPr id="22531" name="Rectangle 3"/>
          <p:cNvSpPr>
            <a:spLocks noGrp="1" noChangeArrowheads="1"/>
          </p:cNvSpPr>
          <p:nvPr>
            <p:ph sz="quarter" idx="1"/>
          </p:nvPr>
        </p:nvSpPr>
        <p:spPr/>
        <p:txBody>
          <a:bodyPr/>
          <a:lstStyle/>
          <a:p>
            <a:r>
              <a:rPr lang="en-US" altLang="en-US" sz="2800" dirty="0">
                <a:solidFill>
                  <a:srgbClr val="CC3300"/>
                </a:solidFill>
              </a:rPr>
              <a:t>For directed graphs:</a:t>
            </a:r>
          </a:p>
          <a:p>
            <a:pPr lvl="1"/>
            <a:r>
              <a:rPr lang="en-US" altLang="en-US" sz="2400" dirty="0"/>
              <a:t>Sum of lengths of all adj. lists is</a:t>
            </a:r>
          </a:p>
          <a:p>
            <a:pPr>
              <a:buFont typeface="Wingdings" pitchFamily="2" charset="2"/>
              <a:buNone/>
            </a:pPr>
            <a:r>
              <a:rPr lang="en-US" altLang="en-US" sz="2800" dirty="0"/>
              <a:t>           </a:t>
            </a:r>
            <a:r>
              <a:rPr lang="en-US" altLang="en-US" sz="2800" dirty="0">
                <a:sym typeface="Symbol" pitchFamily="18" charset="2"/>
              </a:rPr>
              <a:t></a:t>
            </a:r>
            <a:r>
              <a:rPr lang="en-US" altLang="en-US" sz="2400" dirty="0">
                <a:sym typeface="Symbol" pitchFamily="18" charset="2"/>
              </a:rPr>
              <a:t>out-degree(</a:t>
            </a:r>
            <a:r>
              <a:rPr lang="en-US" altLang="en-US" sz="2400" i="1" dirty="0">
                <a:sym typeface="Symbol" pitchFamily="18" charset="2"/>
              </a:rPr>
              <a:t>v</a:t>
            </a:r>
            <a:r>
              <a:rPr lang="en-US" altLang="en-US" sz="2400" dirty="0">
                <a:sym typeface="Symbol" pitchFamily="18" charset="2"/>
              </a:rPr>
              <a:t>) = |</a:t>
            </a:r>
            <a:r>
              <a:rPr lang="en-US" altLang="en-US" sz="2400" i="1" dirty="0">
                <a:sym typeface="Symbol" pitchFamily="18" charset="2"/>
              </a:rPr>
              <a:t>E</a:t>
            </a:r>
            <a:r>
              <a:rPr lang="en-US" altLang="en-US" sz="2400" dirty="0">
                <a:sym typeface="Symbol" pitchFamily="18" charset="2"/>
              </a:rPr>
              <a:t>|</a:t>
            </a:r>
          </a:p>
          <a:p>
            <a:pPr>
              <a:buFont typeface="Wingdings" pitchFamily="2" charset="2"/>
              <a:buNone/>
            </a:pPr>
            <a:r>
              <a:rPr lang="en-US" altLang="en-US" sz="2400" dirty="0">
                <a:sym typeface="Symbol" pitchFamily="18" charset="2"/>
              </a:rPr>
              <a:t>             </a:t>
            </a:r>
            <a:r>
              <a:rPr lang="en-US" altLang="en-US" sz="2400" i="1" baseline="62000" dirty="0" err="1">
                <a:sym typeface="Symbol" pitchFamily="18" charset="2"/>
              </a:rPr>
              <a:t>v</a:t>
            </a:r>
            <a:r>
              <a:rPr lang="en-US" altLang="en-US" sz="2400" baseline="62000" dirty="0" err="1">
                <a:sym typeface="Symbol" pitchFamily="18" charset="2"/>
              </a:rPr>
              <a:t></a:t>
            </a:r>
            <a:r>
              <a:rPr lang="en-US" altLang="en-US" sz="2400" i="1" baseline="62000" dirty="0" err="1">
                <a:sym typeface="Symbol" pitchFamily="18" charset="2"/>
              </a:rPr>
              <a:t>V</a:t>
            </a:r>
            <a:r>
              <a:rPr lang="en-US" altLang="en-US" sz="2400" baseline="62000" dirty="0">
                <a:sym typeface="Symbol" pitchFamily="18" charset="2"/>
              </a:rPr>
              <a:t> </a:t>
            </a:r>
          </a:p>
          <a:p>
            <a:pPr lvl="1"/>
            <a:r>
              <a:rPr lang="en-US" altLang="en-US" dirty="0">
                <a:sym typeface="Symbol" pitchFamily="18" charset="2"/>
              </a:rPr>
              <a:t>Total storage:</a:t>
            </a:r>
            <a:r>
              <a:rPr lang="en-US" altLang="en-US" sz="2000" dirty="0">
                <a:sym typeface="Symbol" pitchFamily="18" charset="2"/>
              </a:rPr>
              <a:t> </a:t>
            </a:r>
            <a:r>
              <a:rPr lang="en-US" altLang="en-US" dirty="0">
                <a:solidFill>
                  <a:schemeClr val="hlink"/>
                </a:solidFill>
                <a:sym typeface="Symbol" pitchFamily="18" charset="2"/>
              </a:rPr>
              <a:t>(</a:t>
            </a:r>
            <a:r>
              <a:rPr lang="en-US" altLang="en-US" i="1" dirty="0">
                <a:solidFill>
                  <a:schemeClr val="hlink"/>
                </a:solidFill>
                <a:sym typeface="Symbol" pitchFamily="18" charset="2"/>
              </a:rPr>
              <a:t>V</a:t>
            </a:r>
            <a:r>
              <a:rPr lang="en-US" altLang="en-US" dirty="0">
                <a:solidFill>
                  <a:schemeClr val="hlink"/>
                </a:solidFill>
                <a:sym typeface="Symbol" pitchFamily="18" charset="2"/>
              </a:rPr>
              <a:t>+</a:t>
            </a:r>
            <a:r>
              <a:rPr lang="en-US" altLang="en-US" i="1" dirty="0">
                <a:solidFill>
                  <a:schemeClr val="hlink"/>
                </a:solidFill>
                <a:sym typeface="Symbol" pitchFamily="18" charset="2"/>
              </a:rPr>
              <a:t>E</a:t>
            </a:r>
            <a:r>
              <a:rPr lang="en-US" altLang="en-US" dirty="0">
                <a:solidFill>
                  <a:schemeClr val="hlink"/>
                </a:solidFill>
                <a:sym typeface="Symbol" pitchFamily="18" charset="2"/>
              </a:rPr>
              <a:t>)</a:t>
            </a:r>
          </a:p>
          <a:p>
            <a:r>
              <a:rPr lang="en-US" altLang="en-US" sz="2800" dirty="0">
                <a:solidFill>
                  <a:srgbClr val="CC3300"/>
                </a:solidFill>
              </a:rPr>
              <a:t>For undirected graphs:</a:t>
            </a:r>
          </a:p>
          <a:p>
            <a:pPr lvl="1"/>
            <a:r>
              <a:rPr lang="en-US" altLang="en-US" sz="2400" dirty="0"/>
              <a:t>Sum of lengths of all adj. lists is</a:t>
            </a:r>
          </a:p>
          <a:p>
            <a:pPr>
              <a:buFont typeface="Wingdings" pitchFamily="2" charset="2"/>
              <a:buNone/>
            </a:pPr>
            <a:r>
              <a:rPr lang="en-US" altLang="en-US" sz="2800" dirty="0"/>
              <a:t>           </a:t>
            </a:r>
            <a:r>
              <a:rPr lang="en-US" altLang="en-US" sz="2800" dirty="0">
                <a:sym typeface="Symbol" pitchFamily="18" charset="2"/>
              </a:rPr>
              <a:t></a:t>
            </a:r>
            <a:r>
              <a:rPr lang="en-US" altLang="en-US" sz="2400" dirty="0">
                <a:sym typeface="Symbol" pitchFamily="18" charset="2"/>
              </a:rPr>
              <a:t>degree(</a:t>
            </a:r>
            <a:r>
              <a:rPr lang="en-US" altLang="en-US" sz="2400" i="1" dirty="0">
                <a:sym typeface="Symbol" pitchFamily="18" charset="2"/>
              </a:rPr>
              <a:t>v</a:t>
            </a:r>
            <a:r>
              <a:rPr lang="en-US" altLang="en-US" sz="2400" dirty="0">
                <a:sym typeface="Symbol" pitchFamily="18" charset="2"/>
              </a:rPr>
              <a:t>) = 2|</a:t>
            </a:r>
            <a:r>
              <a:rPr lang="en-US" altLang="en-US" sz="2400" i="1" dirty="0">
                <a:sym typeface="Symbol" pitchFamily="18" charset="2"/>
              </a:rPr>
              <a:t>E</a:t>
            </a:r>
            <a:r>
              <a:rPr lang="en-US" altLang="en-US" sz="2400" dirty="0">
                <a:sym typeface="Symbol" pitchFamily="18" charset="2"/>
              </a:rPr>
              <a:t>|</a:t>
            </a:r>
          </a:p>
          <a:p>
            <a:pPr>
              <a:buFont typeface="Wingdings" pitchFamily="2" charset="2"/>
              <a:buNone/>
            </a:pPr>
            <a:r>
              <a:rPr lang="en-US" altLang="en-US" sz="2400" dirty="0">
                <a:sym typeface="Symbol" pitchFamily="18" charset="2"/>
              </a:rPr>
              <a:t>             </a:t>
            </a:r>
            <a:r>
              <a:rPr lang="en-US" altLang="en-US" sz="2400" i="1" baseline="62000" dirty="0" err="1">
                <a:sym typeface="Symbol" pitchFamily="18" charset="2"/>
              </a:rPr>
              <a:t>v</a:t>
            </a:r>
            <a:r>
              <a:rPr lang="en-US" altLang="en-US" sz="2400" baseline="62000" dirty="0" err="1">
                <a:sym typeface="Symbol" pitchFamily="18" charset="2"/>
              </a:rPr>
              <a:t></a:t>
            </a:r>
            <a:r>
              <a:rPr lang="en-US" altLang="en-US" sz="2400" i="1" baseline="62000" dirty="0" err="1">
                <a:sym typeface="Symbol" pitchFamily="18" charset="2"/>
              </a:rPr>
              <a:t>V</a:t>
            </a:r>
            <a:r>
              <a:rPr lang="en-US" altLang="en-US" sz="2400" baseline="62000" dirty="0">
                <a:sym typeface="Symbol" pitchFamily="18" charset="2"/>
              </a:rPr>
              <a:t> </a:t>
            </a:r>
          </a:p>
          <a:p>
            <a:pPr lvl="1"/>
            <a:r>
              <a:rPr lang="en-US" altLang="en-US" dirty="0">
                <a:sym typeface="Symbol" pitchFamily="18" charset="2"/>
              </a:rPr>
              <a:t>Total storage:</a:t>
            </a:r>
            <a:r>
              <a:rPr lang="en-US" altLang="en-US" sz="2000" dirty="0">
                <a:sym typeface="Symbol" pitchFamily="18" charset="2"/>
              </a:rPr>
              <a:t> </a:t>
            </a:r>
            <a:r>
              <a:rPr lang="en-US" altLang="en-US" dirty="0">
                <a:solidFill>
                  <a:schemeClr val="hlink"/>
                </a:solidFill>
                <a:sym typeface="Symbol" pitchFamily="18" charset="2"/>
              </a:rPr>
              <a:t>(</a:t>
            </a:r>
            <a:r>
              <a:rPr lang="en-US" altLang="en-US" i="1" dirty="0">
                <a:solidFill>
                  <a:schemeClr val="hlink"/>
                </a:solidFill>
                <a:sym typeface="Symbol" pitchFamily="18" charset="2"/>
              </a:rPr>
              <a:t>V</a:t>
            </a:r>
            <a:r>
              <a:rPr lang="en-US" altLang="en-US" dirty="0">
                <a:solidFill>
                  <a:schemeClr val="hlink"/>
                </a:solidFill>
                <a:sym typeface="Symbol" pitchFamily="18" charset="2"/>
              </a:rPr>
              <a:t>+</a:t>
            </a:r>
            <a:r>
              <a:rPr lang="en-US" altLang="en-US" i="1" dirty="0">
                <a:solidFill>
                  <a:schemeClr val="hlink"/>
                </a:solidFill>
                <a:sym typeface="Symbol" pitchFamily="18" charset="2"/>
              </a:rPr>
              <a:t>E</a:t>
            </a:r>
            <a:r>
              <a:rPr lang="en-US" altLang="en-US" dirty="0">
                <a:solidFill>
                  <a:schemeClr val="hlink"/>
                </a:solidFill>
                <a:sym typeface="Symbol" pitchFamily="18" charset="2"/>
              </a:rPr>
              <a:t>)</a:t>
            </a:r>
          </a:p>
          <a:p>
            <a:pPr lvl="1"/>
            <a:endParaRPr lang="en-US" altLang="en-US" dirty="0">
              <a:sym typeface="Symbol" pitchFamily="18" charset="2"/>
            </a:endParaRPr>
          </a:p>
        </p:txBody>
      </p:sp>
      <p:sp>
        <p:nvSpPr>
          <p:cNvPr id="22532" name="Text Box 4"/>
          <p:cNvSpPr txBox="1">
            <a:spLocks noChangeArrowheads="1"/>
          </p:cNvSpPr>
          <p:nvPr/>
        </p:nvSpPr>
        <p:spPr bwMode="auto">
          <a:xfrm>
            <a:off x="4267200" y="3124200"/>
            <a:ext cx="2460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dirty="0">
                <a:solidFill>
                  <a:srgbClr val="FF3300"/>
                </a:solidFill>
              </a:rPr>
              <a:t>No. of edges leaving </a:t>
            </a:r>
            <a:r>
              <a:rPr lang="en-US" altLang="en-US" sz="2000" i="1" u="none" dirty="0">
                <a:solidFill>
                  <a:srgbClr val="FF3300"/>
                </a:solidFill>
              </a:rPr>
              <a:t>v</a:t>
            </a:r>
          </a:p>
        </p:txBody>
      </p:sp>
      <p:sp>
        <p:nvSpPr>
          <p:cNvPr id="22534" name="Line 6"/>
          <p:cNvSpPr>
            <a:spLocks noChangeShapeType="1"/>
          </p:cNvSpPr>
          <p:nvPr/>
        </p:nvSpPr>
        <p:spPr bwMode="auto">
          <a:xfrm flipH="1" flipV="1">
            <a:off x="2949575" y="3032125"/>
            <a:ext cx="1219200" cy="3048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Text Box 7"/>
          <p:cNvSpPr txBox="1">
            <a:spLocks noChangeArrowheads="1"/>
          </p:cNvSpPr>
          <p:nvPr/>
        </p:nvSpPr>
        <p:spPr bwMode="auto">
          <a:xfrm>
            <a:off x="4429210" y="53181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u="none">
                <a:solidFill>
                  <a:srgbClr val="FF3300"/>
                </a:solidFill>
              </a:rPr>
              <a:t>No. of edges incident on </a:t>
            </a:r>
            <a:r>
              <a:rPr lang="en-US" altLang="en-US" sz="2000" i="1" u="none">
                <a:solidFill>
                  <a:srgbClr val="FF3300"/>
                </a:solidFill>
              </a:rPr>
              <a:t>v. </a:t>
            </a:r>
            <a:r>
              <a:rPr lang="en-US" altLang="en-US" sz="2000" u="none">
                <a:solidFill>
                  <a:srgbClr val="FF3300"/>
                </a:solidFill>
              </a:rPr>
              <a:t>Edge (</a:t>
            </a:r>
            <a:r>
              <a:rPr lang="en-US" altLang="en-US" sz="2000" i="1" u="none">
                <a:solidFill>
                  <a:srgbClr val="FF3300"/>
                </a:solidFill>
              </a:rPr>
              <a:t>u</a:t>
            </a:r>
            <a:r>
              <a:rPr lang="en-US" altLang="en-US" sz="2000" u="none">
                <a:solidFill>
                  <a:srgbClr val="FF3300"/>
                </a:solidFill>
              </a:rPr>
              <a:t>,</a:t>
            </a:r>
            <a:r>
              <a:rPr lang="en-US" altLang="en-US" sz="2000" i="1" u="none">
                <a:solidFill>
                  <a:srgbClr val="FF3300"/>
                </a:solidFill>
              </a:rPr>
              <a:t>v</a:t>
            </a:r>
            <a:r>
              <a:rPr lang="en-US" altLang="en-US" sz="2000" u="none">
                <a:solidFill>
                  <a:srgbClr val="FF3300"/>
                </a:solidFill>
              </a:rPr>
              <a:t>) is incident on vertices </a:t>
            </a:r>
            <a:r>
              <a:rPr lang="en-US" altLang="en-US" sz="2000" i="1" u="none">
                <a:solidFill>
                  <a:srgbClr val="FF3300"/>
                </a:solidFill>
              </a:rPr>
              <a:t>u</a:t>
            </a:r>
            <a:r>
              <a:rPr lang="en-US" altLang="en-US" sz="2000" u="none">
                <a:solidFill>
                  <a:srgbClr val="FF3300"/>
                </a:solidFill>
              </a:rPr>
              <a:t> and </a:t>
            </a:r>
            <a:r>
              <a:rPr lang="en-US" altLang="en-US" sz="2000" i="1" u="none">
                <a:solidFill>
                  <a:srgbClr val="FF3300"/>
                </a:solidFill>
              </a:rPr>
              <a:t>v</a:t>
            </a:r>
            <a:r>
              <a:rPr lang="en-US" altLang="en-US" sz="2000" u="none">
                <a:solidFill>
                  <a:srgbClr val="FF3300"/>
                </a:solidFill>
              </a:rPr>
              <a:t>.</a:t>
            </a:r>
            <a:endParaRPr lang="en-US" altLang="en-US" sz="2000" i="1" u="none">
              <a:solidFill>
                <a:srgbClr val="FF3300"/>
              </a:solidFill>
            </a:endParaRPr>
          </a:p>
        </p:txBody>
      </p:sp>
      <p:sp>
        <p:nvSpPr>
          <p:cNvPr id="22537" name="Line 9"/>
          <p:cNvSpPr>
            <a:spLocks noChangeShapeType="1"/>
          </p:cNvSpPr>
          <p:nvPr/>
        </p:nvSpPr>
        <p:spPr bwMode="auto">
          <a:xfrm flipH="1" flipV="1">
            <a:off x="2785978" y="5334000"/>
            <a:ext cx="1643231"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56909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Pros and Cons: adj list </a:t>
            </a:r>
          </a:p>
        </p:txBody>
      </p:sp>
      <p:sp>
        <p:nvSpPr>
          <p:cNvPr id="23555" name="Rectangle 3"/>
          <p:cNvSpPr>
            <a:spLocks noGrp="1" noChangeArrowheads="1"/>
          </p:cNvSpPr>
          <p:nvPr>
            <p:ph sz="quarter" idx="1"/>
          </p:nvPr>
        </p:nvSpPr>
        <p:spPr/>
        <p:txBody>
          <a:bodyPr/>
          <a:lstStyle/>
          <a:p>
            <a:r>
              <a:rPr lang="en-US" altLang="en-US" sz="2800"/>
              <a:t>Pros</a:t>
            </a:r>
          </a:p>
          <a:p>
            <a:pPr lvl="1"/>
            <a:r>
              <a:rPr lang="en-US" altLang="en-US" sz="2400">
                <a:solidFill>
                  <a:srgbClr val="CC3300"/>
                </a:solidFill>
              </a:rPr>
              <a:t>Space-efficient</a:t>
            </a:r>
            <a:r>
              <a:rPr lang="en-US" altLang="en-US" sz="2400"/>
              <a:t>, when a graph is sparse.</a:t>
            </a:r>
          </a:p>
          <a:p>
            <a:pPr lvl="1"/>
            <a:r>
              <a:rPr lang="en-US" altLang="en-US" sz="2400"/>
              <a:t>Can be modified to support many graph variants.</a:t>
            </a:r>
          </a:p>
          <a:p>
            <a:r>
              <a:rPr lang="en-US" altLang="en-US" sz="2800"/>
              <a:t>Cons</a:t>
            </a:r>
          </a:p>
          <a:p>
            <a:pPr lvl="1"/>
            <a:r>
              <a:rPr lang="en-US" altLang="en-US" sz="2400">
                <a:solidFill>
                  <a:srgbClr val="CC3300"/>
                </a:solidFill>
              </a:rPr>
              <a:t>Determining if an edge (</a:t>
            </a:r>
            <a:r>
              <a:rPr lang="en-US" altLang="en-US" sz="2400" i="1">
                <a:solidFill>
                  <a:srgbClr val="CC3300"/>
                </a:solidFill>
              </a:rPr>
              <a:t>u</a:t>
            </a:r>
            <a:r>
              <a:rPr lang="en-US" altLang="en-US" sz="2400">
                <a:solidFill>
                  <a:srgbClr val="CC3300"/>
                </a:solidFill>
              </a:rPr>
              <a:t>,</a:t>
            </a:r>
            <a:r>
              <a:rPr lang="en-US" altLang="en-US" sz="2400" i="1">
                <a:solidFill>
                  <a:srgbClr val="CC3300"/>
                </a:solidFill>
              </a:rPr>
              <a:t>v</a:t>
            </a:r>
            <a:r>
              <a:rPr lang="en-US" altLang="en-US" sz="2400">
                <a:solidFill>
                  <a:srgbClr val="CC3300"/>
                </a:solidFill>
              </a:rPr>
              <a:t>) </a:t>
            </a:r>
            <a:r>
              <a:rPr lang="en-US" altLang="en-US" sz="2400">
                <a:solidFill>
                  <a:srgbClr val="CC3300"/>
                </a:solidFill>
                <a:sym typeface="Symbol" pitchFamily="18" charset="2"/>
              </a:rPr>
              <a:t>G</a:t>
            </a:r>
            <a:r>
              <a:rPr lang="en-US" altLang="en-US" sz="2400">
                <a:solidFill>
                  <a:srgbClr val="CC3300"/>
                </a:solidFill>
              </a:rPr>
              <a:t> is not efficient</a:t>
            </a:r>
            <a:r>
              <a:rPr lang="en-US" altLang="en-US" sz="2400"/>
              <a:t>.</a:t>
            </a:r>
          </a:p>
          <a:p>
            <a:pPr lvl="2"/>
            <a:r>
              <a:rPr lang="en-US" altLang="en-US" sz="2000"/>
              <a:t>Have to search in </a:t>
            </a:r>
            <a:r>
              <a:rPr lang="en-US" altLang="en-US" sz="2000" i="1"/>
              <a:t>u</a:t>
            </a:r>
            <a:r>
              <a:rPr lang="en-US" altLang="en-US" sz="2000"/>
              <a:t>’s adjacency list. </a:t>
            </a:r>
            <a:r>
              <a:rPr lang="en-US" altLang="en-US" sz="2000">
                <a:sym typeface="Symbol" pitchFamily="18" charset="2"/>
              </a:rPr>
              <a:t>(degree(</a:t>
            </a:r>
            <a:r>
              <a:rPr lang="en-US" altLang="en-US" sz="2000" i="1">
                <a:sym typeface="Symbol" pitchFamily="18" charset="2"/>
              </a:rPr>
              <a:t>u</a:t>
            </a:r>
            <a:r>
              <a:rPr lang="en-US" altLang="en-US" sz="2000">
                <a:sym typeface="Symbol" pitchFamily="18" charset="2"/>
              </a:rPr>
              <a:t>)) time.</a:t>
            </a:r>
          </a:p>
          <a:p>
            <a:pPr lvl="2"/>
            <a:r>
              <a:rPr lang="en-US" altLang="en-US" sz="2000">
                <a:sym typeface="Symbol" pitchFamily="18" charset="2"/>
              </a:rPr>
              <a:t>(</a:t>
            </a:r>
            <a:r>
              <a:rPr lang="en-US" altLang="en-US" sz="2000" i="1">
                <a:sym typeface="Symbol" pitchFamily="18" charset="2"/>
              </a:rPr>
              <a:t>V</a:t>
            </a:r>
            <a:r>
              <a:rPr lang="en-US" altLang="en-US" sz="2000">
                <a:sym typeface="Symbol" pitchFamily="18" charset="2"/>
              </a:rPr>
              <a:t>) in the worst case.</a:t>
            </a:r>
            <a:endParaRPr lang="en-US" altLang="en-US" sz="1800"/>
          </a:p>
          <a:p>
            <a:endParaRPr lang="en-US" altLang="en-US" sz="2800"/>
          </a:p>
        </p:txBody>
      </p:sp>
    </p:spTree>
    <p:extLst>
      <p:ext uri="{BB962C8B-B14F-4D97-AF65-F5344CB8AC3E}">
        <p14:creationId xmlns:p14="http://schemas.microsoft.com/office/powerpoint/2010/main" val="1528399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Adjacency Matrix</a:t>
            </a:r>
          </a:p>
        </p:txBody>
      </p:sp>
      <p:sp>
        <p:nvSpPr>
          <p:cNvPr id="21507" name="Rectangle 3"/>
          <p:cNvSpPr>
            <a:spLocks noGrp="1" noChangeArrowheads="1"/>
          </p:cNvSpPr>
          <p:nvPr>
            <p:ph sz="quarter" idx="1"/>
          </p:nvPr>
        </p:nvSpPr>
        <p:spPr/>
        <p:txBody>
          <a:bodyPr>
            <a:normAutofit/>
          </a:bodyPr>
          <a:lstStyle/>
          <a:p>
            <a:r>
              <a:rPr lang="en-US" altLang="en-US" sz="2000" dirty="0"/>
              <a:t>|</a:t>
            </a:r>
            <a:r>
              <a:rPr lang="en-US" altLang="en-US" sz="2000" i="1" dirty="0"/>
              <a:t>V</a:t>
            </a:r>
            <a:r>
              <a:rPr lang="en-US" altLang="en-US" sz="2000" dirty="0"/>
              <a:t>| </a:t>
            </a:r>
            <a:r>
              <a:rPr lang="en-US" altLang="en-US" sz="2000" dirty="0">
                <a:sym typeface="Symbol" pitchFamily="18" charset="2"/>
              </a:rPr>
              <a:t> |</a:t>
            </a:r>
            <a:r>
              <a:rPr lang="en-US" altLang="en-US" sz="2000" i="1" dirty="0">
                <a:sym typeface="Symbol" pitchFamily="18" charset="2"/>
              </a:rPr>
              <a:t>V</a:t>
            </a:r>
            <a:r>
              <a:rPr lang="en-US" altLang="en-US" sz="2000" dirty="0">
                <a:sym typeface="Symbol" pitchFamily="18" charset="2"/>
              </a:rPr>
              <a:t>| matrix </a:t>
            </a:r>
            <a:r>
              <a:rPr lang="en-US" altLang="en-US" sz="2000" i="1" dirty="0">
                <a:sym typeface="Symbol" pitchFamily="18" charset="2"/>
              </a:rPr>
              <a:t>A</a:t>
            </a:r>
            <a:r>
              <a:rPr lang="en-US" altLang="en-US" sz="2000" dirty="0">
                <a:sym typeface="Symbol" pitchFamily="18" charset="2"/>
              </a:rPr>
              <a:t>.</a:t>
            </a:r>
          </a:p>
          <a:p>
            <a:r>
              <a:rPr lang="en-US" altLang="en-US" sz="2000" dirty="0">
                <a:sym typeface="Symbol" pitchFamily="18" charset="2"/>
              </a:rPr>
              <a:t>Number vertices from 1 to |</a:t>
            </a:r>
            <a:r>
              <a:rPr lang="en-US" altLang="en-US" sz="2000" i="1" dirty="0">
                <a:sym typeface="Symbol" pitchFamily="18" charset="2"/>
              </a:rPr>
              <a:t>V</a:t>
            </a:r>
            <a:r>
              <a:rPr lang="en-US" altLang="en-US" sz="2000" dirty="0">
                <a:sym typeface="Symbol" pitchFamily="18" charset="2"/>
              </a:rPr>
              <a:t>| in some arbitrary manner.</a:t>
            </a:r>
          </a:p>
          <a:p>
            <a:endParaRPr lang="en-US" altLang="en-US" sz="2000" i="1" dirty="0">
              <a:sym typeface="Symbol" pitchFamily="18" charset="2"/>
            </a:endParaRPr>
          </a:p>
          <a:p>
            <a:r>
              <a:rPr lang="en-US" altLang="en-US" sz="2000" i="1" dirty="0">
                <a:sym typeface="Symbol" pitchFamily="18" charset="2"/>
              </a:rPr>
              <a:t>A</a:t>
            </a:r>
            <a:r>
              <a:rPr lang="en-US" altLang="en-US" sz="2000" dirty="0">
                <a:sym typeface="Symbol" pitchFamily="18" charset="2"/>
              </a:rPr>
              <a:t> is then given by:</a:t>
            </a:r>
            <a:endParaRPr lang="en-US" altLang="en-US" sz="2000" i="1" dirty="0">
              <a:sym typeface="Symbol" pitchFamily="18" charset="2"/>
            </a:endParaRPr>
          </a:p>
        </p:txBody>
      </p:sp>
      <p:graphicFrame>
        <p:nvGraphicFramePr>
          <p:cNvPr id="21508" name="Object 4"/>
          <p:cNvGraphicFramePr>
            <a:graphicFrameLocks noChangeAspect="1"/>
          </p:cNvGraphicFramePr>
          <p:nvPr>
            <p:extLst/>
          </p:nvPr>
        </p:nvGraphicFramePr>
        <p:xfrm>
          <a:off x="3274291" y="2514600"/>
          <a:ext cx="3278909" cy="762000"/>
        </p:xfrm>
        <a:graphic>
          <a:graphicData uri="http://schemas.openxmlformats.org/presentationml/2006/ole">
            <mc:AlternateContent xmlns:mc="http://schemas.openxmlformats.org/markup-compatibility/2006">
              <mc:Choice xmlns:v="urn:schemas-microsoft-com:vml" Requires="v">
                <p:oleObj spid="_x0000_s1084" name="Equation" r:id="rId3" imgW="3606800" imgH="838200" progId="Equation.3">
                  <p:embed/>
                </p:oleObj>
              </mc:Choice>
              <mc:Fallback>
                <p:oleObj name="Equation" r:id="rId3" imgW="3606800" imgH="838200" progId="Equation.3">
                  <p:embed/>
                  <p:pic>
                    <p:nvPicPr>
                      <p:cNvPr id="215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4291" y="2514600"/>
                        <a:ext cx="3278909"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
          <p:cNvGrpSpPr/>
          <p:nvPr/>
        </p:nvGrpSpPr>
        <p:grpSpPr>
          <a:xfrm>
            <a:off x="708643" y="3816572"/>
            <a:ext cx="3438525" cy="1478757"/>
            <a:chOff x="288925" y="2871787"/>
            <a:chExt cx="3536950" cy="1700213"/>
          </a:xfrm>
        </p:grpSpPr>
        <p:grpSp>
          <p:nvGrpSpPr>
            <p:cNvPr id="2" name="Group 1"/>
            <p:cNvGrpSpPr/>
            <p:nvPr/>
          </p:nvGrpSpPr>
          <p:grpSpPr>
            <a:xfrm>
              <a:off x="288925" y="2871787"/>
              <a:ext cx="1457325" cy="1700213"/>
              <a:chOff x="288925" y="2781300"/>
              <a:chExt cx="1457325" cy="1700213"/>
            </a:xfrm>
          </p:grpSpPr>
          <p:sp>
            <p:nvSpPr>
              <p:cNvPr id="21509" name="Oval 5"/>
              <p:cNvSpPr>
                <a:spLocks noChangeArrowheads="1"/>
              </p:cNvSpPr>
              <p:nvPr/>
            </p:nvSpPr>
            <p:spPr bwMode="auto">
              <a:xfrm>
                <a:off x="473075" y="30337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a</a:t>
                </a:r>
              </a:p>
            </p:txBody>
          </p:sp>
          <p:sp>
            <p:nvSpPr>
              <p:cNvPr id="21510" name="Oval 6"/>
              <p:cNvSpPr>
                <a:spLocks noChangeArrowheads="1"/>
              </p:cNvSpPr>
              <p:nvPr/>
            </p:nvSpPr>
            <p:spPr bwMode="auto">
              <a:xfrm>
                <a:off x="1235075" y="39481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d</a:t>
                </a:r>
              </a:p>
            </p:txBody>
          </p:sp>
          <p:sp>
            <p:nvSpPr>
              <p:cNvPr id="21511" name="Oval 7"/>
              <p:cNvSpPr>
                <a:spLocks noChangeArrowheads="1"/>
              </p:cNvSpPr>
              <p:nvPr/>
            </p:nvSpPr>
            <p:spPr bwMode="auto">
              <a:xfrm>
                <a:off x="473075" y="39481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c</a:t>
                </a:r>
              </a:p>
            </p:txBody>
          </p:sp>
          <p:sp>
            <p:nvSpPr>
              <p:cNvPr id="21512" name="Oval 8"/>
              <p:cNvSpPr>
                <a:spLocks noChangeArrowheads="1"/>
              </p:cNvSpPr>
              <p:nvPr/>
            </p:nvSpPr>
            <p:spPr bwMode="auto">
              <a:xfrm>
                <a:off x="1235075" y="30337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b</a:t>
                </a:r>
              </a:p>
            </p:txBody>
          </p:sp>
          <p:cxnSp>
            <p:nvCxnSpPr>
              <p:cNvPr id="21513" name="AutoShape 9"/>
              <p:cNvCxnSpPr>
                <a:cxnSpLocks noChangeShapeType="1"/>
                <a:stCxn id="21509" idx="6"/>
                <a:endCxn id="21512" idx="2"/>
              </p:cNvCxnSpPr>
              <p:nvPr/>
            </p:nvCxnSpPr>
            <p:spPr bwMode="auto">
              <a:xfrm>
                <a:off x="777875" y="3186113"/>
                <a:ext cx="457200" cy="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4" name="AutoShape 10"/>
              <p:cNvCxnSpPr>
                <a:cxnSpLocks noChangeShapeType="1"/>
                <a:stCxn id="21512" idx="4"/>
                <a:endCxn id="21511" idx="7"/>
              </p:cNvCxnSpPr>
              <p:nvPr/>
            </p:nvCxnSpPr>
            <p:spPr bwMode="auto">
              <a:xfrm flipH="1">
                <a:off x="733425" y="3338513"/>
                <a:ext cx="654050" cy="65405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5" name="AutoShape 11"/>
              <p:cNvCxnSpPr>
                <a:cxnSpLocks noChangeShapeType="1"/>
                <a:stCxn id="21509" idx="4"/>
                <a:endCxn id="21511" idx="0"/>
              </p:cNvCxnSpPr>
              <p:nvPr/>
            </p:nvCxnSpPr>
            <p:spPr bwMode="auto">
              <a:xfrm>
                <a:off x="625475" y="3338513"/>
                <a:ext cx="0" cy="60960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6" name="AutoShape 12"/>
              <p:cNvCxnSpPr>
                <a:cxnSpLocks noChangeShapeType="1"/>
                <a:stCxn id="21509" idx="5"/>
                <a:endCxn id="21510" idx="1"/>
              </p:cNvCxnSpPr>
              <p:nvPr/>
            </p:nvCxnSpPr>
            <p:spPr bwMode="auto">
              <a:xfrm>
                <a:off x="733425" y="3294063"/>
                <a:ext cx="546100" cy="69850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7" name="AutoShape 13"/>
              <p:cNvCxnSpPr>
                <a:cxnSpLocks noChangeShapeType="1"/>
                <a:stCxn id="21511" idx="6"/>
                <a:endCxn id="21510" idx="2"/>
              </p:cNvCxnSpPr>
              <p:nvPr/>
            </p:nvCxnSpPr>
            <p:spPr bwMode="auto">
              <a:xfrm>
                <a:off x="777875" y="4100513"/>
                <a:ext cx="457200" cy="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7" name="Text Box 23"/>
              <p:cNvSpPr txBox="1">
                <a:spLocks noChangeArrowheads="1"/>
              </p:cNvSpPr>
              <p:nvPr/>
            </p:nvSpPr>
            <p:spPr bwMode="auto">
              <a:xfrm>
                <a:off x="288925" y="27813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dirty="0"/>
                  <a:t>1</a:t>
                </a:r>
              </a:p>
            </p:txBody>
          </p:sp>
          <p:sp>
            <p:nvSpPr>
              <p:cNvPr id="21528" name="Text Box 24"/>
              <p:cNvSpPr txBox="1">
                <a:spLocks noChangeArrowheads="1"/>
              </p:cNvSpPr>
              <p:nvPr/>
            </p:nvSpPr>
            <p:spPr bwMode="auto">
              <a:xfrm>
                <a:off x="1447800" y="2819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2</a:t>
                </a:r>
              </a:p>
            </p:txBody>
          </p:sp>
          <p:sp>
            <p:nvSpPr>
              <p:cNvPr id="21529" name="Text Box 25"/>
              <p:cNvSpPr txBox="1">
                <a:spLocks noChangeArrowheads="1"/>
              </p:cNvSpPr>
              <p:nvPr/>
            </p:nvSpPr>
            <p:spPr bwMode="auto">
              <a:xfrm>
                <a:off x="304800" y="41148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3</a:t>
                </a:r>
              </a:p>
            </p:txBody>
          </p:sp>
          <p:sp>
            <p:nvSpPr>
              <p:cNvPr id="21530" name="Text Box 26"/>
              <p:cNvSpPr txBox="1">
                <a:spLocks noChangeArrowheads="1"/>
              </p:cNvSpPr>
              <p:nvPr/>
            </p:nvSpPr>
            <p:spPr bwMode="auto">
              <a:xfrm>
                <a:off x="1447800" y="4038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4</a:t>
                </a:r>
              </a:p>
            </p:txBody>
          </p:sp>
        </p:grpSp>
        <p:sp>
          <p:nvSpPr>
            <p:cNvPr id="21535" name="Text Box 31"/>
            <p:cNvSpPr txBox="1">
              <a:spLocks noChangeArrowheads="1"/>
            </p:cNvSpPr>
            <p:nvPr/>
          </p:nvSpPr>
          <p:spPr bwMode="auto">
            <a:xfrm>
              <a:off x="2286000" y="2895600"/>
              <a:ext cx="15176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dirty="0"/>
                <a:t>    1   2   3   4</a:t>
              </a:r>
            </a:p>
            <a:p>
              <a:r>
                <a:rPr lang="en-US" altLang="en-US" sz="2000" u="none" dirty="0"/>
                <a:t>1  0   1   1   1</a:t>
              </a:r>
            </a:p>
            <a:p>
              <a:r>
                <a:rPr lang="en-US" altLang="en-US" sz="2000" u="none" dirty="0"/>
                <a:t>2  0   0   1   0</a:t>
              </a:r>
            </a:p>
            <a:p>
              <a:r>
                <a:rPr lang="en-US" altLang="en-US" sz="2000" u="none" dirty="0"/>
                <a:t>3  0   0   0   1</a:t>
              </a:r>
            </a:p>
            <a:p>
              <a:r>
                <a:rPr lang="en-US" altLang="en-US" sz="2000" u="none" dirty="0"/>
                <a:t>4  0   0   0   0</a:t>
              </a:r>
            </a:p>
          </p:txBody>
        </p:sp>
        <p:sp>
          <p:nvSpPr>
            <p:cNvPr id="21536" name="Line 32"/>
            <p:cNvSpPr>
              <a:spLocks noChangeShapeType="1"/>
            </p:cNvSpPr>
            <p:nvPr/>
          </p:nvSpPr>
          <p:spPr bwMode="auto">
            <a:xfrm>
              <a:off x="2378075" y="3262313"/>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7" name="Line 33"/>
            <p:cNvSpPr>
              <a:spLocks noChangeShapeType="1"/>
            </p:cNvSpPr>
            <p:nvPr/>
          </p:nvSpPr>
          <p:spPr bwMode="auto">
            <a:xfrm>
              <a:off x="2530475" y="3033713"/>
              <a:ext cx="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542" name="Group 38"/>
          <p:cNvGrpSpPr>
            <a:grpSpLocks/>
          </p:cNvGrpSpPr>
          <p:nvPr/>
        </p:nvGrpSpPr>
        <p:grpSpPr bwMode="auto">
          <a:xfrm>
            <a:off x="4804388" y="3785947"/>
            <a:ext cx="3349012" cy="1471853"/>
            <a:chOff x="240" y="2928"/>
            <a:chExt cx="2170" cy="1066"/>
          </a:xfrm>
        </p:grpSpPr>
        <p:sp>
          <p:nvSpPr>
            <p:cNvPr id="21518" name="Oval 14"/>
            <p:cNvSpPr>
              <a:spLocks noChangeArrowheads="1"/>
            </p:cNvSpPr>
            <p:nvPr/>
          </p:nvSpPr>
          <p:spPr bwMode="auto">
            <a:xfrm>
              <a:off x="336" y="3072"/>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a</a:t>
              </a:r>
            </a:p>
          </p:txBody>
        </p:sp>
        <p:sp>
          <p:nvSpPr>
            <p:cNvPr id="21519" name="Oval 15"/>
            <p:cNvSpPr>
              <a:spLocks noChangeArrowheads="1"/>
            </p:cNvSpPr>
            <p:nvPr/>
          </p:nvSpPr>
          <p:spPr bwMode="auto">
            <a:xfrm>
              <a:off x="816" y="3648"/>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d</a:t>
              </a:r>
            </a:p>
          </p:txBody>
        </p:sp>
        <p:sp>
          <p:nvSpPr>
            <p:cNvPr id="21520" name="Oval 16"/>
            <p:cNvSpPr>
              <a:spLocks noChangeArrowheads="1"/>
            </p:cNvSpPr>
            <p:nvPr/>
          </p:nvSpPr>
          <p:spPr bwMode="auto">
            <a:xfrm>
              <a:off x="336" y="3648"/>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c</a:t>
              </a:r>
            </a:p>
          </p:txBody>
        </p:sp>
        <p:sp>
          <p:nvSpPr>
            <p:cNvPr id="21521" name="Oval 17"/>
            <p:cNvSpPr>
              <a:spLocks noChangeArrowheads="1"/>
            </p:cNvSpPr>
            <p:nvPr/>
          </p:nvSpPr>
          <p:spPr bwMode="auto">
            <a:xfrm>
              <a:off x="816" y="3072"/>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none"/>
                <a:t>b</a:t>
              </a:r>
            </a:p>
          </p:txBody>
        </p:sp>
        <p:cxnSp>
          <p:nvCxnSpPr>
            <p:cNvPr id="21522" name="AutoShape 18"/>
            <p:cNvCxnSpPr>
              <a:cxnSpLocks noChangeShapeType="1"/>
              <a:stCxn id="21518" idx="6"/>
              <a:endCxn id="21521" idx="2"/>
            </p:cNvCxnSpPr>
            <p:nvPr/>
          </p:nvCxnSpPr>
          <p:spPr bwMode="auto">
            <a:xfrm>
              <a:off x="528" y="3168"/>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3" name="AutoShape 19"/>
            <p:cNvCxnSpPr>
              <a:cxnSpLocks noChangeShapeType="1"/>
              <a:stCxn id="21521" idx="4"/>
              <a:endCxn id="21520" idx="7"/>
            </p:cNvCxnSpPr>
            <p:nvPr/>
          </p:nvCxnSpPr>
          <p:spPr bwMode="auto">
            <a:xfrm flipH="1">
              <a:off x="500" y="3264"/>
              <a:ext cx="412" cy="412"/>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4" name="AutoShape 20"/>
            <p:cNvCxnSpPr>
              <a:cxnSpLocks noChangeShapeType="1"/>
              <a:stCxn id="21518" idx="4"/>
              <a:endCxn id="21520" idx="0"/>
            </p:cNvCxnSpPr>
            <p:nvPr/>
          </p:nvCxnSpPr>
          <p:spPr bwMode="auto">
            <a:xfrm>
              <a:off x="432" y="3264"/>
              <a:ext cx="0" cy="384"/>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5" name="AutoShape 21"/>
            <p:cNvCxnSpPr>
              <a:cxnSpLocks noChangeShapeType="1"/>
              <a:stCxn id="21518" idx="5"/>
              <a:endCxn id="21519" idx="1"/>
            </p:cNvCxnSpPr>
            <p:nvPr/>
          </p:nvCxnSpPr>
          <p:spPr bwMode="auto">
            <a:xfrm>
              <a:off x="500" y="3236"/>
              <a:ext cx="344" cy="44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6" name="AutoShape 22"/>
            <p:cNvCxnSpPr>
              <a:cxnSpLocks noChangeShapeType="1"/>
              <a:stCxn id="21520" idx="6"/>
              <a:endCxn id="21519" idx="2"/>
            </p:cNvCxnSpPr>
            <p:nvPr/>
          </p:nvCxnSpPr>
          <p:spPr bwMode="auto">
            <a:xfrm>
              <a:off x="528" y="3744"/>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1" name="Text Box 27"/>
            <p:cNvSpPr txBox="1">
              <a:spLocks noChangeArrowheads="1"/>
            </p:cNvSpPr>
            <p:nvPr/>
          </p:nvSpPr>
          <p:spPr bwMode="auto">
            <a:xfrm>
              <a:off x="240" y="292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1</a:t>
              </a:r>
            </a:p>
          </p:txBody>
        </p:sp>
        <p:sp>
          <p:nvSpPr>
            <p:cNvPr id="21532" name="Text Box 28"/>
            <p:cNvSpPr txBox="1">
              <a:spLocks noChangeArrowheads="1"/>
            </p:cNvSpPr>
            <p:nvPr/>
          </p:nvSpPr>
          <p:spPr bwMode="auto">
            <a:xfrm>
              <a:off x="960" y="292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2</a:t>
              </a:r>
            </a:p>
          </p:txBody>
        </p:sp>
        <p:sp>
          <p:nvSpPr>
            <p:cNvPr id="21533" name="Text Box 29"/>
            <p:cNvSpPr txBox="1">
              <a:spLocks noChangeArrowheads="1"/>
            </p:cNvSpPr>
            <p:nvPr/>
          </p:nvSpPr>
          <p:spPr bwMode="auto">
            <a:xfrm>
              <a:off x="240" y="37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3</a:t>
              </a:r>
            </a:p>
          </p:txBody>
        </p:sp>
        <p:sp>
          <p:nvSpPr>
            <p:cNvPr id="21534" name="Text Box 30"/>
            <p:cNvSpPr txBox="1">
              <a:spLocks noChangeArrowheads="1"/>
            </p:cNvSpPr>
            <p:nvPr/>
          </p:nvSpPr>
          <p:spPr bwMode="auto">
            <a:xfrm>
              <a:off x="960" y="37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4</a:t>
              </a:r>
            </a:p>
          </p:txBody>
        </p:sp>
        <p:sp>
          <p:nvSpPr>
            <p:cNvPr id="21538" name="Text Box 34"/>
            <p:cNvSpPr txBox="1">
              <a:spLocks noChangeArrowheads="1"/>
            </p:cNvSpPr>
            <p:nvPr/>
          </p:nvSpPr>
          <p:spPr bwMode="auto">
            <a:xfrm>
              <a:off x="1440" y="2976"/>
              <a:ext cx="95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dirty="0"/>
                <a:t>    1   2   3   4</a:t>
              </a:r>
            </a:p>
            <a:p>
              <a:r>
                <a:rPr lang="en-US" altLang="en-US" sz="2000" u="none" dirty="0"/>
                <a:t>1  0   1   1   1</a:t>
              </a:r>
            </a:p>
            <a:p>
              <a:r>
                <a:rPr lang="en-US" altLang="en-US" sz="2000" u="none" dirty="0"/>
                <a:t>2  1   0   1   0</a:t>
              </a:r>
            </a:p>
            <a:p>
              <a:r>
                <a:rPr lang="en-US" altLang="en-US" sz="2000" u="none" dirty="0"/>
                <a:t>3  1   1   0   1</a:t>
              </a:r>
            </a:p>
            <a:p>
              <a:r>
                <a:rPr lang="en-US" altLang="en-US" sz="2000" u="none" dirty="0"/>
                <a:t>4  1   0   1   0</a:t>
              </a:r>
            </a:p>
          </p:txBody>
        </p:sp>
        <p:sp>
          <p:nvSpPr>
            <p:cNvPr id="21539" name="Line 35"/>
            <p:cNvSpPr>
              <a:spLocks noChangeShapeType="1"/>
            </p:cNvSpPr>
            <p:nvPr/>
          </p:nvSpPr>
          <p:spPr bwMode="auto">
            <a:xfrm>
              <a:off x="1498" y="3207"/>
              <a:ext cx="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0" name="Line 36"/>
            <p:cNvSpPr>
              <a:spLocks noChangeShapeType="1"/>
            </p:cNvSpPr>
            <p:nvPr/>
          </p:nvSpPr>
          <p:spPr bwMode="auto">
            <a:xfrm>
              <a:off x="1594" y="3063"/>
              <a:ext cx="0" cy="8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541" name="Text Box 37"/>
          <p:cNvSpPr txBox="1">
            <a:spLocks noChangeArrowheads="1"/>
          </p:cNvSpPr>
          <p:nvPr/>
        </p:nvSpPr>
        <p:spPr bwMode="auto">
          <a:xfrm>
            <a:off x="4468812" y="5486400"/>
            <a:ext cx="376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u="none" dirty="0">
                <a:solidFill>
                  <a:srgbClr val="CC3300"/>
                </a:solidFill>
              </a:rPr>
              <a:t>A</a:t>
            </a:r>
            <a:r>
              <a:rPr lang="en-US" altLang="en-US" u="none" dirty="0">
                <a:solidFill>
                  <a:srgbClr val="CC3300"/>
                </a:solidFill>
              </a:rPr>
              <a:t> = </a:t>
            </a:r>
            <a:r>
              <a:rPr lang="en-US" altLang="en-US" i="1" u="none" dirty="0">
                <a:solidFill>
                  <a:srgbClr val="CC3300"/>
                </a:solidFill>
              </a:rPr>
              <a:t>A</a:t>
            </a:r>
            <a:r>
              <a:rPr lang="en-US" altLang="en-US" u="none" baseline="30000" dirty="0">
                <a:solidFill>
                  <a:srgbClr val="CC3300"/>
                </a:solidFill>
              </a:rPr>
              <a:t>T</a:t>
            </a:r>
            <a:r>
              <a:rPr lang="en-US" altLang="en-US" u="none" dirty="0">
                <a:solidFill>
                  <a:srgbClr val="CC3300"/>
                </a:solidFill>
              </a:rPr>
              <a:t> for undirected graphs.</a:t>
            </a:r>
          </a:p>
        </p:txBody>
      </p:sp>
    </p:spTree>
    <p:extLst>
      <p:ext uri="{BB962C8B-B14F-4D97-AF65-F5344CB8AC3E}">
        <p14:creationId xmlns:p14="http://schemas.microsoft.com/office/powerpoint/2010/main" val="39648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Space and Time</a:t>
            </a:r>
          </a:p>
        </p:txBody>
      </p:sp>
      <p:sp>
        <p:nvSpPr>
          <p:cNvPr id="24579" name="Rectangle 3"/>
          <p:cNvSpPr>
            <a:spLocks noGrp="1" noChangeArrowheads="1"/>
          </p:cNvSpPr>
          <p:nvPr>
            <p:ph sz="quarter" idx="1"/>
          </p:nvPr>
        </p:nvSpPr>
        <p:spPr/>
        <p:txBody>
          <a:bodyPr/>
          <a:lstStyle/>
          <a:p>
            <a:r>
              <a:rPr lang="en-US" altLang="en-US" sz="2800" b="1">
                <a:solidFill>
                  <a:srgbClr val="CC3300"/>
                </a:solidFill>
              </a:rPr>
              <a:t>Space:</a:t>
            </a:r>
            <a:r>
              <a:rPr lang="en-US" altLang="en-US" sz="2800" b="1" i="1"/>
              <a:t> </a:t>
            </a:r>
            <a:r>
              <a:rPr lang="en-US" altLang="en-US" sz="2800">
                <a:sym typeface="Symbol" pitchFamily="18" charset="2"/>
              </a:rPr>
              <a:t></a:t>
            </a:r>
            <a:r>
              <a:rPr lang="en-US" altLang="en-US" sz="2800">
                <a:latin typeface="RMTMI" charset="-95"/>
              </a:rPr>
              <a:t>(</a:t>
            </a:r>
            <a:r>
              <a:rPr lang="en-US" altLang="en-US" sz="2800" i="1"/>
              <a:t>V</a:t>
            </a:r>
            <a:r>
              <a:rPr lang="en-US" altLang="en-US" sz="2800" baseline="30000"/>
              <a:t>2</a:t>
            </a:r>
            <a:r>
              <a:rPr lang="en-US" altLang="en-US" sz="2800">
                <a:latin typeface="RMTMI" charset="-95"/>
              </a:rPr>
              <a:t>)</a:t>
            </a:r>
            <a:r>
              <a:rPr lang="en-US" altLang="en-US" sz="2800"/>
              <a:t>.</a:t>
            </a:r>
          </a:p>
          <a:p>
            <a:pPr lvl="1"/>
            <a:r>
              <a:rPr lang="en-US" altLang="en-US" sz="2400"/>
              <a:t>Not memory efficient for large graphs.</a:t>
            </a:r>
          </a:p>
          <a:p>
            <a:r>
              <a:rPr lang="en-US" altLang="en-US" sz="2800" b="1">
                <a:solidFill>
                  <a:srgbClr val="CC3300"/>
                </a:solidFill>
              </a:rPr>
              <a:t>Time:</a:t>
            </a:r>
            <a:r>
              <a:rPr lang="en-US" altLang="en-US" sz="2800" b="1" i="1"/>
              <a:t> </a:t>
            </a:r>
            <a:r>
              <a:rPr lang="en-US" altLang="en-US" sz="2800"/>
              <a:t>to list all vertices adjacent to </a:t>
            </a:r>
            <a:r>
              <a:rPr lang="en-US" altLang="en-US" sz="2800" i="1"/>
              <a:t>u</a:t>
            </a:r>
            <a:r>
              <a:rPr lang="en-US" altLang="en-US" sz="2800"/>
              <a:t>: </a:t>
            </a:r>
            <a:r>
              <a:rPr lang="en-US" altLang="en-US" sz="2800">
                <a:sym typeface="Symbol" pitchFamily="18" charset="2"/>
              </a:rPr>
              <a:t></a:t>
            </a:r>
            <a:r>
              <a:rPr lang="en-US" altLang="en-US" sz="2800">
                <a:latin typeface="RMTMI" charset="-95"/>
              </a:rPr>
              <a:t>(</a:t>
            </a:r>
            <a:r>
              <a:rPr lang="en-US" altLang="en-US" sz="2800" i="1"/>
              <a:t>V</a:t>
            </a:r>
            <a:r>
              <a:rPr lang="en-US" altLang="en-US" sz="2800">
                <a:latin typeface="RMTMI" charset="-95"/>
              </a:rPr>
              <a:t>)</a:t>
            </a:r>
            <a:r>
              <a:rPr lang="en-US" altLang="en-US" sz="2800"/>
              <a:t>.</a:t>
            </a:r>
          </a:p>
          <a:p>
            <a:r>
              <a:rPr lang="en-US" altLang="en-US" sz="2800" b="1">
                <a:solidFill>
                  <a:srgbClr val="CC3300"/>
                </a:solidFill>
              </a:rPr>
              <a:t>Time:</a:t>
            </a:r>
            <a:r>
              <a:rPr lang="en-US" altLang="en-US" sz="2800" b="1" i="1"/>
              <a:t> </a:t>
            </a:r>
            <a:r>
              <a:rPr lang="en-US" altLang="en-US" sz="2800"/>
              <a:t>to determine if </a:t>
            </a:r>
            <a:r>
              <a:rPr lang="en-US" altLang="en-US" sz="2800">
                <a:latin typeface="RMTMI" charset="-95"/>
              </a:rPr>
              <a:t>(</a:t>
            </a:r>
            <a:r>
              <a:rPr lang="en-US" altLang="en-US" sz="2800" i="1"/>
              <a:t>u</a:t>
            </a:r>
            <a:r>
              <a:rPr lang="en-US" altLang="en-US" sz="2800" i="1">
                <a:latin typeface="RMTMI" charset="-95"/>
              </a:rPr>
              <a:t>, v</a:t>
            </a:r>
            <a:r>
              <a:rPr lang="en-US" altLang="en-US" sz="2800">
                <a:latin typeface="RMTMI" charset="-95"/>
              </a:rPr>
              <a:t>)</a:t>
            </a:r>
            <a:r>
              <a:rPr lang="en-US" altLang="en-US" sz="2800" i="1">
                <a:latin typeface="RMTMI" charset="-95"/>
              </a:rPr>
              <a:t> </a:t>
            </a:r>
            <a:r>
              <a:rPr lang="en-US" altLang="en-US" sz="2800">
                <a:sym typeface="Symbol" pitchFamily="18" charset="2"/>
              </a:rPr>
              <a:t></a:t>
            </a:r>
            <a:r>
              <a:rPr lang="en-US" altLang="en-US" sz="2800">
                <a:latin typeface="MTSYN" charset="-127"/>
              </a:rPr>
              <a:t> </a:t>
            </a:r>
            <a:r>
              <a:rPr lang="en-US" altLang="en-US" sz="2800" i="1"/>
              <a:t>E</a:t>
            </a:r>
            <a:r>
              <a:rPr lang="en-US" altLang="en-US" sz="2800"/>
              <a:t>: </a:t>
            </a:r>
            <a:r>
              <a:rPr lang="en-US" altLang="en-US" sz="2800">
                <a:sym typeface="Symbol" pitchFamily="18" charset="2"/>
              </a:rPr>
              <a:t></a:t>
            </a:r>
            <a:r>
              <a:rPr lang="en-US" altLang="en-US" sz="2800">
                <a:latin typeface="RMTMI" charset="-95"/>
              </a:rPr>
              <a:t>(</a:t>
            </a:r>
            <a:r>
              <a:rPr lang="en-US" altLang="en-US" sz="2800"/>
              <a:t>1</a:t>
            </a:r>
            <a:r>
              <a:rPr lang="en-US" altLang="en-US" sz="2800">
                <a:latin typeface="RMTMI" charset="-95"/>
              </a:rPr>
              <a:t>)</a:t>
            </a:r>
            <a:r>
              <a:rPr lang="en-US" altLang="en-US" sz="2800"/>
              <a:t>.</a:t>
            </a:r>
          </a:p>
          <a:p>
            <a:r>
              <a:rPr lang="en-US" altLang="en-US" sz="2800"/>
              <a:t>Can store weights instead of bits for weighted graph.</a:t>
            </a:r>
          </a:p>
          <a:p>
            <a:endParaRPr lang="en-US" altLang="en-US" sz="2800"/>
          </a:p>
        </p:txBody>
      </p:sp>
    </p:spTree>
    <p:extLst>
      <p:ext uri="{BB962C8B-B14F-4D97-AF65-F5344CB8AC3E}">
        <p14:creationId xmlns:p14="http://schemas.microsoft.com/office/powerpoint/2010/main" val="1117379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altLang="en-US" dirty="0" smtClean="0"/>
              <a:t>Adjacency </a:t>
            </a:r>
            <a:r>
              <a:rPr lang="en-US" altLang="en-US" dirty="0"/>
              <a:t>Matrix</a:t>
            </a:r>
            <a:endParaRPr lang="en-US" dirty="0"/>
          </a:p>
        </p:txBody>
      </p:sp>
      <p:sp>
        <p:nvSpPr>
          <p:cNvPr id="4" name="Rectangle 3"/>
          <p:cNvSpPr/>
          <p:nvPr/>
        </p:nvSpPr>
        <p:spPr>
          <a:xfrm>
            <a:off x="428432" y="1307068"/>
            <a:ext cx="4826962" cy="369332"/>
          </a:xfrm>
          <a:prstGeom prst="rect">
            <a:avLst/>
          </a:prstGeom>
        </p:spPr>
        <p:txBody>
          <a:bodyPr wrap="none">
            <a:spAutoFit/>
          </a:bodyPr>
          <a:lstStyle/>
          <a:p>
            <a:r>
              <a:rPr lang="en-US" b="1" dirty="0">
                <a:solidFill>
                  <a:srgbClr val="333333"/>
                </a:solidFill>
                <a:latin typeface="inter-bold"/>
              </a:rPr>
              <a:t>Undirected weighted graph </a:t>
            </a:r>
            <a:r>
              <a:rPr lang="en-US" b="1" dirty="0" smtClean="0">
                <a:solidFill>
                  <a:srgbClr val="333333"/>
                </a:solidFill>
                <a:latin typeface="inter-bold"/>
              </a:rPr>
              <a:t>representation</a:t>
            </a:r>
            <a:endParaRPr lang="en-US" dirty="0"/>
          </a:p>
        </p:txBody>
      </p:sp>
      <p:pic>
        <p:nvPicPr>
          <p:cNvPr id="4098" name="Picture 2" descr="Graph Represent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315200" cy="3441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407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E689F-2582-407E-A20D-328277479738}"/>
              </a:ext>
            </a:extLst>
          </p:cNvPr>
          <p:cNvSpPr>
            <a:spLocks noGrp="1"/>
          </p:cNvSpPr>
          <p:nvPr>
            <p:ph type="title"/>
          </p:nvPr>
        </p:nvSpPr>
        <p:spPr>
          <a:xfrm>
            <a:off x="457200" y="274638"/>
            <a:ext cx="8458200" cy="563562"/>
          </a:xfrm>
        </p:spPr>
        <p:txBody>
          <a:bodyPr/>
          <a:lstStyle/>
          <a:p>
            <a:r>
              <a:rPr lang="en-AU" dirty="0"/>
              <a:t>Graph Representation – List vs. Matrix</a:t>
            </a:r>
          </a:p>
        </p:txBody>
      </p:sp>
      <p:pic>
        <p:nvPicPr>
          <p:cNvPr id="5" name="Picture 3">
            <a:extLst>
              <a:ext uri="{FF2B5EF4-FFF2-40B4-BE49-F238E27FC236}">
                <a16:creationId xmlns:a16="http://schemas.microsoft.com/office/drawing/2014/main" xmlns="" id="{C8973B10-C9AB-4BB9-ACED-58958F00E472}"/>
              </a:ext>
            </a:extLst>
          </p:cNvPr>
          <p:cNvPicPr>
            <a:picLocks noChangeAspect="1" noChangeArrowheads="1"/>
          </p:cNvPicPr>
          <p:nvPr/>
        </p:nvPicPr>
        <p:blipFill>
          <a:blip r:embed="rId2" cstate="print"/>
          <a:srcRect/>
          <a:stretch>
            <a:fillRect/>
          </a:stretch>
        </p:blipFill>
        <p:spPr bwMode="auto">
          <a:xfrm>
            <a:off x="609600" y="915597"/>
            <a:ext cx="7620000" cy="5703019"/>
          </a:xfrm>
          <a:prstGeom prst="rect">
            <a:avLst/>
          </a:prstGeom>
          <a:noFill/>
          <a:ln w="9525">
            <a:noFill/>
            <a:miter lim="800000"/>
            <a:headEnd/>
            <a:tailEnd/>
          </a:ln>
          <a:effectLst/>
        </p:spPr>
      </p:pic>
    </p:spTree>
    <p:extLst>
      <p:ext uri="{BB962C8B-B14F-4D97-AF65-F5344CB8AC3E}">
        <p14:creationId xmlns:p14="http://schemas.microsoft.com/office/powerpoint/2010/main" val="1537812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949700" y="1917700"/>
            <a:ext cx="4432300" cy="3492500"/>
            <a:chOff x="2488" y="1056"/>
            <a:chExt cx="2792" cy="2200"/>
          </a:xfrm>
        </p:grpSpPr>
        <p:sp>
          <p:nvSpPr>
            <p:cNvPr id="34851" name="Rectangle 4"/>
            <p:cNvSpPr>
              <a:spLocks noChangeArrowheads="1"/>
            </p:cNvSpPr>
            <p:nvPr/>
          </p:nvSpPr>
          <p:spPr bwMode="auto">
            <a:xfrm>
              <a:off x="3264" y="1200"/>
              <a:ext cx="201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400" i="1">
                  <a:solidFill>
                    <a:schemeClr val="tx2"/>
                  </a:solidFill>
                  <a:latin typeface="Book Antiqua" pitchFamily="18" charset="0"/>
                </a:rPr>
                <a:t>a    b    c    d    e     </a:t>
              </a:r>
              <a:r>
                <a:rPr lang="en-US" altLang="ar-SA" sz="2400" i="1">
                  <a:solidFill>
                    <a:schemeClr val="tx2"/>
                  </a:solidFill>
                  <a:latin typeface="Times New Roman" pitchFamily="18" charset="0"/>
                </a:rPr>
                <a:t>f</a:t>
              </a:r>
              <a:r>
                <a:rPr lang="en-US" altLang="ar-SA" sz="2400" i="1">
                  <a:solidFill>
                    <a:schemeClr val="tx2"/>
                  </a:solidFill>
                  <a:latin typeface="Book Antiqua" pitchFamily="18" charset="0"/>
                </a:rPr>
                <a:t> </a:t>
              </a:r>
            </a:p>
          </p:txBody>
        </p:sp>
        <p:grpSp>
          <p:nvGrpSpPr>
            <p:cNvPr id="34852" name="Group 5"/>
            <p:cNvGrpSpPr>
              <a:grpSpLocks/>
            </p:cNvGrpSpPr>
            <p:nvPr/>
          </p:nvGrpSpPr>
          <p:grpSpPr bwMode="auto">
            <a:xfrm>
              <a:off x="3168" y="1776"/>
              <a:ext cx="1856" cy="1480"/>
              <a:chOff x="3168" y="1824"/>
              <a:chExt cx="1776" cy="1440"/>
            </a:xfrm>
          </p:grpSpPr>
          <p:grpSp>
            <p:nvGrpSpPr>
              <p:cNvPr id="34856" name="Group 6"/>
              <p:cNvGrpSpPr>
                <a:grpSpLocks/>
              </p:cNvGrpSpPr>
              <p:nvPr/>
            </p:nvGrpSpPr>
            <p:grpSpPr bwMode="auto">
              <a:xfrm>
                <a:off x="3168" y="1824"/>
                <a:ext cx="192" cy="1440"/>
                <a:chOff x="2928" y="1824"/>
                <a:chExt cx="192" cy="1440"/>
              </a:xfrm>
            </p:grpSpPr>
            <p:sp>
              <p:nvSpPr>
                <p:cNvPr id="34861" name="Line 7"/>
                <p:cNvSpPr>
                  <a:spLocks noChangeShapeType="1"/>
                </p:cNvSpPr>
                <p:nvPr/>
              </p:nvSpPr>
              <p:spPr bwMode="auto">
                <a:xfrm>
                  <a:off x="2928" y="1824"/>
                  <a:ext cx="192"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62" name="Line 8"/>
                <p:cNvSpPr>
                  <a:spLocks noChangeShapeType="1"/>
                </p:cNvSpPr>
                <p:nvPr/>
              </p:nvSpPr>
              <p:spPr bwMode="auto">
                <a:xfrm>
                  <a:off x="2928" y="3264"/>
                  <a:ext cx="192"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63" name="Line 9"/>
                <p:cNvSpPr>
                  <a:spLocks noChangeShapeType="1"/>
                </p:cNvSpPr>
                <p:nvPr/>
              </p:nvSpPr>
              <p:spPr bwMode="auto">
                <a:xfrm>
                  <a:off x="2928" y="1824"/>
                  <a:ext cx="0" cy="144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grpSp>
          <p:grpSp>
            <p:nvGrpSpPr>
              <p:cNvPr id="34857" name="Group 10"/>
              <p:cNvGrpSpPr>
                <a:grpSpLocks/>
              </p:cNvGrpSpPr>
              <p:nvPr/>
            </p:nvGrpSpPr>
            <p:grpSpPr bwMode="auto">
              <a:xfrm flipH="1">
                <a:off x="4752" y="1824"/>
                <a:ext cx="192" cy="1440"/>
                <a:chOff x="2928" y="1824"/>
                <a:chExt cx="192" cy="1440"/>
              </a:xfrm>
            </p:grpSpPr>
            <p:sp>
              <p:nvSpPr>
                <p:cNvPr id="34858" name="Line 11"/>
                <p:cNvSpPr>
                  <a:spLocks noChangeShapeType="1"/>
                </p:cNvSpPr>
                <p:nvPr/>
              </p:nvSpPr>
              <p:spPr bwMode="auto">
                <a:xfrm>
                  <a:off x="2928" y="1824"/>
                  <a:ext cx="192"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59" name="Line 12"/>
                <p:cNvSpPr>
                  <a:spLocks noChangeShapeType="1"/>
                </p:cNvSpPr>
                <p:nvPr/>
              </p:nvSpPr>
              <p:spPr bwMode="auto">
                <a:xfrm>
                  <a:off x="2928" y="3264"/>
                  <a:ext cx="192"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60" name="Line 13"/>
                <p:cNvSpPr>
                  <a:spLocks noChangeShapeType="1"/>
                </p:cNvSpPr>
                <p:nvPr/>
              </p:nvSpPr>
              <p:spPr bwMode="auto">
                <a:xfrm>
                  <a:off x="2928" y="1824"/>
                  <a:ext cx="0" cy="144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grpSp>
        </p:grpSp>
        <p:sp>
          <p:nvSpPr>
            <p:cNvPr id="34853" name="Text Box 14"/>
            <p:cNvSpPr txBox="1">
              <a:spLocks noChangeArrowheads="1"/>
            </p:cNvSpPr>
            <p:nvPr/>
          </p:nvSpPr>
          <p:spPr bwMode="auto">
            <a:xfrm>
              <a:off x="2734" y="1779"/>
              <a:ext cx="212"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400" i="1">
                  <a:solidFill>
                    <a:schemeClr val="tx2"/>
                  </a:solidFill>
                  <a:latin typeface="Book Antiqua" pitchFamily="18" charset="0"/>
                </a:rPr>
                <a:t>a</a:t>
              </a:r>
            </a:p>
            <a:p>
              <a:pPr algn="l"/>
              <a:r>
                <a:rPr lang="en-US" altLang="ar-SA" sz="2400" i="1">
                  <a:solidFill>
                    <a:schemeClr val="tx2"/>
                  </a:solidFill>
                  <a:latin typeface="Book Antiqua" pitchFamily="18" charset="0"/>
                </a:rPr>
                <a:t>b</a:t>
              </a:r>
            </a:p>
            <a:p>
              <a:pPr algn="l"/>
              <a:r>
                <a:rPr lang="en-US" altLang="ar-SA" sz="2400" i="1">
                  <a:solidFill>
                    <a:schemeClr val="tx2"/>
                  </a:solidFill>
                  <a:latin typeface="Book Antiqua" pitchFamily="18" charset="0"/>
                </a:rPr>
                <a:t>c</a:t>
              </a:r>
            </a:p>
            <a:p>
              <a:pPr algn="l"/>
              <a:r>
                <a:rPr lang="en-US" altLang="ar-SA" sz="2400" i="1">
                  <a:solidFill>
                    <a:schemeClr val="tx2"/>
                  </a:solidFill>
                  <a:latin typeface="Book Antiqua" pitchFamily="18" charset="0"/>
                </a:rPr>
                <a:t>d</a:t>
              </a:r>
            </a:p>
            <a:p>
              <a:pPr algn="l"/>
              <a:r>
                <a:rPr lang="en-US" altLang="ar-SA" sz="2400" i="1">
                  <a:solidFill>
                    <a:schemeClr val="tx2"/>
                  </a:solidFill>
                  <a:latin typeface="Book Antiqua" pitchFamily="18" charset="0"/>
                </a:rPr>
                <a:t>e</a:t>
              </a:r>
            </a:p>
            <a:p>
              <a:pPr algn="l"/>
              <a:r>
                <a:rPr lang="en-US" altLang="ar-SA" sz="2400" i="1">
                  <a:solidFill>
                    <a:schemeClr val="tx2"/>
                  </a:solidFill>
                  <a:latin typeface="Times New Roman" pitchFamily="18" charset="0"/>
                </a:rPr>
                <a:t>f</a:t>
              </a:r>
              <a:endParaRPr lang="en-US" altLang="ar-SA" sz="2400" i="1">
                <a:solidFill>
                  <a:schemeClr val="tx2"/>
                </a:solidFill>
                <a:latin typeface="Book Antiqua" pitchFamily="18" charset="0"/>
              </a:endParaRPr>
            </a:p>
          </p:txBody>
        </p:sp>
        <p:sp>
          <p:nvSpPr>
            <p:cNvPr id="34854" name="Text Box 15"/>
            <p:cNvSpPr txBox="1">
              <a:spLocks noChangeArrowheads="1"/>
            </p:cNvSpPr>
            <p:nvPr/>
          </p:nvSpPr>
          <p:spPr bwMode="auto">
            <a:xfrm>
              <a:off x="2488" y="1504"/>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spcBef>
                  <a:spcPct val="50000"/>
                </a:spcBef>
              </a:pPr>
              <a:r>
                <a:rPr lang="en-US" altLang="ar-SA" sz="2400">
                  <a:latin typeface="Book Antiqua" pitchFamily="18" charset="0"/>
                </a:rPr>
                <a:t>From</a:t>
              </a:r>
            </a:p>
          </p:txBody>
        </p:sp>
        <p:sp>
          <p:nvSpPr>
            <p:cNvPr id="34855" name="Text Box 16"/>
            <p:cNvSpPr txBox="1">
              <a:spLocks noChangeArrowheads="1"/>
            </p:cNvSpPr>
            <p:nvPr/>
          </p:nvSpPr>
          <p:spPr bwMode="auto">
            <a:xfrm>
              <a:off x="3238" y="1056"/>
              <a:ext cx="4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spcBef>
                  <a:spcPct val="50000"/>
                </a:spcBef>
              </a:pPr>
              <a:r>
                <a:rPr lang="en-US" altLang="ar-SA" sz="2400">
                  <a:latin typeface="Book Antiqua" pitchFamily="18" charset="0"/>
                </a:rPr>
                <a:t>To</a:t>
              </a:r>
              <a:endParaRPr lang="en-US" altLang="ar-SA" sz="2000" b="1"/>
            </a:p>
          </p:txBody>
        </p:sp>
      </p:grpSp>
      <p:grpSp>
        <p:nvGrpSpPr>
          <p:cNvPr id="34820" name="Group 17"/>
          <p:cNvGrpSpPr>
            <a:grpSpLocks/>
          </p:cNvGrpSpPr>
          <p:nvPr/>
        </p:nvGrpSpPr>
        <p:grpSpPr bwMode="auto">
          <a:xfrm>
            <a:off x="528638" y="1781175"/>
            <a:ext cx="2760662" cy="3189288"/>
            <a:chOff x="333" y="1122"/>
            <a:chExt cx="1739" cy="2009"/>
          </a:xfrm>
        </p:grpSpPr>
        <p:sp>
          <p:nvSpPr>
            <p:cNvPr id="34828" name="Text Box 18"/>
            <p:cNvSpPr txBox="1">
              <a:spLocks noChangeArrowheads="1"/>
            </p:cNvSpPr>
            <p:nvPr/>
          </p:nvSpPr>
          <p:spPr bwMode="auto">
            <a:xfrm>
              <a:off x="1104" y="2840"/>
              <a:ext cx="3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400" b="1" i="1" dirty="0">
                  <a:solidFill>
                    <a:schemeClr val="tx2"/>
                  </a:solidFill>
                  <a:latin typeface="Bookman Old Style" pitchFamily="18" charset="0"/>
                </a:rPr>
                <a:t>W</a:t>
              </a:r>
              <a:r>
                <a:rPr lang="en-US" altLang="ar-SA" sz="2400" b="1" baseline="-25000" dirty="0">
                  <a:solidFill>
                    <a:schemeClr val="tx2"/>
                  </a:solidFill>
                  <a:latin typeface="Bookman Old Style" pitchFamily="18" charset="0"/>
                </a:rPr>
                <a:t>5</a:t>
              </a:r>
              <a:endParaRPr lang="en-US" altLang="ar-SA" sz="2400" b="1" dirty="0">
                <a:solidFill>
                  <a:schemeClr val="tx2"/>
                </a:solidFill>
                <a:latin typeface="Bookman Old Style" pitchFamily="18" charset="0"/>
              </a:endParaRPr>
            </a:p>
          </p:txBody>
        </p:sp>
        <p:sp>
          <p:nvSpPr>
            <p:cNvPr id="34829" name="Line 19"/>
            <p:cNvSpPr>
              <a:spLocks noChangeAspect="1" noChangeShapeType="1"/>
            </p:cNvSpPr>
            <p:nvPr/>
          </p:nvSpPr>
          <p:spPr bwMode="auto">
            <a:xfrm>
              <a:off x="1248" y="1424"/>
              <a:ext cx="528" cy="3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30" name="Line 20"/>
            <p:cNvSpPr>
              <a:spLocks noChangeAspect="1" noChangeShapeType="1"/>
            </p:cNvSpPr>
            <p:nvPr/>
          </p:nvSpPr>
          <p:spPr bwMode="auto">
            <a:xfrm>
              <a:off x="1248" y="1403"/>
              <a:ext cx="0"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31" name="Line 21"/>
            <p:cNvSpPr>
              <a:spLocks noChangeAspect="1" noChangeShapeType="1"/>
            </p:cNvSpPr>
            <p:nvPr/>
          </p:nvSpPr>
          <p:spPr bwMode="auto">
            <a:xfrm rot="-1383174">
              <a:off x="785" y="1816"/>
              <a:ext cx="0" cy="66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32" name="Line 22"/>
            <p:cNvSpPr>
              <a:spLocks noChangeAspect="1" noChangeShapeType="1"/>
            </p:cNvSpPr>
            <p:nvPr/>
          </p:nvSpPr>
          <p:spPr bwMode="auto">
            <a:xfrm rot="-5400000">
              <a:off x="737" y="1347"/>
              <a:ext cx="432" cy="5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33" name="Line 23"/>
            <p:cNvSpPr>
              <a:spLocks noChangeAspect="1" noChangeShapeType="1"/>
            </p:cNvSpPr>
            <p:nvPr/>
          </p:nvSpPr>
          <p:spPr bwMode="auto">
            <a:xfrm>
              <a:off x="672" y="1844"/>
              <a:ext cx="575" cy="17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34" name="Line 24"/>
            <p:cNvSpPr>
              <a:spLocks noChangeAspect="1" noChangeShapeType="1"/>
            </p:cNvSpPr>
            <p:nvPr/>
          </p:nvSpPr>
          <p:spPr bwMode="auto">
            <a:xfrm rot="21458611" flipV="1">
              <a:off x="883" y="2016"/>
              <a:ext cx="375" cy="4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35" name="Text Box 25"/>
            <p:cNvSpPr txBox="1">
              <a:spLocks noChangeAspect="1" noChangeArrowheads="1"/>
            </p:cNvSpPr>
            <p:nvPr/>
          </p:nvSpPr>
          <p:spPr bwMode="auto">
            <a:xfrm>
              <a:off x="1854" y="1759"/>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000" i="1">
                  <a:solidFill>
                    <a:schemeClr val="tx2"/>
                  </a:solidFill>
                  <a:latin typeface="Bookman Old Style" pitchFamily="18" charset="0"/>
                </a:rPr>
                <a:t>d</a:t>
              </a:r>
              <a:endParaRPr lang="en-US" altLang="ar-SA" sz="2400" b="1">
                <a:solidFill>
                  <a:schemeClr val="tx2"/>
                </a:solidFill>
                <a:latin typeface="Bookman Old Style" pitchFamily="18" charset="0"/>
              </a:endParaRPr>
            </a:p>
          </p:txBody>
        </p:sp>
        <p:sp>
          <p:nvSpPr>
            <p:cNvPr id="34836" name="Oval 26"/>
            <p:cNvSpPr>
              <a:spLocks noChangeAspect="1" noChangeArrowheads="1"/>
            </p:cNvSpPr>
            <p:nvPr/>
          </p:nvSpPr>
          <p:spPr bwMode="auto">
            <a:xfrm>
              <a:off x="1200" y="1364"/>
              <a:ext cx="81" cy="8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endParaRPr lang="en-US" altLang="ar-SA" sz="2400">
                <a:solidFill>
                  <a:schemeClr val="tx2"/>
                </a:solidFill>
                <a:latin typeface="Bookman Old Style" pitchFamily="18" charset="0"/>
              </a:endParaRPr>
            </a:p>
          </p:txBody>
        </p:sp>
        <p:sp>
          <p:nvSpPr>
            <p:cNvPr id="34837" name="Line 27"/>
            <p:cNvSpPr>
              <a:spLocks noChangeAspect="1" noChangeShapeType="1"/>
            </p:cNvSpPr>
            <p:nvPr/>
          </p:nvSpPr>
          <p:spPr bwMode="auto">
            <a:xfrm flipH="1">
              <a:off x="912" y="2448"/>
              <a:ext cx="6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38" name="Oval 28"/>
            <p:cNvSpPr>
              <a:spLocks noChangeAspect="1" noChangeArrowheads="1"/>
            </p:cNvSpPr>
            <p:nvPr/>
          </p:nvSpPr>
          <p:spPr bwMode="auto">
            <a:xfrm>
              <a:off x="631" y="1800"/>
              <a:ext cx="81" cy="82"/>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endParaRPr lang="en-US" altLang="ar-SA" sz="2400">
                <a:solidFill>
                  <a:schemeClr val="tx2"/>
                </a:solidFill>
                <a:latin typeface="Bookman Old Style" pitchFamily="18" charset="0"/>
              </a:endParaRPr>
            </a:p>
          </p:txBody>
        </p:sp>
        <p:sp>
          <p:nvSpPr>
            <p:cNvPr id="34839" name="Line 29"/>
            <p:cNvSpPr>
              <a:spLocks noChangeAspect="1" noChangeShapeType="1"/>
            </p:cNvSpPr>
            <p:nvPr/>
          </p:nvSpPr>
          <p:spPr bwMode="auto">
            <a:xfrm rot="1248377" flipH="1" flipV="1">
              <a:off x="1680" y="1846"/>
              <a:ext cx="23" cy="6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40" name="Oval 30"/>
            <p:cNvSpPr>
              <a:spLocks noChangeAspect="1" noChangeArrowheads="1"/>
            </p:cNvSpPr>
            <p:nvPr/>
          </p:nvSpPr>
          <p:spPr bwMode="auto">
            <a:xfrm rot="1248377" flipV="1">
              <a:off x="1740" y="1790"/>
              <a:ext cx="81" cy="87"/>
            </a:xfrm>
            <a:prstGeom prst="ellipse">
              <a:avLst/>
            </a:prstGeom>
            <a:solidFill>
              <a:schemeClr val="tx1"/>
            </a:solidFill>
            <a:ln w="12700">
              <a:solidFill>
                <a:schemeClr val="tx1"/>
              </a:solidFill>
              <a:round/>
              <a:headEnd type="none" w="sm" len="sm"/>
              <a:tailEnd type="none" w="sm" len="sm"/>
            </a:ln>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endParaRPr lang="en-US" altLang="ar-SA" sz="2400">
                <a:solidFill>
                  <a:schemeClr val="tx2"/>
                </a:solidFill>
                <a:latin typeface="Bookman Old Style" pitchFamily="18" charset="0"/>
              </a:endParaRPr>
            </a:p>
          </p:txBody>
        </p:sp>
        <p:sp>
          <p:nvSpPr>
            <p:cNvPr id="34841" name="Oval 31"/>
            <p:cNvSpPr>
              <a:spLocks noChangeAspect="1" noChangeArrowheads="1"/>
            </p:cNvSpPr>
            <p:nvPr/>
          </p:nvSpPr>
          <p:spPr bwMode="auto">
            <a:xfrm>
              <a:off x="846" y="2405"/>
              <a:ext cx="81" cy="8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endParaRPr lang="en-US" altLang="ar-SA" sz="2400">
                <a:solidFill>
                  <a:schemeClr val="tx2"/>
                </a:solidFill>
                <a:latin typeface="Bookman Old Style" pitchFamily="18" charset="0"/>
              </a:endParaRPr>
            </a:p>
          </p:txBody>
        </p:sp>
        <p:sp>
          <p:nvSpPr>
            <p:cNvPr id="34842" name="Oval 32"/>
            <p:cNvSpPr>
              <a:spLocks noChangeAspect="1" noChangeArrowheads="1"/>
            </p:cNvSpPr>
            <p:nvPr/>
          </p:nvSpPr>
          <p:spPr bwMode="auto">
            <a:xfrm>
              <a:off x="1538" y="2405"/>
              <a:ext cx="81" cy="81"/>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endParaRPr lang="en-US" altLang="ar-SA" sz="2400">
                <a:solidFill>
                  <a:schemeClr val="tx2"/>
                </a:solidFill>
                <a:latin typeface="Bookman Old Style" pitchFamily="18" charset="0"/>
              </a:endParaRPr>
            </a:p>
          </p:txBody>
        </p:sp>
        <p:sp>
          <p:nvSpPr>
            <p:cNvPr id="34843" name="Text Box 33"/>
            <p:cNvSpPr txBox="1">
              <a:spLocks noChangeAspect="1" noChangeArrowheads="1"/>
            </p:cNvSpPr>
            <p:nvPr/>
          </p:nvSpPr>
          <p:spPr bwMode="auto">
            <a:xfrm>
              <a:off x="333" y="175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000" i="1">
                  <a:solidFill>
                    <a:schemeClr val="tx2"/>
                  </a:solidFill>
                  <a:latin typeface="Bookman Old Style" pitchFamily="18" charset="0"/>
                </a:rPr>
                <a:t>b</a:t>
              </a:r>
              <a:endParaRPr lang="en-US" altLang="ar-SA" sz="2400" b="1">
                <a:solidFill>
                  <a:schemeClr val="tx2"/>
                </a:solidFill>
                <a:latin typeface="Bookman Old Style" pitchFamily="18" charset="0"/>
              </a:endParaRPr>
            </a:p>
          </p:txBody>
        </p:sp>
        <p:sp>
          <p:nvSpPr>
            <p:cNvPr id="34844" name="Oval 34"/>
            <p:cNvSpPr>
              <a:spLocks noChangeAspect="1" noChangeArrowheads="1"/>
            </p:cNvSpPr>
            <p:nvPr/>
          </p:nvSpPr>
          <p:spPr bwMode="auto">
            <a:xfrm rot="1248377" flipV="1">
              <a:off x="1215" y="1960"/>
              <a:ext cx="81" cy="87"/>
            </a:xfrm>
            <a:prstGeom prst="ellipse">
              <a:avLst/>
            </a:prstGeom>
            <a:solidFill>
              <a:schemeClr val="tx1"/>
            </a:solidFill>
            <a:ln w="12700">
              <a:solidFill>
                <a:schemeClr val="tx1"/>
              </a:solidFill>
              <a:round/>
              <a:headEnd type="none" w="sm" len="sm"/>
              <a:tailEnd type="none" w="sm" len="sm"/>
            </a:ln>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endParaRPr lang="en-US" altLang="ar-SA" sz="2400">
                <a:solidFill>
                  <a:schemeClr val="tx2"/>
                </a:solidFill>
                <a:latin typeface="Bookman Old Style" pitchFamily="18" charset="0"/>
              </a:endParaRPr>
            </a:p>
          </p:txBody>
        </p:sp>
        <p:sp>
          <p:nvSpPr>
            <p:cNvPr id="34845" name="Line 35"/>
            <p:cNvSpPr>
              <a:spLocks noChangeAspect="1" noChangeShapeType="1"/>
            </p:cNvSpPr>
            <p:nvPr/>
          </p:nvSpPr>
          <p:spPr bwMode="auto">
            <a:xfrm rot="482116">
              <a:off x="1224" y="2025"/>
              <a:ext cx="383"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46" name="Line 36"/>
            <p:cNvSpPr>
              <a:spLocks noChangeAspect="1" noChangeShapeType="1"/>
            </p:cNvSpPr>
            <p:nvPr/>
          </p:nvSpPr>
          <p:spPr bwMode="auto">
            <a:xfrm flipV="1">
              <a:off x="1268" y="1846"/>
              <a:ext cx="501" cy="13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ar-SA"/>
            </a:p>
          </p:txBody>
        </p:sp>
        <p:sp>
          <p:nvSpPr>
            <p:cNvPr id="34847" name="Text Box 37"/>
            <p:cNvSpPr txBox="1">
              <a:spLocks noChangeAspect="1" noChangeArrowheads="1"/>
            </p:cNvSpPr>
            <p:nvPr/>
          </p:nvSpPr>
          <p:spPr bwMode="auto">
            <a:xfrm>
              <a:off x="579" y="239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000" i="1">
                  <a:solidFill>
                    <a:schemeClr val="tx2"/>
                  </a:solidFill>
                  <a:latin typeface="Bookman Old Style" pitchFamily="18" charset="0"/>
                </a:rPr>
                <a:t>a</a:t>
              </a:r>
              <a:endParaRPr lang="en-US" altLang="ar-SA" sz="2400" b="1">
                <a:solidFill>
                  <a:schemeClr val="tx2"/>
                </a:solidFill>
                <a:latin typeface="Bookman Old Style" pitchFamily="18" charset="0"/>
              </a:endParaRPr>
            </a:p>
          </p:txBody>
        </p:sp>
        <p:sp>
          <p:nvSpPr>
            <p:cNvPr id="34848" name="Text Box 38"/>
            <p:cNvSpPr txBox="1">
              <a:spLocks noChangeAspect="1" noChangeArrowheads="1"/>
            </p:cNvSpPr>
            <p:nvPr/>
          </p:nvSpPr>
          <p:spPr bwMode="auto">
            <a:xfrm>
              <a:off x="1302" y="1122"/>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000" i="1">
                  <a:solidFill>
                    <a:schemeClr val="tx2"/>
                  </a:solidFill>
                  <a:latin typeface="Bookman Old Style" pitchFamily="18" charset="0"/>
                </a:rPr>
                <a:t>c</a:t>
              </a:r>
              <a:endParaRPr lang="en-US" altLang="ar-SA" sz="2400" b="1">
                <a:solidFill>
                  <a:schemeClr val="tx2"/>
                </a:solidFill>
                <a:latin typeface="Bookman Old Style" pitchFamily="18" charset="0"/>
              </a:endParaRPr>
            </a:p>
          </p:txBody>
        </p:sp>
        <p:sp>
          <p:nvSpPr>
            <p:cNvPr id="34849" name="Text Box 39"/>
            <p:cNvSpPr txBox="1">
              <a:spLocks noChangeAspect="1" noChangeArrowheads="1"/>
            </p:cNvSpPr>
            <p:nvPr/>
          </p:nvSpPr>
          <p:spPr bwMode="auto">
            <a:xfrm>
              <a:off x="1661" y="2370"/>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000" i="1">
                  <a:solidFill>
                    <a:schemeClr val="tx2"/>
                  </a:solidFill>
                  <a:latin typeface="Bookman Old Style" pitchFamily="18" charset="0"/>
                </a:rPr>
                <a:t>e</a:t>
              </a:r>
              <a:endParaRPr lang="en-US" altLang="ar-SA" sz="2400">
                <a:solidFill>
                  <a:schemeClr val="tx2"/>
                </a:solidFill>
                <a:latin typeface="Bookman Old Style" pitchFamily="18" charset="0"/>
              </a:endParaRPr>
            </a:p>
          </p:txBody>
        </p:sp>
        <p:sp>
          <p:nvSpPr>
            <p:cNvPr id="34850" name="Text Box 40"/>
            <p:cNvSpPr txBox="1">
              <a:spLocks noChangeAspect="1" noChangeArrowheads="1"/>
            </p:cNvSpPr>
            <p:nvPr/>
          </p:nvSpPr>
          <p:spPr bwMode="auto">
            <a:xfrm>
              <a:off x="1304" y="1920"/>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000" i="1">
                  <a:solidFill>
                    <a:schemeClr val="tx2"/>
                  </a:solidFill>
                  <a:latin typeface="Bookman Old Style" pitchFamily="18" charset="0"/>
                </a:rPr>
                <a:t>f</a:t>
              </a:r>
              <a:endParaRPr lang="en-US" altLang="ar-SA" sz="2000">
                <a:solidFill>
                  <a:schemeClr val="tx2"/>
                </a:solidFill>
                <a:latin typeface="Bookman Old Style" pitchFamily="18" charset="0"/>
              </a:endParaRPr>
            </a:p>
          </p:txBody>
        </p:sp>
      </p:grpSp>
      <p:grpSp>
        <p:nvGrpSpPr>
          <p:cNvPr id="34821" name="Group 41"/>
          <p:cNvGrpSpPr>
            <a:grpSpLocks/>
          </p:cNvGrpSpPr>
          <p:nvPr/>
        </p:nvGrpSpPr>
        <p:grpSpPr bwMode="auto">
          <a:xfrm>
            <a:off x="1265238" y="5399088"/>
            <a:ext cx="2011362" cy="1027112"/>
            <a:chOff x="576" y="3481"/>
            <a:chExt cx="1267" cy="647"/>
          </a:xfrm>
        </p:grpSpPr>
        <p:sp>
          <p:nvSpPr>
            <p:cNvPr id="34824" name="Text Box 42"/>
            <p:cNvSpPr txBox="1">
              <a:spLocks noChangeArrowheads="1"/>
            </p:cNvSpPr>
            <p:nvPr/>
          </p:nvSpPr>
          <p:spPr bwMode="auto">
            <a:xfrm>
              <a:off x="758" y="3481"/>
              <a:ext cx="7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400">
                  <a:latin typeface="Tahoma" pitchFamily="34" charset="0"/>
                </a:rPr>
                <a:t>{</a:t>
              </a:r>
              <a:r>
                <a:rPr lang="en-US" altLang="ar-SA" sz="2400" i="1">
                  <a:latin typeface="Bookman Old Style" pitchFamily="18" charset="0"/>
                </a:rPr>
                <a:t>v</a:t>
              </a:r>
              <a:r>
                <a:rPr lang="en-US" altLang="ar-SA" sz="2400" baseline="-25000">
                  <a:latin typeface="Tahoma" pitchFamily="34" charset="0"/>
                </a:rPr>
                <a:t>1</a:t>
              </a:r>
              <a:r>
                <a:rPr lang="en-US" altLang="ar-SA" sz="2400">
                  <a:latin typeface="Tahoma" pitchFamily="34" charset="0"/>
                </a:rPr>
                <a:t>,</a:t>
              </a:r>
              <a:r>
                <a:rPr lang="en-US" altLang="ar-SA" sz="2400" i="1">
                  <a:latin typeface="Bookman Old Style" pitchFamily="18" charset="0"/>
                </a:rPr>
                <a:t>v</a:t>
              </a:r>
              <a:r>
                <a:rPr lang="en-US" altLang="ar-SA" sz="2400" baseline="-25000">
                  <a:latin typeface="Tahoma" pitchFamily="34" charset="0"/>
                </a:rPr>
                <a:t>2</a:t>
              </a:r>
              <a:r>
                <a:rPr lang="en-US" altLang="ar-SA" sz="2400">
                  <a:latin typeface="Tahoma" pitchFamily="34" charset="0"/>
                </a:rPr>
                <a:t>}</a:t>
              </a:r>
            </a:p>
          </p:txBody>
        </p:sp>
        <p:sp>
          <p:nvSpPr>
            <p:cNvPr id="34825" name="Text Box 43"/>
            <p:cNvSpPr txBox="1">
              <a:spLocks noChangeArrowheads="1"/>
            </p:cNvSpPr>
            <p:nvPr/>
          </p:nvSpPr>
          <p:spPr bwMode="auto">
            <a:xfrm>
              <a:off x="576" y="3840"/>
              <a:ext cx="1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400">
                  <a:latin typeface="Times New Roman" pitchFamily="18" charset="0"/>
                </a:rPr>
                <a:t>row	column</a:t>
              </a:r>
            </a:p>
          </p:txBody>
        </p:sp>
        <p:sp>
          <p:nvSpPr>
            <p:cNvPr id="34826" name="Line 44"/>
            <p:cNvSpPr>
              <a:spLocks noChangeShapeType="1"/>
            </p:cNvSpPr>
            <p:nvPr/>
          </p:nvSpPr>
          <p:spPr bwMode="auto">
            <a:xfrm flipH="1">
              <a:off x="816" y="3762"/>
              <a:ext cx="144" cy="144"/>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ar-SA"/>
            </a:p>
          </p:txBody>
        </p:sp>
        <p:sp>
          <p:nvSpPr>
            <p:cNvPr id="34827" name="Line 45"/>
            <p:cNvSpPr>
              <a:spLocks noChangeShapeType="1"/>
            </p:cNvSpPr>
            <p:nvPr/>
          </p:nvSpPr>
          <p:spPr bwMode="auto">
            <a:xfrm>
              <a:off x="1296" y="3762"/>
              <a:ext cx="144" cy="144"/>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ar-SA"/>
            </a:p>
          </p:txBody>
        </p:sp>
      </p:grpSp>
      <p:sp>
        <p:nvSpPr>
          <p:cNvPr id="46126" name="Text Box 46"/>
          <p:cNvSpPr txBox="1">
            <a:spLocks noChangeArrowheads="1"/>
          </p:cNvSpPr>
          <p:nvPr/>
        </p:nvSpPr>
        <p:spPr bwMode="auto">
          <a:xfrm>
            <a:off x="5153025" y="3051175"/>
            <a:ext cx="26225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rtl="0" eaLnBrk="0" fontAlgn="base" hangingPunct="0">
              <a:spcBef>
                <a:spcPct val="0"/>
              </a:spcBef>
              <a:spcAft>
                <a:spcPct val="0"/>
              </a:spcAft>
              <a:defRPr>
                <a:solidFill>
                  <a:schemeClr val="tx1"/>
                </a:solidFill>
                <a:latin typeface="Arial" pitchFamily="34" charset="0"/>
              </a:defRPr>
            </a:lvl6pPr>
            <a:lvl7pPr marL="2971800" indent="-228600" algn="ctr" rtl="0" eaLnBrk="0" fontAlgn="base" hangingPunct="0">
              <a:spcBef>
                <a:spcPct val="0"/>
              </a:spcBef>
              <a:spcAft>
                <a:spcPct val="0"/>
              </a:spcAft>
              <a:defRPr>
                <a:solidFill>
                  <a:schemeClr val="tx1"/>
                </a:solidFill>
                <a:latin typeface="Arial" pitchFamily="34" charset="0"/>
              </a:defRPr>
            </a:lvl7pPr>
            <a:lvl8pPr marL="3429000" indent="-228600" algn="ctr" rtl="0" eaLnBrk="0" fontAlgn="base" hangingPunct="0">
              <a:spcBef>
                <a:spcPct val="0"/>
              </a:spcBef>
              <a:spcAft>
                <a:spcPct val="0"/>
              </a:spcAft>
              <a:defRPr>
                <a:solidFill>
                  <a:schemeClr val="tx1"/>
                </a:solidFill>
                <a:latin typeface="Arial" pitchFamily="34" charset="0"/>
              </a:defRPr>
            </a:lvl8pPr>
            <a:lvl9pPr marL="3886200" indent="-228600" algn="ctr" rtl="0" eaLnBrk="0" fontAlgn="base" hangingPunct="0">
              <a:spcBef>
                <a:spcPct val="0"/>
              </a:spcBef>
              <a:spcAft>
                <a:spcPct val="0"/>
              </a:spcAft>
              <a:defRPr>
                <a:solidFill>
                  <a:schemeClr val="tx1"/>
                </a:solidFill>
                <a:latin typeface="Arial" pitchFamily="34" charset="0"/>
              </a:defRPr>
            </a:lvl9pPr>
          </a:lstStyle>
          <a:p>
            <a:pPr algn="l"/>
            <a:r>
              <a:rPr lang="en-US" altLang="ar-SA" sz="2400">
                <a:latin typeface="Book Antiqua" pitchFamily="18" charset="0"/>
              </a:rPr>
              <a:t>0    1    0    0    1    1</a:t>
            </a:r>
          </a:p>
          <a:p>
            <a:pPr algn="l"/>
            <a:r>
              <a:rPr lang="en-US" altLang="ar-SA" sz="2400">
                <a:latin typeface="Book Antiqua" pitchFamily="18" charset="0"/>
              </a:rPr>
              <a:t>1    0    1    0    0    1</a:t>
            </a:r>
          </a:p>
          <a:p>
            <a:pPr algn="l"/>
            <a:r>
              <a:rPr lang="en-US" altLang="ar-SA" sz="2400">
                <a:latin typeface="Book Antiqua" pitchFamily="18" charset="0"/>
              </a:rPr>
              <a:t>0    1    0    1    0    1</a:t>
            </a:r>
          </a:p>
          <a:p>
            <a:pPr algn="l"/>
            <a:r>
              <a:rPr lang="en-US" altLang="ar-SA" sz="2400">
                <a:latin typeface="Book Antiqua" pitchFamily="18" charset="0"/>
              </a:rPr>
              <a:t>0    0    1    0    1    1</a:t>
            </a:r>
          </a:p>
          <a:p>
            <a:pPr algn="l"/>
            <a:r>
              <a:rPr lang="en-US" altLang="ar-SA" sz="2400">
                <a:latin typeface="Book Antiqua" pitchFamily="18" charset="0"/>
              </a:rPr>
              <a:t>1    0    0    1    0    1</a:t>
            </a:r>
          </a:p>
          <a:p>
            <a:pPr algn="l"/>
            <a:r>
              <a:rPr lang="en-US" altLang="ar-SA" sz="2400">
                <a:latin typeface="Book Antiqua" pitchFamily="18" charset="0"/>
              </a:rPr>
              <a:t>1    1    1    1    1    0</a:t>
            </a:r>
          </a:p>
        </p:txBody>
      </p:sp>
      <p:sp>
        <p:nvSpPr>
          <p:cNvPr id="50" name="Title 1">
            <a:extLst>
              <a:ext uri="{FF2B5EF4-FFF2-40B4-BE49-F238E27FC236}">
                <a16:creationId xmlns="" xmlns:a16="http://schemas.microsoft.com/office/drawing/2014/main" id="{4D1E689F-2582-407E-A20D-328277479738}"/>
              </a:ext>
            </a:extLst>
          </p:cNvPr>
          <p:cNvSpPr txBox="1">
            <a:spLocks/>
          </p:cNvSpPr>
          <p:nvPr/>
        </p:nvSpPr>
        <p:spPr>
          <a:xfrm>
            <a:off x="457200" y="274638"/>
            <a:ext cx="8458200" cy="563562"/>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r>
              <a:rPr lang="en-AU" smtClean="0"/>
              <a:t>Graph Representation – </a:t>
            </a:r>
            <a:endParaRPr lang="en-AU" dirty="0"/>
          </a:p>
        </p:txBody>
      </p:sp>
    </p:spTree>
    <p:extLst>
      <p:ext uri="{BB962C8B-B14F-4D97-AF65-F5344CB8AC3E}">
        <p14:creationId xmlns:p14="http://schemas.microsoft.com/office/powerpoint/2010/main" val="2676587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iterate type="lt">
                                    <p:tmPct val="100000"/>
                                  </p:iterate>
                                  <p:childTnLst>
                                    <p:set>
                                      <p:cBhvr>
                                        <p:cTn id="10" dur="1" fill="hold">
                                          <p:stCondLst>
                                            <p:cond delay="0"/>
                                          </p:stCondLst>
                                        </p:cTn>
                                        <p:tgtEl>
                                          <p:spTgt spid="46126">
                                            <p:txEl>
                                              <p:pRg st="0" end="0"/>
                                            </p:txEl>
                                          </p:spTgt>
                                        </p:tgtEl>
                                        <p:attrNameLst>
                                          <p:attrName>style.visibility</p:attrName>
                                        </p:attrNameLst>
                                      </p:cBhvr>
                                      <p:to>
                                        <p:strVal val="visible"/>
                                      </p:to>
                                    </p:set>
                                    <p:animEffect transition="in" filter="wipe(left)">
                                      <p:cBhvr>
                                        <p:cTn id="11" dur="75"/>
                                        <p:tgtEl>
                                          <p:spTgt spid="4612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46126">
                                            <p:txEl>
                                              <p:pRg st="1" end="1"/>
                                            </p:txEl>
                                          </p:spTgt>
                                        </p:tgtEl>
                                        <p:attrNameLst>
                                          <p:attrName>style.visibility</p:attrName>
                                        </p:attrNameLst>
                                      </p:cBhvr>
                                      <p:to>
                                        <p:strVal val="visible"/>
                                      </p:to>
                                    </p:set>
                                    <p:animEffect transition="in" filter="wipe(left)">
                                      <p:cBhvr>
                                        <p:cTn id="16" dur="75"/>
                                        <p:tgtEl>
                                          <p:spTgt spid="4612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46126">
                                            <p:txEl>
                                              <p:pRg st="2" end="2"/>
                                            </p:txEl>
                                          </p:spTgt>
                                        </p:tgtEl>
                                        <p:attrNameLst>
                                          <p:attrName>style.visibility</p:attrName>
                                        </p:attrNameLst>
                                      </p:cBhvr>
                                      <p:to>
                                        <p:strVal val="visible"/>
                                      </p:to>
                                    </p:set>
                                    <p:animEffect transition="in" filter="wipe(left)">
                                      <p:cBhvr>
                                        <p:cTn id="21" dur="75"/>
                                        <p:tgtEl>
                                          <p:spTgt spid="4612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46126">
                                            <p:txEl>
                                              <p:pRg st="3" end="3"/>
                                            </p:txEl>
                                          </p:spTgt>
                                        </p:tgtEl>
                                        <p:attrNameLst>
                                          <p:attrName>style.visibility</p:attrName>
                                        </p:attrNameLst>
                                      </p:cBhvr>
                                      <p:to>
                                        <p:strVal val="visible"/>
                                      </p:to>
                                    </p:set>
                                    <p:animEffect transition="in" filter="wipe(left)">
                                      <p:cBhvr>
                                        <p:cTn id="26" dur="75"/>
                                        <p:tgtEl>
                                          <p:spTgt spid="46126">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46126">
                                            <p:txEl>
                                              <p:pRg st="4" end="4"/>
                                            </p:txEl>
                                          </p:spTgt>
                                        </p:tgtEl>
                                        <p:attrNameLst>
                                          <p:attrName>style.visibility</p:attrName>
                                        </p:attrNameLst>
                                      </p:cBhvr>
                                      <p:to>
                                        <p:strVal val="visible"/>
                                      </p:to>
                                    </p:set>
                                    <p:animEffect transition="in" filter="wipe(left)">
                                      <p:cBhvr>
                                        <p:cTn id="31" dur="75"/>
                                        <p:tgtEl>
                                          <p:spTgt spid="4612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46126">
                                            <p:txEl>
                                              <p:pRg st="5" end="5"/>
                                            </p:txEl>
                                          </p:spTgt>
                                        </p:tgtEl>
                                        <p:attrNameLst>
                                          <p:attrName>style.visibility</p:attrName>
                                        </p:attrNameLst>
                                      </p:cBhvr>
                                      <p:to>
                                        <p:strVal val="visible"/>
                                      </p:to>
                                    </p:set>
                                    <p:animEffect transition="in" filter="wipe(left)">
                                      <p:cBhvr>
                                        <p:cTn id="36" dur="75"/>
                                        <p:tgtEl>
                                          <p:spTgt spid="461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2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1E689F-2582-407E-A20D-328277479738}"/>
              </a:ext>
            </a:extLst>
          </p:cNvPr>
          <p:cNvSpPr>
            <a:spLocks noGrp="1"/>
          </p:cNvSpPr>
          <p:nvPr>
            <p:ph type="title"/>
          </p:nvPr>
        </p:nvSpPr>
        <p:spPr>
          <a:xfrm>
            <a:off x="457200" y="274638"/>
            <a:ext cx="8458200" cy="563562"/>
          </a:xfrm>
        </p:spPr>
        <p:txBody>
          <a:bodyPr/>
          <a:lstStyle/>
          <a:p>
            <a:r>
              <a:rPr lang="en-AU" dirty="0"/>
              <a:t>Graph Representation – </a:t>
            </a:r>
          </a:p>
        </p:txBody>
      </p:sp>
      <p:sp>
        <p:nvSpPr>
          <p:cNvPr id="3" name="AutoShape 2" descr="https://i.stack.imgur.com/Stjv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93" y="1676134"/>
            <a:ext cx="8547539" cy="5181866"/>
          </a:xfrm>
          <a:prstGeom prst="rect">
            <a:avLst/>
          </a:prstGeom>
        </p:spPr>
      </p:pic>
    </p:spTree>
    <p:extLst>
      <p:ext uri="{BB962C8B-B14F-4D97-AF65-F5344CB8AC3E}">
        <p14:creationId xmlns:p14="http://schemas.microsoft.com/office/powerpoint/2010/main" val="1445093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a:t>
            </a:r>
          </a:p>
        </p:txBody>
      </p:sp>
      <p:sp>
        <p:nvSpPr>
          <p:cNvPr id="3" name="Content Placeholder 2"/>
          <p:cNvSpPr>
            <a:spLocks noGrp="1"/>
          </p:cNvSpPr>
          <p:nvPr>
            <p:ph sz="quarter" idx="1"/>
          </p:nvPr>
        </p:nvSpPr>
        <p:spPr>
          <a:xfrm>
            <a:off x="457200" y="1600200"/>
            <a:ext cx="6019800" cy="4873752"/>
          </a:xfrm>
        </p:spPr>
        <p:txBody>
          <a:bodyPr>
            <a:normAutofit/>
          </a:bodyPr>
          <a:lstStyle/>
          <a:p>
            <a:r>
              <a:rPr lang="en-US" dirty="0"/>
              <a:t>An undirected graph is </a:t>
            </a:r>
            <a:r>
              <a:rPr lang="en-US" b="1" i="1" dirty="0"/>
              <a:t>connected if there is a path between every pair of v</a:t>
            </a:r>
            <a:r>
              <a:rPr lang="en-US" dirty="0"/>
              <a:t>ertices. </a:t>
            </a:r>
          </a:p>
          <a:p>
            <a:r>
              <a:rPr lang="en-US" dirty="0"/>
              <a:t>A </a:t>
            </a:r>
            <a:r>
              <a:rPr lang="en-US" b="1" dirty="0"/>
              <a:t>connected component</a:t>
            </a:r>
            <a:r>
              <a:rPr lang="en-US" dirty="0"/>
              <a:t> of an undirected graph is a maximal set of nodes such that each pair of nodes is connected by a path.</a:t>
            </a:r>
          </a:p>
        </p:txBody>
      </p:sp>
      <p:pic>
        <p:nvPicPr>
          <p:cNvPr id="4" name="Picture 2"/>
          <p:cNvPicPr>
            <a:picLocks noChangeAspect="1" noChangeArrowheads="1"/>
          </p:cNvPicPr>
          <p:nvPr/>
        </p:nvPicPr>
        <p:blipFill>
          <a:blip r:embed="rId2" cstate="print"/>
          <a:srcRect/>
          <a:stretch>
            <a:fillRect/>
          </a:stretch>
        </p:blipFill>
        <p:spPr bwMode="auto">
          <a:xfrm>
            <a:off x="6324600" y="1828800"/>
            <a:ext cx="2286000" cy="1895475"/>
          </a:xfrm>
          <a:prstGeom prst="rect">
            <a:avLst/>
          </a:prstGeom>
          <a:noFill/>
          <a:ln w="9525">
            <a:noFill/>
            <a:miter lim="800000"/>
            <a:headEnd/>
            <a:tailEnd/>
          </a:ln>
          <a:effectLst/>
        </p:spPr>
      </p:pic>
    </p:spTree>
    <p:extLst>
      <p:ext uri="{BB962C8B-B14F-4D97-AF65-F5344CB8AC3E}">
        <p14:creationId xmlns:p14="http://schemas.microsoft.com/office/powerpoint/2010/main" val="347006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35395" y="274638"/>
            <a:ext cx="7589405" cy="1143000"/>
          </a:xfrm>
        </p:spPr>
        <p:txBody>
          <a:bodyPr>
            <a:normAutofit/>
          </a:bodyPr>
          <a:lstStyle/>
          <a:p>
            <a:pPr eaLnBrk="1" hangingPunct="1"/>
            <a:r>
              <a:rPr lang="en-US" sz="3600" dirty="0" smtClean="0">
                <a:latin typeface="Times New Roman" pitchFamily="16" charset="0"/>
                <a:cs typeface="Times New Roman" pitchFamily="16" charset="0"/>
              </a:rPr>
              <a:t>What is Graph?</a:t>
            </a:r>
          </a:p>
        </p:txBody>
      </p:sp>
      <p:sp>
        <p:nvSpPr>
          <p:cNvPr id="5" name="Rectangle 4"/>
          <p:cNvSpPr/>
          <p:nvPr/>
        </p:nvSpPr>
        <p:spPr>
          <a:xfrm>
            <a:off x="335395" y="1295400"/>
            <a:ext cx="8473210" cy="3477875"/>
          </a:xfrm>
          <a:prstGeom prst="rect">
            <a:avLst/>
          </a:prstGeom>
        </p:spPr>
        <p:txBody>
          <a:bodyPr wrap="square">
            <a:spAutoFit/>
          </a:bodyPr>
          <a:lstStyle/>
          <a:p>
            <a:r>
              <a:rPr lang="en-US" sz="2200" dirty="0">
                <a:latin typeface="Century Schoolbook" pitchFamily="18" charset="0"/>
              </a:rPr>
              <a:t>A Graph is a </a:t>
            </a:r>
            <a:r>
              <a:rPr lang="en-US" sz="2200" dirty="0">
                <a:solidFill>
                  <a:srgbClr val="FF0000"/>
                </a:solidFill>
                <a:latin typeface="Century Schoolbook" pitchFamily="18" charset="0"/>
              </a:rPr>
              <a:t>non-linear</a:t>
            </a:r>
            <a:r>
              <a:rPr lang="en-US" sz="2200" dirty="0">
                <a:latin typeface="Century Schoolbook" pitchFamily="18" charset="0"/>
              </a:rPr>
              <a:t> data structure consisting of nodes and edges. The nodes are sometimes also referred to as </a:t>
            </a:r>
            <a:r>
              <a:rPr lang="en-US" sz="2200" dirty="0">
                <a:solidFill>
                  <a:srgbClr val="FF0000"/>
                </a:solidFill>
                <a:latin typeface="Century Schoolbook" pitchFamily="18" charset="0"/>
              </a:rPr>
              <a:t>vertices</a:t>
            </a:r>
            <a:r>
              <a:rPr lang="en-US" sz="2200" dirty="0">
                <a:latin typeface="Century Schoolbook" pitchFamily="18" charset="0"/>
              </a:rPr>
              <a:t> and the edges are lines or arcs that connect any two nodes in the graph. </a:t>
            </a:r>
            <a:endParaRPr lang="en-US" sz="2200" dirty="0" smtClean="0">
              <a:latin typeface="Century Schoolbook" pitchFamily="18" charset="0"/>
            </a:endParaRPr>
          </a:p>
          <a:p>
            <a:endParaRPr lang="en-US" sz="2200" dirty="0" smtClean="0">
              <a:latin typeface="Century Schoolbook" pitchFamily="18" charset="0"/>
            </a:endParaRPr>
          </a:p>
          <a:p>
            <a:r>
              <a:rPr lang="en-US" sz="2200" dirty="0" smtClean="0">
                <a:latin typeface="Century Schoolbook" pitchFamily="18" charset="0"/>
              </a:rPr>
              <a:t>More </a:t>
            </a:r>
            <a:r>
              <a:rPr lang="en-US" sz="2200" dirty="0">
                <a:latin typeface="Century Schoolbook" pitchFamily="18" charset="0"/>
              </a:rPr>
              <a:t>formally a Graph can be defined </a:t>
            </a:r>
            <a:r>
              <a:rPr lang="en-US" sz="2200" dirty="0" smtClean="0">
                <a:latin typeface="Century Schoolbook" pitchFamily="18" charset="0"/>
              </a:rPr>
              <a:t>as</a:t>
            </a:r>
            <a:r>
              <a:rPr lang="en-US" sz="2200" dirty="0">
                <a:latin typeface="Century Schoolbook" pitchFamily="18" charset="0"/>
              </a:rPr>
              <a:t>:</a:t>
            </a:r>
            <a:endParaRPr lang="en-US" sz="2200" dirty="0" smtClean="0">
              <a:latin typeface="Century Schoolbook" pitchFamily="18" charset="0"/>
            </a:endParaRPr>
          </a:p>
          <a:p>
            <a:endParaRPr lang="en-US" sz="2200" dirty="0">
              <a:latin typeface="Century Schoolbook" pitchFamily="18" charset="0"/>
            </a:endParaRPr>
          </a:p>
          <a:p>
            <a:r>
              <a:rPr lang="en-US" sz="2200" dirty="0" smtClean="0">
                <a:latin typeface="Century Schoolbook" pitchFamily="18" charset="0"/>
              </a:rPr>
              <a:t>	A </a:t>
            </a:r>
            <a:r>
              <a:rPr lang="en-US" sz="2200" dirty="0">
                <a:latin typeface="Century Schoolbook" pitchFamily="18" charset="0"/>
              </a:rPr>
              <a:t>Graph consists of a finite set of vertices(or nodes) and set of Edges which connect a pair of nodes.</a:t>
            </a:r>
          </a:p>
          <a:p>
            <a:endParaRPr lang="en-US" sz="2200" dirty="0">
              <a:latin typeface="Century Schoolbook" pitchFamily="18" charset="0"/>
            </a:endParaRPr>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572000"/>
            <a:ext cx="4954949" cy="2139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588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Strongly Connected Components</a:t>
            </a:r>
          </a:p>
        </p:txBody>
      </p:sp>
      <p:sp>
        <p:nvSpPr>
          <p:cNvPr id="3" name="Content Placeholder 2"/>
          <p:cNvSpPr>
            <a:spLocks noGrp="1"/>
          </p:cNvSpPr>
          <p:nvPr>
            <p:ph sz="quarter" idx="1"/>
          </p:nvPr>
        </p:nvSpPr>
        <p:spPr>
          <a:xfrm>
            <a:off x="457200" y="1600200"/>
            <a:ext cx="4191000" cy="4525963"/>
          </a:xfrm>
        </p:spPr>
        <p:txBody>
          <a:bodyPr>
            <a:normAutofit/>
          </a:bodyPr>
          <a:lstStyle/>
          <a:p>
            <a:pPr algn="just"/>
            <a:r>
              <a:rPr lang="en-US" dirty="0"/>
              <a:t>A graph is </a:t>
            </a:r>
            <a:r>
              <a:rPr lang="en-US" b="1" dirty="0"/>
              <a:t>strongly connected</a:t>
            </a:r>
            <a:r>
              <a:rPr lang="en-US" dirty="0"/>
              <a:t> if every vertex is reachable from every other vertex. </a:t>
            </a:r>
            <a:endParaRPr lang="en-US" dirty="0" smtClean="0"/>
          </a:p>
          <a:p>
            <a:pPr algn="just"/>
            <a:endParaRPr lang="en-US" dirty="0"/>
          </a:p>
          <a:p>
            <a:pPr algn="just"/>
            <a:r>
              <a:rPr lang="en-US" dirty="0"/>
              <a:t>The </a:t>
            </a:r>
            <a:r>
              <a:rPr lang="en-US" b="1" i="1" dirty="0"/>
              <a:t>strongly connected components of a directed graph </a:t>
            </a:r>
            <a:r>
              <a:rPr lang="en-US" i="1" dirty="0"/>
              <a:t>is the </a:t>
            </a:r>
            <a:r>
              <a:rPr lang="en-US" i="1" dirty="0" err="1"/>
              <a:t>subgraph</a:t>
            </a:r>
            <a:r>
              <a:rPr lang="en-US" i="1" dirty="0"/>
              <a:t> where every vertex is reachable from every other vertices.</a:t>
            </a:r>
          </a:p>
          <a:p>
            <a:pPr algn="just"/>
            <a:endParaRPr lang="en-US" dirty="0"/>
          </a:p>
        </p:txBody>
      </p:sp>
      <p:pic>
        <p:nvPicPr>
          <p:cNvPr id="3075" name="Picture 3"/>
          <p:cNvPicPr>
            <a:picLocks noChangeAspect="1" noChangeArrowheads="1"/>
          </p:cNvPicPr>
          <p:nvPr/>
        </p:nvPicPr>
        <p:blipFill>
          <a:blip r:embed="rId2" cstate="print"/>
          <a:srcRect l="6935" t="11666" r="8949" b="3333"/>
          <a:stretch>
            <a:fillRect/>
          </a:stretch>
        </p:blipFill>
        <p:spPr bwMode="auto">
          <a:xfrm>
            <a:off x="4800600" y="1752600"/>
            <a:ext cx="3581400" cy="3886200"/>
          </a:xfrm>
          <a:prstGeom prst="rect">
            <a:avLst/>
          </a:prstGeom>
          <a:noFill/>
          <a:ln w="9525">
            <a:noFill/>
            <a:miter lim="800000"/>
            <a:headEnd/>
            <a:tailEnd/>
          </a:ln>
          <a:effectLst/>
        </p:spPr>
      </p:pic>
    </p:spTree>
    <p:extLst>
      <p:ext uri="{BB962C8B-B14F-4D97-AF65-F5344CB8AC3E}">
        <p14:creationId xmlns:p14="http://schemas.microsoft.com/office/powerpoint/2010/main" val="2384699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Strongly Connected Components</a:t>
            </a:r>
          </a:p>
        </p:txBody>
      </p:sp>
      <p:pic>
        <p:nvPicPr>
          <p:cNvPr id="6148" name="Picture 4" descr="Strongly connected component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97527" y="3544261"/>
            <a:ext cx="6858000" cy="33137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strongly connected compon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527" y="681911"/>
            <a:ext cx="7155873" cy="28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52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sz="quarter" idx="1"/>
          </p:nvPr>
        </p:nvSpPr>
        <p:spPr>
          <a:xfrm>
            <a:off x="457200" y="1600200"/>
            <a:ext cx="8305800" cy="4525963"/>
          </a:xfrm>
        </p:spPr>
        <p:txBody>
          <a:bodyPr>
            <a:normAutofit lnSpcReduction="10000"/>
          </a:bodyPr>
          <a:lstStyle/>
          <a:p>
            <a:pPr algn="just"/>
            <a:r>
              <a:rPr lang="en-US" dirty="0"/>
              <a:t>Connected (Strongly or not) components form a </a:t>
            </a:r>
            <a:r>
              <a:rPr lang="en-US" b="1" dirty="0"/>
              <a:t>partition</a:t>
            </a:r>
            <a:r>
              <a:rPr lang="en-US" dirty="0"/>
              <a:t> of the set of graph vertices, meaning</a:t>
            </a:r>
          </a:p>
          <a:p>
            <a:pPr lvl="1" algn="just"/>
            <a:r>
              <a:rPr lang="en-US" dirty="0"/>
              <a:t>connected components are non-empty, </a:t>
            </a:r>
          </a:p>
          <a:p>
            <a:pPr lvl="1" algn="just"/>
            <a:r>
              <a:rPr lang="en-US" dirty="0"/>
              <a:t>they are pair-wise </a:t>
            </a:r>
            <a:r>
              <a:rPr lang="en-US" b="1" dirty="0"/>
              <a:t>disjoints</a:t>
            </a:r>
            <a:r>
              <a:rPr lang="en-US" dirty="0"/>
              <a:t>, and </a:t>
            </a:r>
          </a:p>
          <a:p>
            <a:pPr lvl="1" algn="just"/>
            <a:r>
              <a:rPr lang="en-US" dirty="0"/>
              <a:t>the union of connected components forms the set of all vertices.</a:t>
            </a:r>
          </a:p>
          <a:p>
            <a:pPr lvl="1" algn="just">
              <a:buNone/>
            </a:pPr>
            <a:endParaRPr lang="en-US" dirty="0"/>
          </a:p>
          <a:p>
            <a:pPr algn="just"/>
            <a:r>
              <a:rPr lang="en-US" dirty="0"/>
              <a:t>Algorithm to find the strong connectivity of a graph takes linear time ( Θ(V+E</a:t>
            </a:r>
            <a:r>
              <a:rPr lang="en-US" dirty="0" smtClean="0"/>
              <a:t>)).</a:t>
            </a:r>
          </a:p>
          <a:p>
            <a:pPr algn="just"/>
            <a:endParaRPr lang="en-US" dirty="0"/>
          </a:p>
          <a:p>
            <a:pPr algn="just"/>
            <a:r>
              <a:rPr lang="en-US" b="1" dirty="0" err="1"/>
              <a:t>Kosaraju's</a:t>
            </a:r>
            <a:r>
              <a:rPr lang="en-US" b="1" dirty="0"/>
              <a:t> Algorithm </a:t>
            </a:r>
            <a:r>
              <a:rPr lang="en-US" dirty="0"/>
              <a:t>is based on the depth-first search </a:t>
            </a:r>
            <a:r>
              <a:rPr lang="en-US" dirty="0" smtClean="0"/>
              <a:t>algorithm used to </a:t>
            </a:r>
            <a:r>
              <a:rPr lang="en-US" dirty="0"/>
              <a:t>find Connected Components</a:t>
            </a:r>
          </a:p>
          <a:p>
            <a:pPr lvl="1" algn="just">
              <a:buNone/>
            </a:pPr>
            <a:endParaRPr lang="en-US" dirty="0"/>
          </a:p>
        </p:txBody>
      </p:sp>
    </p:spTree>
    <p:extLst>
      <p:ext uri="{BB962C8B-B14F-4D97-AF65-F5344CB8AC3E}">
        <p14:creationId xmlns:p14="http://schemas.microsoft.com/office/powerpoint/2010/main" val="2271098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sz="quarter" idx="1"/>
          </p:nvPr>
        </p:nvSpPr>
        <p:spPr>
          <a:xfrm>
            <a:off x="457200" y="1600200"/>
            <a:ext cx="7924800" cy="2362199"/>
          </a:xfrm>
        </p:spPr>
        <p:txBody>
          <a:bodyPr>
            <a:normAutofit fontScale="85000" lnSpcReduction="20000"/>
          </a:bodyPr>
          <a:lstStyle/>
          <a:p>
            <a:pPr algn="just"/>
            <a:r>
              <a:rPr lang="en-US" dirty="0"/>
              <a:t>Connected components count</a:t>
            </a:r>
          </a:p>
          <a:p>
            <a:pPr lvl="1" algn="just"/>
            <a:r>
              <a:rPr lang="en-US" dirty="0"/>
              <a:t>Count of disjoint connected components</a:t>
            </a:r>
          </a:p>
          <a:p>
            <a:pPr algn="just"/>
            <a:r>
              <a:rPr lang="en-US" dirty="0"/>
              <a:t>Size of connected component</a:t>
            </a:r>
          </a:p>
          <a:p>
            <a:pPr lvl="1" algn="just"/>
            <a:r>
              <a:rPr lang="en-US" dirty="0"/>
              <a:t>number of vertices in a component</a:t>
            </a:r>
          </a:p>
          <a:p>
            <a:pPr lvl="1" algn="just">
              <a:buNone/>
            </a:pPr>
            <a:endParaRPr lang="en-US" dirty="0"/>
          </a:p>
          <a:p>
            <a:pPr algn="just"/>
            <a:r>
              <a:rPr lang="en-US" dirty="0"/>
              <a:t>Figure</a:t>
            </a:r>
          </a:p>
          <a:p>
            <a:pPr lvl="1" algn="just"/>
            <a:r>
              <a:rPr lang="en-US" dirty="0"/>
              <a:t>Fig 1: has 3 connected components with 3 different sizes</a:t>
            </a:r>
          </a:p>
          <a:p>
            <a:pPr lvl="1" algn="just"/>
            <a:r>
              <a:rPr lang="en-US" dirty="0"/>
              <a:t>Fig 2: has 4 connected components with 3 different sizes</a:t>
            </a:r>
          </a:p>
        </p:txBody>
      </p:sp>
      <p:grpSp>
        <p:nvGrpSpPr>
          <p:cNvPr id="8" name="Group 7"/>
          <p:cNvGrpSpPr/>
          <p:nvPr/>
        </p:nvGrpSpPr>
        <p:grpSpPr>
          <a:xfrm>
            <a:off x="914400" y="4135993"/>
            <a:ext cx="6781800" cy="2112407"/>
            <a:chOff x="685800" y="3983593"/>
            <a:chExt cx="6781800" cy="2112407"/>
          </a:xfrm>
        </p:grpSpPr>
        <p:pic>
          <p:nvPicPr>
            <p:cNvPr id="5122" name="Picture 2"/>
            <p:cNvPicPr>
              <a:picLocks noChangeAspect="1" noChangeArrowheads="1"/>
            </p:cNvPicPr>
            <p:nvPr/>
          </p:nvPicPr>
          <p:blipFill>
            <a:blip r:embed="rId2" cstate="print"/>
            <a:srcRect b="16080"/>
            <a:stretch>
              <a:fillRect/>
            </a:stretch>
          </p:blipFill>
          <p:spPr bwMode="auto">
            <a:xfrm>
              <a:off x="685800" y="3983593"/>
              <a:ext cx="2286000" cy="15906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4333875" y="4202668"/>
              <a:ext cx="3133725" cy="1390650"/>
            </a:xfrm>
            <a:prstGeom prst="rect">
              <a:avLst/>
            </a:prstGeom>
            <a:noFill/>
            <a:ln w="9525">
              <a:noFill/>
              <a:miter lim="800000"/>
              <a:headEnd/>
              <a:tailEnd/>
            </a:ln>
            <a:effectLst/>
          </p:spPr>
        </p:pic>
        <p:sp>
          <p:nvSpPr>
            <p:cNvPr id="6" name="TextBox 5"/>
            <p:cNvSpPr txBox="1"/>
            <p:nvPr/>
          </p:nvSpPr>
          <p:spPr>
            <a:xfrm>
              <a:off x="1828800" y="5726668"/>
              <a:ext cx="726481" cy="369332"/>
            </a:xfrm>
            <a:prstGeom prst="rect">
              <a:avLst/>
            </a:prstGeom>
            <a:noFill/>
          </p:spPr>
          <p:txBody>
            <a:bodyPr wrap="none" rtlCol="0">
              <a:spAutoFit/>
            </a:bodyPr>
            <a:lstStyle/>
            <a:p>
              <a:r>
                <a:rPr lang="en-US" dirty="0"/>
                <a:t>Fig 1</a:t>
              </a:r>
            </a:p>
          </p:txBody>
        </p:sp>
        <p:sp>
          <p:nvSpPr>
            <p:cNvPr id="7" name="TextBox 6"/>
            <p:cNvSpPr txBox="1"/>
            <p:nvPr/>
          </p:nvSpPr>
          <p:spPr>
            <a:xfrm>
              <a:off x="5217119" y="5726668"/>
              <a:ext cx="726481" cy="369332"/>
            </a:xfrm>
            <a:prstGeom prst="rect">
              <a:avLst/>
            </a:prstGeom>
            <a:noFill/>
          </p:spPr>
          <p:txBody>
            <a:bodyPr wrap="none" rtlCol="0">
              <a:spAutoFit/>
            </a:bodyPr>
            <a:lstStyle/>
            <a:p>
              <a:r>
                <a:rPr lang="en-US" dirty="0"/>
                <a:t>Fig 2</a:t>
              </a:r>
            </a:p>
          </p:txBody>
        </p:sp>
      </p:grpSp>
    </p:spTree>
    <p:extLst>
      <p:ext uri="{BB962C8B-B14F-4D97-AF65-F5344CB8AC3E}">
        <p14:creationId xmlns:p14="http://schemas.microsoft.com/office/powerpoint/2010/main" val="1714581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0783"/>
            <a:ext cx="7620000" cy="1143000"/>
          </a:xfrm>
        </p:spPr>
        <p:txBody>
          <a:bodyPr/>
          <a:lstStyle/>
          <a:p>
            <a:r>
              <a:rPr lang="en-US" dirty="0"/>
              <a:t>articulation point </a:t>
            </a:r>
          </a:p>
        </p:txBody>
      </p:sp>
      <p:sp>
        <p:nvSpPr>
          <p:cNvPr id="5" name="Rectangle 4"/>
          <p:cNvSpPr/>
          <p:nvPr/>
        </p:nvSpPr>
        <p:spPr>
          <a:xfrm>
            <a:off x="228600" y="1752600"/>
            <a:ext cx="8458200" cy="1938992"/>
          </a:xfrm>
          <a:prstGeom prst="rect">
            <a:avLst/>
          </a:prstGeom>
        </p:spPr>
        <p:txBody>
          <a:bodyPr wrap="square">
            <a:spAutoFit/>
          </a:bodyPr>
          <a:lstStyle/>
          <a:p>
            <a:r>
              <a:rPr lang="en-US" sz="2000" dirty="0">
                <a:solidFill>
                  <a:srgbClr val="273239"/>
                </a:solidFill>
                <a:latin typeface="+mn-lt"/>
              </a:rPr>
              <a:t>A vertex is said to be an articulation point in a graph if removal of the vertex and associated edges disconnects the graph. </a:t>
            </a:r>
            <a:endParaRPr lang="en-US" sz="2000" dirty="0" smtClean="0">
              <a:solidFill>
                <a:srgbClr val="273239"/>
              </a:solidFill>
              <a:latin typeface="+mn-lt"/>
            </a:endParaRPr>
          </a:p>
          <a:p>
            <a:endParaRPr lang="en-US" sz="2000" dirty="0">
              <a:solidFill>
                <a:srgbClr val="273239"/>
              </a:solidFill>
              <a:latin typeface="+mn-lt"/>
            </a:endParaRPr>
          </a:p>
          <a:p>
            <a:r>
              <a:rPr lang="en-US" sz="2000" dirty="0" smtClean="0">
                <a:solidFill>
                  <a:srgbClr val="273239"/>
                </a:solidFill>
                <a:latin typeface="+mn-lt"/>
              </a:rPr>
              <a:t>Articulation </a:t>
            </a:r>
            <a:r>
              <a:rPr lang="en-US" sz="2000" dirty="0">
                <a:solidFill>
                  <a:srgbClr val="273239"/>
                </a:solidFill>
                <a:latin typeface="+mn-lt"/>
              </a:rPr>
              <a:t>points represent vulnerabilities in a connected network – single points whose failure would split the network into 2 or more components. They are useful for designing reliable networks. </a:t>
            </a:r>
            <a:endParaRPr lang="en-US" sz="2000" dirty="0">
              <a:latin typeface="+mn-lt"/>
            </a:endParaRPr>
          </a:p>
        </p:txBody>
      </p:sp>
      <p:pic>
        <p:nvPicPr>
          <p:cNvPr id="614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492500"/>
            <a:ext cx="4038600" cy="33655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709" y="3759142"/>
            <a:ext cx="4592782" cy="283221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3962400" y="5029200"/>
            <a:ext cx="1143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9291" y="6474242"/>
            <a:ext cx="6172200" cy="369332"/>
          </a:xfrm>
          <a:prstGeom prst="rect">
            <a:avLst/>
          </a:prstGeom>
        </p:spPr>
        <p:txBody>
          <a:bodyPr wrap="square">
            <a:spAutoFit/>
          </a:bodyPr>
          <a:lstStyle/>
          <a:p>
            <a:r>
              <a:rPr lang="en-US" dirty="0">
                <a:solidFill>
                  <a:srgbClr val="3B5998"/>
                </a:solidFill>
                <a:latin typeface="verdana" panose="020B0604030504040204" pitchFamily="34" charset="0"/>
                <a:hlinkClick r:id="rId4"/>
              </a:rPr>
              <a:t>Articulation points and bridges (</a:t>
            </a:r>
            <a:r>
              <a:rPr lang="en-US" dirty="0" err="1">
                <a:solidFill>
                  <a:srgbClr val="3B5998"/>
                </a:solidFill>
                <a:latin typeface="verdana" panose="020B0604030504040204" pitchFamily="34" charset="0"/>
                <a:hlinkClick r:id="rId4"/>
              </a:rPr>
              <a:t>Tarjan's</a:t>
            </a:r>
            <a:r>
              <a:rPr lang="en-US" dirty="0">
                <a:solidFill>
                  <a:srgbClr val="3B5998"/>
                </a:solidFill>
                <a:latin typeface="verdana" panose="020B0604030504040204" pitchFamily="34" charset="0"/>
                <a:hlinkClick r:id="rId4"/>
              </a:rPr>
              <a:t> Algorithm)</a:t>
            </a:r>
            <a:endParaRPr lang="en-US" b="0" i="0" u="none" strike="noStrike" dirty="0">
              <a:solidFill>
                <a:srgbClr val="3B5998"/>
              </a:solidFill>
              <a:effectLst/>
              <a:latin typeface="verdana" panose="020B0604030504040204" pitchFamily="34" charset="0"/>
              <a:hlinkClick r:id="rId4"/>
            </a:endParaRPr>
          </a:p>
        </p:txBody>
      </p:sp>
    </p:spTree>
    <p:extLst>
      <p:ext uri="{BB962C8B-B14F-4D97-AF65-F5344CB8AC3E}">
        <p14:creationId xmlns:p14="http://schemas.microsoft.com/office/powerpoint/2010/main" val="537747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D0A3C-6533-4C21-9814-F8C933320D87}"/>
              </a:ext>
            </a:extLst>
          </p:cNvPr>
          <p:cNvSpPr>
            <a:spLocks noGrp="1"/>
          </p:cNvSpPr>
          <p:nvPr>
            <p:ph type="title"/>
          </p:nvPr>
        </p:nvSpPr>
        <p:spPr/>
        <p:txBody>
          <a:bodyPr/>
          <a:lstStyle/>
          <a:p>
            <a:r>
              <a:rPr lang="en-AU" dirty="0"/>
              <a:t>Reference</a:t>
            </a:r>
          </a:p>
        </p:txBody>
      </p:sp>
      <p:sp>
        <p:nvSpPr>
          <p:cNvPr id="3" name="Content Placeholder 2">
            <a:extLst>
              <a:ext uri="{FF2B5EF4-FFF2-40B4-BE49-F238E27FC236}">
                <a16:creationId xmlns:a16="http://schemas.microsoft.com/office/drawing/2014/main" xmlns="" id="{6910AB8E-8074-408F-90FE-36D5576C774D}"/>
              </a:ext>
            </a:extLst>
          </p:cNvPr>
          <p:cNvSpPr>
            <a:spLocks noGrp="1"/>
          </p:cNvSpPr>
          <p:nvPr>
            <p:ph sz="quarter" idx="1"/>
          </p:nvPr>
        </p:nvSpPr>
        <p:spPr/>
        <p:txBody>
          <a:bodyPr/>
          <a:lstStyle/>
          <a:p>
            <a:r>
              <a:rPr lang="en-AU" dirty="0"/>
              <a:t>Chapter 22 (22.1, 22.2, 22.3, 22.4) (</a:t>
            </a:r>
            <a:r>
              <a:rPr lang="en-AU" dirty="0" err="1"/>
              <a:t>Cormen</a:t>
            </a:r>
            <a:r>
              <a:rPr lang="en-AU" dirty="0" smtClean="0"/>
              <a:t>)</a:t>
            </a:r>
          </a:p>
          <a:p>
            <a:r>
              <a:rPr lang="en-US" dirty="0"/>
              <a:t>https://www.geeksforgeeks.org/graph-data-structure-and-algorithms/#connectivity</a:t>
            </a:r>
          </a:p>
          <a:p>
            <a:endParaRPr lang="en-AU" dirty="0"/>
          </a:p>
        </p:txBody>
      </p:sp>
    </p:spTree>
    <p:extLst>
      <p:ext uri="{BB962C8B-B14F-4D97-AF65-F5344CB8AC3E}">
        <p14:creationId xmlns:p14="http://schemas.microsoft.com/office/powerpoint/2010/main" val="19884301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xmlns=""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Slide Number Placeholder 1"/>
          <p:cNvSpPr>
            <a:spLocks noGrp="1"/>
          </p:cNvSpPr>
          <p:nvPr>
            <p:ph type="sldNum" sz="quarter" idx="12"/>
          </p:nvPr>
        </p:nvSpPr>
        <p:spPr/>
        <p:txBody>
          <a:bodyPr/>
          <a:lstStyle/>
          <a:p>
            <a:pPr>
              <a:defRPr/>
            </a:pPr>
            <a:fld id="{49D60462-3F56-4F77-9022-A8F0DB626B84}" type="slidenum">
              <a:rPr lang="en-US" smtClean="0"/>
              <a:pPr>
                <a:defRPr/>
              </a:pPr>
              <a:t>36</a:t>
            </a:fld>
            <a:endParaRPr lang="en-US"/>
          </a:p>
        </p:txBody>
      </p:sp>
    </p:spTree>
    <p:extLst>
      <p:ext uri="{BB962C8B-B14F-4D97-AF65-F5344CB8AC3E}">
        <p14:creationId xmlns:p14="http://schemas.microsoft.com/office/powerpoint/2010/main" val="40189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latin typeface="Times New Roman" pitchFamily="16" charset="0"/>
                <a:cs typeface="Times New Roman" pitchFamily="16" charset="0"/>
              </a:rPr>
              <a:t>What is Graph?</a:t>
            </a:r>
          </a:p>
        </p:txBody>
      </p:sp>
      <p:sp>
        <p:nvSpPr>
          <p:cNvPr id="5123" name="Content Placeholder 2"/>
          <p:cNvSpPr>
            <a:spLocks noGrp="1"/>
          </p:cNvSpPr>
          <p:nvPr>
            <p:ph idx="1"/>
          </p:nvPr>
        </p:nvSpPr>
        <p:spPr/>
        <p:txBody>
          <a:bodyPr/>
          <a:lstStyle/>
          <a:p>
            <a:pPr eaLnBrk="1" hangingPunct="1"/>
            <a:r>
              <a:rPr lang="en-US" dirty="0" smtClean="0">
                <a:latin typeface="Century Schoolbook" pitchFamily="18" charset="0"/>
                <a:cs typeface="Times New Roman" pitchFamily="16" charset="0"/>
              </a:rPr>
              <a:t>A graph </a:t>
            </a:r>
            <a:r>
              <a:rPr lang="en-US" i="1" dirty="0" smtClean="0">
                <a:latin typeface="Century Schoolbook" pitchFamily="18" charset="0"/>
                <a:cs typeface="Times New Roman" pitchFamily="16" charset="0"/>
              </a:rPr>
              <a:t>G = (V, E)</a:t>
            </a:r>
            <a:r>
              <a:rPr lang="en-US" dirty="0" smtClean="0">
                <a:latin typeface="Century Schoolbook" pitchFamily="18" charset="0"/>
                <a:cs typeface="Times New Roman" pitchFamily="16" charset="0"/>
              </a:rPr>
              <a:t> consists of a set of objects   </a:t>
            </a:r>
            <a:r>
              <a:rPr lang="en-US" i="1" dirty="0" smtClean="0">
                <a:latin typeface="Century Schoolbook" pitchFamily="18" charset="0"/>
                <a:cs typeface="Times New Roman" pitchFamily="16" charset="0"/>
              </a:rPr>
              <a:t>V = {v</a:t>
            </a:r>
            <a:r>
              <a:rPr lang="en-US" i="1" baseline="-25000" dirty="0" smtClean="0">
                <a:latin typeface="Century Schoolbook" pitchFamily="18" charset="0"/>
                <a:cs typeface="Times New Roman" pitchFamily="16" charset="0"/>
              </a:rPr>
              <a:t>1</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2</a:t>
            </a:r>
            <a:r>
              <a:rPr lang="en-US" i="1" dirty="0" smtClean="0">
                <a:latin typeface="Century Schoolbook" pitchFamily="18" charset="0"/>
                <a:cs typeface="Times New Roman" pitchFamily="16" charset="0"/>
              </a:rPr>
              <a:t>, …}</a:t>
            </a:r>
            <a:r>
              <a:rPr lang="en-US" dirty="0" smtClean="0">
                <a:latin typeface="Century Schoolbook" pitchFamily="18" charset="0"/>
                <a:cs typeface="Times New Roman" pitchFamily="16" charset="0"/>
              </a:rPr>
              <a:t> called vertices, and another set </a:t>
            </a:r>
            <a:r>
              <a:rPr lang="en-US" i="1" dirty="0" smtClean="0">
                <a:latin typeface="Century Schoolbook" pitchFamily="18" charset="0"/>
                <a:cs typeface="Times New Roman" pitchFamily="16" charset="0"/>
              </a:rPr>
              <a:t>E = {e</a:t>
            </a:r>
            <a:r>
              <a:rPr lang="en-US" i="1" baseline="-25000" dirty="0" smtClean="0">
                <a:latin typeface="Century Schoolbook" pitchFamily="18" charset="0"/>
                <a:cs typeface="Times New Roman" pitchFamily="16" charset="0"/>
              </a:rPr>
              <a:t>1</a:t>
            </a:r>
            <a:r>
              <a:rPr lang="en-US" i="1" dirty="0" smtClean="0">
                <a:latin typeface="Century Schoolbook" pitchFamily="18" charset="0"/>
                <a:cs typeface="Times New Roman" pitchFamily="16" charset="0"/>
              </a:rPr>
              <a:t>, e</a:t>
            </a:r>
            <a:r>
              <a:rPr lang="en-US" i="1" baseline="-25000" dirty="0" smtClean="0">
                <a:latin typeface="Century Schoolbook" pitchFamily="18" charset="0"/>
                <a:cs typeface="Times New Roman" pitchFamily="16" charset="0"/>
              </a:rPr>
              <a:t>2</a:t>
            </a:r>
            <a:r>
              <a:rPr lang="en-US" i="1" dirty="0" smtClean="0">
                <a:latin typeface="Century Schoolbook" pitchFamily="18" charset="0"/>
                <a:cs typeface="Times New Roman" pitchFamily="16" charset="0"/>
              </a:rPr>
              <a:t>, …}</a:t>
            </a:r>
            <a:r>
              <a:rPr lang="en-US" dirty="0" smtClean="0">
                <a:latin typeface="Century Schoolbook" pitchFamily="18" charset="0"/>
                <a:cs typeface="Times New Roman" pitchFamily="16" charset="0"/>
              </a:rPr>
              <a:t>, whose elements are called edges, such that each edge </a:t>
            </a:r>
            <a:r>
              <a:rPr lang="en-US" i="1" dirty="0" err="1" smtClean="0">
                <a:latin typeface="Century Schoolbook" pitchFamily="18" charset="0"/>
                <a:cs typeface="Times New Roman" pitchFamily="16" charset="0"/>
              </a:rPr>
              <a:t>e</a:t>
            </a:r>
            <a:r>
              <a:rPr lang="en-US" i="1" baseline="-25000" dirty="0" err="1" smtClean="0">
                <a:latin typeface="Century Schoolbook" pitchFamily="18" charset="0"/>
                <a:cs typeface="Times New Roman" pitchFamily="16" charset="0"/>
              </a:rPr>
              <a:t>k</a:t>
            </a:r>
            <a:r>
              <a:rPr lang="en-US" dirty="0" smtClean="0">
                <a:latin typeface="Century Schoolbook" pitchFamily="18" charset="0"/>
                <a:cs typeface="Times New Roman" pitchFamily="16" charset="0"/>
              </a:rPr>
              <a:t> is identified with an unordered pair (</a:t>
            </a:r>
            <a:r>
              <a:rPr lang="en-US" i="1" dirty="0" smtClean="0">
                <a:latin typeface="Century Schoolbook" pitchFamily="18" charset="0"/>
                <a:cs typeface="Times New Roman" pitchFamily="16" charset="0"/>
              </a:rPr>
              <a:t>v</a:t>
            </a:r>
            <a:r>
              <a:rPr lang="en-US" i="1" baseline="-25000" dirty="0" smtClean="0">
                <a:latin typeface="Century Schoolbook" pitchFamily="18" charset="0"/>
                <a:cs typeface="Times New Roman" pitchFamily="16" charset="0"/>
              </a:rPr>
              <a:t>1</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2</a:t>
            </a:r>
            <a:r>
              <a:rPr lang="en-US" dirty="0" smtClean="0">
                <a:latin typeface="Century Schoolbook" pitchFamily="18" charset="0"/>
                <a:cs typeface="Times New Roman" pitchFamily="16" charset="0"/>
              </a:rPr>
              <a:t>) of vertices.</a:t>
            </a:r>
          </a:p>
          <a:p>
            <a:pPr eaLnBrk="1" hangingPunct="1"/>
            <a:r>
              <a:rPr lang="en-US" dirty="0" smtClean="0">
                <a:latin typeface="Century Schoolbook" pitchFamily="18" charset="0"/>
                <a:cs typeface="Times New Roman" pitchFamily="16" charset="0"/>
              </a:rPr>
              <a:t>Suppose </a:t>
            </a:r>
            <a:r>
              <a:rPr lang="en-US" i="1" dirty="0" smtClean="0">
                <a:latin typeface="Century Schoolbook" pitchFamily="18" charset="0"/>
                <a:cs typeface="Times New Roman" pitchFamily="16" charset="0"/>
              </a:rPr>
              <a:t>G = (V, E)</a:t>
            </a:r>
            <a:r>
              <a:rPr lang="en-US" dirty="0" smtClean="0">
                <a:latin typeface="Century Schoolbook" pitchFamily="18" charset="0"/>
                <a:cs typeface="Times New Roman" pitchFamily="16" charset="0"/>
              </a:rPr>
              <a:t> is a graph where</a:t>
            </a:r>
          </a:p>
          <a:p>
            <a:pPr eaLnBrk="1" hangingPunct="1"/>
            <a:r>
              <a:rPr lang="en-US" i="1" dirty="0" smtClean="0">
                <a:latin typeface="Century Schoolbook" pitchFamily="18" charset="0"/>
                <a:cs typeface="Times New Roman" pitchFamily="16" charset="0"/>
              </a:rPr>
              <a:t>V = {v</a:t>
            </a:r>
            <a:r>
              <a:rPr lang="en-US" i="1" baseline="-25000" dirty="0" smtClean="0">
                <a:latin typeface="Century Schoolbook" pitchFamily="18" charset="0"/>
                <a:cs typeface="Times New Roman" pitchFamily="16" charset="0"/>
              </a:rPr>
              <a:t>1</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2</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3</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4</a:t>
            </a:r>
            <a:r>
              <a:rPr lang="en-US" i="1" dirty="0" smtClean="0">
                <a:latin typeface="Century Schoolbook" pitchFamily="18" charset="0"/>
                <a:cs typeface="Times New Roman" pitchFamily="16" charset="0"/>
              </a:rPr>
              <a:t>}</a:t>
            </a:r>
            <a:endParaRPr lang="en-US" dirty="0" smtClean="0">
              <a:latin typeface="Century Schoolbook" pitchFamily="18" charset="0"/>
              <a:cs typeface="Times New Roman" pitchFamily="16" charset="0"/>
            </a:endParaRPr>
          </a:p>
          <a:p>
            <a:pPr eaLnBrk="1" hangingPunct="1"/>
            <a:r>
              <a:rPr lang="en-US" i="1" dirty="0" smtClean="0">
                <a:latin typeface="Century Schoolbook" pitchFamily="18" charset="0"/>
                <a:cs typeface="Times New Roman" pitchFamily="16" charset="0"/>
              </a:rPr>
              <a:t>E = {(v</a:t>
            </a:r>
            <a:r>
              <a:rPr lang="en-US" i="1" baseline="-25000" dirty="0" smtClean="0">
                <a:latin typeface="Century Schoolbook" pitchFamily="18" charset="0"/>
                <a:cs typeface="Times New Roman" pitchFamily="16" charset="0"/>
              </a:rPr>
              <a:t>1</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2</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2</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3</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3</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1</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3</a:t>
            </a:r>
            <a:r>
              <a:rPr lang="en-US" i="1" dirty="0" smtClean="0">
                <a:latin typeface="Century Schoolbook" pitchFamily="18" charset="0"/>
                <a:cs typeface="Times New Roman" pitchFamily="16" charset="0"/>
              </a:rPr>
              <a:t>, v</a:t>
            </a:r>
            <a:r>
              <a:rPr lang="en-US" i="1" baseline="-25000" dirty="0" smtClean="0">
                <a:latin typeface="Century Schoolbook" pitchFamily="18" charset="0"/>
                <a:cs typeface="Times New Roman" pitchFamily="16" charset="0"/>
              </a:rPr>
              <a:t>4</a:t>
            </a:r>
            <a:r>
              <a:rPr lang="en-US" i="1" dirty="0" smtClean="0">
                <a:latin typeface="Century Schoolbook" pitchFamily="18" charset="0"/>
                <a:cs typeface="Times New Roman" pitchFamily="16" charset="0"/>
              </a:rPr>
              <a:t>)}</a:t>
            </a:r>
          </a:p>
        </p:txBody>
      </p:sp>
      <p:sp>
        <p:nvSpPr>
          <p:cNvPr id="8" name="Freeform 51"/>
          <p:cNvSpPr>
            <a:spLocks noChangeAspect="1"/>
          </p:cNvSpPr>
          <p:nvPr/>
        </p:nvSpPr>
        <p:spPr bwMode="auto">
          <a:xfrm rot="830879">
            <a:off x="5938838" y="5062425"/>
            <a:ext cx="677862" cy="1084262"/>
          </a:xfrm>
          <a:custGeom>
            <a:avLst/>
            <a:gdLst>
              <a:gd name="T0" fmla="*/ 2147483647 w 459"/>
              <a:gd name="T1" fmla="*/ 0 h 874"/>
              <a:gd name="T2" fmla="*/ 2147483647 w 459"/>
              <a:gd name="T3" fmla="*/ 2147483647 h 874"/>
              <a:gd name="T4" fmla="*/ 0 60000 65536"/>
              <a:gd name="T5" fmla="*/ 0 60000 65536"/>
              <a:gd name="T6" fmla="*/ 0 w 459"/>
              <a:gd name="T7" fmla="*/ 0 h 874"/>
              <a:gd name="T8" fmla="*/ 459 w 459"/>
              <a:gd name="T9" fmla="*/ 874 h 874"/>
            </a:gdLst>
            <a:ahLst/>
            <a:cxnLst>
              <a:cxn ang="T4">
                <a:pos x="T0" y="T1"/>
              </a:cxn>
              <a:cxn ang="T5">
                <a:pos x="T2" y="T3"/>
              </a:cxn>
            </a:cxnLst>
            <a:rect l="T6" t="T7" r="T8" b="T9"/>
            <a:pathLst>
              <a:path w="459" h="874">
                <a:moveTo>
                  <a:pt x="459" y="0"/>
                </a:moveTo>
                <a:cubicBezTo>
                  <a:pt x="287" y="166"/>
                  <a:pt x="0" y="346"/>
                  <a:pt x="264" y="874"/>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51"/>
          <p:cNvSpPr>
            <a:spLocks noChangeAspect="1"/>
          </p:cNvSpPr>
          <p:nvPr/>
        </p:nvSpPr>
        <p:spPr bwMode="auto">
          <a:xfrm rot="830879">
            <a:off x="6596063" y="5216412"/>
            <a:ext cx="912812" cy="955675"/>
          </a:xfrm>
          <a:custGeom>
            <a:avLst/>
            <a:gdLst>
              <a:gd name="T0" fmla="*/ 2147483647 w 617"/>
              <a:gd name="T1" fmla="*/ 2147483647 h 770"/>
              <a:gd name="T2" fmla="*/ 0 w 617"/>
              <a:gd name="T3" fmla="*/ 2147483647 h 770"/>
              <a:gd name="T4" fmla="*/ 0 60000 65536"/>
              <a:gd name="T5" fmla="*/ 0 60000 65536"/>
              <a:gd name="T6" fmla="*/ 0 w 617"/>
              <a:gd name="T7" fmla="*/ 0 h 770"/>
              <a:gd name="T8" fmla="*/ 617 w 617"/>
              <a:gd name="T9" fmla="*/ 770 h 770"/>
            </a:gdLst>
            <a:ahLst/>
            <a:cxnLst>
              <a:cxn ang="T4">
                <a:pos x="T0" y="T1"/>
              </a:cxn>
              <a:cxn ang="T5">
                <a:pos x="T2" y="T3"/>
              </a:cxn>
            </a:cxnLst>
            <a:rect l="T6" t="T7" r="T8" b="T9"/>
            <a:pathLst>
              <a:path w="617" h="770">
                <a:moveTo>
                  <a:pt x="481" y="770"/>
                </a:moveTo>
                <a:cubicBezTo>
                  <a:pt x="617" y="236"/>
                  <a:pt x="203" y="0"/>
                  <a:pt x="0" y="67"/>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51"/>
          <p:cNvSpPr>
            <a:spLocks noChangeAspect="1"/>
          </p:cNvSpPr>
          <p:nvPr/>
        </p:nvSpPr>
        <p:spPr bwMode="auto">
          <a:xfrm rot="830879">
            <a:off x="6183313" y="6103825"/>
            <a:ext cx="963612" cy="450850"/>
          </a:xfrm>
          <a:custGeom>
            <a:avLst/>
            <a:gdLst>
              <a:gd name="T0" fmla="*/ 2147483647 w 651"/>
              <a:gd name="T1" fmla="*/ 0 h 363"/>
              <a:gd name="T2" fmla="*/ 0 w 651"/>
              <a:gd name="T3" fmla="*/ 2147483647 h 363"/>
              <a:gd name="T4" fmla="*/ 0 60000 65536"/>
              <a:gd name="T5" fmla="*/ 0 60000 65536"/>
              <a:gd name="T6" fmla="*/ 0 w 651"/>
              <a:gd name="T7" fmla="*/ 0 h 363"/>
              <a:gd name="T8" fmla="*/ 651 w 651"/>
              <a:gd name="T9" fmla="*/ 363 h 363"/>
            </a:gdLst>
            <a:ahLst/>
            <a:cxnLst>
              <a:cxn ang="T4">
                <a:pos x="T0" y="T1"/>
              </a:cxn>
              <a:cxn ang="T5">
                <a:pos x="T2" y="T3"/>
              </a:cxn>
            </a:cxnLst>
            <a:rect l="T6" t="T7" r="T8" b="T9"/>
            <a:pathLst>
              <a:path w="651" h="363">
                <a:moveTo>
                  <a:pt x="651" y="0"/>
                </a:moveTo>
                <a:cubicBezTo>
                  <a:pt x="479" y="166"/>
                  <a:pt x="342" y="363"/>
                  <a:pt x="0" y="155"/>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51"/>
          <p:cNvSpPr>
            <a:spLocks noChangeAspect="1"/>
          </p:cNvSpPr>
          <p:nvPr/>
        </p:nvSpPr>
        <p:spPr bwMode="auto">
          <a:xfrm rot="830879">
            <a:off x="7302500" y="5383100"/>
            <a:ext cx="763588" cy="947737"/>
          </a:xfrm>
          <a:custGeom>
            <a:avLst/>
            <a:gdLst>
              <a:gd name="T0" fmla="*/ 2147483647 w 516"/>
              <a:gd name="T1" fmla="*/ 0 h 763"/>
              <a:gd name="T2" fmla="*/ 0 w 516"/>
              <a:gd name="T3" fmla="*/ 2147483647 h 763"/>
              <a:gd name="T4" fmla="*/ 0 60000 65536"/>
              <a:gd name="T5" fmla="*/ 0 60000 65536"/>
              <a:gd name="T6" fmla="*/ 0 w 516"/>
              <a:gd name="T7" fmla="*/ 0 h 763"/>
              <a:gd name="T8" fmla="*/ 516 w 516"/>
              <a:gd name="T9" fmla="*/ 763 h 763"/>
            </a:gdLst>
            <a:ahLst/>
            <a:cxnLst>
              <a:cxn ang="T4">
                <a:pos x="T0" y="T1"/>
              </a:cxn>
              <a:cxn ang="T5">
                <a:pos x="T2" y="T3"/>
              </a:cxn>
            </a:cxnLst>
            <a:rect l="T6" t="T7" r="T8" b="T9"/>
            <a:pathLst>
              <a:path w="516" h="763">
                <a:moveTo>
                  <a:pt x="350" y="0"/>
                </a:moveTo>
                <a:cubicBezTo>
                  <a:pt x="428" y="300"/>
                  <a:pt x="516" y="763"/>
                  <a:pt x="0" y="738"/>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 name="Group 41"/>
          <p:cNvGrpSpPr>
            <a:grpSpLocks/>
          </p:cNvGrpSpPr>
          <p:nvPr/>
        </p:nvGrpSpPr>
        <p:grpSpPr bwMode="auto">
          <a:xfrm>
            <a:off x="6096000" y="5081475"/>
            <a:ext cx="1944688" cy="1203325"/>
            <a:chOff x="7010400" y="4999038"/>
            <a:chExt cx="1944687" cy="1203324"/>
          </a:xfrm>
        </p:grpSpPr>
        <p:sp>
          <p:nvSpPr>
            <p:cNvPr id="5134" name="Oval 77"/>
            <p:cNvSpPr>
              <a:spLocks noChangeAspect="1" noChangeArrowheads="1"/>
            </p:cNvSpPr>
            <p:nvPr/>
          </p:nvSpPr>
          <p:spPr bwMode="auto">
            <a:xfrm>
              <a:off x="8014855" y="6019800"/>
              <a:ext cx="188912" cy="182562"/>
            </a:xfrm>
            <a:prstGeom prst="ellipse">
              <a:avLst/>
            </a:prstGeom>
            <a:gradFill rotWithShape="1">
              <a:gsLst>
                <a:gs pos="0">
                  <a:schemeClr val="bg1"/>
                </a:gs>
                <a:gs pos="100000">
                  <a:srgbClr val="0000CC"/>
                </a:gs>
              </a:gsLst>
              <a:path path="shape">
                <a:fillToRect l="50000" t="50000" r="50000" b="50000"/>
              </a:path>
            </a:gradFill>
            <a:ln w="9525">
              <a:solidFill>
                <a:srgbClr val="0000CC"/>
              </a:solidFill>
              <a:round/>
              <a:headEnd/>
              <a:tailEnd/>
            </a:ln>
          </p:spPr>
          <p:txBody>
            <a:bodyPr wrap="none" anchor="ctr"/>
            <a:lstStyle/>
            <a:p>
              <a:endParaRPr lang="en-US"/>
            </a:p>
          </p:txBody>
        </p:sp>
        <p:sp>
          <p:nvSpPr>
            <p:cNvPr id="5135" name="Oval 48"/>
            <p:cNvSpPr>
              <a:spLocks noChangeAspect="1" noChangeArrowheads="1"/>
            </p:cNvSpPr>
            <p:nvPr/>
          </p:nvSpPr>
          <p:spPr bwMode="auto">
            <a:xfrm>
              <a:off x="7543800" y="4999038"/>
              <a:ext cx="192087" cy="182562"/>
            </a:xfrm>
            <a:prstGeom prst="ellipse">
              <a:avLst/>
            </a:prstGeom>
            <a:gradFill rotWithShape="1">
              <a:gsLst>
                <a:gs pos="0">
                  <a:schemeClr val="bg1"/>
                </a:gs>
                <a:gs pos="100000">
                  <a:srgbClr val="0000CC"/>
                </a:gs>
              </a:gsLst>
              <a:path path="shape">
                <a:fillToRect l="50000" t="50000" r="50000" b="50000"/>
              </a:path>
            </a:gradFill>
            <a:ln w="9525">
              <a:solidFill>
                <a:srgbClr val="0000CC"/>
              </a:solidFill>
              <a:round/>
              <a:headEnd/>
              <a:tailEnd/>
            </a:ln>
          </p:spPr>
          <p:txBody>
            <a:bodyPr wrap="none" anchor="ctr"/>
            <a:lstStyle/>
            <a:p>
              <a:endParaRPr lang="en-US"/>
            </a:p>
          </p:txBody>
        </p:sp>
        <p:sp>
          <p:nvSpPr>
            <p:cNvPr id="5136" name="Oval 49"/>
            <p:cNvSpPr>
              <a:spLocks noChangeAspect="1" noChangeArrowheads="1"/>
            </p:cNvSpPr>
            <p:nvPr/>
          </p:nvSpPr>
          <p:spPr bwMode="auto">
            <a:xfrm>
              <a:off x="7010400" y="5943600"/>
              <a:ext cx="192088" cy="182563"/>
            </a:xfrm>
            <a:prstGeom prst="ellipse">
              <a:avLst/>
            </a:prstGeom>
            <a:gradFill rotWithShape="1">
              <a:gsLst>
                <a:gs pos="0">
                  <a:schemeClr val="bg1"/>
                </a:gs>
                <a:gs pos="100000">
                  <a:srgbClr val="0000CC"/>
                </a:gs>
              </a:gsLst>
              <a:path path="shape">
                <a:fillToRect l="50000" t="50000" r="50000" b="50000"/>
              </a:path>
            </a:gradFill>
            <a:ln w="9525">
              <a:solidFill>
                <a:srgbClr val="0000CC"/>
              </a:solidFill>
              <a:round/>
              <a:headEnd/>
              <a:tailEnd/>
            </a:ln>
          </p:spPr>
          <p:txBody>
            <a:bodyPr wrap="none" anchor="ctr"/>
            <a:lstStyle/>
            <a:p>
              <a:endParaRPr lang="en-US"/>
            </a:p>
          </p:txBody>
        </p:sp>
        <p:sp>
          <p:nvSpPr>
            <p:cNvPr id="5137" name="Oval 48"/>
            <p:cNvSpPr>
              <a:spLocks noChangeAspect="1" noChangeArrowheads="1"/>
            </p:cNvSpPr>
            <p:nvPr/>
          </p:nvSpPr>
          <p:spPr bwMode="auto">
            <a:xfrm>
              <a:off x="8763000" y="5257800"/>
              <a:ext cx="192087" cy="182562"/>
            </a:xfrm>
            <a:prstGeom prst="ellipse">
              <a:avLst/>
            </a:prstGeom>
            <a:gradFill rotWithShape="1">
              <a:gsLst>
                <a:gs pos="0">
                  <a:schemeClr val="bg1"/>
                </a:gs>
                <a:gs pos="100000">
                  <a:srgbClr val="0000CC"/>
                </a:gs>
              </a:gsLst>
              <a:path path="shape">
                <a:fillToRect l="50000" t="50000" r="50000" b="50000"/>
              </a:path>
            </a:gradFill>
            <a:ln w="9525">
              <a:solidFill>
                <a:srgbClr val="0000CC"/>
              </a:solidFill>
              <a:round/>
              <a:headEnd/>
              <a:tailEnd/>
            </a:ln>
          </p:spPr>
          <p:txBody>
            <a:bodyPr wrap="none" anchor="ctr"/>
            <a:lstStyle/>
            <a:p>
              <a:endParaRPr lang="en-US"/>
            </a:p>
          </p:txBody>
        </p:sp>
      </p:grpSp>
      <p:grpSp>
        <p:nvGrpSpPr>
          <p:cNvPr id="3" name="Group 16"/>
          <p:cNvGrpSpPr>
            <a:grpSpLocks/>
          </p:cNvGrpSpPr>
          <p:nvPr/>
        </p:nvGrpSpPr>
        <p:grpSpPr bwMode="auto">
          <a:xfrm>
            <a:off x="5867400" y="4730637"/>
            <a:ext cx="2192338" cy="1924050"/>
            <a:chOff x="6781800" y="4648200"/>
            <a:chExt cx="2191656" cy="1923979"/>
          </a:xfrm>
        </p:grpSpPr>
        <p:sp>
          <p:nvSpPr>
            <p:cNvPr id="5130" name="TextBox 12"/>
            <p:cNvSpPr txBox="1">
              <a:spLocks noChangeArrowheads="1"/>
            </p:cNvSpPr>
            <p:nvPr/>
          </p:nvSpPr>
          <p:spPr bwMode="auto">
            <a:xfrm>
              <a:off x="7144656" y="4648200"/>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i="1" dirty="0"/>
                <a:t>V</a:t>
              </a:r>
              <a:r>
                <a:rPr lang="en-US" sz="2400" i="1" baseline="-25000" dirty="0"/>
                <a:t>1</a:t>
              </a:r>
            </a:p>
          </p:txBody>
        </p:sp>
        <p:sp>
          <p:nvSpPr>
            <p:cNvPr id="5131" name="TextBox 13"/>
            <p:cNvSpPr txBox="1">
              <a:spLocks noChangeArrowheads="1"/>
            </p:cNvSpPr>
            <p:nvPr/>
          </p:nvSpPr>
          <p:spPr bwMode="auto">
            <a:xfrm>
              <a:off x="6781800" y="6015335"/>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i="1"/>
                <a:t>V</a:t>
              </a:r>
              <a:r>
                <a:rPr lang="en-US" sz="2400" i="1" baseline="-25000"/>
                <a:t>2</a:t>
              </a:r>
            </a:p>
          </p:txBody>
        </p:sp>
        <p:sp>
          <p:nvSpPr>
            <p:cNvPr id="5132" name="TextBox 14"/>
            <p:cNvSpPr txBox="1">
              <a:spLocks noChangeArrowheads="1"/>
            </p:cNvSpPr>
            <p:nvPr/>
          </p:nvSpPr>
          <p:spPr bwMode="auto">
            <a:xfrm>
              <a:off x="8001000" y="6110514"/>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i="1"/>
                <a:t>V</a:t>
              </a:r>
              <a:r>
                <a:rPr lang="en-US" sz="2400" i="1" baseline="-25000"/>
                <a:t>3</a:t>
              </a:r>
            </a:p>
          </p:txBody>
        </p:sp>
        <p:sp>
          <p:nvSpPr>
            <p:cNvPr id="5133" name="TextBox 15"/>
            <p:cNvSpPr txBox="1">
              <a:spLocks noChangeArrowheads="1"/>
            </p:cNvSpPr>
            <p:nvPr/>
          </p:nvSpPr>
          <p:spPr bwMode="auto">
            <a:xfrm>
              <a:off x="8440056" y="4800600"/>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i="1"/>
                <a:t>V</a:t>
              </a:r>
              <a:r>
                <a:rPr lang="en-US" sz="2400" i="1" baseline="-25000"/>
                <a:t>4</a:t>
              </a:r>
            </a:p>
          </p:txBody>
        </p:sp>
      </p:grpSp>
    </p:spTree>
    <p:extLst>
      <p:ext uri="{BB962C8B-B14F-4D97-AF65-F5344CB8AC3E}">
        <p14:creationId xmlns:p14="http://schemas.microsoft.com/office/powerpoint/2010/main" val="218213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childTnLst>
                                </p:cTn>
                              </p:par>
                            </p:childTnLst>
                          </p:cTn>
                        </p:par>
                        <p:par>
                          <p:cTn id="22" fill="hold" nodeType="afterGroup">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1000"/>
                                        <p:tgtEl>
                                          <p:spTgt spid="39"/>
                                        </p:tgtEl>
                                      </p:cBhvr>
                                    </p:animEffect>
                                  </p:childTnLst>
                                </p:cTn>
                              </p:par>
                            </p:childTnLst>
                          </p:cTn>
                        </p:par>
                        <p:par>
                          <p:cTn id="26" fill="hold" nodeType="afterGroup">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latin typeface="Times New Roman" pitchFamily="16" charset="0"/>
                <a:cs typeface="Times New Roman" pitchFamily="16" charset="0"/>
              </a:rPr>
              <a:t>What is Graph?</a:t>
            </a:r>
            <a:endParaRPr lang="en-US" dirty="0" smtClean="0"/>
          </a:p>
        </p:txBody>
      </p:sp>
      <p:grpSp>
        <p:nvGrpSpPr>
          <p:cNvPr id="2" name="Group 434"/>
          <p:cNvGrpSpPr>
            <a:grpSpLocks/>
          </p:cNvGrpSpPr>
          <p:nvPr/>
        </p:nvGrpSpPr>
        <p:grpSpPr bwMode="auto">
          <a:xfrm>
            <a:off x="334963" y="1979613"/>
            <a:ext cx="3856037" cy="3213100"/>
            <a:chOff x="96" y="624"/>
            <a:chExt cx="2429" cy="2024"/>
          </a:xfrm>
        </p:grpSpPr>
        <p:pic>
          <p:nvPicPr>
            <p:cNvPr id="6235" name="Picture 274"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1008"/>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36" name="Picture 273"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1816"/>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37" name="Picture 275"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1517"/>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38" name="Picture 276"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 y="2296"/>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39" name="Picture 278"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 y="1523"/>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0" name="Picture 277"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2304"/>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1" name="Picture 342" descr="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864"/>
              <a:ext cx="518"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2" name="Picture 343" descr="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 y="1968"/>
              <a:ext cx="518"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3" name="Picture 345" descr="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 y="624"/>
              <a:ext cx="518"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4" name="Freeform 353"/>
            <p:cNvSpPr>
              <a:spLocks/>
            </p:cNvSpPr>
            <p:nvPr/>
          </p:nvSpPr>
          <p:spPr bwMode="auto">
            <a:xfrm>
              <a:off x="1584" y="1048"/>
              <a:ext cx="528" cy="772"/>
            </a:xfrm>
            <a:custGeom>
              <a:avLst/>
              <a:gdLst>
                <a:gd name="T0" fmla="*/ 0 w 528"/>
                <a:gd name="T1" fmla="*/ 691 h 816"/>
                <a:gd name="T2" fmla="*/ 240 w 528"/>
                <a:gd name="T3" fmla="*/ 325 h 816"/>
                <a:gd name="T4" fmla="*/ 528 w 528"/>
                <a:gd name="T5" fmla="*/ 0 h 816"/>
                <a:gd name="T6" fmla="*/ 0 60000 65536"/>
                <a:gd name="T7" fmla="*/ 0 60000 65536"/>
                <a:gd name="T8" fmla="*/ 0 60000 65536"/>
                <a:gd name="T9" fmla="*/ 0 w 528"/>
                <a:gd name="T10" fmla="*/ 0 h 816"/>
                <a:gd name="T11" fmla="*/ 528 w 528"/>
                <a:gd name="T12" fmla="*/ 816 h 816"/>
              </a:gdLst>
              <a:ahLst/>
              <a:cxnLst>
                <a:cxn ang="T6">
                  <a:pos x="T0" y="T1"/>
                </a:cxn>
                <a:cxn ang="T7">
                  <a:pos x="T2" y="T3"/>
                </a:cxn>
                <a:cxn ang="T8">
                  <a:pos x="T4" y="T5"/>
                </a:cxn>
              </a:cxnLst>
              <a:rect l="T9" t="T10" r="T11" b="T12"/>
              <a:pathLst>
                <a:path w="528" h="816">
                  <a:moveTo>
                    <a:pt x="0" y="816"/>
                  </a:moveTo>
                  <a:cubicBezTo>
                    <a:pt x="76" y="668"/>
                    <a:pt x="152" y="520"/>
                    <a:pt x="240" y="384"/>
                  </a:cubicBezTo>
                  <a:cubicBezTo>
                    <a:pt x="328" y="248"/>
                    <a:pt x="428" y="124"/>
                    <a:pt x="528"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5" name="Freeform 310"/>
            <p:cNvSpPr>
              <a:spLocks/>
            </p:cNvSpPr>
            <p:nvPr/>
          </p:nvSpPr>
          <p:spPr bwMode="auto">
            <a:xfrm>
              <a:off x="1680" y="1200"/>
              <a:ext cx="528" cy="336"/>
            </a:xfrm>
            <a:custGeom>
              <a:avLst/>
              <a:gdLst>
                <a:gd name="T0" fmla="*/ 0 w 480"/>
                <a:gd name="T1" fmla="*/ 0 h 288"/>
                <a:gd name="T2" fmla="*/ 319 w 480"/>
                <a:gd name="T3" fmla="*/ 153 h 288"/>
                <a:gd name="T4" fmla="*/ 639 w 480"/>
                <a:gd name="T5" fmla="*/ 457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0" y="0"/>
                  </a:moveTo>
                  <a:cubicBezTo>
                    <a:pt x="80" y="24"/>
                    <a:pt x="160" y="48"/>
                    <a:pt x="240" y="96"/>
                  </a:cubicBezTo>
                  <a:cubicBezTo>
                    <a:pt x="320" y="144"/>
                    <a:pt x="400" y="216"/>
                    <a:pt x="480" y="28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6" name="Freeform 309"/>
            <p:cNvSpPr>
              <a:spLocks/>
            </p:cNvSpPr>
            <p:nvPr/>
          </p:nvSpPr>
          <p:spPr bwMode="auto">
            <a:xfrm>
              <a:off x="872" y="1200"/>
              <a:ext cx="384" cy="336"/>
            </a:xfrm>
            <a:custGeom>
              <a:avLst/>
              <a:gdLst>
                <a:gd name="T0" fmla="*/ 0 w 432"/>
                <a:gd name="T1" fmla="*/ 203 h 432"/>
                <a:gd name="T2" fmla="*/ 101 w 432"/>
                <a:gd name="T3" fmla="*/ 90 h 432"/>
                <a:gd name="T4" fmla="*/ 303 w 432"/>
                <a:gd name="T5" fmla="*/ 0 h 432"/>
                <a:gd name="T6" fmla="*/ 0 60000 65536"/>
                <a:gd name="T7" fmla="*/ 0 60000 65536"/>
                <a:gd name="T8" fmla="*/ 0 60000 65536"/>
                <a:gd name="T9" fmla="*/ 0 w 432"/>
                <a:gd name="T10" fmla="*/ 0 h 432"/>
                <a:gd name="T11" fmla="*/ 432 w 432"/>
                <a:gd name="T12" fmla="*/ 432 h 432"/>
              </a:gdLst>
              <a:ahLst/>
              <a:cxnLst>
                <a:cxn ang="T6">
                  <a:pos x="T0" y="T1"/>
                </a:cxn>
                <a:cxn ang="T7">
                  <a:pos x="T2" y="T3"/>
                </a:cxn>
                <a:cxn ang="T8">
                  <a:pos x="T4" y="T5"/>
                </a:cxn>
              </a:cxnLst>
              <a:rect l="T9" t="T10" r="T11" b="T12"/>
              <a:pathLst>
                <a:path w="432" h="432">
                  <a:moveTo>
                    <a:pt x="0" y="432"/>
                  </a:moveTo>
                  <a:cubicBezTo>
                    <a:pt x="36" y="348"/>
                    <a:pt x="72" y="264"/>
                    <a:pt x="144" y="192"/>
                  </a:cubicBezTo>
                  <a:cubicBezTo>
                    <a:pt x="216" y="120"/>
                    <a:pt x="324" y="60"/>
                    <a:pt x="43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 name="Freeform 352"/>
            <p:cNvSpPr>
              <a:spLocks/>
            </p:cNvSpPr>
            <p:nvPr/>
          </p:nvSpPr>
          <p:spPr bwMode="auto">
            <a:xfrm>
              <a:off x="336" y="1296"/>
              <a:ext cx="288" cy="432"/>
            </a:xfrm>
            <a:custGeom>
              <a:avLst/>
              <a:gdLst>
                <a:gd name="T0" fmla="*/ 0 w 240"/>
                <a:gd name="T1" fmla="*/ 0 h 528"/>
                <a:gd name="T2" fmla="*/ 84 w 240"/>
                <a:gd name="T3" fmla="*/ 158 h 528"/>
                <a:gd name="T4" fmla="*/ 415 w 240"/>
                <a:gd name="T5" fmla="*/ 289 h 528"/>
                <a:gd name="T6" fmla="*/ 0 60000 65536"/>
                <a:gd name="T7" fmla="*/ 0 60000 65536"/>
                <a:gd name="T8" fmla="*/ 0 60000 65536"/>
                <a:gd name="T9" fmla="*/ 0 w 240"/>
                <a:gd name="T10" fmla="*/ 0 h 528"/>
                <a:gd name="T11" fmla="*/ 240 w 240"/>
                <a:gd name="T12" fmla="*/ 528 h 528"/>
              </a:gdLst>
              <a:ahLst/>
              <a:cxnLst>
                <a:cxn ang="T6">
                  <a:pos x="T0" y="T1"/>
                </a:cxn>
                <a:cxn ang="T7">
                  <a:pos x="T2" y="T3"/>
                </a:cxn>
                <a:cxn ang="T8">
                  <a:pos x="T4" y="T5"/>
                </a:cxn>
              </a:cxnLst>
              <a:rect l="T9" t="T10" r="T11" b="T12"/>
              <a:pathLst>
                <a:path w="240" h="528">
                  <a:moveTo>
                    <a:pt x="0" y="0"/>
                  </a:moveTo>
                  <a:cubicBezTo>
                    <a:pt x="4" y="100"/>
                    <a:pt x="8" y="200"/>
                    <a:pt x="48" y="288"/>
                  </a:cubicBezTo>
                  <a:cubicBezTo>
                    <a:pt x="88" y="376"/>
                    <a:pt x="164" y="452"/>
                    <a:pt x="240" y="52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 name="Freeform 313"/>
            <p:cNvSpPr>
              <a:spLocks/>
            </p:cNvSpPr>
            <p:nvPr/>
          </p:nvSpPr>
          <p:spPr bwMode="auto">
            <a:xfrm>
              <a:off x="1056" y="1336"/>
              <a:ext cx="384" cy="973"/>
            </a:xfrm>
            <a:custGeom>
              <a:avLst/>
              <a:gdLst>
                <a:gd name="T0" fmla="*/ 0 w 384"/>
                <a:gd name="T1" fmla="*/ 906 h 1008"/>
                <a:gd name="T2" fmla="*/ 96 w 384"/>
                <a:gd name="T3" fmla="*/ 431 h 1008"/>
                <a:gd name="T4" fmla="*/ 384 w 384"/>
                <a:gd name="T5" fmla="*/ 0 h 1008"/>
                <a:gd name="T6" fmla="*/ 0 60000 65536"/>
                <a:gd name="T7" fmla="*/ 0 60000 65536"/>
                <a:gd name="T8" fmla="*/ 0 60000 65536"/>
                <a:gd name="T9" fmla="*/ 0 w 384"/>
                <a:gd name="T10" fmla="*/ 0 h 1008"/>
                <a:gd name="T11" fmla="*/ 384 w 384"/>
                <a:gd name="T12" fmla="*/ 1008 h 1008"/>
              </a:gdLst>
              <a:ahLst/>
              <a:cxnLst>
                <a:cxn ang="T6">
                  <a:pos x="T0" y="T1"/>
                </a:cxn>
                <a:cxn ang="T7">
                  <a:pos x="T2" y="T3"/>
                </a:cxn>
                <a:cxn ang="T8">
                  <a:pos x="T4" y="T5"/>
                </a:cxn>
              </a:cxnLst>
              <a:rect l="T9" t="T10" r="T11" b="T12"/>
              <a:pathLst>
                <a:path w="384" h="1008">
                  <a:moveTo>
                    <a:pt x="0" y="1008"/>
                  </a:moveTo>
                  <a:cubicBezTo>
                    <a:pt x="16" y="828"/>
                    <a:pt x="32" y="648"/>
                    <a:pt x="96" y="480"/>
                  </a:cubicBezTo>
                  <a:cubicBezTo>
                    <a:pt x="160" y="312"/>
                    <a:pt x="272" y="156"/>
                    <a:pt x="38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 name="Freeform 314"/>
            <p:cNvSpPr>
              <a:spLocks/>
            </p:cNvSpPr>
            <p:nvPr/>
          </p:nvSpPr>
          <p:spPr bwMode="auto">
            <a:xfrm>
              <a:off x="1536" y="1328"/>
              <a:ext cx="541" cy="990"/>
            </a:xfrm>
            <a:custGeom>
              <a:avLst/>
              <a:gdLst>
                <a:gd name="T0" fmla="*/ 568 w 528"/>
                <a:gd name="T1" fmla="*/ 955 h 1008"/>
                <a:gd name="T2" fmla="*/ 413 w 528"/>
                <a:gd name="T3" fmla="*/ 501 h 1008"/>
                <a:gd name="T4" fmla="*/ 0 w 528"/>
                <a:gd name="T5" fmla="*/ 0 h 1008"/>
                <a:gd name="T6" fmla="*/ 0 60000 65536"/>
                <a:gd name="T7" fmla="*/ 0 60000 65536"/>
                <a:gd name="T8" fmla="*/ 0 60000 65536"/>
                <a:gd name="T9" fmla="*/ 0 w 528"/>
                <a:gd name="T10" fmla="*/ 0 h 1008"/>
                <a:gd name="T11" fmla="*/ 528 w 528"/>
                <a:gd name="T12" fmla="*/ 1008 h 1008"/>
              </a:gdLst>
              <a:ahLst/>
              <a:cxnLst>
                <a:cxn ang="T6">
                  <a:pos x="T0" y="T1"/>
                </a:cxn>
                <a:cxn ang="T7">
                  <a:pos x="T2" y="T3"/>
                </a:cxn>
                <a:cxn ang="T8">
                  <a:pos x="T4" y="T5"/>
                </a:cxn>
              </a:cxnLst>
              <a:rect l="T9" t="T10" r="T11" b="T12"/>
              <a:pathLst>
                <a:path w="528" h="1008">
                  <a:moveTo>
                    <a:pt x="528" y="1008"/>
                  </a:moveTo>
                  <a:cubicBezTo>
                    <a:pt x="500" y="852"/>
                    <a:pt x="472" y="696"/>
                    <a:pt x="384" y="528"/>
                  </a:cubicBezTo>
                  <a:cubicBezTo>
                    <a:pt x="296" y="360"/>
                    <a:pt x="148" y="180"/>
                    <a:pt x="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 name="Freeform 315"/>
            <p:cNvSpPr>
              <a:spLocks/>
            </p:cNvSpPr>
            <p:nvPr/>
          </p:nvSpPr>
          <p:spPr bwMode="auto">
            <a:xfrm>
              <a:off x="864" y="1844"/>
              <a:ext cx="490" cy="192"/>
            </a:xfrm>
            <a:custGeom>
              <a:avLst/>
              <a:gdLst>
                <a:gd name="T0" fmla="*/ 0 w 432"/>
                <a:gd name="T1" fmla="*/ 0 h 192"/>
                <a:gd name="T2" fmla="*/ 280 w 432"/>
                <a:gd name="T3" fmla="*/ 144 h 192"/>
                <a:gd name="T4" fmla="*/ 631 w 432"/>
                <a:gd name="T5" fmla="*/ 19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cubicBezTo>
                    <a:pt x="60" y="56"/>
                    <a:pt x="120" y="112"/>
                    <a:pt x="192" y="144"/>
                  </a:cubicBezTo>
                  <a:cubicBezTo>
                    <a:pt x="264" y="176"/>
                    <a:pt x="348" y="184"/>
                    <a:pt x="432" y="19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1" name="Freeform 316"/>
            <p:cNvSpPr>
              <a:spLocks/>
            </p:cNvSpPr>
            <p:nvPr/>
          </p:nvSpPr>
          <p:spPr bwMode="auto">
            <a:xfrm>
              <a:off x="1780" y="1824"/>
              <a:ext cx="432" cy="172"/>
            </a:xfrm>
            <a:custGeom>
              <a:avLst/>
              <a:gdLst>
                <a:gd name="T0" fmla="*/ 432 w 432"/>
                <a:gd name="T1" fmla="*/ 0 h 336"/>
                <a:gd name="T2" fmla="*/ 288 w 432"/>
                <a:gd name="T3" fmla="*/ 26 h 336"/>
                <a:gd name="T4" fmla="*/ 0 w 432"/>
                <a:gd name="T5" fmla="*/ 45 h 336"/>
                <a:gd name="T6" fmla="*/ 0 60000 65536"/>
                <a:gd name="T7" fmla="*/ 0 60000 65536"/>
                <a:gd name="T8" fmla="*/ 0 60000 65536"/>
                <a:gd name="T9" fmla="*/ 0 w 432"/>
                <a:gd name="T10" fmla="*/ 0 h 336"/>
                <a:gd name="T11" fmla="*/ 432 w 432"/>
                <a:gd name="T12" fmla="*/ 336 h 336"/>
              </a:gdLst>
              <a:ahLst/>
              <a:cxnLst>
                <a:cxn ang="T6">
                  <a:pos x="T0" y="T1"/>
                </a:cxn>
                <a:cxn ang="T7">
                  <a:pos x="T2" y="T3"/>
                </a:cxn>
                <a:cxn ang="T8">
                  <a:pos x="T4" y="T5"/>
                </a:cxn>
              </a:cxnLst>
              <a:rect l="T9" t="T10" r="T11" b="T12"/>
              <a:pathLst>
                <a:path w="432" h="336">
                  <a:moveTo>
                    <a:pt x="432" y="0"/>
                  </a:moveTo>
                  <a:cubicBezTo>
                    <a:pt x="396" y="68"/>
                    <a:pt x="360" y="136"/>
                    <a:pt x="288" y="192"/>
                  </a:cubicBezTo>
                  <a:cubicBezTo>
                    <a:pt x="216" y="248"/>
                    <a:pt x="108" y="292"/>
                    <a:pt x="0" y="33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2" name="Freeform 311"/>
            <p:cNvSpPr>
              <a:spLocks/>
            </p:cNvSpPr>
            <p:nvPr/>
          </p:nvSpPr>
          <p:spPr bwMode="auto">
            <a:xfrm>
              <a:off x="2304" y="1840"/>
              <a:ext cx="48" cy="478"/>
            </a:xfrm>
            <a:custGeom>
              <a:avLst/>
              <a:gdLst>
                <a:gd name="T0" fmla="*/ 0 w 48"/>
                <a:gd name="T1" fmla="*/ 0 h 624"/>
                <a:gd name="T2" fmla="*/ 48 w 48"/>
                <a:gd name="T3" fmla="*/ 108 h 624"/>
                <a:gd name="T4" fmla="*/ 0 w 48"/>
                <a:gd name="T5" fmla="*/ 280 h 624"/>
                <a:gd name="T6" fmla="*/ 0 60000 65536"/>
                <a:gd name="T7" fmla="*/ 0 60000 65536"/>
                <a:gd name="T8" fmla="*/ 0 60000 65536"/>
                <a:gd name="T9" fmla="*/ 0 w 48"/>
                <a:gd name="T10" fmla="*/ 0 h 624"/>
                <a:gd name="T11" fmla="*/ 48 w 48"/>
                <a:gd name="T12" fmla="*/ 624 h 624"/>
              </a:gdLst>
              <a:ahLst/>
              <a:cxnLst>
                <a:cxn ang="T6">
                  <a:pos x="T0" y="T1"/>
                </a:cxn>
                <a:cxn ang="T7">
                  <a:pos x="T2" y="T3"/>
                </a:cxn>
                <a:cxn ang="T8">
                  <a:pos x="T4" y="T5"/>
                </a:cxn>
              </a:cxnLst>
              <a:rect l="T9" t="T10" r="T11" b="T12"/>
              <a:pathLst>
                <a:path w="48" h="624">
                  <a:moveTo>
                    <a:pt x="0" y="0"/>
                  </a:moveTo>
                  <a:cubicBezTo>
                    <a:pt x="24" y="68"/>
                    <a:pt x="48" y="136"/>
                    <a:pt x="48" y="240"/>
                  </a:cubicBezTo>
                  <a:cubicBezTo>
                    <a:pt x="48" y="344"/>
                    <a:pt x="24" y="484"/>
                    <a:pt x="0" y="62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3" name="Freeform 312"/>
            <p:cNvSpPr>
              <a:spLocks/>
            </p:cNvSpPr>
            <p:nvPr/>
          </p:nvSpPr>
          <p:spPr bwMode="auto">
            <a:xfrm>
              <a:off x="1248" y="2544"/>
              <a:ext cx="806" cy="104"/>
            </a:xfrm>
            <a:custGeom>
              <a:avLst/>
              <a:gdLst>
                <a:gd name="T0" fmla="*/ 0 w 816"/>
                <a:gd name="T1" fmla="*/ 0 h 104"/>
                <a:gd name="T2" fmla="*/ 324 w 816"/>
                <a:gd name="T3" fmla="*/ 96 h 104"/>
                <a:gd name="T4" fmla="*/ 786 w 816"/>
                <a:gd name="T5" fmla="*/ 48 h 104"/>
                <a:gd name="T6" fmla="*/ 0 60000 65536"/>
                <a:gd name="T7" fmla="*/ 0 60000 65536"/>
                <a:gd name="T8" fmla="*/ 0 60000 65536"/>
                <a:gd name="T9" fmla="*/ 0 w 816"/>
                <a:gd name="T10" fmla="*/ 0 h 104"/>
                <a:gd name="T11" fmla="*/ 816 w 816"/>
                <a:gd name="T12" fmla="*/ 104 h 104"/>
              </a:gdLst>
              <a:ahLst/>
              <a:cxnLst>
                <a:cxn ang="T6">
                  <a:pos x="T0" y="T1"/>
                </a:cxn>
                <a:cxn ang="T7">
                  <a:pos x="T2" y="T3"/>
                </a:cxn>
                <a:cxn ang="T8">
                  <a:pos x="T4" y="T5"/>
                </a:cxn>
              </a:cxnLst>
              <a:rect l="T9" t="T10" r="T11" b="T12"/>
              <a:pathLst>
                <a:path w="816" h="104">
                  <a:moveTo>
                    <a:pt x="0" y="0"/>
                  </a:moveTo>
                  <a:cubicBezTo>
                    <a:pt x="100" y="44"/>
                    <a:pt x="200" y="88"/>
                    <a:pt x="336" y="96"/>
                  </a:cubicBezTo>
                  <a:cubicBezTo>
                    <a:pt x="472" y="104"/>
                    <a:pt x="644" y="76"/>
                    <a:pt x="816" y="4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4" name="Freeform 351"/>
            <p:cNvSpPr>
              <a:spLocks/>
            </p:cNvSpPr>
            <p:nvPr/>
          </p:nvSpPr>
          <p:spPr bwMode="auto">
            <a:xfrm>
              <a:off x="292" y="2400"/>
              <a:ext cx="528" cy="112"/>
            </a:xfrm>
            <a:custGeom>
              <a:avLst/>
              <a:gdLst>
                <a:gd name="T0" fmla="*/ 0 w 576"/>
                <a:gd name="T1" fmla="*/ 0 h 112"/>
                <a:gd name="T2" fmla="*/ 185 w 576"/>
                <a:gd name="T3" fmla="*/ 96 h 112"/>
                <a:gd name="T4" fmla="*/ 444 w 576"/>
                <a:gd name="T5" fmla="*/ 96 h 112"/>
                <a:gd name="T6" fmla="*/ 0 60000 65536"/>
                <a:gd name="T7" fmla="*/ 0 60000 65536"/>
                <a:gd name="T8" fmla="*/ 0 60000 65536"/>
                <a:gd name="T9" fmla="*/ 0 w 576"/>
                <a:gd name="T10" fmla="*/ 0 h 112"/>
                <a:gd name="T11" fmla="*/ 576 w 576"/>
                <a:gd name="T12" fmla="*/ 112 h 112"/>
              </a:gdLst>
              <a:ahLst/>
              <a:cxnLst>
                <a:cxn ang="T6">
                  <a:pos x="T0" y="T1"/>
                </a:cxn>
                <a:cxn ang="T7">
                  <a:pos x="T2" y="T3"/>
                </a:cxn>
                <a:cxn ang="T8">
                  <a:pos x="T4" y="T5"/>
                </a:cxn>
              </a:cxnLst>
              <a:rect l="T9" t="T10" r="T11" b="T12"/>
              <a:pathLst>
                <a:path w="576" h="112">
                  <a:moveTo>
                    <a:pt x="0" y="0"/>
                  </a:moveTo>
                  <a:cubicBezTo>
                    <a:pt x="72" y="40"/>
                    <a:pt x="144" y="80"/>
                    <a:pt x="240" y="96"/>
                  </a:cubicBezTo>
                  <a:cubicBezTo>
                    <a:pt x="336" y="112"/>
                    <a:pt x="456" y="104"/>
                    <a:pt x="576" y="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 name="Group 435"/>
          <p:cNvGrpSpPr>
            <a:grpSpLocks/>
          </p:cNvGrpSpPr>
          <p:nvPr/>
        </p:nvGrpSpPr>
        <p:grpSpPr bwMode="auto">
          <a:xfrm>
            <a:off x="515938" y="2022475"/>
            <a:ext cx="3462337" cy="3219450"/>
            <a:chOff x="210" y="651"/>
            <a:chExt cx="2181" cy="2028"/>
          </a:xfrm>
        </p:grpSpPr>
        <p:sp>
          <p:nvSpPr>
            <p:cNvPr id="6226" name="Text Box 357"/>
            <p:cNvSpPr txBox="1">
              <a:spLocks noChangeArrowheads="1"/>
            </p:cNvSpPr>
            <p:nvPr/>
          </p:nvSpPr>
          <p:spPr bwMode="auto">
            <a:xfrm>
              <a:off x="699" y="164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1</a:t>
              </a:r>
            </a:p>
          </p:txBody>
        </p:sp>
        <p:sp>
          <p:nvSpPr>
            <p:cNvPr id="6227" name="Text Box 358"/>
            <p:cNvSpPr txBox="1">
              <a:spLocks noChangeArrowheads="1"/>
            </p:cNvSpPr>
            <p:nvPr/>
          </p:nvSpPr>
          <p:spPr bwMode="auto">
            <a:xfrm>
              <a:off x="1344" y="113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2</a:t>
              </a:r>
            </a:p>
          </p:txBody>
        </p:sp>
        <p:sp>
          <p:nvSpPr>
            <p:cNvPr id="6228" name="Text Box 359"/>
            <p:cNvSpPr txBox="1">
              <a:spLocks noChangeArrowheads="1"/>
            </p:cNvSpPr>
            <p:nvPr/>
          </p:nvSpPr>
          <p:spPr bwMode="auto">
            <a:xfrm>
              <a:off x="2151" y="164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3</a:t>
              </a:r>
            </a:p>
          </p:txBody>
        </p:sp>
        <p:sp>
          <p:nvSpPr>
            <p:cNvPr id="6229" name="Text Box 360"/>
            <p:cNvSpPr txBox="1">
              <a:spLocks noChangeArrowheads="1"/>
            </p:cNvSpPr>
            <p:nvPr/>
          </p:nvSpPr>
          <p:spPr bwMode="auto">
            <a:xfrm>
              <a:off x="2037" y="24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4</a:t>
              </a:r>
            </a:p>
          </p:txBody>
        </p:sp>
        <p:sp>
          <p:nvSpPr>
            <p:cNvPr id="6230" name="Text Box 361"/>
            <p:cNvSpPr txBox="1">
              <a:spLocks noChangeArrowheads="1"/>
            </p:cNvSpPr>
            <p:nvPr/>
          </p:nvSpPr>
          <p:spPr bwMode="auto">
            <a:xfrm>
              <a:off x="873" y="242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5</a:t>
              </a:r>
            </a:p>
          </p:txBody>
        </p:sp>
        <p:sp>
          <p:nvSpPr>
            <p:cNvPr id="6231" name="Text Box 362"/>
            <p:cNvSpPr txBox="1">
              <a:spLocks noChangeArrowheads="1"/>
            </p:cNvSpPr>
            <p:nvPr/>
          </p:nvSpPr>
          <p:spPr bwMode="auto">
            <a:xfrm>
              <a:off x="1410" y="194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6</a:t>
              </a:r>
            </a:p>
          </p:txBody>
        </p:sp>
        <p:sp>
          <p:nvSpPr>
            <p:cNvPr id="6232" name="Text Box 363"/>
            <p:cNvSpPr txBox="1">
              <a:spLocks noChangeArrowheads="1"/>
            </p:cNvSpPr>
            <p:nvPr/>
          </p:nvSpPr>
          <p:spPr bwMode="auto">
            <a:xfrm>
              <a:off x="240" y="89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7</a:t>
              </a:r>
            </a:p>
          </p:txBody>
        </p:sp>
        <p:sp>
          <p:nvSpPr>
            <p:cNvPr id="6233" name="Text Box 364"/>
            <p:cNvSpPr txBox="1">
              <a:spLocks noChangeArrowheads="1"/>
            </p:cNvSpPr>
            <p:nvPr/>
          </p:nvSpPr>
          <p:spPr bwMode="auto">
            <a:xfrm>
              <a:off x="2034" y="65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8</a:t>
              </a:r>
            </a:p>
          </p:txBody>
        </p:sp>
        <p:sp>
          <p:nvSpPr>
            <p:cNvPr id="6234" name="Text Box 365"/>
            <p:cNvSpPr txBox="1">
              <a:spLocks noChangeArrowheads="1"/>
            </p:cNvSpPr>
            <p:nvPr/>
          </p:nvSpPr>
          <p:spPr bwMode="auto">
            <a:xfrm>
              <a:off x="210" y="199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9</a:t>
              </a:r>
            </a:p>
          </p:txBody>
        </p:sp>
      </p:grpSp>
      <p:grpSp>
        <p:nvGrpSpPr>
          <p:cNvPr id="4" name="Group 436"/>
          <p:cNvGrpSpPr>
            <a:grpSpLocks/>
          </p:cNvGrpSpPr>
          <p:nvPr/>
        </p:nvGrpSpPr>
        <p:grpSpPr bwMode="auto">
          <a:xfrm>
            <a:off x="5334000" y="1598613"/>
            <a:ext cx="3429000" cy="3670300"/>
            <a:chOff x="3504" y="384"/>
            <a:chExt cx="2160" cy="2312"/>
          </a:xfrm>
        </p:grpSpPr>
        <p:sp>
          <p:nvSpPr>
            <p:cNvPr id="6208" name="Line 331"/>
            <p:cNvSpPr>
              <a:spLocks noChangeShapeType="1"/>
            </p:cNvSpPr>
            <p:nvPr/>
          </p:nvSpPr>
          <p:spPr bwMode="auto">
            <a:xfrm flipV="1">
              <a:off x="4578" y="1344"/>
              <a:ext cx="0"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9" name="Line 332"/>
            <p:cNvSpPr>
              <a:spLocks noChangeShapeType="1"/>
            </p:cNvSpPr>
            <p:nvPr/>
          </p:nvSpPr>
          <p:spPr bwMode="auto">
            <a:xfrm>
              <a:off x="3888" y="1932"/>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0" name="Line 333"/>
            <p:cNvSpPr>
              <a:spLocks noChangeShapeType="1"/>
            </p:cNvSpPr>
            <p:nvPr/>
          </p:nvSpPr>
          <p:spPr bwMode="auto">
            <a:xfrm>
              <a:off x="5424" y="1269"/>
              <a:ext cx="0" cy="12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1" name="Line 334"/>
            <p:cNvSpPr>
              <a:spLocks noChangeShapeType="1"/>
            </p:cNvSpPr>
            <p:nvPr/>
          </p:nvSpPr>
          <p:spPr bwMode="auto">
            <a:xfrm flipH="1">
              <a:off x="3753" y="2556"/>
              <a:ext cx="16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2" name="Line 335"/>
            <p:cNvSpPr>
              <a:spLocks noChangeShapeType="1"/>
            </p:cNvSpPr>
            <p:nvPr/>
          </p:nvSpPr>
          <p:spPr bwMode="auto">
            <a:xfrm flipV="1">
              <a:off x="3753" y="2064"/>
              <a:ext cx="0" cy="50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3" name="Line 336"/>
            <p:cNvSpPr>
              <a:spLocks noChangeShapeType="1"/>
            </p:cNvSpPr>
            <p:nvPr/>
          </p:nvSpPr>
          <p:spPr bwMode="auto">
            <a:xfrm flipH="1">
              <a:off x="4656" y="1266"/>
              <a:ext cx="6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214" name="Picture 317"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 y="1728"/>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15" name="Picture 318"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 y="1728"/>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16" name="Picture 319"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 y="2352"/>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7" name="Line 354"/>
            <p:cNvSpPr>
              <a:spLocks noChangeShapeType="1"/>
            </p:cNvSpPr>
            <p:nvPr/>
          </p:nvSpPr>
          <p:spPr bwMode="auto">
            <a:xfrm flipV="1">
              <a:off x="3753" y="1467"/>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8" name="Line 355"/>
            <p:cNvSpPr>
              <a:spLocks noChangeShapeType="1"/>
            </p:cNvSpPr>
            <p:nvPr/>
          </p:nvSpPr>
          <p:spPr bwMode="auto">
            <a:xfrm flipV="1">
              <a:off x="4569" y="720"/>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9" name="Line 356"/>
            <p:cNvSpPr>
              <a:spLocks noChangeShapeType="1"/>
            </p:cNvSpPr>
            <p:nvPr/>
          </p:nvSpPr>
          <p:spPr bwMode="auto">
            <a:xfrm flipV="1">
              <a:off x="5415" y="720"/>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220" name="Picture 320"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1" y="1728"/>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21" name="Picture 321"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 y="1057"/>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22" name="Picture 330"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 y="1056"/>
              <a:ext cx="46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23" name="Picture 344" descr="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 y="384"/>
              <a:ext cx="518"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24" name="Picture 346" descr="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 y="1104"/>
              <a:ext cx="518"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25" name="Picture 347" descr="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 y="384"/>
              <a:ext cx="518"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437"/>
          <p:cNvGrpSpPr>
            <a:grpSpLocks/>
          </p:cNvGrpSpPr>
          <p:nvPr/>
        </p:nvGrpSpPr>
        <p:grpSpPr bwMode="auto">
          <a:xfrm>
            <a:off x="5529263" y="1646238"/>
            <a:ext cx="2990850" cy="3687762"/>
            <a:chOff x="3627" y="414"/>
            <a:chExt cx="1884" cy="2323"/>
          </a:xfrm>
        </p:grpSpPr>
        <p:sp>
          <p:nvSpPr>
            <p:cNvPr id="6199" name="Text Box 366"/>
            <p:cNvSpPr txBox="1">
              <a:spLocks noChangeArrowheads="1"/>
            </p:cNvSpPr>
            <p:nvPr/>
          </p:nvSpPr>
          <p:spPr bwMode="auto">
            <a:xfrm>
              <a:off x="4452" y="119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1</a:t>
              </a:r>
            </a:p>
          </p:txBody>
        </p:sp>
        <p:sp>
          <p:nvSpPr>
            <p:cNvPr id="6200" name="Text Box 367"/>
            <p:cNvSpPr txBox="1">
              <a:spLocks noChangeArrowheads="1"/>
            </p:cNvSpPr>
            <p:nvPr/>
          </p:nvSpPr>
          <p:spPr bwMode="auto">
            <a:xfrm>
              <a:off x="4437" y="186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2</a:t>
              </a:r>
            </a:p>
          </p:txBody>
        </p:sp>
        <p:sp>
          <p:nvSpPr>
            <p:cNvPr id="6201" name="Text Box 368"/>
            <p:cNvSpPr txBox="1">
              <a:spLocks noChangeArrowheads="1"/>
            </p:cNvSpPr>
            <p:nvPr/>
          </p:nvSpPr>
          <p:spPr bwMode="auto">
            <a:xfrm>
              <a:off x="5271" y="186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3</a:t>
              </a:r>
            </a:p>
          </p:txBody>
        </p:sp>
        <p:sp>
          <p:nvSpPr>
            <p:cNvPr id="6202" name="Text Box 369"/>
            <p:cNvSpPr txBox="1">
              <a:spLocks noChangeArrowheads="1"/>
            </p:cNvSpPr>
            <p:nvPr/>
          </p:nvSpPr>
          <p:spPr bwMode="auto">
            <a:xfrm>
              <a:off x="4437" y="248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4</a:t>
              </a:r>
            </a:p>
          </p:txBody>
        </p:sp>
        <p:sp>
          <p:nvSpPr>
            <p:cNvPr id="6203" name="Text Box 370"/>
            <p:cNvSpPr txBox="1">
              <a:spLocks noChangeArrowheads="1"/>
            </p:cNvSpPr>
            <p:nvPr/>
          </p:nvSpPr>
          <p:spPr bwMode="auto">
            <a:xfrm>
              <a:off x="3630" y="186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5</a:t>
              </a:r>
            </a:p>
          </p:txBody>
        </p:sp>
        <p:sp>
          <p:nvSpPr>
            <p:cNvPr id="6204" name="Text Box 371"/>
            <p:cNvSpPr txBox="1">
              <a:spLocks noChangeArrowheads="1"/>
            </p:cNvSpPr>
            <p:nvPr/>
          </p:nvSpPr>
          <p:spPr bwMode="auto">
            <a:xfrm>
              <a:off x="5244" y="11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6</a:t>
              </a:r>
            </a:p>
          </p:txBody>
        </p:sp>
        <p:sp>
          <p:nvSpPr>
            <p:cNvPr id="6205" name="Text Box 372"/>
            <p:cNvSpPr txBox="1">
              <a:spLocks noChangeArrowheads="1"/>
            </p:cNvSpPr>
            <p:nvPr/>
          </p:nvSpPr>
          <p:spPr bwMode="auto">
            <a:xfrm>
              <a:off x="4437" y="41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7</a:t>
              </a:r>
            </a:p>
          </p:txBody>
        </p:sp>
        <p:sp>
          <p:nvSpPr>
            <p:cNvPr id="6206" name="Text Box 373"/>
            <p:cNvSpPr txBox="1">
              <a:spLocks noChangeArrowheads="1"/>
            </p:cNvSpPr>
            <p:nvPr/>
          </p:nvSpPr>
          <p:spPr bwMode="auto">
            <a:xfrm>
              <a:off x="5253" y="41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8</a:t>
              </a:r>
            </a:p>
          </p:txBody>
        </p:sp>
        <p:sp>
          <p:nvSpPr>
            <p:cNvPr id="6207" name="Text Box 374"/>
            <p:cNvSpPr txBox="1">
              <a:spLocks noChangeArrowheads="1"/>
            </p:cNvSpPr>
            <p:nvPr/>
          </p:nvSpPr>
          <p:spPr bwMode="auto">
            <a:xfrm>
              <a:off x="3627" y="114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000" b="1">
                  <a:solidFill>
                    <a:srgbClr val="FF0000"/>
                  </a:solidFill>
                </a:rPr>
                <a:t>9</a:t>
              </a:r>
            </a:p>
          </p:txBody>
        </p:sp>
      </p:grpSp>
      <p:sp>
        <p:nvSpPr>
          <p:cNvPr id="64" name="Freeform 404"/>
          <p:cNvSpPr>
            <a:spLocks/>
          </p:cNvSpPr>
          <p:nvPr/>
        </p:nvSpPr>
        <p:spPr bwMode="auto">
          <a:xfrm>
            <a:off x="1758950" y="5008563"/>
            <a:ext cx="1828800" cy="304800"/>
          </a:xfrm>
          <a:custGeom>
            <a:avLst/>
            <a:gdLst>
              <a:gd name="T0" fmla="*/ 0 w 1152"/>
              <a:gd name="T1" fmla="*/ 0 h 192"/>
              <a:gd name="T2" fmla="*/ 2147483647 w 1152"/>
              <a:gd name="T3" fmla="*/ 2147483647 h 192"/>
              <a:gd name="T4" fmla="*/ 2147483647 w 1152"/>
              <a:gd name="T5" fmla="*/ 0 h 192"/>
              <a:gd name="T6" fmla="*/ 0 60000 65536"/>
              <a:gd name="T7" fmla="*/ 0 60000 65536"/>
              <a:gd name="T8" fmla="*/ 0 60000 65536"/>
              <a:gd name="T9" fmla="*/ 0 w 1152"/>
              <a:gd name="T10" fmla="*/ 0 h 192"/>
              <a:gd name="T11" fmla="*/ 1152 w 1152"/>
              <a:gd name="T12" fmla="*/ 192 h 192"/>
            </a:gdLst>
            <a:ahLst/>
            <a:cxnLst>
              <a:cxn ang="T6">
                <a:pos x="T0" y="T1"/>
              </a:cxn>
              <a:cxn ang="T7">
                <a:pos x="T2" y="T3"/>
              </a:cxn>
              <a:cxn ang="T8">
                <a:pos x="T4" y="T5"/>
              </a:cxn>
            </a:cxnLst>
            <a:rect l="T9" t="T10" r="T11" b="T12"/>
            <a:pathLst>
              <a:path w="1152" h="192">
                <a:moveTo>
                  <a:pt x="0" y="0"/>
                </a:moveTo>
                <a:cubicBezTo>
                  <a:pt x="216" y="96"/>
                  <a:pt x="432" y="192"/>
                  <a:pt x="624" y="192"/>
                </a:cubicBezTo>
                <a:cubicBezTo>
                  <a:pt x="816" y="192"/>
                  <a:pt x="984" y="96"/>
                  <a:pt x="1152"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413"/>
          <p:cNvSpPr>
            <a:spLocks/>
          </p:cNvSpPr>
          <p:nvPr/>
        </p:nvSpPr>
        <p:spPr bwMode="auto">
          <a:xfrm>
            <a:off x="1692275" y="2951163"/>
            <a:ext cx="762000" cy="2057400"/>
          </a:xfrm>
          <a:custGeom>
            <a:avLst/>
            <a:gdLst>
              <a:gd name="T0" fmla="*/ 0 w 480"/>
              <a:gd name="T1" fmla="*/ 2147483647 h 1296"/>
              <a:gd name="T2" fmla="*/ 2147483647 w 480"/>
              <a:gd name="T3" fmla="*/ 2147483647 h 1296"/>
              <a:gd name="T4" fmla="*/ 2147483647 w 480"/>
              <a:gd name="T5" fmla="*/ 0 h 1296"/>
              <a:gd name="T6" fmla="*/ 0 60000 65536"/>
              <a:gd name="T7" fmla="*/ 0 60000 65536"/>
              <a:gd name="T8" fmla="*/ 0 60000 65536"/>
              <a:gd name="T9" fmla="*/ 0 w 480"/>
              <a:gd name="T10" fmla="*/ 0 h 1296"/>
              <a:gd name="T11" fmla="*/ 480 w 480"/>
              <a:gd name="T12" fmla="*/ 1296 h 1296"/>
            </a:gdLst>
            <a:ahLst/>
            <a:cxnLst>
              <a:cxn ang="T6">
                <a:pos x="T0" y="T1"/>
              </a:cxn>
              <a:cxn ang="T7">
                <a:pos x="T2" y="T3"/>
              </a:cxn>
              <a:cxn ang="T8">
                <a:pos x="T4" y="T5"/>
              </a:cxn>
            </a:cxnLst>
            <a:rect l="T9" t="T10" r="T11" b="T12"/>
            <a:pathLst>
              <a:path w="480" h="1296">
                <a:moveTo>
                  <a:pt x="0" y="1296"/>
                </a:moveTo>
                <a:cubicBezTo>
                  <a:pt x="56" y="1044"/>
                  <a:pt x="112" y="792"/>
                  <a:pt x="192" y="576"/>
                </a:cubicBezTo>
                <a:cubicBezTo>
                  <a:pt x="272" y="360"/>
                  <a:pt x="376" y="180"/>
                  <a:pt x="480"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414"/>
          <p:cNvSpPr>
            <a:spLocks/>
          </p:cNvSpPr>
          <p:nvPr/>
        </p:nvSpPr>
        <p:spPr bwMode="auto">
          <a:xfrm>
            <a:off x="2454275" y="2951163"/>
            <a:ext cx="1066800" cy="2057400"/>
          </a:xfrm>
          <a:custGeom>
            <a:avLst/>
            <a:gdLst>
              <a:gd name="T0" fmla="*/ 2147483647 w 672"/>
              <a:gd name="T1" fmla="*/ 2147483647 h 1296"/>
              <a:gd name="T2" fmla="*/ 2147483647 w 672"/>
              <a:gd name="T3" fmla="*/ 2147483647 h 1296"/>
              <a:gd name="T4" fmla="*/ 0 w 672"/>
              <a:gd name="T5" fmla="*/ 0 h 1296"/>
              <a:gd name="T6" fmla="*/ 0 60000 65536"/>
              <a:gd name="T7" fmla="*/ 0 60000 65536"/>
              <a:gd name="T8" fmla="*/ 0 60000 65536"/>
              <a:gd name="T9" fmla="*/ 0 w 672"/>
              <a:gd name="T10" fmla="*/ 0 h 1296"/>
              <a:gd name="T11" fmla="*/ 672 w 672"/>
              <a:gd name="T12" fmla="*/ 1296 h 1296"/>
            </a:gdLst>
            <a:ahLst/>
            <a:cxnLst>
              <a:cxn ang="T6">
                <a:pos x="T0" y="T1"/>
              </a:cxn>
              <a:cxn ang="T7">
                <a:pos x="T2" y="T3"/>
              </a:cxn>
              <a:cxn ang="T8">
                <a:pos x="T4" y="T5"/>
              </a:cxn>
            </a:cxnLst>
            <a:rect l="T9" t="T10" r="T11" b="T12"/>
            <a:pathLst>
              <a:path w="672" h="1296">
                <a:moveTo>
                  <a:pt x="672" y="1296"/>
                </a:moveTo>
                <a:cubicBezTo>
                  <a:pt x="560" y="972"/>
                  <a:pt x="448" y="648"/>
                  <a:pt x="336" y="432"/>
                </a:cubicBezTo>
                <a:cubicBezTo>
                  <a:pt x="224" y="216"/>
                  <a:pt x="112" y="108"/>
                  <a:pt x="0"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Freeform 420"/>
          <p:cNvSpPr>
            <a:spLocks/>
          </p:cNvSpPr>
          <p:nvPr/>
        </p:nvSpPr>
        <p:spPr bwMode="auto">
          <a:xfrm>
            <a:off x="2578100" y="2174875"/>
            <a:ext cx="990600" cy="2057400"/>
          </a:xfrm>
          <a:custGeom>
            <a:avLst/>
            <a:gdLst>
              <a:gd name="T0" fmla="*/ 0 w 624"/>
              <a:gd name="T1" fmla="*/ 2147483647 h 1296"/>
              <a:gd name="T2" fmla="*/ 2147483647 w 624"/>
              <a:gd name="T3" fmla="*/ 0 h 1296"/>
              <a:gd name="T4" fmla="*/ 0 60000 65536"/>
              <a:gd name="T5" fmla="*/ 0 60000 65536"/>
              <a:gd name="T6" fmla="*/ 0 w 624"/>
              <a:gd name="T7" fmla="*/ 0 h 1296"/>
              <a:gd name="T8" fmla="*/ 624 w 624"/>
              <a:gd name="T9" fmla="*/ 1296 h 1296"/>
            </a:gdLst>
            <a:ahLst/>
            <a:cxnLst>
              <a:cxn ang="T4">
                <a:pos x="T0" y="T1"/>
              </a:cxn>
              <a:cxn ang="T5">
                <a:pos x="T2" y="T3"/>
              </a:cxn>
            </a:cxnLst>
            <a:rect l="T6" t="T7" r="T8" b="T9"/>
            <a:pathLst>
              <a:path w="624" h="1296">
                <a:moveTo>
                  <a:pt x="0" y="1296"/>
                </a:moveTo>
                <a:cubicBezTo>
                  <a:pt x="0" y="1296"/>
                  <a:pt x="312" y="648"/>
                  <a:pt x="624"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 name="Group 426"/>
          <p:cNvGrpSpPr>
            <a:grpSpLocks/>
          </p:cNvGrpSpPr>
          <p:nvPr/>
        </p:nvGrpSpPr>
        <p:grpSpPr bwMode="auto">
          <a:xfrm>
            <a:off x="1387475" y="3789363"/>
            <a:ext cx="2357438" cy="571500"/>
            <a:chOff x="2928" y="3264"/>
            <a:chExt cx="1485" cy="360"/>
          </a:xfrm>
        </p:grpSpPr>
        <p:sp>
          <p:nvSpPr>
            <p:cNvPr id="6196" name="Freeform 410"/>
            <p:cNvSpPr>
              <a:spLocks/>
            </p:cNvSpPr>
            <p:nvPr/>
          </p:nvSpPr>
          <p:spPr bwMode="auto">
            <a:xfrm>
              <a:off x="2928" y="3264"/>
              <a:ext cx="720" cy="288"/>
            </a:xfrm>
            <a:custGeom>
              <a:avLst/>
              <a:gdLst>
                <a:gd name="T0" fmla="*/ 0 w 720"/>
                <a:gd name="T1" fmla="*/ 0 h 288"/>
                <a:gd name="T2" fmla="*/ 336 w 720"/>
                <a:gd name="T3" fmla="*/ 240 h 288"/>
                <a:gd name="T4" fmla="*/ 720 w 720"/>
                <a:gd name="T5" fmla="*/ 288 h 288"/>
                <a:gd name="T6" fmla="*/ 0 60000 65536"/>
                <a:gd name="T7" fmla="*/ 0 60000 65536"/>
                <a:gd name="T8" fmla="*/ 0 60000 65536"/>
                <a:gd name="T9" fmla="*/ 0 w 720"/>
                <a:gd name="T10" fmla="*/ 0 h 288"/>
                <a:gd name="T11" fmla="*/ 720 w 720"/>
                <a:gd name="T12" fmla="*/ 288 h 288"/>
              </a:gdLst>
              <a:ahLst/>
              <a:cxnLst>
                <a:cxn ang="T6">
                  <a:pos x="T0" y="T1"/>
                </a:cxn>
                <a:cxn ang="T7">
                  <a:pos x="T2" y="T3"/>
                </a:cxn>
                <a:cxn ang="T8">
                  <a:pos x="T4" y="T5"/>
                </a:cxn>
              </a:cxnLst>
              <a:rect l="T9" t="T10" r="T11" b="T12"/>
              <a:pathLst>
                <a:path w="720" h="288">
                  <a:moveTo>
                    <a:pt x="0" y="0"/>
                  </a:moveTo>
                  <a:cubicBezTo>
                    <a:pt x="108" y="96"/>
                    <a:pt x="216" y="192"/>
                    <a:pt x="336" y="240"/>
                  </a:cubicBezTo>
                  <a:cubicBezTo>
                    <a:pt x="456" y="288"/>
                    <a:pt x="588" y="288"/>
                    <a:pt x="720" y="288"/>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7" name="Freeform 411"/>
            <p:cNvSpPr>
              <a:spLocks/>
            </p:cNvSpPr>
            <p:nvPr/>
          </p:nvSpPr>
          <p:spPr bwMode="auto">
            <a:xfrm>
              <a:off x="3693" y="3264"/>
              <a:ext cx="720" cy="288"/>
            </a:xfrm>
            <a:custGeom>
              <a:avLst/>
              <a:gdLst>
                <a:gd name="T0" fmla="*/ 720 w 720"/>
                <a:gd name="T1" fmla="*/ 0 h 288"/>
                <a:gd name="T2" fmla="*/ 480 w 720"/>
                <a:gd name="T3" fmla="*/ 240 h 288"/>
                <a:gd name="T4" fmla="*/ 0 w 720"/>
                <a:gd name="T5" fmla="*/ 288 h 288"/>
                <a:gd name="T6" fmla="*/ 0 60000 65536"/>
                <a:gd name="T7" fmla="*/ 0 60000 65536"/>
                <a:gd name="T8" fmla="*/ 0 60000 65536"/>
                <a:gd name="T9" fmla="*/ 0 w 720"/>
                <a:gd name="T10" fmla="*/ 0 h 288"/>
                <a:gd name="T11" fmla="*/ 720 w 720"/>
                <a:gd name="T12" fmla="*/ 288 h 288"/>
              </a:gdLst>
              <a:ahLst/>
              <a:cxnLst>
                <a:cxn ang="T6">
                  <a:pos x="T0" y="T1"/>
                </a:cxn>
                <a:cxn ang="T7">
                  <a:pos x="T2" y="T3"/>
                </a:cxn>
                <a:cxn ang="T8">
                  <a:pos x="T4" y="T5"/>
                </a:cxn>
              </a:cxnLst>
              <a:rect l="T9" t="T10" r="T11" b="T12"/>
              <a:pathLst>
                <a:path w="720" h="288">
                  <a:moveTo>
                    <a:pt x="720" y="0"/>
                  </a:moveTo>
                  <a:cubicBezTo>
                    <a:pt x="660" y="96"/>
                    <a:pt x="600" y="192"/>
                    <a:pt x="480" y="240"/>
                  </a:cubicBezTo>
                  <a:cubicBezTo>
                    <a:pt x="360" y="288"/>
                    <a:pt x="180" y="288"/>
                    <a:pt x="0" y="288"/>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8" name="Oval 395"/>
            <p:cNvSpPr>
              <a:spLocks noChangeAspect="1" noChangeArrowheads="1"/>
            </p:cNvSpPr>
            <p:nvPr/>
          </p:nvSpPr>
          <p:spPr bwMode="auto">
            <a:xfrm>
              <a:off x="3603" y="3474"/>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6</a:t>
              </a:r>
            </a:p>
          </p:txBody>
        </p:sp>
      </p:grpSp>
      <p:grpSp>
        <p:nvGrpSpPr>
          <p:cNvPr id="7" name="Group 427"/>
          <p:cNvGrpSpPr>
            <a:grpSpLocks/>
          </p:cNvGrpSpPr>
          <p:nvPr/>
        </p:nvGrpSpPr>
        <p:grpSpPr bwMode="auto">
          <a:xfrm>
            <a:off x="1387475" y="3179763"/>
            <a:ext cx="2357438" cy="609600"/>
            <a:chOff x="2928" y="2880"/>
            <a:chExt cx="1485" cy="384"/>
          </a:xfrm>
        </p:grpSpPr>
        <p:sp>
          <p:nvSpPr>
            <p:cNvPr id="6193" name="Freeform 424"/>
            <p:cNvSpPr>
              <a:spLocks noChangeAspect="1"/>
            </p:cNvSpPr>
            <p:nvPr/>
          </p:nvSpPr>
          <p:spPr bwMode="auto">
            <a:xfrm flipV="1">
              <a:off x="2928" y="2957"/>
              <a:ext cx="720" cy="307"/>
            </a:xfrm>
            <a:custGeom>
              <a:avLst/>
              <a:gdLst>
                <a:gd name="T0" fmla="*/ 0 w 720"/>
                <a:gd name="T1" fmla="*/ 0 h 288"/>
                <a:gd name="T2" fmla="*/ 336 w 720"/>
                <a:gd name="T3" fmla="*/ 291 h 288"/>
                <a:gd name="T4" fmla="*/ 720 w 720"/>
                <a:gd name="T5" fmla="*/ 349 h 288"/>
                <a:gd name="T6" fmla="*/ 0 60000 65536"/>
                <a:gd name="T7" fmla="*/ 0 60000 65536"/>
                <a:gd name="T8" fmla="*/ 0 60000 65536"/>
                <a:gd name="T9" fmla="*/ 0 w 720"/>
                <a:gd name="T10" fmla="*/ 0 h 288"/>
                <a:gd name="T11" fmla="*/ 720 w 720"/>
                <a:gd name="T12" fmla="*/ 288 h 288"/>
              </a:gdLst>
              <a:ahLst/>
              <a:cxnLst>
                <a:cxn ang="T6">
                  <a:pos x="T0" y="T1"/>
                </a:cxn>
                <a:cxn ang="T7">
                  <a:pos x="T2" y="T3"/>
                </a:cxn>
                <a:cxn ang="T8">
                  <a:pos x="T4" y="T5"/>
                </a:cxn>
              </a:cxnLst>
              <a:rect l="T9" t="T10" r="T11" b="T12"/>
              <a:pathLst>
                <a:path w="720" h="288">
                  <a:moveTo>
                    <a:pt x="0" y="0"/>
                  </a:moveTo>
                  <a:cubicBezTo>
                    <a:pt x="108" y="96"/>
                    <a:pt x="216" y="192"/>
                    <a:pt x="336" y="240"/>
                  </a:cubicBezTo>
                  <a:cubicBezTo>
                    <a:pt x="456" y="288"/>
                    <a:pt x="588" y="288"/>
                    <a:pt x="720" y="288"/>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4" name="Freeform 425"/>
            <p:cNvSpPr>
              <a:spLocks noChangeAspect="1"/>
            </p:cNvSpPr>
            <p:nvPr/>
          </p:nvSpPr>
          <p:spPr bwMode="auto">
            <a:xfrm flipV="1">
              <a:off x="3693" y="2957"/>
              <a:ext cx="720" cy="307"/>
            </a:xfrm>
            <a:custGeom>
              <a:avLst/>
              <a:gdLst>
                <a:gd name="T0" fmla="*/ 720 w 720"/>
                <a:gd name="T1" fmla="*/ 0 h 288"/>
                <a:gd name="T2" fmla="*/ 480 w 720"/>
                <a:gd name="T3" fmla="*/ 291 h 288"/>
                <a:gd name="T4" fmla="*/ 0 w 720"/>
                <a:gd name="T5" fmla="*/ 349 h 288"/>
                <a:gd name="T6" fmla="*/ 0 60000 65536"/>
                <a:gd name="T7" fmla="*/ 0 60000 65536"/>
                <a:gd name="T8" fmla="*/ 0 60000 65536"/>
                <a:gd name="T9" fmla="*/ 0 w 720"/>
                <a:gd name="T10" fmla="*/ 0 h 288"/>
                <a:gd name="T11" fmla="*/ 720 w 720"/>
                <a:gd name="T12" fmla="*/ 288 h 288"/>
              </a:gdLst>
              <a:ahLst/>
              <a:cxnLst>
                <a:cxn ang="T6">
                  <a:pos x="T0" y="T1"/>
                </a:cxn>
                <a:cxn ang="T7">
                  <a:pos x="T2" y="T3"/>
                </a:cxn>
                <a:cxn ang="T8">
                  <a:pos x="T4" y="T5"/>
                </a:cxn>
              </a:cxnLst>
              <a:rect l="T9" t="T10" r="T11" b="T12"/>
              <a:pathLst>
                <a:path w="720" h="288">
                  <a:moveTo>
                    <a:pt x="720" y="0"/>
                  </a:moveTo>
                  <a:cubicBezTo>
                    <a:pt x="660" y="96"/>
                    <a:pt x="600" y="192"/>
                    <a:pt x="480" y="240"/>
                  </a:cubicBezTo>
                  <a:cubicBezTo>
                    <a:pt x="360" y="288"/>
                    <a:pt x="180" y="288"/>
                    <a:pt x="0" y="288"/>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5" name="Oval 423"/>
            <p:cNvSpPr>
              <a:spLocks noChangeAspect="1" noChangeArrowheads="1"/>
            </p:cNvSpPr>
            <p:nvPr/>
          </p:nvSpPr>
          <p:spPr bwMode="auto">
            <a:xfrm flipV="1">
              <a:off x="3603" y="2880"/>
              <a:ext cx="150" cy="16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9</a:t>
              </a:r>
            </a:p>
          </p:txBody>
        </p:sp>
      </p:grpSp>
      <p:grpSp>
        <p:nvGrpSpPr>
          <p:cNvPr id="8" name="Group 428"/>
          <p:cNvGrpSpPr>
            <a:grpSpLocks/>
          </p:cNvGrpSpPr>
          <p:nvPr/>
        </p:nvGrpSpPr>
        <p:grpSpPr bwMode="auto">
          <a:xfrm>
            <a:off x="1387475" y="2841625"/>
            <a:ext cx="2362200" cy="947738"/>
            <a:chOff x="2928" y="2667"/>
            <a:chExt cx="1488" cy="597"/>
          </a:xfrm>
        </p:grpSpPr>
        <p:sp>
          <p:nvSpPr>
            <p:cNvPr id="6190" name="Freeform 416"/>
            <p:cNvSpPr>
              <a:spLocks/>
            </p:cNvSpPr>
            <p:nvPr/>
          </p:nvSpPr>
          <p:spPr bwMode="auto">
            <a:xfrm>
              <a:off x="2928" y="2736"/>
              <a:ext cx="672" cy="528"/>
            </a:xfrm>
            <a:custGeom>
              <a:avLst/>
              <a:gdLst>
                <a:gd name="T0" fmla="*/ 0 w 672"/>
                <a:gd name="T1" fmla="*/ 528 h 528"/>
                <a:gd name="T2" fmla="*/ 240 w 672"/>
                <a:gd name="T3" fmla="*/ 144 h 528"/>
                <a:gd name="T4" fmla="*/ 672 w 672"/>
                <a:gd name="T5" fmla="*/ 0 h 528"/>
                <a:gd name="T6" fmla="*/ 0 60000 65536"/>
                <a:gd name="T7" fmla="*/ 0 60000 65536"/>
                <a:gd name="T8" fmla="*/ 0 60000 65536"/>
                <a:gd name="T9" fmla="*/ 0 w 672"/>
                <a:gd name="T10" fmla="*/ 0 h 528"/>
                <a:gd name="T11" fmla="*/ 672 w 672"/>
                <a:gd name="T12" fmla="*/ 528 h 528"/>
              </a:gdLst>
              <a:ahLst/>
              <a:cxnLst>
                <a:cxn ang="T6">
                  <a:pos x="T0" y="T1"/>
                </a:cxn>
                <a:cxn ang="T7">
                  <a:pos x="T2" y="T3"/>
                </a:cxn>
                <a:cxn ang="T8">
                  <a:pos x="T4" y="T5"/>
                </a:cxn>
              </a:cxnLst>
              <a:rect l="T9" t="T10" r="T11" b="T12"/>
              <a:pathLst>
                <a:path w="672" h="528">
                  <a:moveTo>
                    <a:pt x="0" y="528"/>
                  </a:moveTo>
                  <a:cubicBezTo>
                    <a:pt x="64" y="380"/>
                    <a:pt x="128" y="232"/>
                    <a:pt x="240" y="144"/>
                  </a:cubicBezTo>
                  <a:cubicBezTo>
                    <a:pt x="352" y="56"/>
                    <a:pt x="512" y="28"/>
                    <a:pt x="672"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1" name="Freeform 417"/>
            <p:cNvSpPr>
              <a:spLocks/>
            </p:cNvSpPr>
            <p:nvPr/>
          </p:nvSpPr>
          <p:spPr bwMode="auto">
            <a:xfrm>
              <a:off x="3600" y="2736"/>
              <a:ext cx="816" cy="528"/>
            </a:xfrm>
            <a:custGeom>
              <a:avLst/>
              <a:gdLst>
                <a:gd name="T0" fmla="*/ 816 w 816"/>
                <a:gd name="T1" fmla="*/ 528 h 528"/>
                <a:gd name="T2" fmla="*/ 528 w 816"/>
                <a:gd name="T3" fmla="*/ 144 h 528"/>
                <a:gd name="T4" fmla="*/ 0 w 816"/>
                <a:gd name="T5" fmla="*/ 0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816" y="528"/>
                  </a:moveTo>
                  <a:cubicBezTo>
                    <a:pt x="740" y="380"/>
                    <a:pt x="664" y="232"/>
                    <a:pt x="528" y="144"/>
                  </a:cubicBezTo>
                  <a:cubicBezTo>
                    <a:pt x="392" y="56"/>
                    <a:pt x="196" y="28"/>
                    <a:pt x="0"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2" name="Oval 391"/>
            <p:cNvSpPr>
              <a:spLocks noChangeAspect="1" noChangeArrowheads="1"/>
            </p:cNvSpPr>
            <p:nvPr/>
          </p:nvSpPr>
          <p:spPr bwMode="auto">
            <a:xfrm>
              <a:off x="3525" y="2667"/>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2</a:t>
              </a:r>
            </a:p>
          </p:txBody>
        </p:sp>
      </p:grpSp>
      <p:grpSp>
        <p:nvGrpSpPr>
          <p:cNvPr id="9" name="Group 433"/>
          <p:cNvGrpSpPr>
            <a:grpSpLocks/>
          </p:cNvGrpSpPr>
          <p:nvPr/>
        </p:nvGrpSpPr>
        <p:grpSpPr bwMode="auto">
          <a:xfrm>
            <a:off x="1387475" y="3789363"/>
            <a:ext cx="2362200" cy="990600"/>
            <a:chOff x="2928" y="3264"/>
            <a:chExt cx="1488" cy="624"/>
          </a:xfrm>
        </p:grpSpPr>
        <p:sp>
          <p:nvSpPr>
            <p:cNvPr id="6187" name="Freeform 430"/>
            <p:cNvSpPr>
              <a:spLocks noChangeAspect="1"/>
            </p:cNvSpPr>
            <p:nvPr/>
          </p:nvSpPr>
          <p:spPr bwMode="auto">
            <a:xfrm flipV="1">
              <a:off x="2928" y="3264"/>
              <a:ext cx="672" cy="552"/>
            </a:xfrm>
            <a:custGeom>
              <a:avLst/>
              <a:gdLst>
                <a:gd name="T0" fmla="*/ 0 w 672"/>
                <a:gd name="T1" fmla="*/ 603 h 528"/>
                <a:gd name="T2" fmla="*/ 240 w 672"/>
                <a:gd name="T3" fmla="*/ 165 h 528"/>
                <a:gd name="T4" fmla="*/ 672 w 672"/>
                <a:gd name="T5" fmla="*/ 0 h 528"/>
                <a:gd name="T6" fmla="*/ 0 60000 65536"/>
                <a:gd name="T7" fmla="*/ 0 60000 65536"/>
                <a:gd name="T8" fmla="*/ 0 60000 65536"/>
                <a:gd name="T9" fmla="*/ 0 w 672"/>
                <a:gd name="T10" fmla="*/ 0 h 528"/>
                <a:gd name="T11" fmla="*/ 672 w 672"/>
                <a:gd name="T12" fmla="*/ 528 h 528"/>
              </a:gdLst>
              <a:ahLst/>
              <a:cxnLst>
                <a:cxn ang="T6">
                  <a:pos x="T0" y="T1"/>
                </a:cxn>
                <a:cxn ang="T7">
                  <a:pos x="T2" y="T3"/>
                </a:cxn>
                <a:cxn ang="T8">
                  <a:pos x="T4" y="T5"/>
                </a:cxn>
              </a:cxnLst>
              <a:rect l="T9" t="T10" r="T11" b="T12"/>
              <a:pathLst>
                <a:path w="672" h="528">
                  <a:moveTo>
                    <a:pt x="0" y="528"/>
                  </a:moveTo>
                  <a:cubicBezTo>
                    <a:pt x="64" y="380"/>
                    <a:pt x="128" y="232"/>
                    <a:pt x="240" y="144"/>
                  </a:cubicBezTo>
                  <a:cubicBezTo>
                    <a:pt x="352" y="56"/>
                    <a:pt x="512" y="28"/>
                    <a:pt x="672"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88" name="Freeform 431"/>
            <p:cNvSpPr>
              <a:spLocks noChangeAspect="1"/>
            </p:cNvSpPr>
            <p:nvPr/>
          </p:nvSpPr>
          <p:spPr bwMode="auto">
            <a:xfrm flipV="1">
              <a:off x="3600" y="3264"/>
              <a:ext cx="816" cy="552"/>
            </a:xfrm>
            <a:custGeom>
              <a:avLst/>
              <a:gdLst>
                <a:gd name="T0" fmla="*/ 816 w 816"/>
                <a:gd name="T1" fmla="*/ 603 h 528"/>
                <a:gd name="T2" fmla="*/ 528 w 816"/>
                <a:gd name="T3" fmla="*/ 165 h 528"/>
                <a:gd name="T4" fmla="*/ 0 w 816"/>
                <a:gd name="T5" fmla="*/ 0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816" y="528"/>
                  </a:moveTo>
                  <a:cubicBezTo>
                    <a:pt x="740" y="380"/>
                    <a:pt x="664" y="232"/>
                    <a:pt x="528" y="144"/>
                  </a:cubicBezTo>
                  <a:cubicBezTo>
                    <a:pt x="392" y="56"/>
                    <a:pt x="196" y="28"/>
                    <a:pt x="0" y="0"/>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89" name="Oval 432"/>
            <p:cNvSpPr>
              <a:spLocks noChangeAspect="1" noChangeArrowheads="1"/>
            </p:cNvSpPr>
            <p:nvPr/>
          </p:nvSpPr>
          <p:spPr bwMode="auto">
            <a:xfrm rot="10800000" flipV="1">
              <a:off x="3525" y="3731"/>
              <a:ext cx="150" cy="157"/>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2</a:t>
              </a:r>
            </a:p>
          </p:txBody>
        </p:sp>
      </p:grpSp>
      <p:grpSp>
        <p:nvGrpSpPr>
          <p:cNvPr id="10" name="Group 438"/>
          <p:cNvGrpSpPr>
            <a:grpSpLocks/>
          </p:cNvGrpSpPr>
          <p:nvPr/>
        </p:nvGrpSpPr>
        <p:grpSpPr bwMode="auto">
          <a:xfrm>
            <a:off x="549275" y="2070100"/>
            <a:ext cx="3319463" cy="2938463"/>
            <a:chOff x="2400" y="2181"/>
            <a:chExt cx="2091" cy="1851"/>
          </a:xfrm>
        </p:grpSpPr>
        <p:sp>
          <p:nvSpPr>
            <p:cNvPr id="6179" name="Freeform 402"/>
            <p:cNvSpPr>
              <a:spLocks/>
            </p:cNvSpPr>
            <p:nvPr/>
          </p:nvSpPr>
          <p:spPr bwMode="auto">
            <a:xfrm>
              <a:off x="4314" y="3312"/>
              <a:ext cx="150" cy="672"/>
            </a:xfrm>
            <a:custGeom>
              <a:avLst/>
              <a:gdLst>
                <a:gd name="T0" fmla="*/ 79 w 160"/>
                <a:gd name="T1" fmla="*/ 0 h 816"/>
                <a:gd name="T2" fmla="*/ 119 w 160"/>
                <a:gd name="T3" fmla="*/ 188 h 816"/>
                <a:gd name="T4" fmla="*/ 0 w 160"/>
                <a:gd name="T5" fmla="*/ 455 h 816"/>
                <a:gd name="T6" fmla="*/ 0 60000 65536"/>
                <a:gd name="T7" fmla="*/ 0 60000 65536"/>
                <a:gd name="T8" fmla="*/ 0 60000 65536"/>
                <a:gd name="T9" fmla="*/ 0 w 160"/>
                <a:gd name="T10" fmla="*/ 0 h 816"/>
                <a:gd name="T11" fmla="*/ 160 w 160"/>
                <a:gd name="T12" fmla="*/ 816 h 816"/>
              </a:gdLst>
              <a:ahLst/>
              <a:cxnLst>
                <a:cxn ang="T6">
                  <a:pos x="T0" y="T1"/>
                </a:cxn>
                <a:cxn ang="T7">
                  <a:pos x="T2" y="T3"/>
                </a:cxn>
                <a:cxn ang="T8">
                  <a:pos x="T4" y="T5"/>
                </a:cxn>
              </a:cxnLst>
              <a:rect l="T9" t="T10" r="T11" b="T12"/>
              <a:pathLst>
                <a:path w="160" h="816">
                  <a:moveTo>
                    <a:pt x="96" y="0"/>
                  </a:moveTo>
                  <a:cubicBezTo>
                    <a:pt x="128" y="100"/>
                    <a:pt x="160" y="200"/>
                    <a:pt x="144" y="336"/>
                  </a:cubicBezTo>
                  <a:cubicBezTo>
                    <a:pt x="128" y="472"/>
                    <a:pt x="64" y="644"/>
                    <a:pt x="0" y="816"/>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80" name="Freeform 418"/>
            <p:cNvSpPr>
              <a:spLocks/>
            </p:cNvSpPr>
            <p:nvPr/>
          </p:nvSpPr>
          <p:spPr bwMode="auto">
            <a:xfrm>
              <a:off x="2496" y="2496"/>
              <a:ext cx="432" cy="768"/>
            </a:xfrm>
            <a:custGeom>
              <a:avLst/>
              <a:gdLst>
                <a:gd name="T0" fmla="*/ 0 w 432"/>
                <a:gd name="T1" fmla="*/ 0 h 768"/>
                <a:gd name="T2" fmla="*/ 96 w 432"/>
                <a:gd name="T3" fmla="*/ 576 h 768"/>
                <a:gd name="T4" fmla="*/ 432 w 432"/>
                <a:gd name="T5" fmla="*/ 768 h 768"/>
                <a:gd name="T6" fmla="*/ 0 60000 65536"/>
                <a:gd name="T7" fmla="*/ 0 60000 65536"/>
                <a:gd name="T8" fmla="*/ 0 60000 65536"/>
                <a:gd name="T9" fmla="*/ 0 w 432"/>
                <a:gd name="T10" fmla="*/ 0 h 768"/>
                <a:gd name="T11" fmla="*/ 432 w 432"/>
                <a:gd name="T12" fmla="*/ 768 h 768"/>
              </a:gdLst>
              <a:ahLst/>
              <a:cxnLst>
                <a:cxn ang="T6">
                  <a:pos x="T0" y="T1"/>
                </a:cxn>
                <a:cxn ang="T7">
                  <a:pos x="T2" y="T3"/>
                </a:cxn>
                <a:cxn ang="T8">
                  <a:pos x="T4" y="T5"/>
                </a:cxn>
              </a:cxnLst>
              <a:rect l="T9" t="T10" r="T11" b="T12"/>
              <a:pathLst>
                <a:path w="432" h="768">
                  <a:moveTo>
                    <a:pt x="0" y="0"/>
                  </a:moveTo>
                  <a:cubicBezTo>
                    <a:pt x="12" y="224"/>
                    <a:pt x="24" y="448"/>
                    <a:pt x="96" y="576"/>
                  </a:cubicBezTo>
                  <a:cubicBezTo>
                    <a:pt x="168" y="704"/>
                    <a:pt x="300" y="736"/>
                    <a:pt x="432" y="768"/>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81" name="Freeform 419"/>
            <p:cNvSpPr>
              <a:spLocks/>
            </p:cNvSpPr>
            <p:nvPr/>
          </p:nvSpPr>
          <p:spPr bwMode="auto">
            <a:xfrm>
              <a:off x="2448" y="3600"/>
              <a:ext cx="672" cy="432"/>
            </a:xfrm>
            <a:custGeom>
              <a:avLst/>
              <a:gdLst>
                <a:gd name="T0" fmla="*/ 0 w 672"/>
                <a:gd name="T1" fmla="*/ 0 h 432"/>
                <a:gd name="T2" fmla="*/ 288 w 672"/>
                <a:gd name="T3" fmla="*/ 336 h 432"/>
                <a:gd name="T4" fmla="*/ 672 w 672"/>
                <a:gd name="T5" fmla="*/ 432 h 432"/>
                <a:gd name="T6" fmla="*/ 0 60000 65536"/>
                <a:gd name="T7" fmla="*/ 0 60000 65536"/>
                <a:gd name="T8" fmla="*/ 0 60000 65536"/>
                <a:gd name="T9" fmla="*/ 0 w 672"/>
                <a:gd name="T10" fmla="*/ 0 h 432"/>
                <a:gd name="T11" fmla="*/ 672 w 672"/>
                <a:gd name="T12" fmla="*/ 432 h 432"/>
              </a:gdLst>
              <a:ahLst/>
              <a:cxnLst>
                <a:cxn ang="T6">
                  <a:pos x="T0" y="T1"/>
                </a:cxn>
                <a:cxn ang="T7">
                  <a:pos x="T2" y="T3"/>
                </a:cxn>
                <a:cxn ang="T8">
                  <a:pos x="T4" y="T5"/>
                </a:cxn>
              </a:cxnLst>
              <a:rect l="T9" t="T10" r="T11" b="T12"/>
              <a:pathLst>
                <a:path w="672" h="432">
                  <a:moveTo>
                    <a:pt x="0" y="0"/>
                  </a:moveTo>
                  <a:cubicBezTo>
                    <a:pt x="88" y="132"/>
                    <a:pt x="176" y="264"/>
                    <a:pt x="288" y="336"/>
                  </a:cubicBezTo>
                  <a:cubicBezTo>
                    <a:pt x="400" y="408"/>
                    <a:pt x="536" y="420"/>
                    <a:pt x="672" y="432"/>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82" name="Oval 397"/>
            <p:cNvSpPr>
              <a:spLocks noChangeAspect="1" noChangeArrowheads="1"/>
            </p:cNvSpPr>
            <p:nvPr/>
          </p:nvSpPr>
          <p:spPr bwMode="auto">
            <a:xfrm>
              <a:off x="4233" y="2181"/>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8</a:t>
              </a:r>
            </a:p>
          </p:txBody>
        </p:sp>
        <p:sp>
          <p:nvSpPr>
            <p:cNvPr id="6183" name="Oval 398"/>
            <p:cNvSpPr>
              <a:spLocks noChangeAspect="1" noChangeArrowheads="1"/>
            </p:cNvSpPr>
            <p:nvPr/>
          </p:nvSpPr>
          <p:spPr bwMode="auto">
            <a:xfrm>
              <a:off x="2400" y="3531"/>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9</a:t>
              </a:r>
            </a:p>
          </p:txBody>
        </p:sp>
        <p:sp>
          <p:nvSpPr>
            <p:cNvPr id="6184" name="Oval 387"/>
            <p:cNvSpPr>
              <a:spLocks noChangeAspect="1" noChangeArrowheads="1"/>
            </p:cNvSpPr>
            <p:nvPr/>
          </p:nvSpPr>
          <p:spPr bwMode="auto">
            <a:xfrm>
              <a:off x="2856" y="3186"/>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1</a:t>
              </a:r>
            </a:p>
          </p:txBody>
        </p:sp>
        <p:sp>
          <p:nvSpPr>
            <p:cNvPr id="6185" name="Oval 392"/>
            <p:cNvSpPr>
              <a:spLocks noChangeAspect="1" noChangeArrowheads="1"/>
            </p:cNvSpPr>
            <p:nvPr/>
          </p:nvSpPr>
          <p:spPr bwMode="auto">
            <a:xfrm>
              <a:off x="4341" y="3189"/>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3</a:t>
              </a:r>
            </a:p>
          </p:txBody>
        </p:sp>
        <p:sp>
          <p:nvSpPr>
            <p:cNvPr id="6186" name="Oval 396"/>
            <p:cNvSpPr>
              <a:spLocks noChangeAspect="1" noChangeArrowheads="1"/>
            </p:cNvSpPr>
            <p:nvPr/>
          </p:nvSpPr>
          <p:spPr bwMode="auto">
            <a:xfrm>
              <a:off x="2442" y="2427"/>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7</a:t>
              </a:r>
            </a:p>
          </p:txBody>
        </p:sp>
      </p:grpSp>
      <p:sp>
        <p:nvSpPr>
          <p:cNvPr id="93" name="Oval 393"/>
          <p:cNvSpPr>
            <a:spLocks noChangeAspect="1" noChangeArrowheads="1"/>
          </p:cNvSpPr>
          <p:nvPr/>
        </p:nvSpPr>
        <p:spPr bwMode="auto">
          <a:xfrm>
            <a:off x="3449638" y="4884738"/>
            <a:ext cx="238125" cy="238125"/>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4</a:t>
            </a:r>
          </a:p>
        </p:txBody>
      </p:sp>
      <p:sp>
        <p:nvSpPr>
          <p:cNvPr id="94" name="Oval 394"/>
          <p:cNvSpPr>
            <a:spLocks noChangeAspect="1" noChangeArrowheads="1"/>
          </p:cNvSpPr>
          <p:nvPr/>
        </p:nvSpPr>
        <p:spPr bwMode="auto">
          <a:xfrm>
            <a:off x="1592263" y="4903788"/>
            <a:ext cx="238125" cy="238125"/>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5</a:t>
            </a:r>
          </a:p>
        </p:txBody>
      </p:sp>
      <p:grpSp>
        <p:nvGrpSpPr>
          <p:cNvPr id="11" name="Group 455"/>
          <p:cNvGrpSpPr>
            <a:grpSpLocks/>
          </p:cNvGrpSpPr>
          <p:nvPr/>
        </p:nvGrpSpPr>
        <p:grpSpPr bwMode="auto">
          <a:xfrm>
            <a:off x="5607050" y="1731963"/>
            <a:ext cx="2895600" cy="3429000"/>
            <a:chOff x="3676" y="468"/>
            <a:chExt cx="1824" cy="2160"/>
          </a:xfrm>
        </p:grpSpPr>
        <p:sp>
          <p:nvSpPr>
            <p:cNvPr id="6164" name="Line 449"/>
            <p:cNvSpPr>
              <a:spLocks noChangeShapeType="1"/>
            </p:cNvSpPr>
            <p:nvPr/>
          </p:nvSpPr>
          <p:spPr bwMode="auto">
            <a:xfrm flipH="1">
              <a:off x="4576" y="576"/>
              <a:ext cx="8" cy="196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Line 450"/>
            <p:cNvSpPr>
              <a:spLocks noChangeShapeType="1"/>
            </p:cNvSpPr>
            <p:nvPr/>
          </p:nvSpPr>
          <p:spPr bwMode="auto">
            <a:xfrm flipH="1">
              <a:off x="5420" y="588"/>
              <a:ext cx="8" cy="196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6" name="Line 451"/>
            <p:cNvSpPr>
              <a:spLocks noChangeShapeType="1"/>
            </p:cNvSpPr>
            <p:nvPr/>
          </p:nvSpPr>
          <p:spPr bwMode="auto">
            <a:xfrm flipH="1">
              <a:off x="3752" y="1292"/>
              <a:ext cx="0" cy="12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452"/>
            <p:cNvSpPr>
              <a:spLocks noChangeShapeType="1"/>
            </p:cNvSpPr>
            <p:nvPr/>
          </p:nvSpPr>
          <p:spPr bwMode="auto">
            <a:xfrm>
              <a:off x="3744" y="2552"/>
              <a:ext cx="168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Line 453"/>
            <p:cNvSpPr>
              <a:spLocks noChangeShapeType="1"/>
            </p:cNvSpPr>
            <p:nvPr/>
          </p:nvSpPr>
          <p:spPr bwMode="auto">
            <a:xfrm>
              <a:off x="3744" y="1932"/>
              <a:ext cx="168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454"/>
            <p:cNvSpPr>
              <a:spLocks noChangeShapeType="1"/>
            </p:cNvSpPr>
            <p:nvPr/>
          </p:nvSpPr>
          <p:spPr bwMode="auto">
            <a:xfrm>
              <a:off x="4572" y="1264"/>
              <a:ext cx="86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Oval 439"/>
            <p:cNvSpPr>
              <a:spLocks noChangeAspect="1" noChangeArrowheads="1"/>
            </p:cNvSpPr>
            <p:nvPr/>
          </p:nvSpPr>
          <p:spPr bwMode="auto">
            <a:xfrm>
              <a:off x="4500" y="1188"/>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1</a:t>
              </a:r>
            </a:p>
          </p:txBody>
        </p:sp>
        <p:sp>
          <p:nvSpPr>
            <p:cNvPr id="6171" name="Oval 440"/>
            <p:cNvSpPr>
              <a:spLocks noChangeAspect="1" noChangeArrowheads="1"/>
            </p:cNvSpPr>
            <p:nvPr/>
          </p:nvSpPr>
          <p:spPr bwMode="auto">
            <a:xfrm>
              <a:off x="4506" y="1852"/>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2</a:t>
              </a:r>
            </a:p>
          </p:txBody>
        </p:sp>
        <p:sp>
          <p:nvSpPr>
            <p:cNvPr id="6172" name="Oval 441"/>
            <p:cNvSpPr>
              <a:spLocks noChangeAspect="1" noChangeArrowheads="1"/>
            </p:cNvSpPr>
            <p:nvPr/>
          </p:nvSpPr>
          <p:spPr bwMode="auto">
            <a:xfrm>
              <a:off x="5348" y="1856"/>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3</a:t>
              </a:r>
            </a:p>
          </p:txBody>
        </p:sp>
        <p:sp>
          <p:nvSpPr>
            <p:cNvPr id="6173" name="Oval 442"/>
            <p:cNvSpPr>
              <a:spLocks noChangeAspect="1" noChangeArrowheads="1"/>
            </p:cNvSpPr>
            <p:nvPr/>
          </p:nvSpPr>
          <p:spPr bwMode="auto">
            <a:xfrm>
              <a:off x="4504" y="2478"/>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4</a:t>
              </a:r>
            </a:p>
          </p:txBody>
        </p:sp>
        <p:sp>
          <p:nvSpPr>
            <p:cNvPr id="6174" name="Oval 443"/>
            <p:cNvSpPr>
              <a:spLocks noChangeAspect="1" noChangeArrowheads="1"/>
            </p:cNvSpPr>
            <p:nvPr/>
          </p:nvSpPr>
          <p:spPr bwMode="auto">
            <a:xfrm>
              <a:off x="3676" y="1848"/>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5</a:t>
              </a:r>
            </a:p>
          </p:txBody>
        </p:sp>
        <p:sp>
          <p:nvSpPr>
            <p:cNvPr id="6175" name="Oval 444"/>
            <p:cNvSpPr>
              <a:spLocks noChangeAspect="1" noChangeArrowheads="1"/>
            </p:cNvSpPr>
            <p:nvPr/>
          </p:nvSpPr>
          <p:spPr bwMode="auto">
            <a:xfrm>
              <a:off x="5342" y="1184"/>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6</a:t>
              </a:r>
            </a:p>
          </p:txBody>
        </p:sp>
        <p:sp>
          <p:nvSpPr>
            <p:cNvPr id="6176" name="Oval 445"/>
            <p:cNvSpPr>
              <a:spLocks noChangeAspect="1" noChangeArrowheads="1"/>
            </p:cNvSpPr>
            <p:nvPr/>
          </p:nvSpPr>
          <p:spPr bwMode="auto">
            <a:xfrm>
              <a:off x="4508" y="468"/>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7</a:t>
              </a:r>
            </a:p>
          </p:txBody>
        </p:sp>
        <p:sp>
          <p:nvSpPr>
            <p:cNvPr id="6177" name="Oval 446"/>
            <p:cNvSpPr>
              <a:spLocks noChangeAspect="1" noChangeArrowheads="1"/>
            </p:cNvSpPr>
            <p:nvPr/>
          </p:nvSpPr>
          <p:spPr bwMode="auto">
            <a:xfrm>
              <a:off x="5350" y="468"/>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8</a:t>
              </a:r>
            </a:p>
          </p:txBody>
        </p:sp>
        <p:sp>
          <p:nvSpPr>
            <p:cNvPr id="6178" name="Oval 447"/>
            <p:cNvSpPr>
              <a:spLocks noChangeAspect="1" noChangeArrowheads="1"/>
            </p:cNvSpPr>
            <p:nvPr/>
          </p:nvSpPr>
          <p:spPr bwMode="auto">
            <a:xfrm>
              <a:off x="3676" y="1200"/>
              <a:ext cx="150" cy="150"/>
            </a:xfrm>
            <a:prstGeom prst="ellipse">
              <a:avLst/>
            </a:prstGeom>
            <a:gradFill rotWithShape="1">
              <a:gsLst>
                <a:gs pos="0">
                  <a:schemeClr val="bg1"/>
                </a:gs>
                <a:gs pos="100000">
                  <a:srgbClr val="0000CC"/>
                </a:gs>
              </a:gsLst>
              <a:path path="shape">
                <a:fillToRect l="50000" t="50000" r="50000" b="50000"/>
              </a:path>
            </a:gradFill>
            <a:ln w="12700" algn="ctr">
              <a:solidFill>
                <a:srgbClr val="0000CC"/>
              </a:solidFill>
              <a:round/>
              <a:headEnd/>
              <a:tailEnd/>
            </a:ln>
          </p:spPr>
          <p:txBody>
            <a:bodyPr wrap="none" lIns="0" anchor="ctr"/>
            <a:lstStyle/>
            <a:p>
              <a:r>
                <a:rPr lang="en-US" sz="2000"/>
                <a:t>9</a:t>
              </a:r>
            </a:p>
          </p:txBody>
        </p:sp>
      </p:grpSp>
    </p:spTree>
    <p:extLst>
      <p:ext uri="{BB962C8B-B14F-4D97-AF65-F5344CB8AC3E}">
        <p14:creationId xmlns:p14="http://schemas.microsoft.com/office/powerpoint/2010/main" val="3376454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xit" presetSubtype="0" fill="hold" nodeType="withEffect">
                                  <p:stCondLst>
                                    <p:cond delay="0"/>
                                  </p:stCondLst>
                                  <p:childTnLst>
                                    <p:animEffect transition="out" filter="fade">
                                      <p:cBhvr>
                                        <p:cTn id="14" dur="2000"/>
                                        <p:tgtEl>
                                          <p:spTgt spid="4"/>
                                        </p:tgtEl>
                                      </p:cBhvr>
                                    </p:animEffect>
                                    <p:set>
                                      <p:cBhvr>
                                        <p:cTn id="15" dur="1" fill="hold">
                                          <p:stCondLst>
                                            <p:cond delay="1999"/>
                                          </p:stCondLst>
                                        </p:cTn>
                                        <p:tgtEl>
                                          <p:spTgt spid="4"/>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mph" presetSubtype="0" nodeType="clickEffect">
                                  <p:stCondLst>
                                    <p:cond delay="0"/>
                                  </p:stCondLst>
                                  <p:endCondLst>
                                    <p:cond evt="onNext" delay="0">
                                      <p:tgtEl>
                                        <p:sldTgt/>
                                      </p:tgtEl>
                                    </p:cond>
                                  </p:endCondLst>
                                  <p:childTnLst>
                                    <p:set>
                                      <p:cBhvr rctx="PPT">
                                        <p:cTn id="19" dur="indefinite"/>
                                        <p:tgtEl>
                                          <p:spTgt spid="2"/>
                                        </p:tgtEl>
                                        <p:attrNameLst>
                                          <p:attrName>style.opacity</p:attrName>
                                        </p:attrNameLst>
                                      </p:cBhvr>
                                      <p:to>
                                        <p:strVal val="0.25"/>
                                      </p:to>
                                    </p:set>
                                    <p:animEffect filter="image" prLst="opacity: 0.25">
                                      <p:cBhvr rctx="IE">
                                        <p:cTn id="20" dur="indefinite"/>
                                        <p:tgtEl>
                                          <p:spTgt spid="2"/>
                                        </p:tgtEl>
                                      </p:cBhvr>
                                    </p:animEffect>
                                  </p:childTnLst>
                                </p:cTn>
                              </p:par>
                              <p:par>
                                <p:cTn id="21" presetID="9" presetClass="emph" presetSubtype="0" nodeType="withEffect">
                                  <p:stCondLst>
                                    <p:cond delay="0"/>
                                  </p:stCondLst>
                                  <p:endCondLst>
                                    <p:cond evt="onNext" delay="0">
                                      <p:tgtEl>
                                        <p:sldTgt/>
                                      </p:tgtEl>
                                    </p:cond>
                                  </p:endCondLst>
                                  <p:childTnLst>
                                    <p:set>
                                      <p:cBhvr rctx="PPT">
                                        <p:cTn id="22" dur="indefinite"/>
                                        <p:tgtEl>
                                          <p:spTgt spid="3"/>
                                        </p:tgtEl>
                                        <p:attrNameLst>
                                          <p:attrName>style.opacity</p:attrName>
                                        </p:attrNameLst>
                                      </p:cBhvr>
                                      <p:to>
                                        <p:strVal val="0.25"/>
                                      </p:to>
                                    </p:set>
                                    <p:animEffect filter="image" prLst="opacity: 0.25">
                                      <p:cBhvr rctx="IE">
                                        <p:cTn id="23" dur="indefinite"/>
                                        <p:tgtEl>
                                          <p:spTgt spid="3"/>
                                        </p:tgtEl>
                                      </p:cBhvr>
                                    </p:animEffect>
                                  </p:childTnLst>
                                </p:cTn>
                              </p:par>
                            </p:childTnLst>
                          </p:cTn>
                        </p:par>
                        <p:par>
                          <p:cTn id="24" fill="hold" nodeType="afterGroup">
                            <p:stCondLst>
                              <p:cond delay="0"/>
                            </p:stCondLst>
                            <p:childTnLst>
                              <p:par>
                                <p:cTn id="25" presetID="10" presetClass="entr" presetSubtype="0" fill="hold" grpId="0" nodeType="after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1000"/>
                                        <p:tgtEl>
                                          <p:spTgt spid="94"/>
                                        </p:tgtEl>
                                      </p:cBhvr>
                                    </p:animEffect>
                                  </p:childTnLst>
                                </p:cTn>
                              </p:par>
                            </p:childTnLst>
                          </p:cTn>
                        </p:par>
                        <p:par>
                          <p:cTn id="28" fill="hold" nodeType="afterGroup">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1000"/>
                                        <p:tgtEl>
                                          <p:spTgt spid="93"/>
                                        </p:tgtEl>
                                      </p:cBhvr>
                                    </p:animEffect>
                                  </p:childTnLst>
                                </p:cTn>
                              </p:par>
                            </p:childTnLst>
                          </p:cTn>
                        </p:par>
                        <p:par>
                          <p:cTn id="32" fill="hold" nodeType="afterGroup">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1000"/>
                                        <p:tgtEl>
                                          <p:spTgt spid="64"/>
                                        </p:tgtEl>
                                      </p:cBhvr>
                                    </p:animEffect>
                                  </p:childTnLst>
                                </p:cTn>
                              </p:par>
                            </p:childTnLst>
                          </p:cTn>
                        </p:par>
                        <p:par>
                          <p:cTn id="36" fill="hold" nodeType="afterGroup">
                            <p:stCondLst>
                              <p:cond delay="3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childTnLst>
                                </p:cTn>
                              </p:par>
                            </p:childTnLst>
                          </p:cTn>
                        </p:par>
                        <p:par>
                          <p:cTn id="40" fill="hold" nodeType="afterGroup">
                            <p:stCondLst>
                              <p:cond delay="4000"/>
                            </p:stCondLst>
                            <p:childTnLst>
                              <p:par>
                                <p:cTn id="41" presetID="10"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childTnLst>
                                </p:cTn>
                              </p:par>
                            </p:childTnLst>
                          </p:cTn>
                        </p:par>
                        <p:par>
                          <p:cTn id="44" fill="hold" nodeType="afterGroup">
                            <p:stCondLst>
                              <p:cond delay="50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childTnLst>
                                </p:cTn>
                              </p:par>
                            </p:childTnLst>
                          </p:cTn>
                        </p:par>
                        <p:par>
                          <p:cTn id="48" fill="hold" nodeType="afterGroup">
                            <p:stCondLst>
                              <p:cond delay="6000"/>
                            </p:stCondLst>
                            <p:childTnLst>
                              <p:par>
                                <p:cTn id="49" presetID="10" presetClass="entr" presetSubtype="0" fill="hold" grpId="0" nodeType="after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10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1000"/>
                                        <p:tgtEl>
                                          <p:spTgt spid="66"/>
                                        </p:tgtEl>
                                      </p:cBhvr>
                                    </p:animEffect>
                                  </p:childTnLst>
                                </p:cTn>
                              </p:par>
                            </p:childTnLst>
                          </p:cTn>
                        </p:par>
                        <p:par>
                          <p:cTn id="55" fill="hold" nodeType="afterGroup">
                            <p:stCondLst>
                              <p:cond delay="7000"/>
                            </p:stCondLst>
                            <p:childTnLst>
                              <p:par>
                                <p:cTn id="56" presetID="10" presetClass="entr" presetSubtype="0" fill="hold" grpId="0" nodeType="after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1000"/>
                                        <p:tgtEl>
                                          <p:spTgt spid="67"/>
                                        </p:tgtEl>
                                      </p:cBhvr>
                                    </p:animEffect>
                                  </p:childTnLst>
                                </p:cTn>
                              </p:par>
                            </p:childTnLst>
                          </p:cTn>
                        </p:par>
                        <p:par>
                          <p:cTn id="59" fill="hold" nodeType="afterGroup">
                            <p:stCondLst>
                              <p:cond delay="8000"/>
                            </p:stCondLst>
                            <p:childTnLst>
                              <p:par>
                                <p:cTn id="60" presetID="1" presetClass="exit" presetSubtype="0" fill="hold" nodeType="afterEffect">
                                  <p:stCondLst>
                                    <p:cond delay="0"/>
                                  </p:stCondLst>
                                  <p:childTnLst>
                                    <p:set>
                                      <p:cBhvr>
                                        <p:cTn id="61" dur="1" fill="hold">
                                          <p:stCondLst>
                                            <p:cond delay="0"/>
                                          </p:stCondLst>
                                        </p:cTn>
                                        <p:tgtEl>
                                          <p:spTgt spid="2"/>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3"/>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6" presetClass="emph" presetSubtype="0" fill="hold" grpId="1" nodeType="clickEffect">
                                  <p:stCondLst>
                                    <p:cond delay="0"/>
                                  </p:stCondLst>
                                  <p:childTnLst>
                                    <p:animScale>
                                      <p:cBhvr>
                                        <p:cTn id="67" dur="2000" fill="hold"/>
                                        <p:tgtEl>
                                          <p:spTgt spid="67"/>
                                        </p:tgtEl>
                                      </p:cBhvr>
                                      <p:by x="100000" y="55000"/>
                                    </p:animScale>
                                  </p:childTnLst>
                                </p:cTn>
                              </p:par>
                              <p:par>
                                <p:cTn id="68" presetID="64" presetClass="path" presetSubtype="0" accel="50000" decel="50000" fill="hold" grpId="2" nodeType="withEffect">
                                  <p:stCondLst>
                                    <p:cond delay="0"/>
                                  </p:stCondLst>
                                  <p:childTnLst>
                                    <p:animMotion origin="layout" path="M 1.66667E-6 -4.16185E-6 L -0.00104 -0.07005 " pathEditMode="relative" rAng="0" ptsTypes="AA">
                                      <p:cBhvr>
                                        <p:cTn id="69" dur="2000" fill="hold"/>
                                        <p:tgtEl>
                                          <p:spTgt spid="67"/>
                                        </p:tgtEl>
                                        <p:attrNameLst>
                                          <p:attrName>ppt_x</p:attrName>
                                          <p:attrName>ppt_y</p:attrName>
                                        </p:attrNameLst>
                                      </p:cBhvr>
                                      <p:rCtr x="-100" y="-3500"/>
                                    </p:animMotion>
                                  </p:childTnLst>
                                </p:cTn>
                              </p:par>
                              <p:par>
                                <p:cTn id="70" presetID="17" presetClass="exit" presetSubtype="1" fill="hold" nodeType="withEffect">
                                  <p:stCondLst>
                                    <p:cond delay="300"/>
                                  </p:stCondLst>
                                  <p:childTnLst>
                                    <p:anim calcmode="lin" valueType="num">
                                      <p:cBhvr>
                                        <p:cTn id="71" dur="1000"/>
                                        <p:tgtEl>
                                          <p:spTgt spid="6"/>
                                        </p:tgtEl>
                                        <p:attrNameLst>
                                          <p:attrName>ppt_x</p:attrName>
                                        </p:attrNameLst>
                                      </p:cBhvr>
                                      <p:tavLst>
                                        <p:tav tm="0">
                                          <p:val>
                                            <p:strVal val="ppt_x"/>
                                          </p:val>
                                        </p:tav>
                                        <p:tav tm="100000">
                                          <p:val>
                                            <p:strVal val="ppt_x"/>
                                          </p:val>
                                        </p:tav>
                                      </p:tavLst>
                                    </p:anim>
                                    <p:anim calcmode="lin" valueType="num">
                                      <p:cBhvr>
                                        <p:cTn id="72" dur="1000"/>
                                        <p:tgtEl>
                                          <p:spTgt spid="6"/>
                                        </p:tgtEl>
                                        <p:attrNameLst>
                                          <p:attrName>ppt_y</p:attrName>
                                        </p:attrNameLst>
                                      </p:cBhvr>
                                      <p:tavLst>
                                        <p:tav tm="0">
                                          <p:val>
                                            <p:strVal val="ppt_y"/>
                                          </p:val>
                                        </p:tav>
                                        <p:tav tm="100000">
                                          <p:val>
                                            <p:strVal val="ppt_y-ppt_h/2"/>
                                          </p:val>
                                        </p:tav>
                                      </p:tavLst>
                                    </p:anim>
                                    <p:anim calcmode="lin" valueType="num">
                                      <p:cBhvr>
                                        <p:cTn id="73" dur="1000"/>
                                        <p:tgtEl>
                                          <p:spTgt spid="6"/>
                                        </p:tgtEl>
                                        <p:attrNameLst>
                                          <p:attrName>ppt_w</p:attrName>
                                        </p:attrNameLst>
                                      </p:cBhvr>
                                      <p:tavLst>
                                        <p:tav tm="0">
                                          <p:val>
                                            <p:strVal val="ppt_w"/>
                                          </p:val>
                                        </p:tav>
                                        <p:tav tm="100000">
                                          <p:val>
                                            <p:strVal val="ppt_w"/>
                                          </p:val>
                                        </p:tav>
                                      </p:tavLst>
                                    </p:anim>
                                    <p:anim calcmode="lin" valueType="num">
                                      <p:cBhvr>
                                        <p:cTn id="74" dur="1000"/>
                                        <p:tgtEl>
                                          <p:spTgt spid="6"/>
                                        </p:tgtEl>
                                        <p:attrNameLst>
                                          <p:attrName>ppt_h</p:attrName>
                                        </p:attrNameLst>
                                      </p:cBhvr>
                                      <p:tavLst>
                                        <p:tav tm="0">
                                          <p:val>
                                            <p:strVal val="ppt_h"/>
                                          </p:val>
                                        </p:tav>
                                        <p:tav tm="100000">
                                          <p:val>
                                            <p:fltVal val="0"/>
                                          </p:val>
                                        </p:tav>
                                      </p:tavLst>
                                    </p:anim>
                                    <p:set>
                                      <p:cBhvr>
                                        <p:cTn id="75" dur="1" fill="hold">
                                          <p:stCondLst>
                                            <p:cond delay="999"/>
                                          </p:stCondLst>
                                        </p:cTn>
                                        <p:tgtEl>
                                          <p:spTgt spid="6"/>
                                        </p:tgtEl>
                                        <p:attrNameLst>
                                          <p:attrName>style.visibility</p:attrName>
                                        </p:attrNameLst>
                                      </p:cBhvr>
                                      <p:to>
                                        <p:strVal val="hidden"/>
                                      </p:to>
                                    </p:set>
                                  </p:childTnLst>
                                </p:cTn>
                              </p:par>
                              <p:par>
                                <p:cTn id="76" presetID="17" presetClass="entr" presetSubtype="4" fill="hold" nodeType="withEffect">
                                  <p:stCondLst>
                                    <p:cond delay="1000"/>
                                  </p:stCondLst>
                                  <p:childTnLst>
                                    <p:set>
                                      <p:cBhvr>
                                        <p:cTn id="77" dur="1" fill="hold">
                                          <p:stCondLst>
                                            <p:cond delay="0"/>
                                          </p:stCondLst>
                                        </p:cTn>
                                        <p:tgtEl>
                                          <p:spTgt spid="7"/>
                                        </p:tgtEl>
                                        <p:attrNameLst>
                                          <p:attrName>style.visibility</p:attrName>
                                        </p:attrNameLst>
                                      </p:cBhvr>
                                      <p:to>
                                        <p:strVal val="visible"/>
                                      </p:to>
                                    </p:set>
                                    <p:anim calcmode="lin" valueType="num">
                                      <p:cBhvr>
                                        <p:cTn id="78" dur="1000" fill="hold"/>
                                        <p:tgtEl>
                                          <p:spTgt spid="7"/>
                                        </p:tgtEl>
                                        <p:attrNameLst>
                                          <p:attrName>ppt_x</p:attrName>
                                        </p:attrNameLst>
                                      </p:cBhvr>
                                      <p:tavLst>
                                        <p:tav tm="0">
                                          <p:val>
                                            <p:strVal val="#ppt_x"/>
                                          </p:val>
                                        </p:tav>
                                        <p:tav tm="100000">
                                          <p:val>
                                            <p:strVal val="#ppt_x"/>
                                          </p:val>
                                        </p:tav>
                                      </p:tavLst>
                                    </p:anim>
                                    <p:anim calcmode="lin" valueType="num">
                                      <p:cBhvr>
                                        <p:cTn id="79" dur="1000" fill="hold"/>
                                        <p:tgtEl>
                                          <p:spTgt spid="7"/>
                                        </p:tgtEl>
                                        <p:attrNameLst>
                                          <p:attrName>ppt_y</p:attrName>
                                        </p:attrNameLst>
                                      </p:cBhvr>
                                      <p:tavLst>
                                        <p:tav tm="0">
                                          <p:val>
                                            <p:strVal val="#ppt_y+#ppt_h/2"/>
                                          </p:val>
                                        </p:tav>
                                        <p:tav tm="100000">
                                          <p:val>
                                            <p:strVal val="#ppt_y"/>
                                          </p:val>
                                        </p:tav>
                                      </p:tavLst>
                                    </p:anim>
                                    <p:anim calcmode="lin" valueType="num">
                                      <p:cBhvr>
                                        <p:cTn id="80" dur="1000" fill="hold"/>
                                        <p:tgtEl>
                                          <p:spTgt spid="7"/>
                                        </p:tgtEl>
                                        <p:attrNameLst>
                                          <p:attrName>ppt_w</p:attrName>
                                        </p:attrNameLst>
                                      </p:cBhvr>
                                      <p:tavLst>
                                        <p:tav tm="0">
                                          <p:val>
                                            <p:strVal val="#ppt_w"/>
                                          </p:val>
                                        </p:tav>
                                        <p:tav tm="100000">
                                          <p:val>
                                            <p:strVal val="#ppt_w"/>
                                          </p:val>
                                        </p:tav>
                                      </p:tavLst>
                                    </p:anim>
                                    <p:anim calcmode="lin" valueType="num">
                                      <p:cBhvr>
                                        <p:cTn id="81" dur="1000" fill="hold"/>
                                        <p:tgtEl>
                                          <p:spTgt spid="7"/>
                                        </p:tgtEl>
                                        <p:attrNameLst>
                                          <p:attrName>ppt_h</p:attrName>
                                        </p:attrNameLst>
                                      </p:cBhvr>
                                      <p:tavLst>
                                        <p:tav tm="0">
                                          <p:val>
                                            <p:fltVal val="0"/>
                                          </p:val>
                                        </p:tav>
                                        <p:tav tm="100000">
                                          <p:val>
                                            <p:strVal val="#ppt_h"/>
                                          </p:val>
                                        </p:tav>
                                      </p:tavLst>
                                    </p:anim>
                                  </p:childTnLst>
                                </p:cTn>
                              </p:par>
                            </p:childTnLst>
                          </p:cTn>
                        </p:par>
                        <p:par>
                          <p:cTn id="82" fill="hold" nodeType="afterGroup">
                            <p:stCondLst>
                              <p:cond delay="2000"/>
                            </p:stCondLst>
                            <p:childTnLst>
                              <p:par>
                                <p:cTn id="83" presetID="6" presetClass="emph" presetSubtype="0" fill="hold" grpId="1" nodeType="afterEffect">
                                  <p:stCondLst>
                                    <p:cond delay="0"/>
                                  </p:stCondLst>
                                  <p:childTnLst>
                                    <p:animScale>
                                      <p:cBhvr>
                                        <p:cTn id="84" dur="2000" fill="hold"/>
                                        <p:tgtEl>
                                          <p:spTgt spid="65"/>
                                        </p:tgtEl>
                                      </p:cBhvr>
                                      <p:by x="100000" y="20000"/>
                                    </p:animScale>
                                  </p:childTnLst>
                                </p:cTn>
                              </p:par>
                              <p:par>
                                <p:cTn id="85" presetID="42" presetClass="path" presetSubtype="0" accel="50000" decel="50000" fill="hold" grpId="2" nodeType="withEffect">
                                  <p:stCondLst>
                                    <p:cond delay="0"/>
                                  </p:stCondLst>
                                  <p:childTnLst>
                                    <p:animMotion origin="layout" path="M -3.33333E-6 2.25434E-6 L -3.33333E-6 0.12763 " pathEditMode="relative" rAng="0" ptsTypes="AA">
                                      <p:cBhvr>
                                        <p:cTn id="86" dur="2000" fill="hold"/>
                                        <p:tgtEl>
                                          <p:spTgt spid="65"/>
                                        </p:tgtEl>
                                        <p:attrNameLst>
                                          <p:attrName>ppt_x</p:attrName>
                                          <p:attrName>ppt_y</p:attrName>
                                        </p:attrNameLst>
                                      </p:cBhvr>
                                      <p:rCtr x="0" y="6400"/>
                                    </p:animMotion>
                                  </p:childTnLst>
                                </p:cTn>
                              </p:par>
                              <p:par>
                                <p:cTn id="87" presetID="6" presetClass="emph" presetSubtype="0" fill="hold" grpId="1" nodeType="withEffect">
                                  <p:stCondLst>
                                    <p:cond delay="0"/>
                                  </p:stCondLst>
                                  <p:childTnLst>
                                    <p:animScale>
                                      <p:cBhvr>
                                        <p:cTn id="88" dur="2000" fill="hold"/>
                                        <p:tgtEl>
                                          <p:spTgt spid="66"/>
                                        </p:tgtEl>
                                      </p:cBhvr>
                                      <p:by x="100000" y="20000"/>
                                    </p:animScale>
                                  </p:childTnLst>
                                </p:cTn>
                              </p:par>
                              <p:par>
                                <p:cTn id="89" presetID="42" presetClass="path" presetSubtype="0" accel="50000" decel="50000" fill="hold" grpId="2" nodeType="withEffect">
                                  <p:stCondLst>
                                    <p:cond delay="0"/>
                                  </p:stCondLst>
                                  <p:childTnLst>
                                    <p:animMotion origin="layout" path="M -3.33333E-6 2.25434E-6 L -3.33333E-6 0.12763 " pathEditMode="relative" rAng="0" ptsTypes="AA">
                                      <p:cBhvr>
                                        <p:cTn id="90" dur="2000" fill="hold"/>
                                        <p:tgtEl>
                                          <p:spTgt spid="66"/>
                                        </p:tgtEl>
                                        <p:attrNameLst>
                                          <p:attrName>ppt_x</p:attrName>
                                          <p:attrName>ppt_y</p:attrName>
                                        </p:attrNameLst>
                                      </p:cBhvr>
                                      <p:rCtr x="0" y="6400"/>
                                    </p:animMotion>
                                  </p:childTnLst>
                                </p:cTn>
                              </p:par>
                              <p:par>
                                <p:cTn id="91" presetID="17" presetClass="exit" presetSubtype="4" fill="hold" nodeType="withEffect">
                                  <p:stCondLst>
                                    <p:cond delay="0"/>
                                  </p:stCondLst>
                                  <p:childTnLst>
                                    <p:anim calcmode="lin" valueType="num">
                                      <p:cBhvr>
                                        <p:cTn id="92" dur="1000"/>
                                        <p:tgtEl>
                                          <p:spTgt spid="8"/>
                                        </p:tgtEl>
                                        <p:attrNameLst>
                                          <p:attrName>ppt_x</p:attrName>
                                        </p:attrNameLst>
                                      </p:cBhvr>
                                      <p:tavLst>
                                        <p:tav tm="0">
                                          <p:val>
                                            <p:strVal val="ppt_x"/>
                                          </p:val>
                                        </p:tav>
                                        <p:tav tm="100000">
                                          <p:val>
                                            <p:strVal val="ppt_x"/>
                                          </p:val>
                                        </p:tav>
                                      </p:tavLst>
                                    </p:anim>
                                    <p:anim calcmode="lin" valueType="num">
                                      <p:cBhvr>
                                        <p:cTn id="93" dur="1000"/>
                                        <p:tgtEl>
                                          <p:spTgt spid="8"/>
                                        </p:tgtEl>
                                        <p:attrNameLst>
                                          <p:attrName>ppt_y</p:attrName>
                                        </p:attrNameLst>
                                      </p:cBhvr>
                                      <p:tavLst>
                                        <p:tav tm="0">
                                          <p:val>
                                            <p:strVal val="ppt_y"/>
                                          </p:val>
                                        </p:tav>
                                        <p:tav tm="100000">
                                          <p:val>
                                            <p:strVal val="ppt_y+ppt_h/2"/>
                                          </p:val>
                                        </p:tav>
                                      </p:tavLst>
                                    </p:anim>
                                    <p:anim calcmode="lin" valueType="num">
                                      <p:cBhvr>
                                        <p:cTn id="94" dur="1000"/>
                                        <p:tgtEl>
                                          <p:spTgt spid="8"/>
                                        </p:tgtEl>
                                        <p:attrNameLst>
                                          <p:attrName>ppt_w</p:attrName>
                                        </p:attrNameLst>
                                      </p:cBhvr>
                                      <p:tavLst>
                                        <p:tav tm="0">
                                          <p:val>
                                            <p:strVal val="ppt_w"/>
                                          </p:val>
                                        </p:tav>
                                        <p:tav tm="100000">
                                          <p:val>
                                            <p:strVal val="ppt_w"/>
                                          </p:val>
                                        </p:tav>
                                      </p:tavLst>
                                    </p:anim>
                                    <p:anim calcmode="lin" valueType="num">
                                      <p:cBhvr>
                                        <p:cTn id="95" dur="1000"/>
                                        <p:tgtEl>
                                          <p:spTgt spid="8"/>
                                        </p:tgtEl>
                                        <p:attrNameLst>
                                          <p:attrName>ppt_h</p:attrName>
                                        </p:attrNameLst>
                                      </p:cBhvr>
                                      <p:tavLst>
                                        <p:tav tm="0">
                                          <p:val>
                                            <p:strVal val="ppt_h"/>
                                          </p:val>
                                        </p:tav>
                                        <p:tav tm="100000">
                                          <p:val>
                                            <p:fltVal val="0"/>
                                          </p:val>
                                        </p:tav>
                                      </p:tavLst>
                                    </p:anim>
                                    <p:set>
                                      <p:cBhvr>
                                        <p:cTn id="96" dur="1" fill="hold">
                                          <p:stCondLst>
                                            <p:cond delay="999"/>
                                          </p:stCondLst>
                                        </p:cTn>
                                        <p:tgtEl>
                                          <p:spTgt spid="8"/>
                                        </p:tgtEl>
                                        <p:attrNameLst>
                                          <p:attrName>style.visibility</p:attrName>
                                        </p:attrNameLst>
                                      </p:cBhvr>
                                      <p:to>
                                        <p:strVal val="hidden"/>
                                      </p:to>
                                    </p:set>
                                  </p:childTnLst>
                                </p:cTn>
                              </p:par>
                              <p:par>
                                <p:cTn id="97" presetID="17" presetClass="entr" presetSubtype="1" fill="hold" nodeType="withEffect">
                                  <p:stCondLst>
                                    <p:cond delay="1000"/>
                                  </p:stCondLst>
                                  <p:childTnLst>
                                    <p:set>
                                      <p:cBhvr>
                                        <p:cTn id="98" dur="1" fill="hold">
                                          <p:stCondLst>
                                            <p:cond delay="0"/>
                                          </p:stCondLst>
                                        </p:cTn>
                                        <p:tgtEl>
                                          <p:spTgt spid="9"/>
                                        </p:tgtEl>
                                        <p:attrNameLst>
                                          <p:attrName>style.visibility</p:attrName>
                                        </p:attrNameLst>
                                      </p:cBhvr>
                                      <p:to>
                                        <p:strVal val="visible"/>
                                      </p:to>
                                    </p:set>
                                    <p:anim calcmode="lin" valueType="num">
                                      <p:cBhvr>
                                        <p:cTn id="99" dur="1000" fill="hold"/>
                                        <p:tgtEl>
                                          <p:spTgt spid="9"/>
                                        </p:tgtEl>
                                        <p:attrNameLst>
                                          <p:attrName>ppt_x</p:attrName>
                                        </p:attrNameLst>
                                      </p:cBhvr>
                                      <p:tavLst>
                                        <p:tav tm="0">
                                          <p:val>
                                            <p:strVal val="#ppt_x"/>
                                          </p:val>
                                        </p:tav>
                                        <p:tav tm="100000">
                                          <p:val>
                                            <p:strVal val="#ppt_x"/>
                                          </p:val>
                                        </p:tav>
                                      </p:tavLst>
                                    </p:anim>
                                    <p:anim calcmode="lin" valueType="num">
                                      <p:cBhvr>
                                        <p:cTn id="100" dur="1000" fill="hold"/>
                                        <p:tgtEl>
                                          <p:spTgt spid="9"/>
                                        </p:tgtEl>
                                        <p:attrNameLst>
                                          <p:attrName>ppt_y</p:attrName>
                                        </p:attrNameLst>
                                      </p:cBhvr>
                                      <p:tavLst>
                                        <p:tav tm="0">
                                          <p:val>
                                            <p:strVal val="#ppt_y-#ppt_h/2"/>
                                          </p:val>
                                        </p:tav>
                                        <p:tav tm="100000">
                                          <p:val>
                                            <p:strVal val="#ppt_y"/>
                                          </p:val>
                                        </p:tav>
                                      </p:tavLst>
                                    </p:anim>
                                    <p:anim calcmode="lin" valueType="num">
                                      <p:cBhvr>
                                        <p:cTn id="101" dur="1000" fill="hold"/>
                                        <p:tgtEl>
                                          <p:spTgt spid="9"/>
                                        </p:tgtEl>
                                        <p:attrNameLst>
                                          <p:attrName>ppt_w</p:attrName>
                                        </p:attrNameLst>
                                      </p:cBhvr>
                                      <p:tavLst>
                                        <p:tav tm="0">
                                          <p:val>
                                            <p:strVal val="#ppt_w"/>
                                          </p:val>
                                        </p:tav>
                                        <p:tav tm="100000">
                                          <p:val>
                                            <p:strVal val="#ppt_w"/>
                                          </p:val>
                                        </p:tav>
                                      </p:tavLst>
                                    </p:anim>
                                    <p:anim calcmode="lin" valueType="num">
                                      <p:cBhvr>
                                        <p:cTn id="102"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0" presetClass="entr" presetSubtype="0" fill="hold"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fade">
                                      <p:cBhvr>
                                        <p:cTn id="107" dur="2000"/>
                                        <p:tgtEl>
                                          <p:spTgt spid="1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0" presetClass="entr" presetSubtype="0" fill="hold" nodeType="clickEffect">
                                  <p:stCondLst>
                                    <p:cond delay="0"/>
                                  </p:stCondLst>
                                  <p:childTnLst>
                                    <p:set>
                                      <p:cBhvr>
                                        <p:cTn id="111" dur="1" fill="hold">
                                          <p:stCondLst>
                                            <p:cond delay="0"/>
                                          </p:stCondLst>
                                        </p:cTn>
                                        <p:tgtEl>
                                          <p:spTgt spid="5"/>
                                        </p:tgtEl>
                                        <p:attrNameLst>
                                          <p:attrName>style.visibility</p:attrName>
                                        </p:attrNameLst>
                                      </p:cBhvr>
                                      <p:to>
                                        <p:strVal val="visible"/>
                                      </p:to>
                                    </p:set>
                                    <p:animEffect transition="in" filter="fade">
                                      <p:cBhvr>
                                        <p:cTn id="112" dur="2000"/>
                                        <p:tgtEl>
                                          <p:spTgt spid="5"/>
                                        </p:tgtEl>
                                      </p:cBhvr>
                                    </p:animEffect>
                                  </p:childTnLst>
                                </p:cTn>
                              </p:par>
                              <p:par>
                                <p:cTn id="113" presetID="10" presetClass="entr" presetSubtype="0" fill="hold" nodeType="withEffect">
                                  <p:stCondLst>
                                    <p:cond delay="0"/>
                                  </p:stCondLst>
                                  <p:childTnLst>
                                    <p:set>
                                      <p:cBhvr>
                                        <p:cTn id="114" dur="1" fill="hold">
                                          <p:stCondLst>
                                            <p:cond delay="0"/>
                                          </p:stCondLst>
                                        </p:cTn>
                                        <p:tgtEl>
                                          <p:spTgt spid="4"/>
                                        </p:tgtEl>
                                        <p:attrNameLst>
                                          <p:attrName>style.visibility</p:attrName>
                                        </p:attrNameLst>
                                      </p:cBhvr>
                                      <p:to>
                                        <p:strVal val="visible"/>
                                      </p:to>
                                    </p:set>
                                    <p:animEffect transition="in" filter="fade">
                                      <p:cBhvr>
                                        <p:cTn id="115" dur="2000"/>
                                        <p:tgtEl>
                                          <p:spTgt spid="4"/>
                                        </p:tgtEl>
                                      </p:cBhvr>
                                    </p:animEffect>
                                  </p:childTnLst>
                                </p:cTn>
                              </p:par>
                            </p:childTnLst>
                          </p:cTn>
                        </p:par>
                        <p:par>
                          <p:cTn id="116" fill="hold" nodeType="afterGroup">
                            <p:stCondLst>
                              <p:cond delay="2000"/>
                            </p:stCondLst>
                            <p:childTnLst>
                              <p:par>
                                <p:cTn id="117" presetID="10" presetClass="exit" presetSubtype="0" fill="hold" nodeType="afterEffect">
                                  <p:stCondLst>
                                    <p:cond delay="0"/>
                                  </p:stCondLst>
                                  <p:childTnLst>
                                    <p:animEffect transition="out" filter="fade">
                                      <p:cBhvr>
                                        <p:cTn id="118" dur="2000"/>
                                        <p:tgtEl>
                                          <p:spTgt spid="11"/>
                                        </p:tgtEl>
                                      </p:cBhvr>
                                    </p:animEffect>
                                    <p:set>
                                      <p:cBhvr>
                                        <p:cTn id="119" dur="1" fill="hold">
                                          <p:stCondLst>
                                            <p:cond delay="1999"/>
                                          </p:stCondLst>
                                        </p:cTn>
                                        <p:tgtEl>
                                          <p:spTgt spid="11"/>
                                        </p:tgtEl>
                                        <p:attrNameLst>
                                          <p:attrName>style.visibility</p:attrName>
                                        </p:attrNameLst>
                                      </p:cBhvr>
                                      <p:to>
                                        <p:strVal val="hidden"/>
                                      </p:to>
                                    </p:set>
                                  </p:childTnLst>
                                </p:cTn>
                              </p:par>
                            </p:childTnLst>
                          </p:cTn>
                        </p:par>
                        <p:par>
                          <p:cTn id="120" fill="hold" nodeType="afterGroup">
                            <p:stCondLst>
                              <p:cond delay="4000"/>
                            </p:stCondLst>
                            <p:childTnLst>
                              <p:par>
                                <p:cTn id="121" presetID="10" presetClass="exit" presetSubtype="0" fill="hold" grpId="1" nodeType="afterEffect">
                                  <p:stCondLst>
                                    <p:cond delay="0"/>
                                  </p:stCondLst>
                                  <p:childTnLst>
                                    <p:animEffect transition="out" filter="fade">
                                      <p:cBhvr>
                                        <p:cTn id="122" dur="1000"/>
                                        <p:tgtEl>
                                          <p:spTgt spid="64"/>
                                        </p:tgtEl>
                                      </p:cBhvr>
                                    </p:animEffect>
                                    <p:set>
                                      <p:cBhvr>
                                        <p:cTn id="123" dur="1" fill="hold">
                                          <p:stCondLst>
                                            <p:cond delay="999"/>
                                          </p:stCondLst>
                                        </p:cTn>
                                        <p:tgtEl>
                                          <p:spTgt spid="64"/>
                                        </p:tgtEl>
                                        <p:attrNameLst>
                                          <p:attrName>style.visibility</p:attrName>
                                        </p:attrNameLst>
                                      </p:cBhvr>
                                      <p:to>
                                        <p:strVal val="hidden"/>
                                      </p:to>
                                    </p:set>
                                  </p:childTnLst>
                                </p:cTn>
                              </p:par>
                              <p:par>
                                <p:cTn id="124" presetID="10" presetClass="exit" presetSubtype="0" fill="hold" grpId="3" nodeType="withEffect">
                                  <p:stCondLst>
                                    <p:cond delay="0"/>
                                  </p:stCondLst>
                                  <p:childTnLst>
                                    <p:animEffect transition="out" filter="fade">
                                      <p:cBhvr>
                                        <p:cTn id="125" dur="1000"/>
                                        <p:tgtEl>
                                          <p:spTgt spid="65"/>
                                        </p:tgtEl>
                                      </p:cBhvr>
                                    </p:animEffect>
                                    <p:set>
                                      <p:cBhvr>
                                        <p:cTn id="126" dur="1" fill="hold">
                                          <p:stCondLst>
                                            <p:cond delay="999"/>
                                          </p:stCondLst>
                                        </p:cTn>
                                        <p:tgtEl>
                                          <p:spTgt spid="65"/>
                                        </p:tgtEl>
                                        <p:attrNameLst>
                                          <p:attrName>style.visibility</p:attrName>
                                        </p:attrNameLst>
                                      </p:cBhvr>
                                      <p:to>
                                        <p:strVal val="hidden"/>
                                      </p:to>
                                    </p:set>
                                  </p:childTnLst>
                                </p:cTn>
                              </p:par>
                              <p:par>
                                <p:cTn id="127" presetID="10" presetClass="exit" presetSubtype="0" fill="hold" grpId="3" nodeType="withEffect">
                                  <p:stCondLst>
                                    <p:cond delay="0"/>
                                  </p:stCondLst>
                                  <p:childTnLst>
                                    <p:animEffect transition="out" filter="fade">
                                      <p:cBhvr>
                                        <p:cTn id="128" dur="1000"/>
                                        <p:tgtEl>
                                          <p:spTgt spid="66"/>
                                        </p:tgtEl>
                                      </p:cBhvr>
                                    </p:animEffect>
                                    <p:set>
                                      <p:cBhvr>
                                        <p:cTn id="129" dur="1" fill="hold">
                                          <p:stCondLst>
                                            <p:cond delay="999"/>
                                          </p:stCondLst>
                                        </p:cTn>
                                        <p:tgtEl>
                                          <p:spTgt spid="66"/>
                                        </p:tgtEl>
                                        <p:attrNameLst>
                                          <p:attrName>style.visibility</p:attrName>
                                        </p:attrNameLst>
                                      </p:cBhvr>
                                      <p:to>
                                        <p:strVal val="hidden"/>
                                      </p:to>
                                    </p:set>
                                  </p:childTnLst>
                                </p:cTn>
                              </p:par>
                              <p:par>
                                <p:cTn id="130" presetID="10" presetClass="exit" presetSubtype="0" fill="hold" grpId="3" nodeType="withEffect">
                                  <p:stCondLst>
                                    <p:cond delay="0"/>
                                  </p:stCondLst>
                                  <p:childTnLst>
                                    <p:animEffect transition="out" filter="fade">
                                      <p:cBhvr>
                                        <p:cTn id="131" dur="1000"/>
                                        <p:tgtEl>
                                          <p:spTgt spid="67"/>
                                        </p:tgtEl>
                                      </p:cBhvr>
                                    </p:animEffect>
                                    <p:set>
                                      <p:cBhvr>
                                        <p:cTn id="132" dur="1" fill="hold">
                                          <p:stCondLst>
                                            <p:cond delay="999"/>
                                          </p:stCondLst>
                                        </p:cTn>
                                        <p:tgtEl>
                                          <p:spTgt spid="67"/>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1000"/>
                                        <p:tgtEl>
                                          <p:spTgt spid="6"/>
                                        </p:tgtEl>
                                      </p:cBhvr>
                                    </p:animEffect>
                                    <p:set>
                                      <p:cBhvr>
                                        <p:cTn id="135" dur="1" fill="hold">
                                          <p:stCondLst>
                                            <p:cond delay="999"/>
                                          </p:stCondLst>
                                        </p:cTn>
                                        <p:tgtEl>
                                          <p:spTgt spid="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1000"/>
                                        <p:tgtEl>
                                          <p:spTgt spid="7"/>
                                        </p:tgtEl>
                                      </p:cBhvr>
                                    </p:animEffect>
                                    <p:set>
                                      <p:cBhvr>
                                        <p:cTn id="138" dur="1" fill="hold">
                                          <p:stCondLst>
                                            <p:cond delay="999"/>
                                          </p:stCondLst>
                                        </p:cTn>
                                        <p:tgtEl>
                                          <p:spTgt spid="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1000"/>
                                        <p:tgtEl>
                                          <p:spTgt spid="8"/>
                                        </p:tgtEl>
                                      </p:cBhvr>
                                    </p:animEffect>
                                    <p:set>
                                      <p:cBhvr>
                                        <p:cTn id="141" dur="1" fill="hold">
                                          <p:stCondLst>
                                            <p:cond delay="999"/>
                                          </p:stCondLst>
                                        </p:cTn>
                                        <p:tgtEl>
                                          <p:spTgt spid="8"/>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1000"/>
                                        <p:tgtEl>
                                          <p:spTgt spid="9"/>
                                        </p:tgtEl>
                                      </p:cBhvr>
                                    </p:animEffect>
                                    <p:set>
                                      <p:cBhvr>
                                        <p:cTn id="144" dur="1" fill="hold">
                                          <p:stCondLst>
                                            <p:cond delay="999"/>
                                          </p:stCondLst>
                                        </p:cTn>
                                        <p:tgtEl>
                                          <p:spTgt spid="9"/>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1000"/>
                                        <p:tgtEl>
                                          <p:spTgt spid="10"/>
                                        </p:tgtEl>
                                      </p:cBhvr>
                                    </p:animEffect>
                                    <p:set>
                                      <p:cBhvr>
                                        <p:cTn id="147" dur="1" fill="hold">
                                          <p:stCondLst>
                                            <p:cond delay="999"/>
                                          </p:stCondLst>
                                        </p:cTn>
                                        <p:tgtEl>
                                          <p:spTgt spid="10"/>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1000"/>
                                        <p:tgtEl>
                                          <p:spTgt spid="93"/>
                                        </p:tgtEl>
                                      </p:cBhvr>
                                    </p:animEffect>
                                    <p:set>
                                      <p:cBhvr>
                                        <p:cTn id="150" dur="1" fill="hold">
                                          <p:stCondLst>
                                            <p:cond delay="999"/>
                                          </p:stCondLst>
                                        </p:cTn>
                                        <p:tgtEl>
                                          <p:spTgt spid="93"/>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1000"/>
                                        <p:tgtEl>
                                          <p:spTgt spid="94"/>
                                        </p:tgtEl>
                                      </p:cBhvr>
                                    </p:animEffect>
                                    <p:set>
                                      <p:cBhvr>
                                        <p:cTn id="153" dur="1" fill="hold">
                                          <p:stCondLst>
                                            <p:cond delay="999"/>
                                          </p:stCondLst>
                                        </p:cTn>
                                        <p:tgtEl>
                                          <p:spTgt spid="94"/>
                                        </p:tgtEl>
                                        <p:attrNameLst>
                                          <p:attrName>style.visibility</p:attrName>
                                        </p:attrNameLst>
                                      </p:cBhvr>
                                      <p:to>
                                        <p:strVal val="hidden"/>
                                      </p:to>
                                    </p:set>
                                  </p:childTnLst>
                                </p:cTn>
                              </p:par>
                            </p:childTnLst>
                          </p:cTn>
                        </p:par>
                        <p:par>
                          <p:cTn id="154" fill="hold" nodeType="afterGroup">
                            <p:stCondLst>
                              <p:cond delay="5000"/>
                            </p:stCondLst>
                            <p:childTnLst>
                              <p:par>
                                <p:cTn id="155" presetID="10" presetClass="entr" presetSubtype="0" fill="hold" nodeType="afterEffect">
                                  <p:stCondLst>
                                    <p:cond delay="0"/>
                                  </p:stCondLst>
                                  <p:childTnLst>
                                    <p:set>
                                      <p:cBhvr>
                                        <p:cTn id="156" dur="1" fill="hold">
                                          <p:stCondLst>
                                            <p:cond delay="0"/>
                                          </p:stCondLst>
                                        </p:cTn>
                                        <p:tgtEl>
                                          <p:spTgt spid="2"/>
                                        </p:tgtEl>
                                        <p:attrNameLst>
                                          <p:attrName>style.visibility</p:attrName>
                                        </p:attrNameLst>
                                      </p:cBhvr>
                                      <p:to>
                                        <p:strVal val="visible"/>
                                      </p:to>
                                    </p:set>
                                    <p:animEffect transition="in" filter="fade">
                                      <p:cBhvr>
                                        <p:cTn id="157" dur="1000"/>
                                        <p:tgtEl>
                                          <p:spTgt spid="2"/>
                                        </p:tgtEl>
                                      </p:cBhvr>
                                    </p:animEffect>
                                  </p:childTnLst>
                                </p:cTn>
                              </p:par>
                              <p:par>
                                <p:cTn id="158" presetID="10" presetClass="entr" presetSubtype="0" fill="hold" nodeType="withEffect">
                                  <p:stCondLst>
                                    <p:cond delay="0"/>
                                  </p:stCondLst>
                                  <p:childTnLst>
                                    <p:set>
                                      <p:cBhvr>
                                        <p:cTn id="159" dur="1" fill="hold">
                                          <p:stCondLst>
                                            <p:cond delay="0"/>
                                          </p:stCondLst>
                                        </p:cTn>
                                        <p:tgtEl>
                                          <p:spTgt spid="3"/>
                                        </p:tgtEl>
                                        <p:attrNameLst>
                                          <p:attrName>style.visibility</p:attrName>
                                        </p:attrNameLst>
                                      </p:cBhvr>
                                      <p:to>
                                        <p:strVal val="visible"/>
                                      </p:to>
                                    </p:set>
                                    <p:animEffect transition="in" filter="fade">
                                      <p:cBhvr>
                                        <p:cTn id="16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65" grpId="0" animBg="1"/>
      <p:bldP spid="65" grpId="1" animBg="1"/>
      <p:bldP spid="65" grpId="2" animBg="1"/>
      <p:bldP spid="65" grpId="3" animBg="1"/>
      <p:bldP spid="66" grpId="0" animBg="1"/>
      <p:bldP spid="66" grpId="1" animBg="1"/>
      <p:bldP spid="66" grpId="2" animBg="1"/>
      <p:bldP spid="66" grpId="3" animBg="1"/>
      <p:bldP spid="67" grpId="0" animBg="1"/>
      <p:bldP spid="67" grpId="1" animBg="1"/>
      <p:bldP spid="67" grpId="2" animBg="1"/>
      <p:bldP spid="67" grpId="3" animBg="1"/>
      <p:bldP spid="93" grpId="0" animBg="1"/>
      <p:bldP spid="93" grpId="1" animBg="1"/>
      <p:bldP spid="94" grpId="0" animBg="1"/>
      <p:bldP spid="9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Applications of Graph </a:t>
            </a:r>
            <a:endParaRPr lang="en-US" dirty="0" smtClean="0"/>
          </a:p>
        </p:txBody>
      </p:sp>
      <p:sp>
        <p:nvSpPr>
          <p:cNvPr id="8195" name="Content Placeholder 2"/>
          <p:cNvSpPr>
            <a:spLocks noGrp="1"/>
          </p:cNvSpPr>
          <p:nvPr>
            <p:ph idx="1"/>
          </p:nvPr>
        </p:nvSpPr>
        <p:spPr/>
        <p:txBody>
          <a:bodyPr/>
          <a:lstStyle/>
          <a:p>
            <a:pPr eaLnBrk="1" hangingPunct="1"/>
            <a:r>
              <a:rPr lang="en-US" smtClean="0"/>
              <a:t>Job assignments</a:t>
            </a:r>
          </a:p>
        </p:txBody>
      </p:sp>
      <p:sp>
        <p:nvSpPr>
          <p:cNvPr id="8196" name="Line 543"/>
          <p:cNvSpPr>
            <a:spLocks noChangeShapeType="1"/>
          </p:cNvSpPr>
          <p:nvPr/>
        </p:nvSpPr>
        <p:spPr bwMode="auto">
          <a:xfrm rot="12408174" flipH="1">
            <a:off x="4089400" y="2365375"/>
            <a:ext cx="1074738" cy="2508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Line 543"/>
          <p:cNvSpPr>
            <a:spLocks noChangeShapeType="1"/>
          </p:cNvSpPr>
          <p:nvPr/>
        </p:nvSpPr>
        <p:spPr bwMode="auto">
          <a:xfrm rot="12408174" flipH="1">
            <a:off x="3094038" y="2136775"/>
            <a:ext cx="1965325" cy="3041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198" name="Group 20"/>
          <p:cNvGrpSpPr>
            <a:grpSpLocks/>
          </p:cNvGrpSpPr>
          <p:nvPr/>
        </p:nvGrpSpPr>
        <p:grpSpPr bwMode="auto">
          <a:xfrm>
            <a:off x="2092325" y="2614613"/>
            <a:ext cx="3978275" cy="2009775"/>
            <a:chOff x="2091748" y="2614005"/>
            <a:chExt cx="3978269" cy="2010989"/>
          </a:xfrm>
        </p:grpSpPr>
        <p:sp>
          <p:nvSpPr>
            <p:cNvPr id="8201" name="Line 543"/>
            <p:cNvSpPr>
              <a:spLocks noChangeShapeType="1"/>
            </p:cNvSpPr>
            <p:nvPr/>
          </p:nvSpPr>
          <p:spPr bwMode="auto">
            <a:xfrm rot="-9191826">
              <a:off x="2091748" y="2829433"/>
              <a:ext cx="819880" cy="15656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541"/>
            <p:cNvSpPr>
              <a:spLocks noChangeShapeType="1"/>
            </p:cNvSpPr>
            <p:nvPr/>
          </p:nvSpPr>
          <p:spPr bwMode="auto">
            <a:xfrm rot="-9191826">
              <a:off x="4176855" y="2837347"/>
              <a:ext cx="790288" cy="156430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541"/>
            <p:cNvSpPr>
              <a:spLocks noChangeShapeType="1"/>
            </p:cNvSpPr>
            <p:nvPr/>
          </p:nvSpPr>
          <p:spPr bwMode="auto">
            <a:xfrm rot="12408174" flipH="1">
              <a:off x="2962957" y="2614005"/>
              <a:ext cx="93886" cy="20109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541"/>
            <p:cNvSpPr>
              <a:spLocks noChangeShapeType="1"/>
            </p:cNvSpPr>
            <p:nvPr/>
          </p:nvSpPr>
          <p:spPr bwMode="auto">
            <a:xfrm rot="-9191826">
              <a:off x="4293183" y="3081962"/>
              <a:ext cx="1776834" cy="115127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541"/>
            <p:cNvSpPr>
              <a:spLocks noChangeShapeType="1"/>
            </p:cNvSpPr>
            <p:nvPr/>
          </p:nvSpPr>
          <p:spPr bwMode="auto">
            <a:xfrm rot="-9191826">
              <a:off x="3120344" y="2834894"/>
              <a:ext cx="798738" cy="164540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Oval 544"/>
            <p:cNvSpPr>
              <a:spLocks noChangeAspect="1" noChangeArrowheads="1"/>
            </p:cNvSpPr>
            <p:nvPr/>
          </p:nvSpPr>
          <p:spPr bwMode="auto">
            <a:xfrm rot="-8831826">
              <a:off x="2420513" y="4430741"/>
              <a:ext cx="182563" cy="182563"/>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anchor="ctr"/>
            <a:lstStyle/>
            <a:p>
              <a:endParaRPr lang="en-US"/>
            </a:p>
          </p:txBody>
        </p:sp>
        <p:sp>
          <p:nvSpPr>
            <p:cNvPr id="8207" name="Oval 545"/>
            <p:cNvSpPr>
              <a:spLocks noChangeAspect="1" noChangeArrowheads="1"/>
            </p:cNvSpPr>
            <p:nvPr/>
          </p:nvSpPr>
          <p:spPr bwMode="auto">
            <a:xfrm rot="-8831826">
              <a:off x="3411113" y="4430741"/>
              <a:ext cx="182563" cy="182563"/>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anchor="ctr"/>
            <a:lstStyle/>
            <a:p>
              <a:endParaRPr lang="en-US"/>
            </a:p>
          </p:txBody>
        </p:sp>
        <p:sp>
          <p:nvSpPr>
            <p:cNvPr id="8208" name="Oval 548"/>
            <p:cNvSpPr>
              <a:spLocks noChangeAspect="1" noChangeArrowheads="1"/>
            </p:cNvSpPr>
            <p:nvPr/>
          </p:nvSpPr>
          <p:spPr bwMode="auto">
            <a:xfrm rot="-8831826">
              <a:off x="2397096" y="2625696"/>
              <a:ext cx="182563" cy="182563"/>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anchor="ctr"/>
            <a:lstStyle/>
            <a:p>
              <a:endParaRPr lang="en-US"/>
            </a:p>
          </p:txBody>
        </p:sp>
        <p:sp>
          <p:nvSpPr>
            <p:cNvPr id="8209" name="Oval 549"/>
            <p:cNvSpPr>
              <a:spLocks noChangeAspect="1" noChangeArrowheads="1"/>
            </p:cNvSpPr>
            <p:nvPr/>
          </p:nvSpPr>
          <p:spPr bwMode="auto">
            <a:xfrm rot="-8831826">
              <a:off x="4506941" y="4430741"/>
              <a:ext cx="182563" cy="182563"/>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anchor="ctr"/>
            <a:lstStyle/>
            <a:p>
              <a:endParaRPr lang="en-US"/>
            </a:p>
          </p:txBody>
        </p:sp>
        <p:sp>
          <p:nvSpPr>
            <p:cNvPr id="8210" name="Oval 546"/>
            <p:cNvSpPr>
              <a:spLocks noChangeAspect="1" noChangeArrowheads="1"/>
            </p:cNvSpPr>
            <p:nvPr/>
          </p:nvSpPr>
          <p:spPr bwMode="auto">
            <a:xfrm rot="-8831826">
              <a:off x="5573741" y="4430741"/>
              <a:ext cx="182563" cy="182563"/>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anchor="ctr"/>
            <a:lstStyle/>
            <a:p>
              <a:endParaRPr lang="en-US"/>
            </a:p>
          </p:txBody>
        </p:sp>
        <p:sp>
          <p:nvSpPr>
            <p:cNvPr id="8211" name="Oval 547"/>
            <p:cNvSpPr>
              <a:spLocks noChangeAspect="1" noChangeArrowheads="1"/>
            </p:cNvSpPr>
            <p:nvPr/>
          </p:nvSpPr>
          <p:spPr bwMode="auto">
            <a:xfrm rot="-8831826">
              <a:off x="3440141" y="2625696"/>
              <a:ext cx="182563" cy="182563"/>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anchor="ctr"/>
            <a:lstStyle/>
            <a:p>
              <a:endParaRPr lang="en-US"/>
            </a:p>
          </p:txBody>
        </p:sp>
        <p:sp>
          <p:nvSpPr>
            <p:cNvPr id="8212" name="Oval 550"/>
            <p:cNvSpPr>
              <a:spLocks noChangeAspect="1" noChangeArrowheads="1"/>
            </p:cNvSpPr>
            <p:nvPr/>
          </p:nvSpPr>
          <p:spPr bwMode="auto">
            <a:xfrm rot="-8831826">
              <a:off x="4506941" y="2625696"/>
              <a:ext cx="182563" cy="182563"/>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anchor="ctr"/>
            <a:lstStyle/>
            <a:p>
              <a:endParaRPr lang="en-US"/>
            </a:p>
          </p:txBody>
        </p:sp>
        <p:sp>
          <p:nvSpPr>
            <p:cNvPr id="8213" name="Oval 550"/>
            <p:cNvSpPr>
              <a:spLocks noChangeAspect="1" noChangeArrowheads="1"/>
            </p:cNvSpPr>
            <p:nvPr/>
          </p:nvSpPr>
          <p:spPr bwMode="auto">
            <a:xfrm rot="-8831826">
              <a:off x="5573741" y="2625696"/>
              <a:ext cx="182563" cy="182563"/>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anchor="ctr"/>
            <a:lstStyle/>
            <a:p>
              <a:endParaRPr lang="en-US"/>
            </a:p>
          </p:txBody>
        </p:sp>
      </p:grpSp>
      <p:sp>
        <p:nvSpPr>
          <p:cNvPr id="8199" name="TextBox 21"/>
          <p:cNvSpPr txBox="1">
            <a:spLocks noChangeArrowheads="1"/>
          </p:cNvSpPr>
          <p:nvPr/>
        </p:nvSpPr>
        <p:spPr bwMode="auto">
          <a:xfrm>
            <a:off x="6019800" y="25146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a:t>People</a:t>
            </a:r>
          </a:p>
        </p:txBody>
      </p:sp>
      <p:sp>
        <p:nvSpPr>
          <p:cNvPr id="8200" name="TextBox 22"/>
          <p:cNvSpPr txBox="1">
            <a:spLocks noChangeArrowheads="1"/>
          </p:cNvSpPr>
          <p:nvPr/>
        </p:nvSpPr>
        <p:spPr bwMode="auto">
          <a:xfrm>
            <a:off x="6019800" y="4262438"/>
            <a:ext cx="121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a:t>Jobs</a:t>
            </a:r>
          </a:p>
        </p:txBody>
      </p:sp>
    </p:spTree>
    <p:extLst>
      <p:ext uri="{BB962C8B-B14F-4D97-AF65-F5344CB8AC3E}">
        <p14:creationId xmlns:p14="http://schemas.microsoft.com/office/powerpoint/2010/main" val="3782267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914400"/>
          </a:xfrm>
        </p:spPr>
        <p:txBody>
          <a:bodyPr/>
          <a:lstStyle/>
          <a:p>
            <a:pPr eaLnBrk="1" hangingPunct="1"/>
            <a:r>
              <a:rPr lang="en-US" smtClean="0">
                <a:latin typeface="Times New Roman" pitchFamily="16" charset="0"/>
              </a:rPr>
              <a:t>The House-and-Utilities Problem</a:t>
            </a:r>
          </a:p>
        </p:txBody>
      </p:sp>
      <p:pic>
        <p:nvPicPr>
          <p:cNvPr id="9219" name="Picture 5" descr="09_7_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143000"/>
            <a:ext cx="6477000" cy="5421313"/>
          </a:xfrm>
          <a:noFill/>
        </p:spPr>
      </p:pic>
    </p:spTree>
    <p:extLst>
      <p:ext uri="{BB962C8B-B14F-4D97-AF65-F5344CB8AC3E}">
        <p14:creationId xmlns:p14="http://schemas.microsoft.com/office/powerpoint/2010/main" val="1327103057"/>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49"/>
          <p:cNvSpPr/>
          <p:nvPr/>
        </p:nvSpPr>
        <p:spPr>
          <a:xfrm>
            <a:off x="1187450" y="3367088"/>
            <a:ext cx="3282950" cy="2974975"/>
          </a:xfrm>
          <a:custGeom>
            <a:avLst/>
            <a:gdLst>
              <a:gd name="connsiteX0" fmla="*/ 960361 w 3282647"/>
              <a:gd name="connsiteY0" fmla="*/ 0 h 2975429"/>
              <a:gd name="connsiteX1" fmla="*/ 74990 w 3282647"/>
              <a:gd name="connsiteY1" fmla="*/ 2104572 h 2975429"/>
              <a:gd name="connsiteX2" fmla="*/ 1410304 w 3282647"/>
              <a:gd name="connsiteY2" fmla="*/ 2960915 h 2975429"/>
              <a:gd name="connsiteX3" fmla="*/ 3282647 w 3282647"/>
              <a:gd name="connsiteY3" fmla="*/ 2191657 h 2975429"/>
            </a:gdLst>
            <a:ahLst/>
            <a:cxnLst>
              <a:cxn ang="0">
                <a:pos x="connsiteX0" y="connsiteY0"/>
              </a:cxn>
              <a:cxn ang="0">
                <a:pos x="connsiteX1" y="connsiteY1"/>
              </a:cxn>
              <a:cxn ang="0">
                <a:pos x="connsiteX2" y="connsiteY2"/>
              </a:cxn>
              <a:cxn ang="0">
                <a:pos x="connsiteX3" y="connsiteY3"/>
              </a:cxn>
            </a:cxnLst>
            <a:rect l="l" t="t" r="r" b="b"/>
            <a:pathLst>
              <a:path w="3282647" h="2975429">
                <a:moveTo>
                  <a:pt x="960361" y="0"/>
                </a:moveTo>
                <a:cubicBezTo>
                  <a:pt x="480180" y="805543"/>
                  <a:pt x="0" y="1611086"/>
                  <a:pt x="74990" y="2104572"/>
                </a:cubicBezTo>
                <a:cubicBezTo>
                  <a:pt x="149980" y="2598058"/>
                  <a:pt x="875695" y="2946401"/>
                  <a:pt x="1410304" y="2960915"/>
                </a:cubicBezTo>
                <a:cubicBezTo>
                  <a:pt x="1944913" y="2975429"/>
                  <a:pt x="2613780" y="2583543"/>
                  <a:pt x="3282647" y="2191657"/>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51" name="Freeform 50"/>
          <p:cNvSpPr/>
          <p:nvPr/>
        </p:nvSpPr>
        <p:spPr>
          <a:xfrm>
            <a:off x="4470400" y="2700338"/>
            <a:ext cx="3152775" cy="2814637"/>
          </a:xfrm>
          <a:custGeom>
            <a:avLst/>
            <a:gdLst>
              <a:gd name="connsiteX0" fmla="*/ 0 w 3178629"/>
              <a:gd name="connsiteY0" fmla="*/ 653143 h 2815772"/>
              <a:gd name="connsiteX1" fmla="*/ 1756229 w 3178629"/>
              <a:gd name="connsiteY1" fmla="*/ 14514 h 2815772"/>
              <a:gd name="connsiteX2" fmla="*/ 3077029 w 3178629"/>
              <a:gd name="connsiteY2" fmla="*/ 740229 h 2815772"/>
              <a:gd name="connsiteX3" fmla="*/ 2365829 w 3178629"/>
              <a:gd name="connsiteY3" fmla="*/ 2815772 h 2815772"/>
              <a:gd name="connsiteX0" fmla="*/ 0 w 3178629"/>
              <a:gd name="connsiteY0" fmla="*/ 653143 h 2815772"/>
              <a:gd name="connsiteX1" fmla="*/ 1756229 w 3178629"/>
              <a:gd name="connsiteY1" fmla="*/ 14514 h 2815772"/>
              <a:gd name="connsiteX2" fmla="*/ 3077029 w 3178629"/>
              <a:gd name="connsiteY2" fmla="*/ 740229 h 2815772"/>
              <a:gd name="connsiteX3" fmla="*/ 2365829 w 3178629"/>
              <a:gd name="connsiteY3" fmla="*/ 2815772 h 2815772"/>
              <a:gd name="connsiteX0" fmla="*/ 0 w 3153229"/>
              <a:gd name="connsiteY0" fmla="*/ 653143 h 2815772"/>
              <a:gd name="connsiteX1" fmla="*/ 1756229 w 3153229"/>
              <a:gd name="connsiteY1" fmla="*/ 14514 h 2815772"/>
              <a:gd name="connsiteX2" fmla="*/ 3077029 w 3153229"/>
              <a:gd name="connsiteY2" fmla="*/ 740229 h 2815772"/>
              <a:gd name="connsiteX3" fmla="*/ 2213429 w 3153229"/>
              <a:gd name="connsiteY3" fmla="*/ 2815772 h 2815772"/>
            </a:gdLst>
            <a:ahLst/>
            <a:cxnLst>
              <a:cxn ang="0">
                <a:pos x="connsiteX0" y="connsiteY0"/>
              </a:cxn>
              <a:cxn ang="0">
                <a:pos x="connsiteX1" y="connsiteY1"/>
              </a:cxn>
              <a:cxn ang="0">
                <a:pos x="connsiteX2" y="connsiteY2"/>
              </a:cxn>
              <a:cxn ang="0">
                <a:pos x="connsiteX3" y="connsiteY3"/>
              </a:cxn>
            </a:cxnLst>
            <a:rect l="l" t="t" r="r" b="b"/>
            <a:pathLst>
              <a:path w="3153229" h="2815772">
                <a:moveTo>
                  <a:pt x="0" y="653143"/>
                </a:moveTo>
                <a:cubicBezTo>
                  <a:pt x="621695" y="326571"/>
                  <a:pt x="1243391" y="0"/>
                  <a:pt x="1756229" y="14514"/>
                </a:cubicBezTo>
                <a:cubicBezTo>
                  <a:pt x="2269067" y="29028"/>
                  <a:pt x="3000829" y="273353"/>
                  <a:pt x="3077029" y="740229"/>
                </a:cubicBezTo>
                <a:cubicBezTo>
                  <a:pt x="3153229" y="1207105"/>
                  <a:pt x="2619829" y="2011438"/>
                  <a:pt x="2213429" y="2815772"/>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52" name="Freeform 51"/>
          <p:cNvSpPr/>
          <p:nvPr/>
        </p:nvSpPr>
        <p:spPr>
          <a:xfrm>
            <a:off x="2220913" y="2193925"/>
            <a:ext cx="5761037" cy="3379788"/>
          </a:xfrm>
          <a:custGeom>
            <a:avLst/>
            <a:gdLst>
              <a:gd name="connsiteX0" fmla="*/ 0 w 5786362"/>
              <a:gd name="connsiteY0" fmla="*/ 1100667 h 3379410"/>
              <a:gd name="connsiteX1" fmla="*/ 4020457 w 5786362"/>
              <a:gd name="connsiteY1" fmla="*/ 41124 h 3379410"/>
              <a:gd name="connsiteX2" fmla="*/ 5689600 w 5786362"/>
              <a:gd name="connsiteY2" fmla="*/ 1347410 h 3379410"/>
              <a:gd name="connsiteX3" fmla="*/ 4601028 w 5786362"/>
              <a:gd name="connsiteY3" fmla="*/ 3379410 h 3379410"/>
              <a:gd name="connsiteX0" fmla="*/ 0 w 5760962"/>
              <a:gd name="connsiteY0" fmla="*/ 1100667 h 3379410"/>
              <a:gd name="connsiteX1" fmla="*/ 4020457 w 5760962"/>
              <a:gd name="connsiteY1" fmla="*/ 41124 h 3379410"/>
              <a:gd name="connsiteX2" fmla="*/ 5689600 w 5760962"/>
              <a:gd name="connsiteY2" fmla="*/ 1347410 h 3379410"/>
              <a:gd name="connsiteX3" fmla="*/ 4448628 w 5760962"/>
              <a:gd name="connsiteY3" fmla="*/ 3379410 h 3379410"/>
            </a:gdLst>
            <a:ahLst/>
            <a:cxnLst>
              <a:cxn ang="0">
                <a:pos x="connsiteX0" y="connsiteY0"/>
              </a:cxn>
              <a:cxn ang="0">
                <a:pos x="connsiteX1" y="connsiteY1"/>
              </a:cxn>
              <a:cxn ang="0">
                <a:pos x="connsiteX2" y="connsiteY2"/>
              </a:cxn>
              <a:cxn ang="0">
                <a:pos x="connsiteX3" y="connsiteY3"/>
              </a:cxn>
            </a:cxnLst>
            <a:rect l="l" t="t" r="r" b="b"/>
            <a:pathLst>
              <a:path w="5760962" h="3379410">
                <a:moveTo>
                  <a:pt x="0" y="1100667"/>
                </a:moveTo>
                <a:cubicBezTo>
                  <a:pt x="1536095" y="550333"/>
                  <a:pt x="3072190" y="0"/>
                  <a:pt x="4020457" y="41124"/>
                </a:cubicBezTo>
                <a:cubicBezTo>
                  <a:pt x="4968724" y="82248"/>
                  <a:pt x="5618238" y="791029"/>
                  <a:pt x="5689600" y="1347410"/>
                </a:cubicBezTo>
                <a:cubicBezTo>
                  <a:pt x="5760962" y="1903791"/>
                  <a:pt x="5041295" y="2641600"/>
                  <a:pt x="4448628" y="3379410"/>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0245" name="Title 1"/>
          <p:cNvSpPr>
            <a:spLocks noGrp="1"/>
          </p:cNvSpPr>
          <p:nvPr>
            <p:ph type="title"/>
          </p:nvPr>
        </p:nvSpPr>
        <p:spPr/>
        <p:txBody>
          <a:bodyPr/>
          <a:lstStyle/>
          <a:p>
            <a:pPr eaLnBrk="1" hangingPunct="1"/>
            <a:r>
              <a:rPr lang="en-US" dirty="0"/>
              <a:t>Applications of Graph </a:t>
            </a:r>
            <a:endParaRPr lang="en-US" dirty="0" smtClean="0"/>
          </a:p>
        </p:txBody>
      </p:sp>
      <p:sp>
        <p:nvSpPr>
          <p:cNvPr id="10246" name="Content Placeholder 2"/>
          <p:cNvSpPr>
            <a:spLocks noGrp="1"/>
          </p:cNvSpPr>
          <p:nvPr>
            <p:ph idx="1"/>
          </p:nvPr>
        </p:nvSpPr>
        <p:spPr/>
        <p:txBody>
          <a:bodyPr/>
          <a:lstStyle/>
          <a:p>
            <a:pPr eaLnBrk="1" hangingPunct="1"/>
            <a:r>
              <a:rPr lang="en-US" smtClean="0"/>
              <a:t>Utilities Problem</a:t>
            </a:r>
          </a:p>
        </p:txBody>
      </p:sp>
      <p:sp>
        <p:nvSpPr>
          <p:cNvPr id="40" name="Line 542"/>
          <p:cNvSpPr>
            <a:spLocks noChangeShapeType="1"/>
          </p:cNvSpPr>
          <p:nvPr/>
        </p:nvSpPr>
        <p:spPr bwMode="auto">
          <a:xfrm rot="-9491826">
            <a:off x="4189413" y="3883025"/>
            <a:ext cx="2819400" cy="1169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542"/>
          <p:cNvSpPr>
            <a:spLocks noChangeShapeType="1"/>
          </p:cNvSpPr>
          <p:nvPr/>
        </p:nvSpPr>
        <p:spPr bwMode="auto">
          <a:xfrm rot="-9491826">
            <a:off x="1855788" y="3906838"/>
            <a:ext cx="2938462" cy="1122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42"/>
          <p:cNvSpPr>
            <a:spLocks noChangeShapeType="1"/>
          </p:cNvSpPr>
          <p:nvPr/>
        </p:nvSpPr>
        <p:spPr bwMode="auto">
          <a:xfrm rot="-9491826">
            <a:off x="1971675" y="4310063"/>
            <a:ext cx="4970463" cy="392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50" name="Group 46"/>
          <p:cNvGrpSpPr>
            <a:grpSpLocks/>
          </p:cNvGrpSpPr>
          <p:nvPr/>
        </p:nvGrpSpPr>
        <p:grpSpPr bwMode="auto">
          <a:xfrm>
            <a:off x="1787525" y="2587625"/>
            <a:ext cx="5297488" cy="3725863"/>
            <a:chOff x="1787340" y="2587041"/>
            <a:chExt cx="5297178" cy="3725935"/>
          </a:xfrm>
        </p:grpSpPr>
        <p:sp>
          <p:nvSpPr>
            <p:cNvPr id="10251" name="Line 542"/>
            <p:cNvSpPr>
              <a:spLocks noChangeShapeType="1"/>
            </p:cNvSpPr>
            <p:nvPr/>
          </p:nvSpPr>
          <p:spPr bwMode="auto">
            <a:xfrm rot="-9491826">
              <a:off x="4085060" y="3478067"/>
              <a:ext cx="792452" cy="19809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542"/>
            <p:cNvSpPr>
              <a:spLocks noChangeShapeType="1"/>
            </p:cNvSpPr>
            <p:nvPr/>
          </p:nvSpPr>
          <p:spPr bwMode="auto">
            <a:xfrm rot="-9491826">
              <a:off x="6292066" y="3478069"/>
              <a:ext cx="792452" cy="19809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542"/>
            <p:cNvSpPr>
              <a:spLocks noChangeShapeType="1"/>
            </p:cNvSpPr>
            <p:nvPr/>
          </p:nvSpPr>
          <p:spPr bwMode="auto">
            <a:xfrm rot="-9491826">
              <a:off x="1787340" y="3478069"/>
              <a:ext cx="792452" cy="19809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Line 542"/>
            <p:cNvSpPr>
              <a:spLocks noChangeShapeType="1"/>
            </p:cNvSpPr>
            <p:nvPr/>
          </p:nvSpPr>
          <p:spPr bwMode="auto">
            <a:xfrm rot="12108174" flipH="1">
              <a:off x="2687524" y="3055748"/>
              <a:ext cx="1304317" cy="29018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542"/>
            <p:cNvSpPr>
              <a:spLocks noChangeShapeType="1"/>
            </p:cNvSpPr>
            <p:nvPr/>
          </p:nvSpPr>
          <p:spPr bwMode="auto">
            <a:xfrm rot="12108174" flipH="1">
              <a:off x="4969761" y="2999089"/>
              <a:ext cx="1206616" cy="28627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Line 542"/>
            <p:cNvSpPr>
              <a:spLocks noChangeShapeType="1"/>
            </p:cNvSpPr>
            <p:nvPr/>
          </p:nvSpPr>
          <p:spPr bwMode="auto">
            <a:xfrm rot="12108174" flipH="1">
              <a:off x="2850423" y="2587041"/>
              <a:ext cx="3159292" cy="37259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Oval 548"/>
            <p:cNvSpPr>
              <a:spLocks noChangeAspect="1" noChangeArrowheads="1"/>
            </p:cNvSpPr>
            <p:nvPr/>
          </p:nvSpPr>
          <p:spPr bwMode="auto">
            <a:xfrm>
              <a:off x="1966686" y="5306757"/>
              <a:ext cx="457200" cy="457200"/>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lIns="0" anchor="ctr"/>
            <a:lstStyle/>
            <a:p>
              <a:r>
                <a:rPr lang="en-US">
                  <a:solidFill>
                    <a:srgbClr val="FF0000"/>
                  </a:solidFill>
                </a:rPr>
                <a:t> W</a:t>
              </a:r>
            </a:p>
          </p:txBody>
        </p:sp>
        <p:sp>
          <p:nvSpPr>
            <p:cNvPr id="10258" name="Oval 548"/>
            <p:cNvSpPr>
              <a:spLocks noChangeAspect="1" noChangeArrowheads="1"/>
            </p:cNvSpPr>
            <p:nvPr/>
          </p:nvSpPr>
          <p:spPr bwMode="auto">
            <a:xfrm>
              <a:off x="4252686" y="5306757"/>
              <a:ext cx="457200" cy="457200"/>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lIns="0" anchor="ctr"/>
            <a:lstStyle/>
            <a:p>
              <a:r>
                <a:rPr lang="en-US">
                  <a:solidFill>
                    <a:srgbClr val="FF0000"/>
                  </a:solidFill>
                </a:rPr>
                <a:t> G</a:t>
              </a:r>
            </a:p>
          </p:txBody>
        </p:sp>
        <p:sp>
          <p:nvSpPr>
            <p:cNvPr id="10259" name="Oval 548"/>
            <p:cNvSpPr>
              <a:spLocks noChangeAspect="1" noChangeArrowheads="1"/>
            </p:cNvSpPr>
            <p:nvPr/>
          </p:nvSpPr>
          <p:spPr bwMode="auto">
            <a:xfrm>
              <a:off x="6462486" y="5306757"/>
              <a:ext cx="457200" cy="457200"/>
            </a:xfrm>
            <a:prstGeom prst="ellipse">
              <a:avLst/>
            </a:prstGeom>
            <a:gradFill rotWithShape="1">
              <a:gsLst>
                <a:gs pos="0">
                  <a:schemeClr val="bg1"/>
                </a:gs>
                <a:gs pos="100000">
                  <a:srgbClr val="0000CC"/>
                </a:gs>
              </a:gsLst>
              <a:path path="shape">
                <a:fillToRect l="50000" t="50000" r="50000" b="50000"/>
              </a:path>
            </a:gradFill>
            <a:ln w="9525" algn="ctr">
              <a:solidFill>
                <a:srgbClr val="0000CC"/>
              </a:solidFill>
              <a:round/>
              <a:headEnd/>
              <a:tailEnd/>
            </a:ln>
          </p:spPr>
          <p:txBody>
            <a:bodyPr wrap="none" lIns="0" anchor="ctr"/>
            <a:lstStyle/>
            <a:p>
              <a:r>
                <a:rPr lang="en-US">
                  <a:solidFill>
                    <a:srgbClr val="FF0000"/>
                  </a:solidFill>
                </a:rPr>
                <a:t> E</a:t>
              </a:r>
            </a:p>
          </p:txBody>
        </p:sp>
        <p:sp>
          <p:nvSpPr>
            <p:cNvPr id="28" name="Rectangle 27"/>
            <p:cNvSpPr/>
            <p:nvPr/>
          </p:nvSpPr>
          <p:spPr>
            <a:xfrm>
              <a:off x="1966718" y="3096639"/>
              <a:ext cx="457173" cy="457209"/>
            </a:xfrm>
            <a:prstGeom prst="rect">
              <a:avLst/>
            </a:prstGeom>
            <a:gradFill>
              <a:gsLst>
                <a:gs pos="32000">
                  <a:schemeClr val="bg1"/>
                </a:gs>
                <a:gs pos="100000">
                  <a:srgbClr val="0000CC"/>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FF0000"/>
                  </a:solidFill>
                </a:rPr>
                <a:t>H</a:t>
              </a:r>
              <a:r>
                <a:rPr lang="en-US" baseline="-25000" dirty="0">
                  <a:solidFill>
                    <a:srgbClr val="FF0000"/>
                  </a:solidFill>
                </a:rPr>
                <a:t>1</a:t>
              </a:r>
            </a:p>
          </p:txBody>
        </p:sp>
        <p:sp>
          <p:nvSpPr>
            <p:cNvPr id="33" name="Rectangle 32"/>
            <p:cNvSpPr/>
            <p:nvPr/>
          </p:nvSpPr>
          <p:spPr>
            <a:xfrm>
              <a:off x="4252584" y="3096639"/>
              <a:ext cx="457173" cy="457209"/>
            </a:xfrm>
            <a:prstGeom prst="rect">
              <a:avLst/>
            </a:prstGeom>
            <a:gradFill>
              <a:gsLst>
                <a:gs pos="32000">
                  <a:schemeClr val="bg1"/>
                </a:gs>
                <a:gs pos="100000">
                  <a:srgbClr val="0000CC"/>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FF0000"/>
                  </a:solidFill>
                </a:rPr>
                <a:t>H</a:t>
              </a:r>
              <a:r>
                <a:rPr lang="en-US" baseline="-25000" dirty="0">
                  <a:solidFill>
                    <a:srgbClr val="FF0000"/>
                  </a:solidFill>
                </a:rPr>
                <a:t>2</a:t>
              </a:r>
            </a:p>
          </p:txBody>
        </p:sp>
        <p:sp>
          <p:nvSpPr>
            <p:cNvPr id="34" name="Rectangle 33"/>
            <p:cNvSpPr/>
            <p:nvPr/>
          </p:nvSpPr>
          <p:spPr>
            <a:xfrm>
              <a:off x="6462254" y="3096639"/>
              <a:ext cx="457173" cy="457209"/>
            </a:xfrm>
            <a:prstGeom prst="rect">
              <a:avLst/>
            </a:prstGeom>
            <a:gradFill>
              <a:gsLst>
                <a:gs pos="32000">
                  <a:schemeClr val="bg1"/>
                </a:gs>
                <a:gs pos="100000">
                  <a:srgbClr val="0000CC"/>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FF0000"/>
                  </a:solidFill>
                </a:rPr>
                <a:t>H</a:t>
              </a:r>
              <a:r>
                <a:rPr lang="en-US" baseline="-25000" dirty="0">
                  <a:solidFill>
                    <a:srgbClr val="FF0000"/>
                  </a:solidFill>
                </a:rPr>
                <a:t>3</a:t>
              </a:r>
            </a:p>
          </p:txBody>
        </p:sp>
      </p:grpSp>
    </p:spTree>
    <p:extLst>
      <p:ext uri="{BB962C8B-B14F-4D97-AF65-F5344CB8AC3E}">
        <p14:creationId xmlns:p14="http://schemas.microsoft.com/office/powerpoint/2010/main" val="2926181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1000"/>
                                        <p:tgtEl>
                                          <p:spTgt spid="43"/>
                                        </p:tgtEl>
                                      </p:cBhvr>
                                    </p:animEffect>
                                    <p:set>
                                      <p:cBhvr>
                                        <p:cTn id="7" dur="1" fill="hold">
                                          <p:stCondLst>
                                            <p:cond delay="999"/>
                                          </p:stCondLst>
                                        </p:cTn>
                                        <p:tgtEl>
                                          <p:spTgt spid="4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1000"/>
                                        <p:tgtEl>
                                          <p:spTgt spid="40"/>
                                        </p:tgtEl>
                                      </p:cBhvr>
                                    </p:animEffect>
                                    <p:set>
                                      <p:cBhvr>
                                        <p:cTn id="17" dur="1" fill="hold">
                                          <p:stCondLst>
                                            <p:cond delay="999"/>
                                          </p:stCondLst>
                                        </p:cTn>
                                        <p:tgtEl>
                                          <p:spTgt spid="40"/>
                                        </p:tgtEl>
                                        <p:attrNameLst>
                                          <p:attrName>style.visibility</p:attrName>
                                        </p:attrNameLst>
                                      </p:cBhvr>
                                      <p:to>
                                        <p:strVal val="hidden"/>
                                      </p:to>
                                    </p:set>
                                  </p:childTnLst>
                                </p:cTn>
                              </p:par>
                            </p:childTnLst>
                          </p:cTn>
                        </p:par>
                        <p:par>
                          <p:cTn id="18" fill="hold" nodeType="afterGroup">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1000"/>
                                        <p:tgtEl>
                                          <p:spTgt spid="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grpId="0" nodeType="clickEffect">
                                  <p:stCondLst>
                                    <p:cond delay="0"/>
                                  </p:stCondLst>
                                  <p:childTnLst>
                                    <p:animEffect transition="out" filter="fade">
                                      <p:cBhvr>
                                        <p:cTn id="25" dur="1000"/>
                                        <p:tgtEl>
                                          <p:spTgt spid="44"/>
                                        </p:tgtEl>
                                      </p:cBhvr>
                                    </p:animEffect>
                                    <p:set>
                                      <p:cBhvr>
                                        <p:cTn id="26" dur="1" fill="hold">
                                          <p:stCondLst>
                                            <p:cond delay="999"/>
                                          </p:stCondLst>
                                        </p:cTn>
                                        <p:tgtEl>
                                          <p:spTgt spid="44"/>
                                        </p:tgtEl>
                                        <p:attrNameLst>
                                          <p:attrName>style.visibility</p:attrName>
                                        </p:attrNameLst>
                                      </p:cBhvr>
                                      <p:to>
                                        <p:strVal val="hidden"/>
                                      </p:to>
                                    </p:set>
                                  </p:childTnLst>
                                </p:cTn>
                              </p:par>
                            </p:childTnLst>
                          </p:cTn>
                        </p:par>
                        <p:par>
                          <p:cTn id="27" fill="hold" nodeType="afterGroup">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40" grpId="0" animBg="1"/>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457200" y="274638"/>
            <a:ext cx="7467600" cy="563562"/>
          </a:xfrm>
        </p:spPr>
        <p:txBody>
          <a:bodyPr/>
          <a:lstStyle/>
          <a:p>
            <a:pPr eaLnBrk="1" hangingPunct="1"/>
            <a:r>
              <a:rPr lang="en-US" dirty="0"/>
              <a:t>Applications of Graph </a:t>
            </a:r>
            <a:endParaRPr lang="en-US" dirty="0" smtClean="0"/>
          </a:p>
        </p:txBody>
      </p:sp>
      <p:sp>
        <p:nvSpPr>
          <p:cNvPr id="4" name="Rectangle 3"/>
          <p:cNvSpPr/>
          <p:nvPr/>
        </p:nvSpPr>
        <p:spPr>
          <a:xfrm>
            <a:off x="304800" y="1443841"/>
            <a:ext cx="8229600" cy="5262979"/>
          </a:xfrm>
          <a:prstGeom prst="rect">
            <a:avLst/>
          </a:prstGeom>
        </p:spPr>
        <p:txBody>
          <a:bodyPr wrap="square">
            <a:spAutoFit/>
          </a:bodyPr>
          <a:lstStyle/>
          <a:p>
            <a:pPr marL="457200" indent="-457200" algn="just">
              <a:buFont typeface="Wingdings" panose="05000000000000000000" pitchFamily="2" charset="2"/>
              <a:buChar char="v"/>
            </a:pPr>
            <a:r>
              <a:rPr lang="en-US" sz="2400" dirty="0">
                <a:solidFill>
                  <a:srgbClr val="000000"/>
                </a:solidFill>
                <a:latin typeface="+mn-lt"/>
              </a:rPr>
              <a:t>Graphs are used to define the </a:t>
            </a:r>
            <a:r>
              <a:rPr lang="en-US" sz="2400" b="1" dirty="0">
                <a:solidFill>
                  <a:srgbClr val="000000"/>
                </a:solidFill>
                <a:latin typeface="+mn-lt"/>
              </a:rPr>
              <a:t>flow of computation</a:t>
            </a:r>
            <a:r>
              <a:rPr lang="en-US" sz="2400" dirty="0" smtClean="0">
                <a:solidFill>
                  <a:srgbClr val="000000"/>
                </a:solidFill>
                <a:latin typeface="+mn-lt"/>
              </a:rPr>
              <a:t>.</a:t>
            </a:r>
          </a:p>
          <a:p>
            <a:pPr marL="457200" indent="-457200" algn="just">
              <a:buFont typeface="Wingdings" panose="05000000000000000000" pitchFamily="2" charset="2"/>
              <a:buChar char="v"/>
            </a:pPr>
            <a:endParaRPr lang="en-US" sz="2400" dirty="0">
              <a:solidFill>
                <a:srgbClr val="000000"/>
              </a:solidFill>
              <a:latin typeface="+mn-lt"/>
            </a:endParaRPr>
          </a:p>
          <a:p>
            <a:pPr marL="457200" indent="-457200" algn="just">
              <a:buFont typeface="Wingdings" panose="05000000000000000000" pitchFamily="2" charset="2"/>
              <a:buChar char="v"/>
            </a:pPr>
            <a:r>
              <a:rPr lang="en-US" sz="2400" dirty="0">
                <a:solidFill>
                  <a:srgbClr val="000000"/>
                </a:solidFill>
                <a:latin typeface="+mn-lt"/>
              </a:rPr>
              <a:t>Graphs are used to represent </a:t>
            </a:r>
            <a:r>
              <a:rPr lang="en-US" sz="2400" b="1" dirty="0">
                <a:solidFill>
                  <a:srgbClr val="000000"/>
                </a:solidFill>
                <a:latin typeface="+mn-lt"/>
              </a:rPr>
              <a:t>networks of communication</a:t>
            </a:r>
            <a:r>
              <a:rPr lang="en-US" sz="2400" dirty="0" smtClean="0">
                <a:solidFill>
                  <a:srgbClr val="000000"/>
                </a:solidFill>
                <a:latin typeface="+mn-lt"/>
              </a:rPr>
              <a:t>.</a:t>
            </a:r>
          </a:p>
          <a:p>
            <a:pPr marL="457200" indent="-457200" algn="just">
              <a:buFont typeface="Wingdings" panose="05000000000000000000" pitchFamily="2" charset="2"/>
              <a:buChar char="v"/>
            </a:pPr>
            <a:endParaRPr lang="en-US" sz="2400" dirty="0">
              <a:solidFill>
                <a:srgbClr val="000000"/>
              </a:solidFill>
              <a:latin typeface="+mn-lt"/>
            </a:endParaRPr>
          </a:p>
          <a:p>
            <a:pPr marL="457200" indent="-457200" algn="just">
              <a:buFont typeface="Wingdings" panose="05000000000000000000" pitchFamily="2" charset="2"/>
              <a:buChar char="v"/>
            </a:pPr>
            <a:r>
              <a:rPr lang="en-US" sz="2400" dirty="0">
                <a:solidFill>
                  <a:srgbClr val="000000"/>
                </a:solidFill>
                <a:latin typeface="+mn-lt"/>
              </a:rPr>
              <a:t>Graphs are used to represent </a:t>
            </a:r>
            <a:r>
              <a:rPr lang="en-US" sz="2400" b="1" dirty="0">
                <a:solidFill>
                  <a:srgbClr val="000000"/>
                </a:solidFill>
                <a:latin typeface="+mn-lt"/>
              </a:rPr>
              <a:t>data organization</a:t>
            </a:r>
            <a:r>
              <a:rPr lang="en-US" sz="2400" dirty="0" smtClean="0">
                <a:solidFill>
                  <a:srgbClr val="000000"/>
                </a:solidFill>
                <a:latin typeface="+mn-lt"/>
              </a:rPr>
              <a:t>.</a:t>
            </a:r>
          </a:p>
          <a:p>
            <a:pPr marL="457200" indent="-457200" algn="just">
              <a:buFont typeface="Wingdings" panose="05000000000000000000" pitchFamily="2" charset="2"/>
              <a:buChar char="v"/>
            </a:pPr>
            <a:endParaRPr lang="en-US" sz="2400" dirty="0">
              <a:solidFill>
                <a:srgbClr val="000000"/>
              </a:solidFill>
              <a:latin typeface="+mn-lt"/>
            </a:endParaRPr>
          </a:p>
          <a:p>
            <a:pPr marL="457200" indent="-457200" algn="just">
              <a:buFont typeface="Wingdings" panose="05000000000000000000" pitchFamily="2" charset="2"/>
              <a:buChar char="v"/>
            </a:pPr>
            <a:r>
              <a:rPr lang="en-US" sz="2400" dirty="0">
                <a:solidFill>
                  <a:srgbClr val="000000"/>
                </a:solidFill>
                <a:latin typeface="+mn-lt"/>
              </a:rPr>
              <a:t>Graph transformation systems work on rule-based in-memory manipulation of graphs. Graph databases ensure </a:t>
            </a:r>
            <a:r>
              <a:rPr lang="en-US" sz="2400" b="1" dirty="0">
                <a:solidFill>
                  <a:srgbClr val="000000"/>
                </a:solidFill>
                <a:latin typeface="+mn-lt"/>
              </a:rPr>
              <a:t>transaction-safe, persistent storing and querying of graph structured data</a:t>
            </a:r>
            <a:r>
              <a:rPr lang="en-US" sz="2400" dirty="0" smtClean="0">
                <a:solidFill>
                  <a:srgbClr val="000000"/>
                </a:solidFill>
                <a:latin typeface="+mn-lt"/>
              </a:rPr>
              <a:t>.</a:t>
            </a:r>
          </a:p>
          <a:p>
            <a:pPr marL="457200" indent="-457200" algn="just">
              <a:buFont typeface="Wingdings" panose="05000000000000000000" pitchFamily="2" charset="2"/>
              <a:buChar char="v"/>
            </a:pPr>
            <a:endParaRPr lang="en-US" sz="2400" dirty="0">
              <a:solidFill>
                <a:srgbClr val="000000"/>
              </a:solidFill>
              <a:latin typeface="+mn-lt"/>
            </a:endParaRPr>
          </a:p>
          <a:p>
            <a:pPr marL="457200" indent="-457200" algn="just">
              <a:buFont typeface="Wingdings" panose="05000000000000000000" pitchFamily="2" charset="2"/>
              <a:buChar char="v"/>
            </a:pPr>
            <a:r>
              <a:rPr lang="en-US" sz="2400" dirty="0">
                <a:solidFill>
                  <a:srgbClr val="000000"/>
                </a:solidFill>
                <a:latin typeface="+mn-lt"/>
              </a:rPr>
              <a:t>Graph </a:t>
            </a:r>
            <a:r>
              <a:rPr lang="en-US" sz="2400" dirty="0" smtClean="0">
                <a:solidFill>
                  <a:srgbClr val="000000"/>
                </a:solidFill>
                <a:latin typeface="+mn-lt"/>
              </a:rPr>
              <a:t>is </a:t>
            </a:r>
            <a:r>
              <a:rPr lang="en-US" sz="2400" dirty="0">
                <a:solidFill>
                  <a:srgbClr val="000000"/>
                </a:solidFill>
                <a:latin typeface="+mn-lt"/>
              </a:rPr>
              <a:t>used to find </a:t>
            </a:r>
            <a:r>
              <a:rPr lang="en-US" sz="2400" b="1" dirty="0">
                <a:solidFill>
                  <a:srgbClr val="000000"/>
                </a:solidFill>
                <a:latin typeface="+mn-lt"/>
              </a:rPr>
              <a:t>shortest path in road</a:t>
            </a:r>
            <a:r>
              <a:rPr lang="en-US" sz="2400" dirty="0">
                <a:solidFill>
                  <a:srgbClr val="000000"/>
                </a:solidFill>
                <a:latin typeface="+mn-lt"/>
              </a:rPr>
              <a:t> or a network</a:t>
            </a:r>
            <a:r>
              <a:rPr lang="en-US" sz="2400" dirty="0" smtClean="0">
                <a:solidFill>
                  <a:srgbClr val="000000"/>
                </a:solidFill>
                <a:latin typeface="+mn-lt"/>
              </a:rPr>
              <a:t>.</a:t>
            </a:r>
          </a:p>
        </p:txBody>
      </p:sp>
    </p:spTree>
    <p:extLst>
      <p:ext uri="{BB962C8B-B14F-4D97-AF65-F5344CB8AC3E}">
        <p14:creationId xmlns:p14="http://schemas.microsoft.com/office/powerpoint/2010/main" val="25252974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9567</TotalTime>
  <Words>1168</Words>
  <Application>Microsoft Office PowerPoint</Application>
  <PresentationFormat>On-screen Show (4:3)</PresentationFormat>
  <Paragraphs>371</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Oriel</vt:lpstr>
      <vt:lpstr>Equation</vt:lpstr>
      <vt:lpstr>PowerPoint Presentation</vt:lpstr>
      <vt:lpstr>PowerPoint Presentation</vt:lpstr>
      <vt:lpstr>What is Graph?</vt:lpstr>
      <vt:lpstr>What is Graph?</vt:lpstr>
      <vt:lpstr>What is Graph?</vt:lpstr>
      <vt:lpstr>Applications of Graph </vt:lpstr>
      <vt:lpstr>The House-and-Utilities Problem</vt:lpstr>
      <vt:lpstr>Applications of Graph </vt:lpstr>
      <vt:lpstr>Applications of Graph </vt:lpstr>
      <vt:lpstr>Applications of Graph </vt:lpstr>
      <vt:lpstr>Applications of Graph </vt:lpstr>
      <vt:lpstr>Applications of Graph :</vt:lpstr>
      <vt:lpstr>Applications of Graph in Biology</vt:lpstr>
      <vt:lpstr>Graph Terminology</vt:lpstr>
      <vt:lpstr>Graph Terminology</vt:lpstr>
      <vt:lpstr>Graph Terminology</vt:lpstr>
      <vt:lpstr>Graph Terminology</vt:lpstr>
      <vt:lpstr>Graph Terminology</vt:lpstr>
      <vt:lpstr>Representation of Graphs</vt:lpstr>
      <vt:lpstr>Adjacency Lists</vt:lpstr>
      <vt:lpstr>Storage Requirement</vt:lpstr>
      <vt:lpstr>Pros and Cons: adj list </vt:lpstr>
      <vt:lpstr>Adjacency Matrix</vt:lpstr>
      <vt:lpstr>Space and Time</vt:lpstr>
      <vt:lpstr>Adjacency Matrix</vt:lpstr>
      <vt:lpstr>Graph Representation – List vs. Matrix</vt:lpstr>
      <vt:lpstr>PowerPoint Presentation</vt:lpstr>
      <vt:lpstr>Graph Representation – </vt:lpstr>
      <vt:lpstr>Connected Component</vt:lpstr>
      <vt:lpstr>Strongly Connected Components</vt:lpstr>
      <vt:lpstr>Strongly Connected Components</vt:lpstr>
      <vt:lpstr>Connected Components</vt:lpstr>
      <vt:lpstr>Connected Components</vt:lpstr>
      <vt:lpstr>articulation point </vt:lpstr>
      <vt:lpstr>Reference</vt:lpstr>
      <vt:lpstr>PowerPoint Presentation</vt:lpstr>
    </vt:vector>
  </TitlesOfParts>
  <Company>Thomson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Fahad Ahmed</cp:lastModifiedBy>
  <cp:revision>285</cp:revision>
  <dcterms:created xsi:type="dcterms:W3CDTF">2017-10-29T02:20:52Z</dcterms:created>
  <dcterms:modified xsi:type="dcterms:W3CDTF">2022-03-28T03:41:26Z</dcterms:modified>
</cp:coreProperties>
</file>