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402" r:id="rId2"/>
    <p:sldId id="503" r:id="rId3"/>
    <p:sldId id="542" r:id="rId4"/>
    <p:sldId id="543" r:id="rId5"/>
    <p:sldId id="544" r:id="rId6"/>
    <p:sldId id="545" r:id="rId7"/>
    <p:sldId id="546" r:id="rId8"/>
    <p:sldId id="623" r:id="rId9"/>
    <p:sldId id="624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625" r:id="rId23"/>
    <p:sldId id="626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614" r:id="rId42"/>
    <p:sldId id="615" r:id="rId43"/>
    <p:sldId id="616" r:id="rId44"/>
    <p:sldId id="617" r:id="rId45"/>
    <p:sldId id="619" r:id="rId46"/>
    <p:sldId id="620" r:id="rId47"/>
    <p:sldId id="621" r:id="rId48"/>
    <p:sldId id="622" r:id="rId49"/>
    <p:sldId id="578" r:id="rId50"/>
    <p:sldId id="502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B383AD"/>
    <a:srgbClr val="09C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9" autoAdjust="0"/>
    <p:restoredTop sz="94660"/>
  </p:normalViewPr>
  <p:slideViewPr>
    <p:cSldViewPr>
      <p:cViewPr varScale="1">
        <p:scale>
          <a:sx n="68" d="100"/>
          <a:sy n="68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9F005-DFE0-4A14-B04F-83F4D72AD05F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8C416-849B-45E2-A6AB-185F376C75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73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3DC78-1593-4007-BD37-36D07CE68C01}" type="datetime1">
              <a:rPr lang="en-US" smtClean="0"/>
              <a:t>3/28/2022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F586-5CD2-4397-B049-3778D4015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18CBA-EC98-4475-8AF4-A819AB082843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47BB2-D279-4926-A2CD-30DDDA9EB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993E8-96B7-4F0E-9CCB-FF05DDCEBEC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6DE28-ED39-4803-96C6-CEC74CFF6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FDBED27-4B6F-4C78-ACFD-8FEC09501FBF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BA0F6D-8A96-4651-916D-0ADD6FCD1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5F0DC-12C9-4285-8599-187EF64E7CAF}" type="datetime1">
              <a:rPr lang="en-US" smtClean="0"/>
              <a:t>3/28/2022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21F87-D3CE-44EC-8BFB-30A8BCC90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89071-8F16-453D-894B-75123FAF0026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34D97-80B3-4BFC-A10A-3B4C12D46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8421E-B01D-492F-ADAA-14109F6AAC06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778CB-0A8D-4477-8617-B06F544E7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339C2B6-9E86-4D16-A769-D1ED00749CF5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F6173E-CAD8-44B2-9898-ABF5B5870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2B989-D6A3-4134-B42C-F6FCD9C4AE6E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60462-3F56-4F77-9022-A8F0DB626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6B6B4B-0F8E-47D4-B1F9-ADB48412EA62}" type="datetime1">
              <a:rPr lang="en-US" smtClean="0"/>
              <a:t>3/28/2022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25696E0-7E67-4A24-843C-E19E517F6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227D78-2023-4A03-9467-DED3F66B9C80}" type="datetime1">
              <a:rPr lang="en-US" smtClean="0"/>
              <a:t>3/28/2022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9C9D9DF-360E-45A5-BAB2-EE6C88661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591F5B-E9C9-44B7-A02C-7B7F78A563B5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D53590-7DBC-4987-9ADC-EF38977D4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8" r:id="rId4"/>
    <p:sldLayoutId id="2147483679" r:id="rId5"/>
    <p:sldLayoutId id="2147483686" r:id="rId6"/>
    <p:sldLayoutId id="2147483680" r:id="rId7"/>
    <p:sldLayoutId id="2147483687" r:id="rId8"/>
    <p:sldLayoutId id="2147483688" r:id="rId9"/>
    <p:sldLayoutId id="2147483681" r:id="rId10"/>
    <p:sldLayoutId id="214748368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1" y="5380037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2190498"/>
            <a:ext cx="3905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CSE- 207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330812" y="4003448"/>
            <a:ext cx="6798776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C00000"/>
                </a:solidFill>
              </a:rPr>
              <a:t>Lecture</a:t>
            </a:r>
            <a:r>
              <a:rPr lang="en-US" sz="3600" b="1" dirty="0">
                <a:solidFill>
                  <a:srgbClr val="C00000"/>
                </a:solidFill>
              </a:rPr>
              <a:t>: 16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</a:rPr>
              <a:t>Graph: BFS-DFS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95" y="328486"/>
            <a:ext cx="1841042" cy="17858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7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s</a:t>
            </a:r>
          </a:p>
          <a:p>
            <a:r>
              <a:rPr lang="en-US" altLang="en-US" u="none"/>
              <a:t>      0</a:t>
            </a:r>
          </a:p>
        </p:txBody>
      </p:sp>
    </p:spTree>
    <p:extLst>
      <p:ext uri="{BB962C8B-B14F-4D97-AF65-F5344CB8AC3E}">
        <p14:creationId xmlns:p14="http://schemas.microsoft.com/office/powerpoint/2010/main" val="140699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203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w  r</a:t>
            </a:r>
          </a:p>
          <a:p>
            <a:r>
              <a:rPr lang="en-US" altLang="en-US" u="none"/>
              <a:t>       1  1</a:t>
            </a:r>
          </a:p>
        </p:txBody>
      </p:sp>
    </p:spTree>
    <p:extLst>
      <p:ext uri="{BB962C8B-B14F-4D97-AF65-F5344CB8AC3E}">
        <p14:creationId xmlns:p14="http://schemas.microsoft.com/office/powerpoint/2010/main" val="194330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r   t  x</a:t>
            </a:r>
          </a:p>
          <a:p>
            <a:r>
              <a:rPr lang="en-US" altLang="en-US" u="none"/>
              <a:t>      1  2  2</a:t>
            </a:r>
          </a:p>
        </p:txBody>
      </p:sp>
    </p:spTree>
    <p:extLst>
      <p:ext uri="{BB962C8B-B14F-4D97-AF65-F5344CB8AC3E}">
        <p14:creationId xmlns:p14="http://schemas.microsoft.com/office/powerpoint/2010/main" val="36980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t  x  v</a:t>
            </a:r>
          </a:p>
          <a:p>
            <a:r>
              <a:rPr lang="en-US" altLang="en-US" u="none"/>
              <a:t>      2  2  2</a:t>
            </a:r>
          </a:p>
        </p:txBody>
      </p:sp>
    </p:spTree>
    <p:extLst>
      <p:ext uri="{BB962C8B-B14F-4D97-AF65-F5344CB8AC3E}">
        <p14:creationId xmlns:p14="http://schemas.microsoft.com/office/powerpoint/2010/main" val="90640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</a:t>
            </a:r>
            <a:endParaRPr lang="en-US" altLang="en-US" b="1" u="none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x  v  u</a:t>
            </a:r>
          </a:p>
          <a:p>
            <a:r>
              <a:rPr lang="en-US" altLang="en-US" u="none"/>
              <a:t>      2  2  3</a:t>
            </a:r>
          </a:p>
        </p:txBody>
      </p:sp>
    </p:spTree>
    <p:extLst>
      <p:ext uri="{BB962C8B-B14F-4D97-AF65-F5344CB8AC3E}">
        <p14:creationId xmlns:p14="http://schemas.microsoft.com/office/powerpoint/2010/main" val="162638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v  u  y</a:t>
            </a:r>
          </a:p>
          <a:p>
            <a:r>
              <a:rPr lang="en-US" altLang="en-US" u="none"/>
              <a:t>      2  3  3</a:t>
            </a:r>
          </a:p>
        </p:txBody>
      </p:sp>
    </p:spTree>
    <p:extLst>
      <p:ext uri="{BB962C8B-B14F-4D97-AF65-F5344CB8AC3E}">
        <p14:creationId xmlns:p14="http://schemas.microsoft.com/office/powerpoint/2010/main" val="193658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1604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u  y</a:t>
            </a:r>
          </a:p>
          <a:p>
            <a:r>
              <a:rPr lang="en-US" altLang="en-US" u="none"/>
              <a:t>      3  3</a:t>
            </a:r>
          </a:p>
        </p:txBody>
      </p:sp>
    </p:spTree>
    <p:extLst>
      <p:ext uri="{BB962C8B-B14F-4D97-AF65-F5344CB8AC3E}">
        <p14:creationId xmlns:p14="http://schemas.microsoft.com/office/powerpoint/2010/main" val="88775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556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y</a:t>
            </a:r>
          </a:p>
          <a:p>
            <a:r>
              <a:rPr lang="en-US" altLang="en-US" u="none"/>
              <a:t>      3</a:t>
            </a:r>
          </a:p>
        </p:txBody>
      </p:sp>
    </p:spTree>
    <p:extLst>
      <p:ext uri="{BB962C8B-B14F-4D97-AF65-F5344CB8AC3E}">
        <p14:creationId xmlns:p14="http://schemas.microsoft.com/office/powerpoint/2010/main" val="241337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3949700" y="5295900"/>
            <a:ext cx="954088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Q:</a:t>
            </a:r>
            <a:r>
              <a:rPr lang="en-US" altLang="en-US" u="none"/>
              <a:t>  </a:t>
            </a:r>
            <a:r>
              <a:rPr lang="en-US" altLang="en-US" u="none">
                <a:sym typeface="Symbol" pitchFamily="18" charset="2"/>
              </a:rPr>
              <a:t></a:t>
            </a:r>
            <a:endParaRPr lang="en-US" altLang="en-US" u="none"/>
          </a:p>
        </p:txBody>
      </p:sp>
    </p:spTree>
    <p:extLst>
      <p:ext uri="{BB962C8B-B14F-4D97-AF65-F5344CB8AC3E}">
        <p14:creationId xmlns:p14="http://schemas.microsoft.com/office/powerpoint/2010/main" val="269553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(BFS)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0</a:t>
            </a:r>
            <a:endParaRPr lang="en-US" altLang="en-US" b="1" u="none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</a:t>
            </a:r>
            <a:endParaRPr lang="en-US" altLang="en-US" b="1" u="none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3</a:t>
            </a:r>
            <a:endParaRPr lang="en-US" altLang="en-US" b="1" u="none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2</a:t>
            </a:r>
            <a:endParaRPr lang="en-US" altLang="en-US" b="1" u="none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3802063" y="5434013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/>
              <a:t>BF Tree</a:t>
            </a:r>
          </a:p>
        </p:txBody>
      </p:sp>
    </p:spTree>
    <p:extLst>
      <p:ext uri="{BB962C8B-B14F-4D97-AF65-F5344CB8AC3E}">
        <p14:creationId xmlns:p14="http://schemas.microsoft.com/office/powerpoint/2010/main" val="120527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07A3-CDB3-45EA-90EC-F519226B634A}" type="datetime5">
              <a:rPr lang="en-US" smtClean="0"/>
              <a:t>28-Mar-22</a:t>
            </a:fld>
            <a:endParaRPr lang="en-US"/>
          </a:p>
        </p:txBody>
      </p:sp>
      <p:pic>
        <p:nvPicPr>
          <p:cNvPr id="3076" name="Picture 4" descr="C:\Users\Fahad Ahmed\Desktop\ping-features-customization-270x2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1015999"/>
            <a:ext cx="450490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Fahad Ahmed\Desktop\eul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724399" cy="457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15907" y="1054099"/>
            <a:ext cx="914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398" y="990600"/>
            <a:ext cx="2209801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61100" y="5305422"/>
            <a:ext cx="2209801" cy="258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01" y="1003300"/>
            <a:ext cx="431799" cy="1917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7854" y="-19209"/>
            <a:ext cx="4356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15">
              <a:spcBef>
                <a:spcPct val="0"/>
              </a:spcBef>
            </a:pPr>
            <a:r>
              <a:rPr lang="en-US" sz="13800" dirty="0">
                <a:solidFill>
                  <a:srgbClr val="FF0000"/>
                </a:solidFill>
                <a:latin typeface="Agency FB" panose="020B0503020202020204" pitchFamily="34" charset="0"/>
                <a:ea typeface="+mj-ea"/>
                <a:cs typeface="+mj-cs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77308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 Shortest Path</a:t>
            </a:r>
          </a:p>
          <a:p>
            <a:pPr lvl="1"/>
            <a:r>
              <a:rPr lang="en-US" dirty="0"/>
              <a:t>network (Computer, transportation[highway, flight])</a:t>
            </a:r>
          </a:p>
          <a:p>
            <a:pPr lvl="1"/>
            <a:r>
              <a:rPr lang="en-US" dirty="0"/>
              <a:t>GPS finding direction with shortest distance</a:t>
            </a:r>
          </a:p>
          <a:p>
            <a:pPr lvl="1"/>
            <a:r>
              <a:rPr lang="en-US" dirty="0"/>
              <a:t>Broadcasting of network node</a:t>
            </a:r>
          </a:p>
          <a:p>
            <a:pPr lvl="1"/>
            <a:r>
              <a:rPr lang="en-US" dirty="0"/>
              <a:t>Social network find people within k distance</a:t>
            </a:r>
          </a:p>
          <a:p>
            <a:pPr lvl="1"/>
            <a:r>
              <a:rPr lang="en-US" b="1" dirty="0"/>
              <a:t>Crawlers in Search Engines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5943600" cy="990600"/>
          </a:xfrm>
        </p:spPr>
        <p:txBody>
          <a:bodyPr/>
          <a:lstStyle/>
          <a:p>
            <a:pPr algn="ctr"/>
            <a:r>
              <a:rPr lang="en-US" dirty="0"/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73279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Algorithmic Steps   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r>
              <a:rPr lang="en-US" dirty="0"/>
              <a:t>: Push the root node in the Stack.  </a:t>
            </a:r>
          </a:p>
          <a:p>
            <a:pPr marL="0" indent="0">
              <a:buNone/>
            </a:pPr>
            <a:r>
              <a:rPr lang="en-US" b="1" dirty="0"/>
              <a:t>Step 2</a:t>
            </a:r>
            <a:r>
              <a:rPr lang="en-US" dirty="0"/>
              <a:t>: Loop until stack is empty. </a:t>
            </a:r>
          </a:p>
          <a:p>
            <a:pPr marL="0" indent="0">
              <a:buNone/>
            </a:pPr>
            <a:r>
              <a:rPr lang="en-US" b="1" dirty="0"/>
              <a:t>Step 3</a:t>
            </a:r>
            <a:r>
              <a:rPr lang="en-US" dirty="0"/>
              <a:t>: Peek the node of the stack.  </a:t>
            </a:r>
          </a:p>
          <a:p>
            <a:pPr marL="0" indent="0">
              <a:buNone/>
            </a:pPr>
            <a:r>
              <a:rPr lang="en-US" b="1" dirty="0"/>
              <a:t>Step 4</a:t>
            </a:r>
            <a:r>
              <a:rPr lang="en-US" dirty="0"/>
              <a:t>: If the node has unvisited child nodes, get the unvisited child node, mark it as traversed and push it on stack.   </a:t>
            </a:r>
          </a:p>
          <a:p>
            <a:pPr marL="0" indent="0">
              <a:buNone/>
            </a:pPr>
            <a:r>
              <a:rPr lang="en-US" b="1" dirty="0"/>
              <a:t>Step 5</a:t>
            </a:r>
            <a:r>
              <a:rPr lang="en-US" dirty="0"/>
              <a:t>: If the node does not have any unvisited child nodes, pop the node from the stack. </a:t>
            </a:r>
          </a:p>
          <a:p>
            <a:pPr marL="1371600" lvl="3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65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713640"/>
          </a:xfrm>
        </p:spPr>
        <p:txBody>
          <a:bodyPr>
            <a:normAutofit/>
          </a:bodyPr>
          <a:lstStyle/>
          <a:p>
            <a:r>
              <a:rPr lang="en-US" dirty="0"/>
              <a:t>DFS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42" y="824752"/>
            <a:ext cx="8458200" cy="5804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 DFS-iterative (G, s</a:t>
            </a:r>
            <a:r>
              <a:rPr lang="en-US" b="1"/>
              <a:t>):       </a:t>
            </a:r>
            <a:r>
              <a:rPr lang="en-US" dirty="0"/>
              <a:t>//Where G is graph and s is source vertex</a:t>
            </a:r>
          </a:p>
          <a:p>
            <a:pPr marL="0" indent="0">
              <a:buNone/>
            </a:pPr>
            <a:r>
              <a:rPr lang="en-US" dirty="0"/>
              <a:t>      let S be stack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S.push</a:t>
            </a:r>
            <a:r>
              <a:rPr lang="en-US" dirty="0"/>
              <a:t>( s )            //Inserting s in stack </a:t>
            </a:r>
          </a:p>
          <a:p>
            <a:pPr marL="0" indent="0">
              <a:buNone/>
            </a:pPr>
            <a:r>
              <a:rPr lang="en-US" dirty="0"/>
              <a:t>      mark s as visited.</a:t>
            </a:r>
          </a:p>
          <a:p>
            <a:pPr marL="0" indent="0">
              <a:buNone/>
            </a:pPr>
            <a:r>
              <a:rPr lang="en-US" dirty="0"/>
              <a:t>      while ( S is not empty):</a:t>
            </a:r>
          </a:p>
          <a:p>
            <a:pPr marL="0" indent="0">
              <a:buNone/>
            </a:pPr>
            <a:r>
              <a:rPr lang="en-US" dirty="0"/>
              <a:t>          //Pop a vertex from stack to visit next</a:t>
            </a:r>
          </a:p>
          <a:p>
            <a:pPr marL="0" indent="0">
              <a:buNone/>
            </a:pPr>
            <a:r>
              <a:rPr lang="en-US" dirty="0"/>
              <a:t>          v  =  </a:t>
            </a:r>
            <a:r>
              <a:rPr lang="en-US" dirty="0" err="1"/>
              <a:t>S.top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S.pop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         //Push all the </a:t>
            </a:r>
            <a:r>
              <a:rPr lang="en-US" dirty="0" err="1"/>
              <a:t>neighbours</a:t>
            </a:r>
            <a:r>
              <a:rPr lang="en-US" dirty="0"/>
              <a:t> of v in stack that are not visited   </a:t>
            </a:r>
          </a:p>
          <a:p>
            <a:pPr marL="0" indent="0">
              <a:buNone/>
            </a:pPr>
            <a:r>
              <a:rPr lang="en-US" dirty="0"/>
              <a:t>        for all </a:t>
            </a:r>
            <a:r>
              <a:rPr lang="en-US" dirty="0" err="1"/>
              <a:t>neighbours</a:t>
            </a:r>
            <a:r>
              <a:rPr lang="en-US" dirty="0"/>
              <a:t> w of v in Graph G:</a:t>
            </a:r>
          </a:p>
          <a:p>
            <a:pPr marL="0" indent="0">
              <a:buNone/>
            </a:pPr>
            <a:r>
              <a:rPr lang="en-US" dirty="0"/>
              <a:t>            if w is not visited :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S.push</a:t>
            </a:r>
            <a:r>
              <a:rPr lang="en-US" dirty="0"/>
              <a:t>( w )         </a:t>
            </a:r>
          </a:p>
          <a:p>
            <a:pPr marL="0" indent="0">
              <a:buNone/>
            </a:pPr>
            <a:r>
              <a:rPr lang="en-US" dirty="0"/>
              <a:t>                    mark w as visited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F516-7B34-4AEA-B33F-544B0047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FA2-EB0C-499A-80F1-2836E19B48D5}" type="datetime5">
              <a:rPr lang="en-US" smtClean="0"/>
              <a:t>28-Mar-22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8F66-52B6-4039-B8D8-C425308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pic>
        <p:nvPicPr>
          <p:cNvPr id="9" name="Picture 8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406" y="1614085"/>
            <a:ext cx="2781994" cy="210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632009"/>
            <a:ext cx="6172200" cy="261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648200" y="6260068"/>
            <a:ext cx="2971800" cy="36933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u="none" dirty="0"/>
              <a:t>Uses a global timestamp </a:t>
            </a:r>
            <a:r>
              <a:rPr lang="en-US" altLang="en-US" sz="1800" b="1" i="1" u="none" dirty="0">
                <a:solidFill>
                  <a:srgbClr val="CC3300"/>
                </a:solidFill>
              </a:rPr>
              <a:t>time</a:t>
            </a:r>
            <a:r>
              <a:rPr lang="en-US" altLang="en-US" sz="1800" u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236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</a:t>
            </a: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8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</a:t>
            </a: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0243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Tree</a:t>
            </a:r>
            <a:r>
              <a:rPr lang="en-US" dirty="0"/>
              <a:t>: Connected Acyclic undirected graph</a:t>
            </a:r>
          </a:p>
          <a:p>
            <a:r>
              <a:rPr lang="en-US" b="1" dirty="0"/>
              <a:t>Forest</a:t>
            </a:r>
            <a:r>
              <a:rPr lang="en-US" dirty="0"/>
              <a:t>: If an undirected graph is acyclic but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possibly disconnected</a:t>
            </a:r>
            <a:r>
              <a:rPr lang="en-US" dirty="0"/>
              <a:t>, it is a </a:t>
            </a:r>
            <a:r>
              <a:rPr lang="en-US" b="1" i="1" dirty="0"/>
              <a:t>forest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b="1" dirty="0"/>
              <a:t>Spanning Tree</a:t>
            </a:r>
            <a:r>
              <a:rPr lang="en-US" dirty="0"/>
              <a:t>: a tree that connects all the vertices of a graph with the minimum possible number of edges.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34982" y="3352800"/>
            <a:ext cx="801844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6575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51103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</a:t>
            </a:r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3909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157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</a:t>
            </a:r>
            <a:endParaRPr lang="en-US" altLang="en-US" b="1" u="none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4838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704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26349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72755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8909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79203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10/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6824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9113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10/</a:t>
            </a: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9437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u="none"/>
              <a:t>10/11</a:t>
            </a:r>
            <a:endParaRPr lang="en-US" altLang="en-US" b="1" u="none"/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952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Properties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Tree is a discrete structure that represents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hierarchical relationships </a:t>
            </a:r>
            <a:r>
              <a:rPr lang="en-US" dirty="0"/>
              <a:t>between individual elements or nodes. A tree in which a parent has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 more than two children </a:t>
            </a:r>
            <a:r>
              <a:rPr lang="en-US" dirty="0"/>
              <a:t>is called a binary tree.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Tree contains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 cycles </a:t>
            </a:r>
            <a:r>
              <a:rPr lang="en-US" dirty="0"/>
              <a:t>and has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n-1 edges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Tree is connected graph, and every edge is a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cut-edge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Any two vertices of graph Tree are connected by exactly one path.</a:t>
            </a:r>
          </a:p>
        </p:txBody>
      </p:sp>
    </p:spTree>
    <p:extLst>
      <p:ext uri="{BB962C8B-B14F-4D97-AF65-F5344CB8AC3E}">
        <p14:creationId xmlns:p14="http://schemas.microsoft.com/office/powerpoint/2010/main" val="2024789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(DFS)</a:t>
            </a:r>
          </a:p>
        </p:txBody>
      </p:sp>
      <p:sp>
        <p:nvSpPr>
          <p:cNvPr id="9318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none">
                <a:sym typeface="Symbol" pitchFamily="18" charset="2"/>
              </a:rPr>
              <a:t>1/8</a:t>
            </a:r>
            <a:endParaRPr lang="en-US" altLang="en-US" b="1" u="none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4/5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u="none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3/6</a:t>
            </a: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u="none"/>
              <a:t>10/11</a:t>
            </a:r>
            <a:endParaRPr lang="en-US" altLang="en-US" b="1" u="none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2/7</a:t>
            </a: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none"/>
              <a:t>9/12</a:t>
            </a:r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F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C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3189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A3C-6533-4C21-9814-F8C93332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</a:t>
            </a:r>
            <a:r>
              <a:rPr lang="en-AU" dirty="0" err="1"/>
              <a:t>Coloring</a:t>
            </a:r>
            <a:r>
              <a:rPr lang="en-AU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AB8E-8074-408F-90FE-36D5576C77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2514600"/>
            <a:ext cx="7696200" cy="38762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Graph coloring</a:t>
            </a:r>
            <a:r>
              <a:rPr lang="en-US" dirty="0"/>
              <a:t> problem involves assigning colors to certain elements of a graph subject to certain restrictions and constraints.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other words, the process of assigning colors to the vertices such that no two adjacent vertexes have the same color is caller Graph Coloring.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also known as </a:t>
            </a:r>
            <a:r>
              <a:rPr lang="en-US" b="1" dirty="0"/>
              <a:t>vertex coloring</a:t>
            </a:r>
            <a:r>
              <a:rPr lang="en-US" dirty="0"/>
              <a:t>.</a:t>
            </a:r>
          </a:p>
        </p:txBody>
      </p:sp>
      <p:pic>
        <p:nvPicPr>
          <p:cNvPr id="4" name="Picture 2" descr="https://upload.wikimedia.org/wikipedia/commons/thumb/9/90/Petersen_graph_3-coloring.svg/220px-Petersen_graph_3-color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552700" cy="24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25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A3C-6533-4C21-9814-F8C93332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</a:t>
            </a:r>
            <a:r>
              <a:rPr lang="en-AU" dirty="0" err="1"/>
              <a:t>Coloring</a:t>
            </a:r>
            <a:r>
              <a:rPr lang="en-AU" dirty="0"/>
              <a:t>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126" y="1752600"/>
            <a:ext cx="82226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+mn-lt"/>
              </a:rPr>
              <a:t>Chromatic Number: 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 The smallest number of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colours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needed to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colour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graph G is called its chromatic number.</a:t>
            </a:r>
          </a:p>
          <a:p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For example, in the above image, vertices can be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coloured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using a minimum of 2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colours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Hence the 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chromatic number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 of the graph is 2. </a:t>
            </a:r>
            <a:endParaRPr lang="en-US" sz="20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012622"/>
            <a:ext cx="4038600" cy="28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6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A3C-6533-4C21-9814-F8C93332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143000"/>
          </a:xfrm>
        </p:spPr>
        <p:txBody>
          <a:bodyPr/>
          <a:lstStyle/>
          <a:p>
            <a:r>
              <a:rPr lang="en-AU" dirty="0"/>
              <a:t>Graph </a:t>
            </a:r>
            <a:r>
              <a:rPr lang="en-AU" dirty="0" err="1"/>
              <a:t>Coloring</a:t>
            </a:r>
            <a:r>
              <a:rPr lang="en-AU" dirty="0"/>
              <a:t> Problem</a:t>
            </a:r>
          </a:p>
        </p:txBody>
      </p:sp>
      <p:pic>
        <p:nvPicPr>
          <p:cNvPr id="4098" name="Picture 2" descr="https://www.interviewbit.com/blog/wp-content/uploads/2021/11/Image-2-9-643x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-20782"/>
            <a:ext cx="4319391" cy="68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700" y="1981200"/>
            <a:ext cx="4000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+mn-lt"/>
              </a:rPr>
              <a:t>Applications of Graph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Colouring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Map Coloring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Scheduling the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Preparing Time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Conflict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Sudoku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45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A3C-6533-4C21-9814-F8C93332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143000"/>
          </a:xfrm>
        </p:spPr>
        <p:txBody>
          <a:bodyPr/>
          <a:lstStyle/>
          <a:p>
            <a:r>
              <a:rPr lang="en-AU" dirty="0"/>
              <a:t>bipartite graph</a:t>
            </a:r>
          </a:p>
        </p:txBody>
      </p:sp>
      <p:sp>
        <p:nvSpPr>
          <p:cNvPr id="8" name="AutoShape 5" descr="k=2"/>
          <p:cNvSpPr>
            <a:spLocks noChangeAspect="1" noChangeArrowheads="1"/>
          </p:cNvSpPr>
          <p:nvPr/>
        </p:nvSpPr>
        <p:spPr bwMode="auto">
          <a:xfrm>
            <a:off x="15238413" y="2638304"/>
            <a:ext cx="1023938" cy="52387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869" y="0"/>
            <a:ext cx="3682132" cy="2971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630393"/>
            <a:ext cx="838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en-US" sz="2200" dirty="0">
                <a:solidFill>
                  <a:srgbClr val="222222"/>
                </a:solidFill>
                <a:latin typeface="+mn-lt"/>
              </a:rPr>
              <a:t>A bipartite graph is a special case of a k-partite graph with k=2. </a:t>
            </a:r>
          </a:p>
          <a:p>
            <a:pPr lvl="0" algn="just"/>
            <a:r>
              <a:rPr lang="en-US" altLang="en-US" sz="2200" dirty="0">
                <a:solidFill>
                  <a:srgbClr val="222222"/>
                </a:solidFill>
                <a:latin typeface="+mn-lt"/>
              </a:rPr>
              <a:t>The illustration above shows some bipartite graphs, with vertices in each graph colored based on to which of the two disjoint sets they belong.</a:t>
            </a:r>
          </a:p>
          <a:p>
            <a:pPr lvl="0" algn="just"/>
            <a:endParaRPr lang="en-US" altLang="en-US" sz="2200" dirty="0">
              <a:solidFill>
                <a:srgbClr val="222222"/>
              </a:solidFill>
              <a:latin typeface="+mn-lt"/>
            </a:endParaRPr>
          </a:p>
          <a:p>
            <a:pPr lvl="0" algn="just"/>
            <a:r>
              <a:rPr lang="en-US" altLang="en-US" sz="2200" dirty="0">
                <a:solidFill>
                  <a:srgbClr val="222222"/>
                </a:solidFill>
                <a:latin typeface="+mn-lt"/>
              </a:rPr>
              <a:t>Bipartite graphs are equivalent to two-colorable graphs. All acyclic graphs are bipartite. 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7200" y="1599068"/>
            <a:ext cx="5004669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200" dirty="0">
                <a:solidFill>
                  <a:srgbClr val="222222"/>
                </a:solidFill>
                <a:latin typeface="+mn-lt"/>
              </a:rPr>
              <a:t>A bipartite graph, also called a </a:t>
            </a:r>
            <a:r>
              <a:rPr lang="en-US" altLang="en-US" sz="2200" b="1" dirty="0">
                <a:solidFill>
                  <a:srgbClr val="222222"/>
                </a:solidFill>
                <a:latin typeface="+mn-lt"/>
              </a:rPr>
              <a:t>bi-graph</a:t>
            </a:r>
            <a:r>
              <a:rPr lang="en-US" altLang="en-US" sz="2200" dirty="0">
                <a:solidFill>
                  <a:srgbClr val="222222"/>
                </a:solidFill>
                <a:latin typeface="+mn-lt"/>
              </a:rPr>
              <a:t>, is a set of graph vertices decomposed into two disjoint sets such that no two graph vertices within the same set are adjacent. </a:t>
            </a:r>
          </a:p>
          <a:p>
            <a:pPr lvl="0" algn="just"/>
            <a:endParaRPr lang="en-US" altLang="en-US" sz="2200" dirty="0">
              <a:solidFill>
                <a:srgbClr val="22222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168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A3C-6533-4C21-9814-F8C93332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143000"/>
          </a:xfrm>
        </p:spPr>
        <p:txBody>
          <a:bodyPr/>
          <a:lstStyle/>
          <a:p>
            <a:r>
              <a:rPr lang="en-AU" dirty="0"/>
              <a:t>bipartite graph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133600"/>
            <a:ext cx="8340436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400" dirty="0">
                <a:solidFill>
                  <a:srgbClr val="222222"/>
                </a:solidFill>
                <a:latin typeface="+mn-lt"/>
              </a:rPr>
              <a:t>To properly color any bipartite graph,</a:t>
            </a:r>
          </a:p>
          <a:p>
            <a:pPr lvl="0" algn="just"/>
            <a:endParaRPr lang="en-US" altLang="en-US" sz="2400" dirty="0">
              <a:solidFill>
                <a:srgbClr val="222222"/>
              </a:solidFill>
              <a:latin typeface="+mn-lt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+mn-lt"/>
              </a:rPr>
              <a:t>Minimum 2 colors are required.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+mn-lt"/>
              </a:rPr>
              <a:t>This ensures that the end vertices of every edge are colored with different colors.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+mn-lt"/>
              </a:rPr>
              <a:t>Bipartite graphs contain no odd cycles.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+mn-lt"/>
              </a:rPr>
              <a:t>Every sub graph of a bipartite graph is itself bipartite.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+mn-lt"/>
              </a:rPr>
              <a:t>If graph is bipartite with no edges, then it is 1-colorable.</a:t>
            </a:r>
          </a:p>
        </p:txBody>
      </p:sp>
      <p:sp>
        <p:nvSpPr>
          <p:cNvPr id="8" name="AutoShape 5" descr="k=2"/>
          <p:cNvSpPr>
            <a:spLocks noChangeAspect="1" noChangeArrowheads="1"/>
          </p:cNvSpPr>
          <p:nvPr/>
        </p:nvSpPr>
        <p:spPr bwMode="auto">
          <a:xfrm>
            <a:off x="15238413" y="2638304"/>
            <a:ext cx="1023938" cy="52387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649" y="0"/>
            <a:ext cx="3239715" cy="26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5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A3C-6533-4C21-9814-F8C93332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143000"/>
          </a:xfrm>
        </p:spPr>
        <p:txBody>
          <a:bodyPr/>
          <a:lstStyle/>
          <a:p>
            <a:r>
              <a:rPr lang="en-AU" dirty="0"/>
              <a:t>bipartite graph</a:t>
            </a:r>
          </a:p>
        </p:txBody>
      </p:sp>
      <p:sp>
        <p:nvSpPr>
          <p:cNvPr id="8" name="AutoShape 5" descr="k=2"/>
          <p:cNvSpPr>
            <a:spLocks noChangeAspect="1" noChangeArrowheads="1"/>
          </p:cNvSpPr>
          <p:nvPr/>
        </p:nvSpPr>
        <p:spPr bwMode="auto">
          <a:xfrm>
            <a:off x="15238413" y="2638304"/>
            <a:ext cx="1023938" cy="52387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79073" cy="18394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1752600"/>
            <a:ext cx="7010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+mn-lt"/>
              </a:rPr>
              <a:t>isBipartite</a:t>
            </a:r>
            <a:r>
              <a:rPr lang="en-US" sz="2000" b="1" dirty="0">
                <a:latin typeface="+mn-lt"/>
              </a:rPr>
              <a:t>(</a:t>
            </a:r>
            <a:r>
              <a:rPr lang="en-US" sz="2000" b="1" dirty="0" err="1">
                <a:latin typeface="+mn-lt"/>
              </a:rPr>
              <a:t>G,src</a:t>
            </a:r>
            <a:r>
              <a:rPr lang="en-US" sz="2000" b="1" dirty="0">
                <a:latin typeface="+mn-lt"/>
              </a:rPr>
              <a:t>){</a:t>
            </a:r>
          </a:p>
          <a:p>
            <a:r>
              <a:rPr lang="en-US" sz="2000" dirty="0">
                <a:latin typeface="+mn-lt"/>
              </a:rPr>
              <a:t>   Let q be an empty queue</a:t>
            </a:r>
          </a:p>
          <a:p>
            <a:r>
              <a:rPr lang="en-US" sz="2000" dirty="0">
                <a:latin typeface="+mn-lt"/>
              </a:rPr>
              <a:t>   s = </a:t>
            </a:r>
            <a:r>
              <a:rPr lang="en-US" sz="2000" dirty="0" err="1">
                <a:latin typeface="+mn-lt"/>
              </a:rPr>
              <a:t>src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   </a:t>
            </a:r>
            <a:r>
              <a:rPr lang="en-US" sz="2000" dirty="0" err="1">
                <a:latin typeface="+mn-lt"/>
              </a:rPr>
              <a:t>colour</a:t>
            </a:r>
            <a:r>
              <a:rPr lang="en-US" sz="2000" dirty="0">
                <a:latin typeface="+mn-lt"/>
              </a:rPr>
              <a:t> v Red</a:t>
            </a:r>
          </a:p>
          <a:p>
            <a:r>
              <a:rPr lang="en-US" sz="2000" dirty="0">
                <a:latin typeface="+mn-lt"/>
              </a:rPr>
              <a:t>   </a:t>
            </a:r>
            <a:r>
              <a:rPr lang="en-US" sz="2000" dirty="0" err="1">
                <a:latin typeface="+mn-lt"/>
              </a:rPr>
              <a:t>q.enqueue</a:t>
            </a:r>
            <a:r>
              <a:rPr lang="en-US" sz="2000" dirty="0">
                <a:latin typeface="+mn-lt"/>
              </a:rPr>
              <a:t>(s)</a:t>
            </a:r>
          </a:p>
          <a:p>
            <a:r>
              <a:rPr lang="en-US" sz="2000" dirty="0">
                <a:latin typeface="+mn-lt"/>
              </a:rPr>
              <a:t>   while !</a:t>
            </a:r>
            <a:r>
              <a:rPr lang="en-US" sz="2000" dirty="0" err="1">
                <a:latin typeface="+mn-lt"/>
              </a:rPr>
              <a:t>q.empty</a:t>
            </a:r>
            <a:r>
              <a:rPr lang="en-US" sz="2000" dirty="0">
                <a:latin typeface="+mn-lt"/>
              </a:rPr>
              <a:t>()</a:t>
            </a:r>
          </a:p>
          <a:p>
            <a:r>
              <a:rPr lang="en-US" sz="2000" dirty="0">
                <a:latin typeface="+mn-lt"/>
              </a:rPr>
              <a:t>      u = </a:t>
            </a:r>
            <a:r>
              <a:rPr lang="en-US" sz="2000" dirty="0" err="1">
                <a:latin typeface="+mn-lt"/>
              </a:rPr>
              <a:t>q.dequeue</a:t>
            </a:r>
            <a:r>
              <a:rPr lang="en-US" sz="2000" dirty="0">
                <a:latin typeface="+mn-lt"/>
              </a:rPr>
              <a:t>()</a:t>
            </a:r>
          </a:p>
          <a:p>
            <a:r>
              <a:rPr lang="en-US" sz="2000" dirty="0">
                <a:latin typeface="+mn-lt"/>
              </a:rPr>
              <a:t>      for each v in </a:t>
            </a:r>
            <a:r>
              <a:rPr lang="en-US" sz="2000" dirty="0" err="1">
                <a:latin typeface="+mn-lt"/>
              </a:rPr>
              <a:t>u.adjuptoList</a:t>
            </a:r>
            <a:r>
              <a:rPr lang="en-US" sz="2000" dirty="0">
                <a:latin typeface="+mn-lt"/>
              </a:rPr>
              <a:t>:</a:t>
            </a:r>
          </a:p>
          <a:p>
            <a:r>
              <a:rPr lang="en-US" sz="2000" dirty="0">
                <a:latin typeface="+mn-lt"/>
              </a:rPr>
              <a:t>        if </a:t>
            </a:r>
            <a:r>
              <a:rPr lang="en-US" sz="2000" dirty="0" err="1">
                <a:latin typeface="+mn-lt"/>
              </a:rPr>
              <a:t>v.color</a:t>
            </a:r>
            <a:r>
              <a:rPr lang="en-US" sz="2000" dirty="0">
                <a:latin typeface="+mn-lt"/>
              </a:rPr>
              <a:t> is nil:</a:t>
            </a:r>
          </a:p>
          <a:p>
            <a:r>
              <a:rPr lang="en-US" sz="2000" dirty="0">
                <a:latin typeface="+mn-lt"/>
              </a:rPr>
              <a:t>          </a:t>
            </a:r>
            <a:r>
              <a:rPr lang="en-US" sz="2000" dirty="0" err="1">
                <a:latin typeface="+mn-lt"/>
              </a:rPr>
              <a:t>v.color</a:t>
            </a:r>
            <a:r>
              <a:rPr lang="en-US" sz="2000" dirty="0">
                <a:latin typeface="+mn-lt"/>
              </a:rPr>
              <a:t> = (</a:t>
            </a:r>
            <a:r>
              <a:rPr lang="en-US" sz="2000" dirty="0" err="1">
                <a:latin typeface="+mn-lt"/>
              </a:rPr>
              <a:t>u.color</a:t>
            </a:r>
            <a:r>
              <a:rPr lang="en-US" sz="2000" dirty="0">
                <a:latin typeface="+mn-lt"/>
              </a:rPr>
              <a:t> == Red) ? Black : Red</a:t>
            </a:r>
          </a:p>
          <a:p>
            <a:r>
              <a:rPr lang="en-US" sz="2000" dirty="0">
                <a:latin typeface="+mn-lt"/>
              </a:rPr>
              <a:t>          </a:t>
            </a:r>
            <a:r>
              <a:rPr lang="en-US" sz="2000" dirty="0" err="1">
                <a:latin typeface="+mn-lt"/>
              </a:rPr>
              <a:t>q.enqueue</a:t>
            </a:r>
            <a:r>
              <a:rPr lang="en-US" sz="2000" dirty="0">
                <a:latin typeface="+mn-lt"/>
              </a:rPr>
              <a:t>(v)</a:t>
            </a:r>
          </a:p>
          <a:p>
            <a:r>
              <a:rPr lang="en-US" sz="2000" dirty="0">
                <a:latin typeface="+mn-lt"/>
              </a:rPr>
              <a:t>        </a:t>
            </a:r>
            <a:r>
              <a:rPr lang="en-US" sz="2000" dirty="0" err="1">
                <a:latin typeface="+mn-lt"/>
              </a:rPr>
              <a:t>elif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v.color</a:t>
            </a:r>
            <a:r>
              <a:rPr lang="en-US" sz="2000" dirty="0">
                <a:latin typeface="+mn-lt"/>
              </a:rPr>
              <a:t> == </a:t>
            </a:r>
            <a:r>
              <a:rPr lang="en-US" sz="2000" dirty="0" err="1">
                <a:latin typeface="+mn-lt"/>
              </a:rPr>
              <a:t>u.color</a:t>
            </a:r>
            <a:r>
              <a:rPr lang="en-US" sz="2000" dirty="0">
                <a:latin typeface="+mn-lt"/>
              </a:rPr>
              <a:t>:</a:t>
            </a:r>
          </a:p>
          <a:p>
            <a:r>
              <a:rPr lang="en-US" sz="2000" dirty="0">
                <a:latin typeface="+mn-lt"/>
              </a:rPr>
              <a:t>          return "Not Bipartite"</a:t>
            </a:r>
          </a:p>
          <a:p>
            <a:r>
              <a:rPr lang="en-US" sz="2000" dirty="0">
                <a:latin typeface="+mn-lt"/>
              </a:rPr>
              <a:t>   return "Bipartite"</a:t>
            </a:r>
          </a:p>
          <a:p>
            <a:r>
              <a:rPr lang="en-US" sz="2000" dirty="0">
                <a:latin typeface="+mn-lt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6461581"/>
            <a:ext cx="6549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Solution Code: https://www.geeksforgeeks.org/bipartite-graph/</a:t>
            </a:r>
          </a:p>
        </p:txBody>
      </p:sp>
    </p:spTree>
    <p:extLst>
      <p:ext uri="{BB962C8B-B14F-4D97-AF65-F5344CB8AC3E}">
        <p14:creationId xmlns:p14="http://schemas.microsoft.com/office/powerpoint/2010/main" val="1708072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A3C-6533-4C21-9814-F8C93332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143000"/>
          </a:xfrm>
        </p:spPr>
        <p:txBody>
          <a:bodyPr/>
          <a:lstStyle/>
          <a:p>
            <a:r>
              <a:rPr lang="en-AU" dirty="0"/>
              <a:t>bipartite graph</a:t>
            </a:r>
          </a:p>
        </p:txBody>
      </p:sp>
      <p:sp>
        <p:nvSpPr>
          <p:cNvPr id="8" name="AutoShape 5" descr="k=2"/>
          <p:cNvSpPr>
            <a:spLocks noChangeAspect="1" noChangeArrowheads="1"/>
          </p:cNvSpPr>
          <p:nvPr/>
        </p:nvSpPr>
        <p:spPr bwMode="auto">
          <a:xfrm>
            <a:off x="15238413" y="2638304"/>
            <a:ext cx="1023938" cy="52387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79073" cy="18394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175260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n-lt"/>
              </a:rPr>
              <a:t>Complexity:</a:t>
            </a:r>
          </a:p>
          <a:p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If </a:t>
            </a:r>
            <a:r>
              <a:rPr lang="en-US" sz="2400" b="1" dirty="0">
                <a:latin typeface="+mn-lt"/>
              </a:rPr>
              <a:t>Adjacency matrix</a:t>
            </a:r>
            <a:r>
              <a:rPr lang="en-US" sz="2400" dirty="0">
                <a:latin typeface="+mn-lt"/>
              </a:rPr>
              <a:t> is used, then: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Worst time complexity case: </a:t>
            </a:r>
            <a:r>
              <a:rPr lang="en-US" sz="2400" b="1" dirty="0">
                <a:latin typeface="+mn-lt"/>
              </a:rPr>
              <a:t>O(V^2)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Average time complexity case: </a:t>
            </a:r>
            <a:r>
              <a:rPr lang="en-US" sz="2400" b="1" dirty="0">
                <a:latin typeface="+mn-lt"/>
              </a:rPr>
              <a:t>O(V^2)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Best time complexity case: </a:t>
            </a:r>
            <a:r>
              <a:rPr lang="en-US" sz="2400" b="1" dirty="0">
                <a:latin typeface="+mn-lt"/>
              </a:rPr>
              <a:t>O(V^2)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Space complexity: </a:t>
            </a:r>
            <a:r>
              <a:rPr lang="en-US" sz="2400" b="1" dirty="0">
                <a:latin typeface="+mn-lt"/>
              </a:rPr>
              <a:t>O(V^2)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where V is the number of vertices.</a:t>
            </a:r>
          </a:p>
        </p:txBody>
      </p:sp>
    </p:spTree>
    <p:extLst>
      <p:ext uri="{BB962C8B-B14F-4D97-AF65-F5344CB8AC3E}">
        <p14:creationId xmlns:p14="http://schemas.microsoft.com/office/powerpoint/2010/main" val="3510868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A3C-6533-4C21-9814-F8C93332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</p:spPr>
        <p:txBody>
          <a:bodyPr/>
          <a:lstStyle/>
          <a:p>
            <a:r>
              <a:rPr lang="en-AU" dirty="0"/>
              <a:t>Graph Problems for Home Work</a:t>
            </a:r>
          </a:p>
        </p:txBody>
      </p:sp>
      <p:sp>
        <p:nvSpPr>
          <p:cNvPr id="8" name="AutoShape 5" descr="k=2"/>
          <p:cNvSpPr>
            <a:spLocks noChangeAspect="1" noChangeArrowheads="1"/>
          </p:cNvSpPr>
          <p:nvPr/>
        </p:nvSpPr>
        <p:spPr bwMode="auto">
          <a:xfrm>
            <a:off x="15238413" y="2638304"/>
            <a:ext cx="1023938" cy="52387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Detect Cycle in a Directed Graph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Detect Cycle in a directed graph using colors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Detect a negative cycle in a Graph  (Bellman Ford)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Detecting negative cycle using Floyd </a:t>
            </a:r>
            <a:r>
              <a:rPr lang="en-US" sz="2400" dirty="0" err="1">
                <a:latin typeface="+mn-lt"/>
              </a:rPr>
              <a:t>Warshall</a:t>
            </a:r>
            <a:endParaRPr lang="en-US" sz="24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Disjoint Set (Or Union-Find) (Detect Cycle in an Undirected Graph)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752600" y="6228691"/>
            <a:ext cx="434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https://www.geeksforgeeks.org/graph-data-structure-and-algorithms/#connectivity</a:t>
            </a:r>
          </a:p>
        </p:txBody>
      </p:sp>
    </p:spTree>
    <p:extLst>
      <p:ext uri="{BB962C8B-B14F-4D97-AF65-F5344CB8AC3E}">
        <p14:creationId xmlns:p14="http://schemas.microsoft.com/office/powerpoint/2010/main" val="1371017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A3C-6533-4C21-9814-F8C93332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AB8E-8074-408F-90FE-36D5576C77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Chapter 22 (22.1, 22.2, 22.3, 22.4) (</a:t>
            </a:r>
            <a:r>
              <a:rPr lang="en-AU" dirty="0" err="1"/>
              <a:t>Cormen</a:t>
            </a:r>
            <a:r>
              <a:rPr lang="en-AU" dirty="0"/>
              <a:t>)</a:t>
            </a:r>
          </a:p>
          <a:p>
            <a:r>
              <a:rPr lang="en-US" dirty="0"/>
              <a:t>https://www.geeksforgeeks.org/graph-data-structure-and-algorithms/#connectivity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843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Graph-searching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Given: a graph G = (V, E), directed or undirected</a:t>
            </a:r>
          </a:p>
          <a:p>
            <a:r>
              <a:rPr lang="en-US" dirty="0"/>
              <a:t>Goal: methodically explore every vertex and every edge</a:t>
            </a:r>
          </a:p>
          <a:p>
            <a:r>
              <a:rPr lang="en-US" dirty="0"/>
              <a:t>Ultimately: build a tree on the graph</a:t>
            </a:r>
          </a:p>
          <a:p>
            <a:pPr lvl="1"/>
            <a:r>
              <a:rPr lang="en-US" dirty="0"/>
              <a:t>Pick a vertex as the root</a:t>
            </a:r>
          </a:p>
          <a:p>
            <a:pPr lvl="1"/>
            <a:r>
              <a:rPr lang="en-US" dirty="0"/>
              <a:t>Choose certain edges to produce a tree</a:t>
            </a:r>
          </a:p>
          <a:p>
            <a:pPr lvl="1"/>
            <a:r>
              <a:rPr lang="en-US" dirty="0"/>
              <a:t>Note: might also build a </a:t>
            </a:r>
            <a:r>
              <a:rPr lang="en-US" i="1" dirty="0"/>
              <a:t>forest if graph is not connected</a:t>
            </a:r>
          </a:p>
          <a:p>
            <a:r>
              <a:rPr lang="en-US" altLang="en-US" sz="2800" dirty="0"/>
              <a:t>Used to </a:t>
            </a:r>
            <a:r>
              <a:rPr lang="en-US" altLang="en-US" sz="2800" dirty="0">
                <a:solidFill>
                  <a:srgbClr val="CC3300"/>
                </a:solidFill>
              </a:rPr>
              <a:t>discover the structure of a graph</a:t>
            </a:r>
            <a:r>
              <a:rPr lang="en-US" altLang="en-US" sz="2800" dirty="0"/>
              <a:t>.</a:t>
            </a:r>
          </a:p>
          <a:p>
            <a:pPr marL="73152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5109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60462-3F56-4F77-9022-A8F0DB626B8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Graph-searching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Standard graph-searching algorithms.</a:t>
            </a:r>
          </a:p>
          <a:p>
            <a:pPr lvl="1"/>
            <a:r>
              <a:rPr lang="en-US" altLang="en-US" sz="3200" dirty="0"/>
              <a:t>Breadth-first Search </a:t>
            </a:r>
            <a:r>
              <a:rPr lang="en-US" altLang="en-US" sz="3200" dirty="0">
                <a:solidFill>
                  <a:schemeClr val="hlink"/>
                </a:solidFill>
              </a:rPr>
              <a:t>(BFS)</a:t>
            </a:r>
            <a:r>
              <a:rPr lang="en-US" altLang="en-US" sz="3200" dirty="0"/>
              <a:t>.</a:t>
            </a:r>
          </a:p>
          <a:p>
            <a:pPr lvl="1"/>
            <a:r>
              <a:rPr lang="en-US" altLang="en-US" sz="3200" dirty="0"/>
              <a:t>Depth-first Search </a:t>
            </a:r>
            <a:r>
              <a:rPr lang="en-US" altLang="en-US" sz="3200" dirty="0">
                <a:solidFill>
                  <a:schemeClr val="hlink"/>
                </a:solidFill>
              </a:rPr>
              <a:t>(DFS)</a:t>
            </a:r>
            <a:r>
              <a:rPr lang="en-US" altLang="en-US" sz="3200" dirty="0"/>
              <a:t>.</a:t>
            </a:r>
          </a:p>
          <a:p>
            <a:pPr lvl="2"/>
            <a:r>
              <a:rPr lang="en-US" altLang="en-US" sz="2400" dirty="0">
                <a:solidFill>
                  <a:schemeClr val="hlink"/>
                </a:solidFill>
              </a:rPr>
              <a:t>“Search as deep as possible first.”</a:t>
            </a:r>
          </a:p>
          <a:p>
            <a:pPr marL="73152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299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400" dirty="0">
                <a:solidFill>
                  <a:schemeClr val="accent3">
                    <a:lumMod val="75000"/>
                  </a:schemeClr>
                </a:solidFill>
              </a:rPr>
              <a:t>Graph Traversals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64E3F855-542D-4CBF-8B7C-FC02D1D97130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178179" name="Picture 3" descr="C:\My Documents\bf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160838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80" name="Picture 4" descr="C:\My Documents\df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160838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85800" y="4800600"/>
            <a:ext cx="3975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itchFamily="34" charset="0"/>
              </a:rPr>
              <a:t>Both take time: O(V+E)</a:t>
            </a:r>
          </a:p>
        </p:txBody>
      </p:sp>
    </p:spTree>
    <p:extLst>
      <p:ext uri="{BB962C8B-B14F-4D97-AF65-F5344CB8AC3E}">
        <p14:creationId xmlns:p14="http://schemas.microsoft.com/office/powerpoint/2010/main" val="293231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69" y="44450"/>
            <a:ext cx="8229600" cy="857248"/>
          </a:xfrm>
        </p:spPr>
        <p:txBody>
          <a:bodyPr>
            <a:normAutofit/>
          </a:bodyPr>
          <a:lstStyle/>
          <a:p>
            <a:r>
              <a:rPr lang="en-US" dirty="0"/>
              <a:t>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19" y="793749"/>
            <a:ext cx="864178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Algorithmic Steps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Step 1: </a:t>
            </a:r>
            <a:r>
              <a:rPr lang="en-US" sz="2400" dirty="0"/>
              <a:t>Push the root node in the Queue.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Step 2</a:t>
            </a:r>
            <a:r>
              <a:rPr lang="en-US" sz="2400" dirty="0"/>
              <a:t>: Loop until the queue is empty.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Step 3: </a:t>
            </a:r>
            <a:r>
              <a:rPr lang="en-US" sz="2400" dirty="0"/>
              <a:t>Remove the node from the Queue.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Step 4</a:t>
            </a:r>
            <a:r>
              <a:rPr lang="en-US" sz="2400" dirty="0"/>
              <a:t>: If the removed node has unvisited child nodes, mark them as visited and insert the unvisited children in the queue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8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69" y="44450"/>
            <a:ext cx="8229600" cy="857248"/>
          </a:xfrm>
        </p:spPr>
        <p:txBody>
          <a:bodyPr>
            <a:normAutofit/>
          </a:bodyPr>
          <a:lstStyle/>
          <a:p>
            <a:r>
              <a:rPr lang="en-US" dirty="0"/>
              <a:t>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18" y="793749"/>
            <a:ext cx="887038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Algorithmic Procedure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2656-E3E2-47CE-AE6F-6DD873189217}"/>
              </a:ext>
            </a:extLst>
          </p:cNvPr>
          <p:cNvSpPr txBox="1"/>
          <p:nvPr/>
        </p:nvSpPr>
        <p:spPr>
          <a:xfrm>
            <a:off x="838200" y="1309282"/>
            <a:ext cx="701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BFS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G,source</a:t>
            </a:r>
            <a:r>
              <a:rPr lang="en-US" sz="2000" dirty="0">
                <a:latin typeface="+mn-lt"/>
              </a:rPr>
              <a:t>):</a:t>
            </a:r>
          </a:p>
          <a:p>
            <a:r>
              <a:rPr lang="en-US" sz="2000" dirty="0">
                <a:latin typeface="+mn-lt"/>
              </a:rPr>
              <a:t>      Q=queue(), level[]=infinity</a:t>
            </a:r>
          </a:p>
          <a:p>
            <a:r>
              <a:rPr lang="en-US" sz="2000" dirty="0">
                <a:latin typeface="+mn-lt"/>
              </a:rPr>
              <a:t>      </a:t>
            </a:r>
            <a:r>
              <a:rPr lang="en-US" sz="2000" dirty="0" err="1">
                <a:latin typeface="+mn-lt"/>
              </a:rPr>
              <a:t>Q.enqueue</a:t>
            </a:r>
            <a:r>
              <a:rPr lang="en-US" sz="2000" dirty="0">
                <a:latin typeface="+mn-lt"/>
              </a:rPr>
              <a:t>(source)</a:t>
            </a:r>
          </a:p>
          <a:p>
            <a:r>
              <a:rPr lang="en-US" sz="2000" dirty="0">
                <a:latin typeface="+mn-lt"/>
              </a:rPr>
              <a:t>      level[source]=0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      while Q is not empty</a:t>
            </a:r>
          </a:p>
          <a:p>
            <a:r>
              <a:rPr lang="en-US" sz="2000" dirty="0">
                <a:latin typeface="+mn-lt"/>
              </a:rPr>
              <a:t>         u ← </a:t>
            </a:r>
            <a:r>
              <a:rPr lang="en-US" sz="2000" dirty="0" err="1">
                <a:latin typeface="+mn-lt"/>
              </a:rPr>
              <a:t>Q.pop</a:t>
            </a:r>
            <a:r>
              <a:rPr lang="en-US" sz="2000" dirty="0">
                <a:latin typeface="+mn-lt"/>
              </a:rPr>
              <a:t>()</a:t>
            </a:r>
          </a:p>
          <a:p>
            <a:r>
              <a:rPr lang="en-US" sz="2000" i="1" dirty="0">
                <a:latin typeface="+mn-lt"/>
              </a:rPr>
              <a:t>         for all edges from u to v in </a:t>
            </a:r>
            <a:r>
              <a:rPr lang="en-US" sz="2000" i="1" dirty="0" err="1">
                <a:latin typeface="+mn-lt"/>
              </a:rPr>
              <a:t>G.adjacentEdges</a:t>
            </a:r>
            <a:r>
              <a:rPr lang="en-US" sz="2000" i="1" dirty="0">
                <a:latin typeface="+mn-lt"/>
              </a:rPr>
              <a:t>(v) do</a:t>
            </a:r>
          </a:p>
          <a:p>
            <a:r>
              <a:rPr lang="en-US" sz="2000" i="1" dirty="0">
                <a:latin typeface="+mn-lt"/>
              </a:rPr>
              <a:t>             if level[v] = infinity:</a:t>
            </a:r>
          </a:p>
          <a:p>
            <a:r>
              <a:rPr lang="en-US" sz="2000" i="1" dirty="0">
                <a:latin typeface="+mn-lt"/>
              </a:rPr>
              <a:t>                       level[u]=level[v]+1;</a:t>
            </a:r>
          </a:p>
          <a:p>
            <a:r>
              <a:rPr lang="en-US" sz="2000" i="1" dirty="0">
                <a:latin typeface="+mn-lt"/>
              </a:rPr>
              <a:t>                     </a:t>
            </a:r>
            <a:r>
              <a:rPr lang="en-US" sz="2000" i="1" dirty="0" err="1">
                <a:latin typeface="+mn-lt"/>
              </a:rPr>
              <a:t>Q.enqueue</a:t>
            </a:r>
            <a:r>
              <a:rPr lang="en-US" sz="2000" i="1" dirty="0">
                <a:latin typeface="+mn-lt"/>
              </a:rPr>
              <a:t>(v)</a:t>
            </a:r>
          </a:p>
          <a:p>
            <a:r>
              <a:rPr lang="en-US" sz="2000" i="1" dirty="0">
                <a:latin typeface="+mn-lt"/>
              </a:rPr>
              <a:t>            end if</a:t>
            </a:r>
          </a:p>
          <a:p>
            <a:r>
              <a:rPr lang="en-US" sz="2000" dirty="0">
                <a:latin typeface="+mn-lt"/>
              </a:rPr>
              <a:t>        end for</a:t>
            </a:r>
          </a:p>
          <a:p>
            <a:r>
              <a:rPr lang="en-US" sz="2000" dirty="0">
                <a:latin typeface="+mn-lt"/>
              </a:rPr>
              <a:t>       end while</a:t>
            </a:r>
          </a:p>
          <a:p>
            <a:r>
              <a:rPr lang="en-US" sz="2000" dirty="0">
                <a:latin typeface="+mn-lt"/>
              </a:rPr>
              <a:t>   Return distance;</a:t>
            </a:r>
          </a:p>
        </p:txBody>
      </p:sp>
    </p:spTree>
    <p:extLst>
      <p:ext uri="{BB962C8B-B14F-4D97-AF65-F5344CB8AC3E}">
        <p14:creationId xmlns:p14="http://schemas.microsoft.com/office/powerpoint/2010/main" val="1708087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9627</TotalTime>
  <Words>1758</Words>
  <Application>Microsoft Office PowerPoint</Application>
  <PresentationFormat>On-screen Show (4:3)</PresentationFormat>
  <Paragraphs>566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Agency FB</vt:lpstr>
      <vt:lpstr>Arial</vt:lpstr>
      <vt:lpstr>Calibri</vt:lpstr>
      <vt:lpstr>Century Schoolbook</vt:lpstr>
      <vt:lpstr>Lucida Calligraphy</vt:lpstr>
      <vt:lpstr>Times New Roman</vt:lpstr>
      <vt:lpstr>Wingdings</vt:lpstr>
      <vt:lpstr>Wingdings 2</vt:lpstr>
      <vt:lpstr>Oriel</vt:lpstr>
      <vt:lpstr>PowerPoint Presentation</vt:lpstr>
      <vt:lpstr>PowerPoint Presentation</vt:lpstr>
      <vt:lpstr>Tree</vt:lpstr>
      <vt:lpstr>Properties of trees</vt:lpstr>
      <vt:lpstr>Graph-searching Algorithms</vt:lpstr>
      <vt:lpstr>Graph-searching Algorithms</vt:lpstr>
      <vt:lpstr>Graph Traversals</vt:lpstr>
      <vt:lpstr>BFS</vt:lpstr>
      <vt:lpstr>BFS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Application of BFS</vt:lpstr>
      <vt:lpstr>DEPTH-FIRST SEARCH</vt:lpstr>
      <vt:lpstr>DFS</vt:lpstr>
      <vt:lpstr>DFS Procedure</vt:lpstr>
      <vt:lpstr>Pseudo-code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Graph Coloring Problem</vt:lpstr>
      <vt:lpstr>Graph Coloring Problem</vt:lpstr>
      <vt:lpstr>Graph Coloring Problem</vt:lpstr>
      <vt:lpstr>bipartite graph</vt:lpstr>
      <vt:lpstr>bipartite graph</vt:lpstr>
      <vt:lpstr>bipartite graph</vt:lpstr>
      <vt:lpstr>bipartite graph</vt:lpstr>
      <vt:lpstr>Graph Problems for Home Work</vt:lpstr>
      <vt:lpstr>Reference</vt:lpstr>
      <vt:lpstr>PowerPoint Presentation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Lighting Kira</cp:lastModifiedBy>
  <cp:revision>290</cp:revision>
  <dcterms:created xsi:type="dcterms:W3CDTF">2017-10-29T02:20:52Z</dcterms:created>
  <dcterms:modified xsi:type="dcterms:W3CDTF">2022-03-28T07:27:04Z</dcterms:modified>
</cp:coreProperties>
</file>