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402" r:id="rId2"/>
    <p:sldId id="434" r:id="rId3"/>
    <p:sldId id="503" r:id="rId4"/>
    <p:sldId id="560" r:id="rId5"/>
    <p:sldId id="561" r:id="rId6"/>
    <p:sldId id="504" r:id="rId7"/>
    <p:sldId id="505" r:id="rId8"/>
    <p:sldId id="506" r:id="rId9"/>
    <p:sldId id="507" r:id="rId10"/>
    <p:sldId id="567" r:id="rId11"/>
    <p:sldId id="587" r:id="rId12"/>
    <p:sldId id="509" r:id="rId13"/>
    <p:sldId id="563" r:id="rId14"/>
    <p:sldId id="564" r:id="rId15"/>
    <p:sldId id="512" r:id="rId16"/>
    <p:sldId id="565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573" r:id="rId45"/>
    <p:sldId id="574" r:id="rId46"/>
    <p:sldId id="575" r:id="rId47"/>
    <p:sldId id="541" r:id="rId48"/>
    <p:sldId id="542" r:id="rId49"/>
    <p:sldId id="566" r:id="rId50"/>
    <p:sldId id="502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3AD"/>
    <a:srgbClr val="990099"/>
    <a:srgbClr val="09C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29" autoAdjust="0"/>
    <p:restoredTop sz="94660"/>
  </p:normalViewPr>
  <p:slideViewPr>
    <p:cSldViewPr>
      <p:cViewPr varScale="1">
        <p:scale>
          <a:sx n="70" d="100"/>
          <a:sy n="70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9F005-DFE0-4A14-B04F-83F4D72AD05F}" type="datetimeFigureOut">
              <a:rPr lang="en-AU" smtClean="0"/>
              <a:t>3/04/2022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8C416-849B-45E2-A6AB-185F376C75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73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A5E59-C65F-4BA8-9701-A01331AE5926}" type="datetime3">
              <a:rPr lang="en-US" smtClean="0"/>
              <a:t>3 April 2022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F586-5CD2-4397-B049-3778D4015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FEE34-4F6A-4945-85C1-96A0B2098B8B}" type="datetime3">
              <a:rPr lang="en-US" smtClean="0"/>
              <a:t>3 April 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47BB2-D279-4926-A2CD-30DDDA9EB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AD73D-66E5-4358-A0F9-77746CD7B309}" type="datetime3">
              <a:rPr lang="en-US" smtClean="0"/>
              <a:t>3 April 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6DE28-ED39-4803-96C6-CEC74CFF6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B44A31-E69A-40EB-802C-5E47B9D9477A}" type="datetime3">
              <a:rPr lang="en-US" smtClean="0"/>
              <a:t>3 April 2022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DBA0F6D-8A96-4651-916D-0ADD6FCD1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EE9F1-1C8E-40F6-8CCA-D017598E44C0}" type="datetime3">
              <a:rPr lang="en-US" smtClean="0"/>
              <a:t>3 April 2022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21F87-D3CE-44EC-8BFB-30A8BCC90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331C5-4AFC-46D8-9CD0-6A81C797C895}" type="datetime3">
              <a:rPr lang="en-US" smtClean="0"/>
              <a:t>3 April 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34D97-80B3-4BFC-A10A-3B4C12D46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A35F2-B29D-49C6-AF70-1A07C6844028}" type="datetime3">
              <a:rPr lang="en-US" smtClean="0"/>
              <a:t>3 April 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778CB-0A8D-4477-8617-B06F544E7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E6033BE-93A7-45ED-983A-947941F83360}" type="datetime3">
              <a:rPr lang="en-US" smtClean="0"/>
              <a:t>3 April 2022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8F6173E-CAD8-44B2-9898-ABF5B58702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FFB0E-D3BB-4332-A3F4-684059173AD3}" type="datetime3">
              <a:rPr lang="en-US" smtClean="0"/>
              <a:t>3 April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60462-3F56-4F77-9022-A8F0DB626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7002837-6003-4A1F-BEEF-C1B04E4E046D}" type="datetime3">
              <a:rPr lang="en-US" smtClean="0"/>
              <a:t>3 April 2022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25696E0-7E67-4A24-843C-E19E517F6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36BF034-C2E7-4C2A-A0B9-9E278421A673}" type="datetime3">
              <a:rPr lang="en-US" smtClean="0"/>
              <a:t>3 April 2022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9C9D9DF-360E-45A5-BAB2-EE6C88661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58EA4BF-5148-445E-8E1D-24352CC8AA3C}" type="datetime3">
              <a:rPr lang="en-US" smtClean="0"/>
              <a:t>3 April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CD53590-7DBC-4987-9ADC-EF38977D4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8" r:id="rId4"/>
    <p:sldLayoutId id="2147483679" r:id="rId5"/>
    <p:sldLayoutId id="2147483686" r:id="rId6"/>
    <p:sldLayoutId id="2147483680" r:id="rId7"/>
    <p:sldLayoutId id="2147483687" r:id="rId8"/>
    <p:sldLayoutId id="2147483688" r:id="rId9"/>
    <p:sldLayoutId id="2147483681" r:id="rId10"/>
    <p:sldLayoutId id="214748368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fontAlgn="base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fontAlgn="base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fontAlgn="base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=""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1" y="5380037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2200" y="2190498"/>
            <a:ext cx="3905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6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207</a:t>
            </a:r>
          </a:p>
          <a:p>
            <a:pPr algn="ctr"/>
            <a:r>
              <a:rPr lang="en-US" sz="48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Algorithms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679221" y="3932236"/>
            <a:ext cx="5527188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 smtClean="0">
                <a:solidFill>
                  <a:srgbClr val="C00000"/>
                </a:solidFill>
              </a:rPr>
              <a:t>Lecture</a:t>
            </a:r>
            <a:r>
              <a:rPr lang="en-US" sz="3600" b="1" dirty="0" smtClean="0">
                <a:solidFill>
                  <a:srgbClr val="C00000"/>
                </a:solidFill>
              </a:rPr>
              <a:t>: 17</a:t>
            </a:r>
            <a:endParaRPr lang="en-US" sz="3600" b="1" dirty="0">
              <a:solidFill>
                <a:srgbClr val="C00000"/>
              </a:solidFill>
            </a:endParaRPr>
          </a:p>
          <a:p>
            <a:pPr algn="ctr"/>
            <a:r>
              <a:rPr lang="en-US" sz="4000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Backtracking</a:t>
            </a:r>
            <a:endParaRPr lang="en-US" sz="40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295" y="328486"/>
            <a:ext cx="1841042" cy="17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14300" y="1428750"/>
            <a:ext cx="8001000" cy="32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endParaRPr sz="2400" dirty="0"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888" y="245285"/>
            <a:ext cx="6540765" cy="44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B</a:t>
            </a:r>
            <a:r>
              <a:rPr lang="en-US" sz="4000" dirty="0" smtClean="0">
                <a:solidFill>
                  <a:srgbClr val="0070C0"/>
                </a:solidFill>
                <a:latin typeface="+mn-lt"/>
                <a:cs typeface="Arial"/>
              </a:rPr>
              <a:t>a</a:t>
            </a: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ck</a:t>
            </a:r>
            <a:r>
              <a:rPr lang="en-US" sz="4000" dirty="0" smtClean="0">
                <a:solidFill>
                  <a:srgbClr val="0070C0"/>
                </a:solidFill>
                <a:latin typeface="+mn-lt"/>
                <a:cs typeface="Arial"/>
              </a:rPr>
              <a:t>t</a:t>
            </a:r>
            <a:r>
              <a:rPr lang="en-US" sz="4000" spc="-7" dirty="0" smtClean="0">
                <a:solidFill>
                  <a:srgbClr val="0070C0"/>
                </a:solidFill>
                <a:latin typeface="+mn-lt"/>
                <a:cs typeface="Arial"/>
              </a:rPr>
              <a:t>r</a:t>
            </a: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ack</a:t>
            </a:r>
            <a:r>
              <a:rPr lang="en-US" sz="4000" dirty="0" smtClean="0">
                <a:solidFill>
                  <a:srgbClr val="0070C0"/>
                </a:solidFill>
                <a:latin typeface="+mn-lt"/>
                <a:cs typeface="Arial"/>
              </a:rPr>
              <a:t>i</a:t>
            </a: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n</a:t>
            </a:r>
            <a:r>
              <a:rPr lang="en-US" sz="4000" dirty="0" smtClean="0">
                <a:solidFill>
                  <a:srgbClr val="0070C0"/>
                </a:solidFill>
                <a:latin typeface="+mn-lt"/>
                <a:cs typeface="Arial"/>
              </a:rPr>
              <a:t>g vs Recursion</a:t>
            </a:r>
            <a:endParaRPr lang="en-US" sz="4000" dirty="0">
              <a:solidFill>
                <a:srgbClr val="0070C0"/>
              </a:solidFill>
              <a:latin typeface="+mn-lt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+mj-lt"/>
              </a:rPr>
              <a:t>Recursion is a technique that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calls the same function again and again 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until you reach the base case. </a:t>
            </a:r>
            <a:endParaRPr lang="en-US" sz="2400" dirty="0" smtClean="0">
              <a:solidFill>
                <a:srgbClr val="333333"/>
              </a:solidFill>
              <a:latin typeface="+mj-lt"/>
            </a:endParaRPr>
          </a:p>
          <a:p>
            <a:endParaRPr lang="en-US" sz="2400" dirty="0">
              <a:solidFill>
                <a:srgbClr val="333333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+mj-lt"/>
              </a:rPr>
              <a:t>Backtracking </a:t>
            </a:r>
            <a:r>
              <a:rPr lang="en-US" sz="2400" dirty="0">
                <a:solidFill>
                  <a:srgbClr val="333333"/>
                </a:solidFill>
                <a:latin typeface="+mj-lt"/>
              </a:rPr>
              <a:t>is an algorithm that finds all the possible solutions and selects the desired solution from the given set of solutions.</a:t>
            </a:r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6197814"/>
            <a:ext cx="6213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Link: https</a:t>
            </a:r>
            <a:r>
              <a:rPr lang="en-US" dirty="0"/>
              <a:t>://www.hackerearth.com/practice/basic-programming/recursion/recursion-and-backtracking/tutorial/</a:t>
            </a:r>
          </a:p>
        </p:txBody>
      </p:sp>
    </p:spTree>
    <p:extLst>
      <p:ext uri="{BB962C8B-B14F-4D97-AF65-F5344CB8AC3E}">
        <p14:creationId xmlns:p14="http://schemas.microsoft.com/office/powerpoint/2010/main" val="164110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8420" y="981455"/>
            <a:ext cx="8157972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88" y="2638806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192"/>
                </a:lnTo>
                <a:lnTo>
                  <a:pt x="4768" y="57383"/>
                </a:lnTo>
                <a:lnTo>
                  <a:pt x="13398" y="68026"/>
                </a:lnTo>
                <a:lnTo>
                  <a:pt x="25327" y="75135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2873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88" y="914400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355"/>
                </a:lnTo>
                <a:lnTo>
                  <a:pt x="4768" y="57721"/>
                </a:lnTo>
                <a:lnTo>
                  <a:pt x="13398" y="68286"/>
                </a:lnTo>
                <a:lnTo>
                  <a:pt x="25327" y="75227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3185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47342" y="678180"/>
            <a:ext cx="77724" cy="2234946"/>
          </a:xfrm>
          <a:custGeom>
            <a:avLst/>
            <a:gdLst/>
            <a:ahLst/>
            <a:cxnLst/>
            <a:rect l="l" t="t" r="r" b="b"/>
            <a:pathLst>
              <a:path w="77724" h="2234945">
                <a:moveTo>
                  <a:pt x="0" y="38862"/>
                </a:moveTo>
                <a:lnTo>
                  <a:pt x="0" y="2196084"/>
                </a:lnTo>
                <a:lnTo>
                  <a:pt x="24850" y="2232307"/>
                </a:lnTo>
                <a:lnTo>
                  <a:pt x="38862" y="2234946"/>
                </a:lnTo>
                <a:lnTo>
                  <a:pt x="43634" y="2234650"/>
                </a:lnTo>
                <a:lnTo>
                  <a:pt x="57025" y="2230394"/>
                </a:lnTo>
                <a:lnTo>
                  <a:pt x="67847" y="2221870"/>
                </a:lnTo>
                <a:lnTo>
                  <a:pt x="75085" y="2210095"/>
                </a:lnTo>
                <a:lnTo>
                  <a:pt x="77724" y="2196084"/>
                </a:lnTo>
                <a:lnTo>
                  <a:pt x="77724" y="38862"/>
                </a:lnTo>
                <a:lnTo>
                  <a:pt x="52873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889" y="684275"/>
            <a:ext cx="77724" cy="2235708"/>
          </a:xfrm>
          <a:custGeom>
            <a:avLst/>
            <a:gdLst/>
            <a:ahLst/>
            <a:cxnLst/>
            <a:rect l="l" t="t" r="r" b="b"/>
            <a:pathLst>
              <a:path w="77724" h="2235708">
                <a:moveTo>
                  <a:pt x="0" y="38862"/>
                </a:moveTo>
                <a:lnTo>
                  <a:pt x="0" y="2196846"/>
                </a:lnTo>
                <a:lnTo>
                  <a:pt x="24850" y="2233069"/>
                </a:lnTo>
                <a:lnTo>
                  <a:pt x="38862" y="2235708"/>
                </a:lnTo>
                <a:lnTo>
                  <a:pt x="43782" y="2235412"/>
                </a:lnTo>
                <a:lnTo>
                  <a:pt x="57362" y="2231156"/>
                </a:lnTo>
                <a:lnTo>
                  <a:pt x="68110" y="2222632"/>
                </a:lnTo>
                <a:lnTo>
                  <a:pt x="75179" y="2210857"/>
                </a:lnTo>
                <a:lnTo>
                  <a:pt x="77724" y="2196846"/>
                </a:lnTo>
                <a:lnTo>
                  <a:pt x="77724" y="38862"/>
                </a:lnTo>
                <a:lnTo>
                  <a:pt x="53185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4129" y="6526530"/>
            <a:ext cx="3481578" cy="77724"/>
          </a:xfrm>
          <a:custGeom>
            <a:avLst/>
            <a:gdLst/>
            <a:ahLst/>
            <a:cxnLst/>
            <a:rect l="l" t="t" r="r" b="b"/>
            <a:pathLst>
              <a:path w="3481578" h="77724">
                <a:moveTo>
                  <a:pt x="0" y="38862"/>
                </a:moveTo>
                <a:lnTo>
                  <a:pt x="295" y="43634"/>
                </a:lnTo>
                <a:lnTo>
                  <a:pt x="4551" y="57025"/>
                </a:lnTo>
                <a:lnTo>
                  <a:pt x="13075" y="67847"/>
                </a:lnTo>
                <a:lnTo>
                  <a:pt x="24850" y="75085"/>
                </a:lnTo>
                <a:lnTo>
                  <a:pt x="38862" y="77724"/>
                </a:lnTo>
                <a:lnTo>
                  <a:pt x="3442716" y="77723"/>
                </a:lnTo>
                <a:lnTo>
                  <a:pt x="3478939" y="52873"/>
                </a:lnTo>
                <a:lnTo>
                  <a:pt x="3481578" y="38861"/>
                </a:lnTo>
                <a:lnTo>
                  <a:pt x="3481282" y="34089"/>
                </a:lnTo>
                <a:lnTo>
                  <a:pt x="3477026" y="20698"/>
                </a:lnTo>
                <a:lnTo>
                  <a:pt x="3468502" y="9876"/>
                </a:lnTo>
                <a:lnTo>
                  <a:pt x="3456727" y="2638"/>
                </a:lnTo>
                <a:lnTo>
                  <a:pt x="3442716" y="0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29050" y="6477000"/>
            <a:ext cx="949451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588" y="1184147"/>
            <a:ext cx="7772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12458" y="1222248"/>
            <a:ext cx="7669530" cy="1219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spcBef>
                <a:spcPts val="229"/>
              </a:spcBef>
            </a:pPr>
            <a:r>
              <a:rPr lang="en-US" sz="5400" dirty="0">
                <a:solidFill>
                  <a:srgbClr val="FFFEE9"/>
                </a:solidFill>
                <a:latin typeface="Times New Roman"/>
                <a:cs typeface="Times New Roman"/>
              </a:rPr>
              <a:t>N- Queen Problem</a:t>
            </a:r>
          </a:p>
        </p:txBody>
      </p:sp>
      <p:pic>
        <p:nvPicPr>
          <p:cNvPr id="1026" name="Picture 2" descr="File:Eight-queens-animation.gif - Wikimedia Commons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91" y="2924532"/>
            <a:ext cx="335280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02169" y="2497229"/>
            <a:ext cx="5184781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994"/>
              </a:lnSpc>
              <a:spcBef>
                <a:spcPts val="50"/>
              </a:spcBef>
            </a:pPr>
            <a:endParaRPr sz="9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2A4AB9-0330-4683-B4AA-5A5AD0F7CFEF}"/>
              </a:ext>
            </a:extLst>
          </p:cNvPr>
          <p:cNvSpPr txBox="1"/>
          <p:nvPr/>
        </p:nvSpPr>
        <p:spPr>
          <a:xfrm>
            <a:off x="116889" y="688611"/>
            <a:ext cx="521711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213" lvl="1" indent="-214313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problem is to place n queens on an </a:t>
            </a:r>
            <a:r>
              <a:rPr lang="en-US" sz="2000" b="1" dirty="0">
                <a:latin typeface="+mn-lt"/>
              </a:rPr>
              <a:t>N-by-N</a:t>
            </a:r>
            <a:r>
              <a:rPr lang="en-US" sz="2000" dirty="0">
                <a:latin typeface="+mn-lt"/>
              </a:rPr>
              <a:t> chessboard so that no two queens attack each other .</a:t>
            </a:r>
          </a:p>
          <a:p>
            <a:pPr marL="557213" lvl="1" indent="-214313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No two Queens can be placed in same row.</a:t>
            </a:r>
          </a:p>
          <a:p>
            <a:pPr marL="557213" lvl="1" indent="-214313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No two Queens Can be places in same Column</a:t>
            </a:r>
          </a:p>
          <a:p>
            <a:pPr marL="557213" lvl="1" indent="-214313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No two queens Can be placed in same Diagonal.</a:t>
            </a:r>
          </a:p>
          <a:p>
            <a:pPr lvl="1" algn="just"/>
            <a:endParaRPr lang="en-US" sz="2000" b="1" dirty="0">
              <a:latin typeface="+mn-lt"/>
            </a:endParaRPr>
          </a:p>
          <a:p>
            <a:pPr algn="just"/>
            <a:r>
              <a:rPr lang="en-US" sz="2000" b="1" dirty="0" smtClean="0">
                <a:latin typeface="+mn-lt"/>
              </a:rPr>
              <a:t>Observation: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Case1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:   N=1	Case 2 : N=2	Case 3 : N=3     [N=1,2,3 are not possible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]</a:t>
            </a:r>
          </a:p>
          <a:p>
            <a:pPr algn="just"/>
            <a:r>
              <a:rPr lang="en-US" sz="2000" dirty="0" smtClean="0">
                <a:latin typeface="+mn-lt"/>
              </a:rPr>
              <a:t>Case </a:t>
            </a:r>
            <a:r>
              <a:rPr lang="en-US" sz="2000" dirty="0">
                <a:latin typeface="+mn-lt"/>
              </a:rPr>
              <a:t>4 : N=4 	Case 5 : N=5       </a:t>
            </a:r>
            <a:endParaRPr lang="en-US" sz="2000" dirty="0" smtClean="0">
              <a:latin typeface="+mn-lt"/>
            </a:endParaRPr>
          </a:p>
          <a:p>
            <a:pPr algn="just"/>
            <a:r>
              <a:rPr lang="en-US" sz="2000" dirty="0" smtClean="0">
                <a:latin typeface="+mn-lt"/>
              </a:rPr>
              <a:t>So</a:t>
            </a:r>
            <a:r>
              <a:rPr lang="en-US" sz="2000" dirty="0">
                <a:latin typeface="+mn-lt"/>
              </a:rPr>
              <a:t>, on…….</a:t>
            </a:r>
            <a:endParaRPr lang="en-US" sz="2000" dirty="0">
              <a:latin typeface="+mn-lt"/>
              <a:cs typeface="Arial"/>
            </a:endParaRPr>
          </a:p>
          <a:p>
            <a:pPr algn="just"/>
            <a:endParaRPr lang="en-US" sz="2000" b="1" dirty="0">
              <a:solidFill>
                <a:srgbClr val="002060"/>
              </a:solidFill>
              <a:latin typeface="+mn-lt"/>
            </a:endParaRPr>
          </a:p>
          <a:p>
            <a:pPr algn="just"/>
            <a:r>
              <a:rPr lang="en-US" sz="2000" b="1" dirty="0">
                <a:solidFill>
                  <a:srgbClr val="002060"/>
                </a:solidFill>
                <a:latin typeface="+mn-lt"/>
              </a:rPr>
              <a:t>The solution possibilities are discovered only up to </a:t>
            </a:r>
            <a:r>
              <a:rPr lang="en-US" sz="2000" b="1" i="1" dirty="0">
                <a:solidFill>
                  <a:srgbClr val="FF0000"/>
                </a:solidFill>
                <a:latin typeface="+mn-lt"/>
              </a:rPr>
              <a:t>23 queen </a:t>
            </a:r>
            <a:r>
              <a:rPr lang="en-US" sz="2000" b="1" i="1" dirty="0">
                <a:solidFill>
                  <a:srgbClr val="002060"/>
                </a:solidFill>
                <a:latin typeface="+mn-lt"/>
              </a:rPr>
              <a:t>by backtracking approach</a:t>
            </a:r>
            <a:r>
              <a:rPr lang="en-US" sz="2000" b="1" i="1" dirty="0" smtClean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3D65E9-6A96-45BA-86ED-8C2FFE418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03" y="760624"/>
            <a:ext cx="3586297" cy="36065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6888" y="245285"/>
            <a:ext cx="4599080" cy="44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N- Queen Problem</a:t>
            </a:r>
          </a:p>
        </p:txBody>
      </p:sp>
    </p:spTree>
    <p:extLst>
      <p:ext uri="{BB962C8B-B14F-4D97-AF65-F5344CB8AC3E}">
        <p14:creationId xmlns:p14="http://schemas.microsoft.com/office/powerpoint/2010/main" val="340146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02169" y="2497229"/>
            <a:ext cx="5184781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994"/>
              </a:lnSpc>
              <a:spcBef>
                <a:spcPts val="50"/>
              </a:spcBef>
            </a:pPr>
            <a:endParaRPr sz="9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2A4AB9-0330-4683-B4AA-5A5AD0F7CFEF}"/>
              </a:ext>
            </a:extLst>
          </p:cNvPr>
          <p:cNvSpPr txBox="1"/>
          <p:nvPr/>
        </p:nvSpPr>
        <p:spPr>
          <a:xfrm>
            <a:off x="116888" y="688611"/>
            <a:ext cx="86461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14300" algn="just"/>
            <a:r>
              <a:rPr lang="en-US" sz="2000" dirty="0">
                <a:latin typeface="+mn-lt"/>
              </a:rPr>
              <a:t>Backtracking </a:t>
            </a:r>
            <a:r>
              <a:rPr lang="en-US" sz="2000" dirty="0" smtClean="0">
                <a:latin typeface="+mn-lt"/>
              </a:rPr>
              <a:t>approach : </a:t>
            </a:r>
            <a:r>
              <a:rPr lang="en-US" sz="2000" spc="3" dirty="0" smtClean="0">
                <a:solidFill>
                  <a:srgbClr val="0070C0"/>
                </a:solidFill>
                <a:cs typeface="Arial"/>
              </a:rPr>
              <a:t>N- </a:t>
            </a:r>
            <a:r>
              <a:rPr lang="en-US" sz="2000" spc="3" dirty="0">
                <a:solidFill>
                  <a:srgbClr val="0070C0"/>
                </a:solidFill>
                <a:cs typeface="Arial"/>
              </a:rPr>
              <a:t>Queen Problem</a:t>
            </a:r>
          </a:p>
          <a:p>
            <a:pPr indent="-114300" algn="just"/>
            <a:endParaRPr lang="en-US" sz="2000" dirty="0">
              <a:latin typeface="+mn-lt"/>
            </a:endParaRPr>
          </a:p>
          <a:p>
            <a:pPr marL="557213" lvl="1" indent="-214313"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The idea is to place queens one by one in different columns, starting from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leftmost column</a:t>
            </a:r>
            <a:r>
              <a:rPr lang="en-US" sz="2000" dirty="0">
                <a:latin typeface="+mn-lt"/>
              </a:rPr>
              <a:t>. </a:t>
            </a:r>
            <a:endParaRPr lang="en-US" sz="2000" dirty="0" smtClean="0">
              <a:latin typeface="+mn-lt"/>
            </a:endParaRPr>
          </a:p>
          <a:p>
            <a:pPr marL="557213" lvl="1" indent="-214313" algn="just">
              <a:buFont typeface="Wingdings" panose="05000000000000000000" pitchFamily="2" charset="2"/>
              <a:buChar char="v"/>
            </a:pPr>
            <a:endParaRPr lang="en-US" sz="2000" dirty="0" smtClean="0">
              <a:latin typeface="+mn-lt"/>
            </a:endParaRPr>
          </a:p>
          <a:p>
            <a:pPr marL="557213" lvl="1" indent="-214313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When </a:t>
            </a:r>
            <a:r>
              <a:rPr lang="en-US" sz="2000" dirty="0">
                <a:latin typeface="+mn-lt"/>
              </a:rPr>
              <a:t>we place a queen in a column, we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check for clashes </a:t>
            </a:r>
            <a:r>
              <a:rPr lang="en-US" sz="2000" dirty="0">
                <a:latin typeface="+mn-lt"/>
              </a:rPr>
              <a:t>with already placed queens. </a:t>
            </a:r>
            <a:endParaRPr lang="en-US" sz="2000" dirty="0" smtClean="0">
              <a:latin typeface="+mn-lt"/>
            </a:endParaRPr>
          </a:p>
          <a:p>
            <a:pPr marL="557213" lvl="1" indent="-214313" algn="just">
              <a:buFont typeface="Wingdings" panose="05000000000000000000" pitchFamily="2" charset="2"/>
              <a:buChar char="v"/>
            </a:pPr>
            <a:endParaRPr lang="en-US" sz="2000" dirty="0" smtClean="0">
              <a:latin typeface="+mn-lt"/>
            </a:endParaRPr>
          </a:p>
          <a:p>
            <a:pPr marL="557213" lvl="1" indent="-214313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In </a:t>
            </a:r>
            <a:r>
              <a:rPr lang="en-US" sz="2000" dirty="0">
                <a:latin typeface="+mn-lt"/>
              </a:rPr>
              <a:t>the current column, if we find a row for which there is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no clash</a:t>
            </a:r>
            <a:r>
              <a:rPr lang="en-US" sz="2000" dirty="0">
                <a:latin typeface="+mn-lt"/>
              </a:rPr>
              <a:t>, we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mark this row and column </a:t>
            </a:r>
            <a:r>
              <a:rPr lang="en-US" sz="2000" dirty="0">
                <a:latin typeface="+mn-lt"/>
              </a:rPr>
              <a:t>as part of the solution</a:t>
            </a:r>
            <a:r>
              <a:rPr lang="en-US" sz="2000" dirty="0" smtClean="0">
                <a:latin typeface="+mn-lt"/>
              </a:rPr>
              <a:t>.</a:t>
            </a:r>
          </a:p>
          <a:p>
            <a:pPr marL="557213" lvl="1" indent="-214313" algn="just">
              <a:buFont typeface="Wingdings" panose="05000000000000000000" pitchFamily="2" charset="2"/>
              <a:buChar char="v"/>
            </a:pPr>
            <a:endParaRPr lang="en-US" sz="2000" dirty="0" smtClean="0">
              <a:latin typeface="+mn-lt"/>
            </a:endParaRPr>
          </a:p>
          <a:p>
            <a:pPr marL="557213" lvl="1" indent="-214313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If we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do not find such a row </a:t>
            </a:r>
            <a:r>
              <a:rPr lang="en-US" sz="2000" dirty="0">
                <a:latin typeface="+mn-lt"/>
              </a:rPr>
              <a:t>due to clashes then we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backtrack and return false.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3D65E9-6A96-45BA-86ED-8C2FFE4188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71" y="0"/>
            <a:ext cx="1008684" cy="10143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6888" y="245285"/>
            <a:ext cx="4599080" cy="44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N- Queen Problem</a:t>
            </a:r>
          </a:p>
        </p:txBody>
      </p:sp>
    </p:spTree>
    <p:extLst>
      <p:ext uri="{BB962C8B-B14F-4D97-AF65-F5344CB8AC3E}">
        <p14:creationId xmlns:p14="http://schemas.microsoft.com/office/powerpoint/2010/main" val="358877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02169" y="2497229"/>
            <a:ext cx="5184781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994"/>
              </a:lnSpc>
              <a:spcBef>
                <a:spcPts val="50"/>
              </a:spcBef>
            </a:pPr>
            <a:endParaRPr sz="9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2A4AB9-0330-4683-B4AA-5A5AD0F7CFEF}"/>
              </a:ext>
            </a:extLst>
          </p:cNvPr>
          <p:cNvSpPr txBox="1"/>
          <p:nvPr/>
        </p:nvSpPr>
        <p:spPr>
          <a:xfrm>
            <a:off x="116889" y="688611"/>
            <a:ext cx="80322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14300" algn="just"/>
            <a:r>
              <a:rPr lang="en-US" sz="2000" b="1" dirty="0" smtClean="0">
                <a:latin typeface="+mn-lt"/>
              </a:rPr>
              <a:t>Algorithm </a:t>
            </a:r>
          </a:p>
          <a:p>
            <a:pPr lvl="1" indent="-114300" algn="just"/>
            <a:r>
              <a:rPr lang="en-US" sz="2000" dirty="0">
                <a:latin typeface="+mn-lt"/>
              </a:rPr>
              <a:t>1) Start in the leftmost column</a:t>
            </a:r>
          </a:p>
          <a:p>
            <a:pPr lvl="1" indent="-114300" algn="just"/>
            <a:r>
              <a:rPr lang="en-US" sz="2000" dirty="0">
                <a:latin typeface="+mn-lt"/>
              </a:rPr>
              <a:t>2) If all queens are placed</a:t>
            </a:r>
          </a:p>
          <a:p>
            <a:pPr lvl="1" indent="-114300" algn="just"/>
            <a:r>
              <a:rPr lang="en-US" sz="2000" dirty="0">
                <a:latin typeface="+mn-lt"/>
              </a:rPr>
              <a:t>    </a:t>
            </a:r>
            <a:r>
              <a:rPr lang="en-US" sz="2000" dirty="0" smtClean="0">
                <a:latin typeface="+mn-lt"/>
              </a:rPr>
              <a:t>	return </a:t>
            </a:r>
            <a:r>
              <a:rPr lang="en-US" sz="2000" dirty="0">
                <a:latin typeface="+mn-lt"/>
              </a:rPr>
              <a:t>true</a:t>
            </a:r>
          </a:p>
          <a:p>
            <a:pPr lvl="1" indent="-114300" algn="just"/>
            <a:r>
              <a:rPr lang="en-US" sz="2000" dirty="0">
                <a:latin typeface="+mn-lt"/>
              </a:rPr>
              <a:t>3) Try all rows in the current column. </a:t>
            </a:r>
          </a:p>
          <a:p>
            <a:pPr lvl="1" indent="-114300" algn="just"/>
            <a:r>
              <a:rPr lang="en-US" sz="2000" dirty="0">
                <a:latin typeface="+mn-lt"/>
              </a:rPr>
              <a:t>   </a:t>
            </a:r>
            <a:r>
              <a:rPr lang="en-US" sz="2000" dirty="0" smtClean="0">
                <a:latin typeface="+mn-lt"/>
              </a:rPr>
              <a:t>  Do </a:t>
            </a:r>
            <a:r>
              <a:rPr lang="en-US" sz="2000" dirty="0">
                <a:latin typeface="+mn-lt"/>
              </a:rPr>
              <a:t>following for every tried row.</a:t>
            </a:r>
          </a:p>
          <a:p>
            <a:pPr lvl="2" indent="-114300" algn="just"/>
            <a:r>
              <a:rPr lang="en-US" sz="2000" dirty="0">
                <a:latin typeface="+mn-lt"/>
              </a:rPr>
              <a:t>    a) If the queen can be placed safely in this row </a:t>
            </a:r>
          </a:p>
          <a:p>
            <a:pPr lvl="2" indent="-114300" algn="just"/>
            <a:r>
              <a:rPr lang="en-US" sz="2000" dirty="0">
                <a:latin typeface="+mn-lt"/>
              </a:rPr>
              <a:t>       then mark this [row, column] as part of the </a:t>
            </a:r>
          </a:p>
          <a:p>
            <a:pPr lvl="2" indent="-114300" algn="just"/>
            <a:r>
              <a:rPr lang="en-US" sz="2000" dirty="0">
                <a:latin typeface="+mn-lt"/>
              </a:rPr>
              <a:t>       solution and recursively check if placing</a:t>
            </a:r>
          </a:p>
          <a:p>
            <a:pPr lvl="2" indent="-114300" algn="just"/>
            <a:r>
              <a:rPr lang="en-US" sz="2000" dirty="0">
                <a:latin typeface="+mn-lt"/>
              </a:rPr>
              <a:t>       queen here leads to a solution.</a:t>
            </a:r>
          </a:p>
          <a:p>
            <a:pPr lvl="2" indent="-114300" algn="just"/>
            <a:r>
              <a:rPr lang="en-US" sz="2000" dirty="0">
                <a:latin typeface="+mn-lt"/>
              </a:rPr>
              <a:t>    b) If placing the queen in [row, column] leads </a:t>
            </a:r>
            <a:r>
              <a:rPr lang="en-US" sz="2000" dirty="0" smtClean="0">
                <a:latin typeface="+mn-lt"/>
              </a:rPr>
              <a:t>to</a:t>
            </a:r>
          </a:p>
          <a:p>
            <a:pPr lvl="2" indent="-114300" algn="just"/>
            <a:r>
              <a:rPr lang="en-US" sz="2000" dirty="0" smtClean="0">
                <a:latin typeface="+mn-lt"/>
              </a:rPr>
              <a:t>       a solution then return true.</a:t>
            </a:r>
          </a:p>
          <a:p>
            <a:pPr lvl="2" indent="-114300" algn="just"/>
            <a:r>
              <a:rPr lang="en-US" sz="2000" dirty="0" smtClean="0">
                <a:latin typeface="+mn-lt"/>
              </a:rPr>
              <a:t>    </a:t>
            </a:r>
            <a:r>
              <a:rPr lang="en-US" sz="2000" dirty="0">
                <a:latin typeface="+mn-lt"/>
              </a:rPr>
              <a:t>c) If placing queen doesn't lead to a solution then</a:t>
            </a:r>
          </a:p>
          <a:p>
            <a:pPr lvl="2" indent="-114300" algn="just"/>
            <a:r>
              <a:rPr lang="en-US" sz="2000" dirty="0">
                <a:latin typeface="+mn-lt"/>
              </a:rPr>
              <a:t>       unmark this [row, column] (Backtrack) and go to </a:t>
            </a:r>
          </a:p>
          <a:p>
            <a:pPr lvl="2" indent="-114300" algn="just"/>
            <a:r>
              <a:rPr lang="en-US" sz="2000" dirty="0">
                <a:latin typeface="+mn-lt"/>
              </a:rPr>
              <a:t>       step (a) to try other rows.</a:t>
            </a:r>
          </a:p>
          <a:p>
            <a:pPr lvl="1" indent="-114300" algn="just"/>
            <a:r>
              <a:rPr lang="en-US" sz="2000" dirty="0">
                <a:latin typeface="+mn-lt"/>
              </a:rPr>
              <a:t>4) If all rows have been tried and nothing worked,</a:t>
            </a:r>
          </a:p>
          <a:p>
            <a:pPr lvl="1" indent="-114300" algn="just"/>
            <a:r>
              <a:rPr lang="en-US" sz="2000" dirty="0">
                <a:latin typeface="+mn-lt"/>
              </a:rPr>
              <a:t>   </a:t>
            </a:r>
            <a:r>
              <a:rPr lang="en-US" sz="2000" dirty="0" smtClean="0">
                <a:latin typeface="+mn-lt"/>
              </a:rPr>
              <a:t>	return </a:t>
            </a:r>
            <a:r>
              <a:rPr lang="en-US" sz="2000" dirty="0">
                <a:latin typeface="+mn-lt"/>
              </a:rPr>
              <a:t>false to trigger backtracking.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83D65E9-6A96-45BA-86ED-8C2FFE4188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171" y="0"/>
            <a:ext cx="1008684" cy="10143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6888" y="245285"/>
            <a:ext cx="4599080" cy="44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N- Queen Problem</a:t>
            </a:r>
          </a:p>
        </p:txBody>
      </p:sp>
    </p:spTree>
    <p:extLst>
      <p:ext uri="{BB962C8B-B14F-4D97-AF65-F5344CB8AC3E}">
        <p14:creationId xmlns:p14="http://schemas.microsoft.com/office/powerpoint/2010/main" val="381304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1906" y="2571759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2500" y="1928812"/>
            <a:ext cx="910876" cy="910781"/>
          </a:xfrm>
          <a:custGeom>
            <a:avLst/>
            <a:gdLst/>
            <a:ahLst/>
            <a:cxnLst/>
            <a:rect l="l" t="t" r="r" b="b"/>
            <a:pathLst>
              <a:path w="1214501" h="1214374">
                <a:moveTo>
                  <a:pt x="0" y="0"/>
                </a:moveTo>
                <a:lnTo>
                  <a:pt x="1214501" y="1214374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4" name="Rectangle 13"/>
          <p:cNvSpPr/>
          <p:nvPr/>
        </p:nvSpPr>
        <p:spPr>
          <a:xfrm>
            <a:off x="116888" y="245285"/>
            <a:ext cx="4599080" cy="44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N- Queen Problem</a:t>
            </a:r>
          </a:p>
        </p:txBody>
      </p:sp>
      <p:sp>
        <p:nvSpPr>
          <p:cNvPr id="15" name="object 6"/>
          <p:cNvSpPr/>
          <p:nvPr/>
        </p:nvSpPr>
        <p:spPr>
          <a:xfrm>
            <a:off x="2385296" y="1320259"/>
            <a:ext cx="4659872" cy="4371089"/>
          </a:xfrm>
          <a:custGeom>
            <a:avLst/>
            <a:gdLst/>
            <a:ahLst/>
            <a:cxnLst/>
            <a:rect l="l" t="t" r="r" b="b"/>
            <a:pathLst>
              <a:path w="6215126" h="5302504">
                <a:moveTo>
                  <a:pt x="0" y="5302504"/>
                </a:moveTo>
                <a:lnTo>
                  <a:pt x="6215126" y="5302504"/>
                </a:lnTo>
                <a:lnTo>
                  <a:pt x="6215126" y="0"/>
                </a:lnTo>
                <a:lnTo>
                  <a:pt x="0" y="0"/>
                </a:lnTo>
                <a:lnTo>
                  <a:pt x="0" y="5302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7"/>
          <p:cNvSpPr/>
          <p:nvPr/>
        </p:nvSpPr>
        <p:spPr>
          <a:xfrm>
            <a:off x="2385296" y="1320259"/>
            <a:ext cx="4659872" cy="4371089"/>
          </a:xfrm>
          <a:custGeom>
            <a:avLst/>
            <a:gdLst/>
            <a:ahLst/>
            <a:cxnLst/>
            <a:rect l="l" t="t" r="r" b="b"/>
            <a:pathLst>
              <a:path w="6215126" h="5302504">
                <a:moveTo>
                  <a:pt x="0" y="5302504"/>
                </a:moveTo>
                <a:lnTo>
                  <a:pt x="6215126" y="5302504"/>
                </a:lnTo>
                <a:lnTo>
                  <a:pt x="6215126" y="0"/>
                </a:lnTo>
                <a:lnTo>
                  <a:pt x="0" y="0"/>
                </a:lnTo>
                <a:lnTo>
                  <a:pt x="0" y="530250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8"/>
          <p:cNvSpPr/>
          <p:nvPr/>
        </p:nvSpPr>
        <p:spPr>
          <a:xfrm>
            <a:off x="2644661" y="1522836"/>
            <a:ext cx="4125498" cy="3856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9"/>
          <p:cNvSpPr/>
          <p:nvPr/>
        </p:nvSpPr>
        <p:spPr>
          <a:xfrm>
            <a:off x="2805442" y="1614830"/>
            <a:ext cx="736707" cy="714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"/>
          <p:cNvSpPr txBox="1"/>
          <p:nvPr/>
        </p:nvSpPr>
        <p:spPr>
          <a:xfrm>
            <a:off x="2385296" y="1320259"/>
            <a:ext cx="4659872" cy="4371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20" name="Rectangle 19"/>
          <p:cNvSpPr/>
          <p:nvPr/>
        </p:nvSpPr>
        <p:spPr>
          <a:xfrm>
            <a:off x="143968" y="74582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273239"/>
                </a:solidFill>
                <a:latin typeface="+mn-lt"/>
              </a:rPr>
              <a:t>Consider, </a:t>
            </a:r>
            <a:r>
              <a:rPr lang="en-US" sz="2000" b="1" dirty="0">
                <a:solidFill>
                  <a:srgbClr val="273239"/>
                </a:solidFill>
                <a:latin typeface="+mn-lt"/>
              </a:rPr>
              <a:t>4 </a:t>
            </a:r>
            <a:r>
              <a:rPr lang="en-US" sz="2000" b="1" dirty="0" smtClean="0">
                <a:solidFill>
                  <a:srgbClr val="273239"/>
                </a:solidFill>
                <a:latin typeface="+mn-lt"/>
              </a:rPr>
              <a:t>Queens</a:t>
            </a:r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8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1906" y="2571759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2500" y="1928812"/>
            <a:ext cx="910876" cy="910781"/>
          </a:xfrm>
          <a:custGeom>
            <a:avLst/>
            <a:gdLst/>
            <a:ahLst/>
            <a:cxnLst/>
            <a:rect l="l" t="t" r="r" b="b"/>
            <a:pathLst>
              <a:path w="1214501" h="1214374">
                <a:moveTo>
                  <a:pt x="0" y="0"/>
                </a:moveTo>
                <a:lnTo>
                  <a:pt x="1214501" y="1214374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4" name="Rectangle 13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39716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5437" y="3589696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1" name="Rectangle 10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34387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5437" y="3536165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3469" y="1500196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2499" y="1928813"/>
            <a:ext cx="2036064" cy="1143"/>
          </a:xfrm>
          <a:custGeom>
            <a:avLst/>
            <a:gdLst/>
            <a:ahLst/>
            <a:cxnLst/>
            <a:rect l="l" t="t" r="r" b="b"/>
            <a:pathLst>
              <a:path w="2714752" h="1524">
                <a:moveTo>
                  <a:pt x="0" y="0"/>
                </a:moveTo>
                <a:lnTo>
                  <a:pt x="2714752" y="1524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3" name="Rectangle 12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36406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1906" y="3536165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3469" y="2518133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6907" y="2786063"/>
            <a:ext cx="1071658" cy="1018032"/>
          </a:xfrm>
          <a:custGeom>
            <a:avLst/>
            <a:gdLst/>
            <a:ahLst/>
            <a:cxnLst/>
            <a:rect l="l" t="t" r="r" b="b"/>
            <a:pathLst>
              <a:path w="1428877" h="1357376">
                <a:moveTo>
                  <a:pt x="0" y="1357376"/>
                </a:moveTo>
                <a:lnTo>
                  <a:pt x="1428877" y="0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3" name="Rectangle 12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78767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8420" y="981455"/>
            <a:ext cx="8157972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88" y="2638806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192"/>
                </a:lnTo>
                <a:lnTo>
                  <a:pt x="4768" y="57383"/>
                </a:lnTo>
                <a:lnTo>
                  <a:pt x="13398" y="68026"/>
                </a:lnTo>
                <a:lnTo>
                  <a:pt x="25327" y="75135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2873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88" y="914400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355"/>
                </a:lnTo>
                <a:lnTo>
                  <a:pt x="4768" y="57721"/>
                </a:lnTo>
                <a:lnTo>
                  <a:pt x="13398" y="68286"/>
                </a:lnTo>
                <a:lnTo>
                  <a:pt x="25327" y="75227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3185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47342" y="678180"/>
            <a:ext cx="77724" cy="2234946"/>
          </a:xfrm>
          <a:custGeom>
            <a:avLst/>
            <a:gdLst/>
            <a:ahLst/>
            <a:cxnLst/>
            <a:rect l="l" t="t" r="r" b="b"/>
            <a:pathLst>
              <a:path w="77724" h="2234945">
                <a:moveTo>
                  <a:pt x="0" y="38862"/>
                </a:moveTo>
                <a:lnTo>
                  <a:pt x="0" y="2196084"/>
                </a:lnTo>
                <a:lnTo>
                  <a:pt x="24850" y="2232307"/>
                </a:lnTo>
                <a:lnTo>
                  <a:pt x="38862" y="2234946"/>
                </a:lnTo>
                <a:lnTo>
                  <a:pt x="43634" y="2234650"/>
                </a:lnTo>
                <a:lnTo>
                  <a:pt x="57025" y="2230394"/>
                </a:lnTo>
                <a:lnTo>
                  <a:pt x="67847" y="2221870"/>
                </a:lnTo>
                <a:lnTo>
                  <a:pt x="75085" y="2210095"/>
                </a:lnTo>
                <a:lnTo>
                  <a:pt x="77724" y="2196084"/>
                </a:lnTo>
                <a:lnTo>
                  <a:pt x="77724" y="38862"/>
                </a:lnTo>
                <a:lnTo>
                  <a:pt x="52873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889" y="684275"/>
            <a:ext cx="77724" cy="2235708"/>
          </a:xfrm>
          <a:custGeom>
            <a:avLst/>
            <a:gdLst/>
            <a:ahLst/>
            <a:cxnLst/>
            <a:rect l="l" t="t" r="r" b="b"/>
            <a:pathLst>
              <a:path w="77724" h="2235708">
                <a:moveTo>
                  <a:pt x="0" y="38862"/>
                </a:moveTo>
                <a:lnTo>
                  <a:pt x="0" y="2196846"/>
                </a:lnTo>
                <a:lnTo>
                  <a:pt x="24850" y="2233069"/>
                </a:lnTo>
                <a:lnTo>
                  <a:pt x="38862" y="2235708"/>
                </a:lnTo>
                <a:lnTo>
                  <a:pt x="43782" y="2235412"/>
                </a:lnTo>
                <a:lnTo>
                  <a:pt x="57362" y="2231156"/>
                </a:lnTo>
                <a:lnTo>
                  <a:pt x="68110" y="2222632"/>
                </a:lnTo>
                <a:lnTo>
                  <a:pt x="75179" y="2210857"/>
                </a:lnTo>
                <a:lnTo>
                  <a:pt x="77724" y="2196846"/>
                </a:lnTo>
                <a:lnTo>
                  <a:pt x="77724" y="38862"/>
                </a:lnTo>
                <a:lnTo>
                  <a:pt x="53185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0829" y="5783580"/>
            <a:ext cx="3481578" cy="77724"/>
          </a:xfrm>
          <a:custGeom>
            <a:avLst/>
            <a:gdLst/>
            <a:ahLst/>
            <a:cxnLst/>
            <a:rect l="l" t="t" r="r" b="b"/>
            <a:pathLst>
              <a:path w="3481578" h="77724">
                <a:moveTo>
                  <a:pt x="0" y="38862"/>
                </a:moveTo>
                <a:lnTo>
                  <a:pt x="295" y="43634"/>
                </a:lnTo>
                <a:lnTo>
                  <a:pt x="4551" y="57025"/>
                </a:lnTo>
                <a:lnTo>
                  <a:pt x="13075" y="67847"/>
                </a:lnTo>
                <a:lnTo>
                  <a:pt x="24850" y="75085"/>
                </a:lnTo>
                <a:lnTo>
                  <a:pt x="38862" y="77724"/>
                </a:lnTo>
                <a:lnTo>
                  <a:pt x="3442716" y="77723"/>
                </a:lnTo>
                <a:lnTo>
                  <a:pt x="3478939" y="52873"/>
                </a:lnTo>
                <a:lnTo>
                  <a:pt x="3481578" y="38861"/>
                </a:lnTo>
                <a:lnTo>
                  <a:pt x="3481282" y="34089"/>
                </a:lnTo>
                <a:lnTo>
                  <a:pt x="3477026" y="20698"/>
                </a:lnTo>
                <a:lnTo>
                  <a:pt x="3468502" y="9876"/>
                </a:lnTo>
                <a:lnTo>
                  <a:pt x="3456727" y="2638"/>
                </a:lnTo>
                <a:lnTo>
                  <a:pt x="3442716" y="0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5734050"/>
            <a:ext cx="949451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588" y="1184147"/>
            <a:ext cx="7772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12458" y="1222248"/>
            <a:ext cx="7669530" cy="1219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spcBef>
                <a:spcPts val="229"/>
              </a:spcBef>
            </a:pPr>
            <a:r>
              <a:rPr lang="en-US" sz="5400" dirty="0">
                <a:solidFill>
                  <a:srgbClr val="FFFEE9"/>
                </a:solidFill>
                <a:latin typeface="Times New Roman"/>
                <a:cs typeface="Times New Roman"/>
              </a:rPr>
              <a:t>Backtracking</a:t>
            </a:r>
          </a:p>
        </p:txBody>
      </p:sp>
      <p:pic>
        <p:nvPicPr>
          <p:cNvPr id="108548" name="Picture 4" descr="The Computer as Extended Phenotyp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18" y="2756846"/>
            <a:ext cx="4244913" cy="40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1906" y="3589696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39938" y="3589696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0531" y="3964781"/>
            <a:ext cx="857250" cy="1238"/>
          </a:xfrm>
          <a:custGeom>
            <a:avLst/>
            <a:gdLst/>
            <a:ahLst/>
            <a:cxnLst/>
            <a:rect l="l" t="t" r="r" b="b"/>
            <a:pathLst>
              <a:path w="1143000" h="1650">
                <a:moveTo>
                  <a:pt x="0" y="0"/>
                </a:moveTo>
                <a:lnTo>
                  <a:pt x="1143000" y="1650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3" name="Rectangle 12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525624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8280" y="3536165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3469" y="4554140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3376" y="3857626"/>
            <a:ext cx="1125188" cy="964406"/>
          </a:xfrm>
          <a:custGeom>
            <a:avLst/>
            <a:gdLst/>
            <a:ahLst/>
            <a:cxnLst/>
            <a:rect l="l" t="t" r="r" b="b"/>
            <a:pathLst>
              <a:path w="1500251" h="1285875">
                <a:moveTo>
                  <a:pt x="0" y="0"/>
                </a:moveTo>
                <a:lnTo>
                  <a:pt x="1500251" y="1285875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5" name="Rectangle 14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1349768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02169" y="2497229"/>
            <a:ext cx="5184781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994"/>
              </a:lnSpc>
              <a:spcBef>
                <a:spcPts val="50"/>
              </a:spcBef>
            </a:pPr>
            <a:endParaRPr sz="900" dirty="0">
              <a:cs typeface="Arial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="" xmlns:a16="http://schemas.microsoft.com/office/drawing/2014/main" id="{D6223868-1818-40F6-B95F-2B0CB8D3C7AB}"/>
              </a:ext>
            </a:extLst>
          </p:cNvPr>
          <p:cNvSpPr txBox="1"/>
          <p:nvPr/>
        </p:nvSpPr>
        <p:spPr>
          <a:xfrm>
            <a:off x="474419" y="1376655"/>
            <a:ext cx="8136181" cy="467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2400" spc="3" dirty="0">
                <a:cs typeface="Arial"/>
              </a:rPr>
              <a:t>4- Queen Problem </a:t>
            </a:r>
            <a:r>
              <a:rPr lang="en-US" sz="2400" spc="3" dirty="0" smtClean="0">
                <a:cs typeface="Arial"/>
              </a:rPr>
              <a:t>Solution:  find a false movements</a:t>
            </a:r>
            <a:endParaRPr sz="2400" dirty="0"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5C59B08-9890-401A-81B1-98B0C5F6A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2" y="2673769"/>
            <a:ext cx="1529829" cy="1633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FD5A757-52FE-4C15-A4F9-ED74CFFFE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605" y="2673769"/>
            <a:ext cx="1529829" cy="15298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6E8BEB99-F76B-4963-A3C9-377BAB67D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17" y="2630579"/>
            <a:ext cx="1529829" cy="152982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B8FE0619-AE09-4E03-94BC-E1FED6609F2D}"/>
              </a:ext>
            </a:extLst>
          </p:cNvPr>
          <p:cNvCxnSpPr>
            <a:cxnSpLocks/>
          </p:cNvCxnSpPr>
          <p:nvPr/>
        </p:nvCxnSpPr>
        <p:spPr>
          <a:xfrm>
            <a:off x="2190985" y="3395493"/>
            <a:ext cx="809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C62A31CA-A41E-44CE-927D-4F1BDA5B3D61}"/>
              </a:ext>
            </a:extLst>
          </p:cNvPr>
          <p:cNvCxnSpPr>
            <a:cxnSpLocks/>
          </p:cNvCxnSpPr>
          <p:nvPr/>
        </p:nvCxnSpPr>
        <p:spPr>
          <a:xfrm>
            <a:off x="5200651" y="3395493"/>
            <a:ext cx="809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3433200E-7486-43C0-ADD8-150B5C8D23F9}"/>
              </a:ext>
            </a:extLst>
          </p:cNvPr>
          <p:cNvCxnSpPr>
            <a:cxnSpLocks/>
          </p:cNvCxnSpPr>
          <p:nvPr/>
        </p:nvCxnSpPr>
        <p:spPr>
          <a:xfrm flipH="1" flipV="1">
            <a:off x="3860611" y="4048902"/>
            <a:ext cx="1771650" cy="6373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EBE3DDD-BE9C-4F27-AE4E-919394AC55CB}"/>
              </a:ext>
            </a:extLst>
          </p:cNvPr>
          <p:cNvCxnSpPr>
            <a:cxnSpLocks/>
          </p:cNvCxnSpPr>
          <p:nvPr/>
        </p:nvCxnSpPr>
        <p:spPr>
          <a:xfrm flipV="1">
            <a:off x="5632261" y="3714750"/>
            <a:ext cx="1225739" cy="9715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6888" y="245285"/>
            <a:ext cx="4599080" cy="44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N- Queen Problem</a:t>
            </a:r>
          </a:p>
        </p:txBody>
      </p:sp>
    </p:spTree>
    <p:extLst>
      <p:ext uri="{BB962C8B-B14F-4D97-AF65-F5344CB8AC3E}">
        <p14:creationId xmlns:p14="http://schemas.microsoft.com/office/powerpoint/2010/main" val="36021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8280" y="4554140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1" name="Rectangle 10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4106220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8280" y="4554140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3469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2501" y="1928813"/>
            <a:ext cx="1982438" cy="1143"/>
          </a:xfrm>
          <a:custGeom>
            <a:avLst/>
            <a:gdLst/>
            <a:ahLst/>
            <a:cxnLst/>
            <a:rect l="l" t="t" r="r" b="b"/>
            <a:pathLst>
              <a:path w="2643251" h="1524">
                <a:moveTo>
                  <a:pt x="0" y="0"/>
                </a:moveTo>
                <a:lnTo>
                  <a:pt x="2643251" y="1524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3" name="Rectangle 12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3817320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1906" y="4554140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3469" y="2518133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2" name="Rectangle 11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124026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8280" y="4554140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7094" y="2571759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5031" y="1500196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2500" y="1928813"/>
            <a:ext cx="3054001" cy="1143"/>
          </a:xfrm>
          <a:custGeom>
            <a:avLst/>
            <a:gdLst/>
            <a:ahLst/>
            <a:cxnLst/>
            <a:rect l="l" t="t" r="r" b="b"/>
            <a:pathLst>
              <a:path w="4072001" h="1524">
                <a:moveTo>
                  <a:pt x="0" y="0"/>
                </a:moveTo>
                <a:lnTo>
                  <a:pt x="4072001" y="1524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68564" y="1928812"/>
            <a:ext cx="1017937" cy="910781"/>
          </a:xfrm>
          <a:custGeom>
            <a:avLst/>
            <a:gdLst/>
            <a:ahLst/>
            <a:cxnLst/>
            <a:rect l="l" t="t" r="r" b="b"/>
            <a:pathLst>
              <a:path w="1357249" h="1214374">
                <a:moveTo>
                  <a:pt x="0" y="1214374"/>
                </a:moveTo>
                <a:lnTo>
                  <a:pt x="1357249" y="0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5" name="Rectangle 14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2007145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8280" y="4607728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3469" y="2571759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57875" y="2571759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75720" y="2893219"/>
            <a:ext cx="857250" cy="1143"/>
          </a:xfrm>
          <a:custGeom>
            <a:avLst/>
            <a:gdLst/>
            <a:ahLst/>
            <a:cxnLst/>
            <a:rect l="l" t="t" r="r" b="b"/>
            <a:pathLst>
              <a:path w="1143000" h="1524">
                <a:moveTo>
                  <a:pt x="0" y="0"/>
                </a:moveTo>
                <a:lnTo>
                  <a:pt x="1143000" y="1524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5" name="Rectangle 14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2549771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5437" y="4554140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3469" y="2571759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1501" y="3643321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8564" y="2893219"/>
            <a:ext cx="1017937" cy="1071563"/>
          </a:xfrm>
          <a:custGeom>
            <a:avLst/>
            <a:gdLst/>
            <a:ahLst/>
            <a:cxnLst/>
            <a:rect l="l" t="t" r="r" b="b"/>
            <a:pathLst>
              <a:path w="1357249" h="1428750">
                <a:moveTo>
                  <a:pt x="0" y="0"/>
                </a:moveTo>
                <a:lnTo>
                  <a:pt x="1357249" y="1428750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4" name="Rectangle 13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4</a:t>
            </a: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1260632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1906" y="4500562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3469" y="2518133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5031" y="4554140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96905" y="4875657"/>
            <a:ext cx="2089595" cy="1143"/>
          </a:xfrm>
          <a:custGeom>
            <a:avLst/>
            <a:gdLst/>
            <a:ahLst/>
            <a:cxnLst/>
            <a:rect l="l" t="t" r="r" b="b"/>
            <a:pathLst>
              <a:path w="2786126" h="1524">
                <a:moveTo>
                  <a:pt x="0" y="0"/>
                </a:moveTo>
                <a:lnTo>
                  <a:pt x="2786126" y="1524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4" name="Rectangle 13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57916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="" xmlns:a16="http://schemas.microsoft.com/office/drawing/2014/main" id="{FA7B91F3-073A-48B6-BBC5-383067F84BA7}"/>
              </a:ext>
            </a:extLst>
          </p:cNvPr>
          <p:cNvSpPr txBox="1"/>
          <p:nvPr/>
        </p:nvSpPr>
        <p:spPr>
          <a:xfrm>
            <a:off x="3585910" y="971550"/>
            <a:ext cx="1812539" cy="32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888" y="245285"/>
            <a:ext cx="3379643" cy="44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B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a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ck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t</a:t>
            </a:r>
            <a:r>
              <a:rPr lang="en-US" sz="4000" spc="-7" dirty="0">
                <a:solidFill>
                  <a:srgbClr val="0070C0"/>
                </a:solidFill>
                <a:latin typeface="+mn-lt"/>
                <a:cs typeface="Arial"/>
              </a:rPr>
              <a:t>r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ack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i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n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3939D5-F2D0-4A25-B388-E22994D7787E}"/>
              </a:ext>
            </a:extLst>
          </p:cNvPr>
          <p:cNvSpPr/>
          <p:nvPr/>
        </p:nvSpPr>
        <p:spPr>
          <a:xfrm>
            <a:off x="116889" y="969511"/>
            <a:ext cx="4226512" cy="5657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just">
              <a:spcBef>
                <a:spcPts val="111"/>
              </a:spcBef>
            </a:pPr>
            <a:r>
              <a:rPr lang="en-US" sz="2400" b="1" dirty="0">
                <a:latin typeface="+mn-lt"/>
                <a:cs typeface="Arial"/>
              </a:rPr>
              <a:t>W</a:t>
            </a:r>
            <a:r>
              <a:rPr lang="en-US" sz="2400" b="1" spc="7" dirty="0">
                <a:latin typeface="+mn-lt"/>
                <a:cs typeface="Arial"/>
              </a:rPr>
              <a:t>h</a:t>
            </a:r>
            <a:r>
              <a:rPr lang="en-US" sz="2400" b="1" spc="-3" dirty="0">
                <a:latin typeface="+mn-lt"/>
                <a:cs typeface="Arial"/>
              </a:rPr>
              <a:t>a</a:t>
            </a:r>
            <a:r>
              <a:rPr lang="en-US" sz="2400" b="1" dirty="0">
                <a:latin typeface="+mn-lt"/>
                <a:cs typeface="Arial"/>
              </a:rPr>
              <a:t>t </a:t>
            </a:r>
            <a:r>
              <a:rPr lang="en-US" sz="2400" b="1" spc="3" dirty="0">
                <a:latin typeface="+mn-lt"/>
                <a:cs typeface="Arial"/>
              </a:rPr>
              <a:t>i</a:t>
            </a:r>
            <a:r>
              <a:rPr lang="en-US" sz="2400" b="1" dirty="0">
                <a:latin typeface="+mn-lt"/>
                <a:cs typeface="Arial"/>
              </a:rPr>
              <a:t>s </a:t>
            </a:r>
            <a:r>
              <a:rPr lang="en-US" sz="2400" b="1" spc="-7" dirty="0">
                <a:latin typeface="+mn-lt"/>
                <a:cs typeface="Arial"/>
              </a:rPr>
              <a:t>B</a:t>
            </a:r>
            <a:r>
              <a:rPr lang="en-US" sz="2400" b="1" dirty="0">
                <a:latin typeface="+mn-lt"/>
                <a:cs typeface="Arial"/>
              </a:rPr>
              <a:t>a</a:t>
            </a:r>
            <a:r>
              <a:rPr lang="en-US" sz="2400" b="1" spc="7" dirty="0">
                <a:latin typeface="+mn-lt"/>
                <a:cs typeface="Arial"/>
              </a:rPr>
              <a:t>c</a:t>
            </a:r>
            <a:r>
              <a:rPr lang="en-US" sz="2400" b="1" dirty="0">
                <a:latin typeface="+mn-lt"/>
                <a:cs typeface="Arial"/>
              </a:rPr>
              <a:t>kt</a:t>
            </a:r>
            <a:r>
              <a:rPr lang="en-US" sz="2400" b="1" spc="3" dirty="0">
                <a:latin typeface="+mn-lt"/>
                <a:cs typeface="Arial"/>
              </a:rPr>
              <a:t>r</a:t>
            </a:r>
            <a:r>
              <a:rPr lang="en-US" sz="2400" b="1" dirty="0">
                <a:latin typeface="+mn-lt"/>
                <a:cs typeface="Arial"/>
              </a:rPr>
              <a:t>ack</a:t>
            </a:r>
            <a:r>
              <a:rPr lang="en-US" sz="2400" b="1" spc="3" dirty="0">
                <a:latin typeface="+mn-lt"/>
                <a:cs typeface="Arial"/>
              </a:rPr>
              <a:t>i</a:t>
            </a:r>
            <a:r>
              <a:rPr lang="en-US" sz="2400" b="1" dirty="0">
                <a:latin typeface="+mn-lt"/>
                <a:cs typeface="Arial"/>
              </a:rPr>
              <a:t>ng</a:t>
            </a:r>
            <a:r>
              <a:rPr lang="en-US" sz="2400" b="1" dirty="0" smtClean="0">
                <a:latin typeface="+mn-lt"/>
                <a:cs typeface="Arial"/>
              </a:rPr>
              <a:t>?</a:t>
            </a:r>
          </a:p>
          <a:p>
            <a:pPr marL="9525" algn="just">
              <a:spcBef>
                <a:spcPts val="111"/>
              </a:spcBef>
            </a:pPr>
            <a:endParaRPr lang="en-US" sz="2400" b="1" dirty="0">
              <a:latin typeface="+mn-lt"/>
              <a:cs typeface="Arial"/>
            </a:endParaRPr>
          </a:p>
          <a:p>
            <a:pPr marL="9525" marR="9554" algn="just">
              <a:spcBef>
                <a:spcPts val="80"/>
              </a:spcBef>
            </a:pPr>
            <a:r>
              <a:rPr lang="en-US" sz="2400" spc="-3" dirty="0">
                <a:latin typeface="+mn-lt"/>
                <a:cs typeface="Arial"/>
              </a:rPr>
              <a:t>Backtracking is an algorithmic-technique for </a:t>
            </a:r>
            <a:r>
              <a:rPr lang="en-US" sz="2400" spc="-3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rPr>
              <a:t>solving problems recursively </a:t>
            </a:r>
            <a:r>
              <a:rPr lang="en-US" sz="2400" spc="-3" dirty="0">
                <a:latin typeface="+mn-lt"/>
                <a:cs typeface="Arial"/>
              </a:rPr>
              <a:t>by trying to build a solution incrementally, one piece at a time, </a:t>
            </a:r>
            <a:r>
              <a:rPr lang="en-US" sz="2400" spc="-3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/>
              </a:rPr>
              <a:t>removing those solutions that fail to satisfy the constraints</a:t>
            </a:r>
            <a:r>
              <a:rPr lang="en-US" sz="2400" spc="-3" dirty="0">
                <a:latin typeface="+mn-lt"/>
                <a:cs typeface="Arial"/>
              </a:rPr>
              <a:t> of the problem at any point of time (by time, here, is referred to the time elapsed till reaching any level of the search tree). </a:t>
            </a:r>
            <a:endParaRPr lang="en-US" sz="2400" dirty="0">
              <a:latin typeface="+mn-lt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75F3068-EDD1-4604-A923-BD4CFD024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46" y="1161184"/>
            <a:ext cx="4267200" cy="43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5437" y="4554140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3469" y="3589696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0531" y="3912395"/>
            <a:ext cx="1018032" cy="963263"/>
          </a:xfrm>
          <a:custGeom>
            <a:avLst/>
            <a:gdLst/>
            <a:ahLst/>
            <a:cxnLst/>
            <a:rect l="l" t="t" r="r" b="b"/>
            <a:pathLst>
              <a:path w="1357376" h="1284351">
                <a:moveTo>
                  <a:pt x="0" y="1284351"/>
                </a:moveTo>
                <a:lnTo>
                  <a:pt x="1357376" y="0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3" name="Rectangle 12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715070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1906" y="4500562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3469" y="4554140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4063" y="4929187"/>
            <a:ext cx="857345" cy="1238"/>
          </a:xfrm>
          <a:custGeom>
            <a:avLst/>
            <a:gdLst/>
            <a:ahLst/>
            <a:cxnLst/>
            <a:rect l="l" t="t" r="r" b="b"/>
            <a:pathLst>
              <a:path w="1143127" h="1650">
                <a:moveTo>
                  <a:pt x="0" y="0"/>
                </a:moveTo>
                <a:lnTo>
                  <a:pt x="1143127" y="1650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3" name="Rectangle 12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4</a:t>
            </a: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4160926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3874" y="2518133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0" name="Rectangle 9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3107648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3874" y="2518133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1906" y="1500196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8969" y="1929956"/>
            <a:ext cx="910781" cy="856107"/>
          </a:xfrm>
          <a:custGeom>
            <a:avLst/>
            <a:gdLst/>
            <a:ahLst/>
            <a:cxnLst/>
            <a:rect l="l" t="t" r="r" b="b"/>
            <a:pathLst>
              <a:path w="1214374" h="1141476">
                <a:moveTo>
                  <a:pt x="0" y="1141476"/>
                </a:moveTo>
                <a:lnTo>
                  <a:pt x="1214374" y="0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2" name="Rectangle 11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3810167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2518133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8280" y="2518133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2499" y="2893219"/>
            <a:ext cx="857250" cy="1143"/>
          </a:xfrm>
          <a:custGeom>
            <a:avLst/>
            <a:gdLst/>
            <a:ahLst/>
            <a:cxnLst/>
            <a:rect l="l" t="t" r="r" b="b"/>
            <a:pathLst>
              <a:path w="1143000" h="1524">
                <a:moveTo>
                  <a:pt x="0" y="0"/>
                </a:moveTo>
                <a:lnTo>
                  <a:pt x="1143000" y="1524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2" name="Rectangle 11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2423981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2518133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75437" y="3536165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2499" y="2786063"/>
            <a:ext cx="1018032" cy="1018032"/>
          </a:xfrm>
          <a:custGeom>
            <a:avLst/>
            <a:gdLst/>
            <a:ahLst/>
            <a:cxnLst/>
            <a:rect l="l" t="t" r="r" b="b"/>
            <a:pathLst>
              <a:path w="1357376" h="1357376">
                <a:moveTo>
                  <a:pt x="0" y="0"/>
                </a:moveTo>
                <a:lnTo>
                  <a:pt x="1357376" y="1357376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2" name="Rectangle 11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527491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2518133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1906" y="4607728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1" name="Rectangle 10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2178645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2518133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68280" y="4554140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7094" y="1500196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2" name="Rectangle 11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3513781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2518133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1906" y="4607728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3469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65031" y="1553727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2094" y="1928813"/>
            <a:ext cx="857250" cy="1143"/>
          </a:xfrm>
          <a:custGeom>
            <a:avLst/>
            <a:gdLst/>
            <a:ahLst/>
            <a:cxnLst/>
            <a:rect l="l" t="t" r="r" b="b"/>
            <a:pathLst>
              <a:path w="1143000" h="1524">
                <a:moveTo>
                  <a:pt x="0" y="0"/>
                </a:moveTo>
                <a:lnTo>
                  <a:pt x="1143000" y="1524"/>
                </a:lnTo>
              </a:path>
            </a:pathLst>
          </a:custGeom>
          <a:ln w="123825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4" name="Rectangle 13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288683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43187" y="1446563"/>
            <a:ext cx="4126802" cy="39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2518133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1906" y="4607728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93469" y="1500196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1501" y="2518133"/>
            <a:ext cx="736940" cy="73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68564" y="1768031"/>
            <a:ext cx="1017937" cy="1018032"/>
          </a:xfrm>
          <a:custGeom>
            <a:avLst/>
            <a:gdLst/>
            <a:ahLst/>
            <a:cxnLst/>
            <a:rect l="l" t="t" r="r" b="b"/>
            <a:pathLst>
              <a:path w="1357249" h="1357376">
                <a:moveTo>
                  <a:pt x="0" y="0"/>
                </a:moveTo>
                <a:lnTo>
                  <a:pt x="1357249" y="1357376"/>
                </a:lnTo>
              </a:path>
            </a:pathLst>
          </a:custGeom>
          <a:ln w="123824">
            <a:solidFill>
              <a:srgbClr val="00A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4" name="Rectangle 13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282397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="" xmlns:a16="http://schemas.microsoft.com/office/drawing/2014/main" id="{FA7B91F3-073A-48B6-BBC5-383067F84BA7}"/>
              </a:ext>
            </a:extLst>
          </p:cNvPr>
          <p:cNvSpPr txBox="1"/>
          <p:nvPr/>
        </p:nvSpPr>
        <p:spPr>
          <a:xfrm>
            <a:off x="3585910" y="971550"/>
            <a:ext cx="1812539" cy="32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3939D5-F2D0-4A25-B388-E22994D7787E}"/>
              </a:ext>
            </a:extLst>
          </p:cNvPr>
          <p:cNvSpPr/>
          <p:nvPr/>
        </p:nvSpPr>
        <p:spPr>
          <a:xfrm>
            <a:off x="116889" y="969511"/>
            <a:ext cx="4074112" cy="4957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just">
              <a:spcBef>
                <a:spcPts val="111"/>
              </a:spcBef>
            </a:pPr>
            <a:r>
              <a:rPr lang="en-US" sz="2400" b="1" dirty="0">
                <a:latin typeface="+mn-lt"/>
                <a:cs typeface="Arial"/>
              </a:rPr>
              <a:t>W</a:t>
            </a:r>
            <a:r>
              <a:rPr lang="en-US" sz="2400" b="1" spc="7" dirty="0">
                <a:latin typeface="+mn-lt"/>
                <a:cs typeface="Arial"/>
              </a:rPr>
              <a:t>h</a:t>
            </a:r>
            <a:r>
              <a:rPr lang="en-US" sz="2400" b="1" spc="-3" dirty="0">
                <a:latin typeface="+mn-lt"/>
                <a:cs typeface="Arial"/>
              </a:rPr>
              <a:t>a</a:t>
            </a:r>
            <a:r>
              <a:rPr lang="en-US" sz="2400" b="1" dirty="0">
                <a:latin typeface="+mn-lt"/>
                <a:cs typeface="Arial"/>
              </a:rPr>
              <a:t>t </a:t>
            </a:r>
            <a:r>
              <a:rPr lang="en-US" sz="2400" b="1" spc="3" dirty="0">
                <a:latin typeface="+mn-lt"/>
                <a:cs typeface="Arial"/>
              </a:rPr>
              <a:t>i</a:t>
            </a:r>
            <a:r>
              <a:rPr lang="en-US" sz="2400" b="1" dirty="0">
                <a:latin typeface="+mn-lt"/>
                <a:cs typeface="Arial"/>
              </a:rPr>
              <a:t>s </a:t>
            </a:r>
            <a:r>
              <a:rPr lang="en-US" sz="2400" b="1" spc="-7" dirty="0">
                <a:latin typeface="+mn-lt"/>
                <a:cs typeface="Arial"/>
              </a:rPr>
              <a:t>B</a:t>
            </a:r>
            <a:r>
              <a:rPr lang="en-US" sz="2400" b="1" dirty="0">
                <a:latin typeface="+mn-lt"/>
                <a:cs typeface="Arial"/>
              </a:rPr>
              <a:t>a</a:t>
            </a:r>
            <a:r>
              <a:rPr lang="en-US" sz="2400" b="1" spc="7" dirty="0">
                <a:latin typeface="+mn-lt"/>
                <a:cs typeface="Arial"/>
              </a:rPr>
              <a:t>c</a:t>
            </a:r>
            <a:r>
              <a:rPr lang="en-US" sz="2400" b="1" dirty="0">
                <a:latin typeface="+mn-lt"/>
                <a:cs typeface="Arial"/>
              </a:rPr>
              <a:t>kt</a:t>
            </a:r>
            <a:r>
              <a:rPr lang="en-US" sz="2400" b="1" spc="3" dirty="0">
                <a:latin typeface="+mn-lt"/>
                <a:cs typeface="Arial"/>
              </a:rPr>
              <a:t>r</a:t>
            </a:r>
            <a:r>
              <a:rPr lang="en-US" sz="2400" b="1" dirty="0">
                <a:latin typeface="+mn-lt"/>
                <a:cs typeface="Arial"/>
              </a:rPr>
              <a:t>ack</a:t>
            </a:r>
            <a:r>
              <a:rPr lang="en-US" sz="2400" b="1" spc="3" dirty="0">
                <a:latin typeface="+mn-lt"/>
                <a:cs typeface="Arial"/>
              </a:rPr>
              <a:t>i</a:t>
            </a:r>
            <a:r>
              <a:rPr lang="en-US" sz="2400" b="1" dirty="0">
                <a:latin typeface="+mn-lt"/>
                <a:cs typeface="Arial"/>
              </a:rPr>
              <a:t>ng</a:t>
            </a:r>
            <a:r>
              <a:rPr lang="en-US" sz="2400" b="1" dirty="0" smtClean="0">
                <a:latin typeface="+mn-lt"/>
                <a:cs typeface="Arial"/>
              </a:rPr>
              <a:t>?</a:t>
            </a:r>
          </a:p>
          <a:p>
            <a:pPr marL="9525" algn="just">
              <a:spcBef>
                <a:spcPts val="111"/>
              </a:spcBef>
            </a:pPr>
            <a:endParaRPr lang="en-US" sz="2400" b="1" dirty="0">
              <a:latin typeface="+mn-lt"/>
              <a:cs typeface="Arial"/>
            </a:endParaRPr>
          </a:p>
          <a:p>
            <a:pPr marL="9525" marR="9554" algn="just">
              <a:spcBef>
                <a:spcPts val="80"/>
              </a:spcBef>
            </a:pPr>
            <a:r>
              <a:rPr lang="en-US" sz="2400" dirty="0">
                <a:latin typeface="+mn-lt"/>
                <a:cs typeface="Arial"/>
              </a:rPr>
              <a:t>According to the wiki definition, </a:t>
            </a:r>
          </a:p>
          <a:p>
            <a:pPr marL="9525" marR="9554" algn="just">
              <a:spcBef>
                <a:spcPts val="80"/>
              </a:spcBef>
            </a:pPr>
            <a:endParaRPr lang="en-US" sz="2400" dirty="0">
              <a:latin typeface="+mn-lt"/>
              <a:cs typeface="Arial"/>
            </a:endParaRPr>
          </a:p>
          <a:p>
            <a:pPr marL="9525" marR="9554" algn="just">
              <a:spcBef>
                <a:spcPts val="80"/>
              </a:spcBef>
            </a:pPr>
            <a:r>
              <a:rPr lang="en-US" sz="2400" dirty="0">
                <a:latin typeface="+mn-lt"/>
                <a:cs typeface="Arial"/>
              </a:rPr>
              <a:t>Backtracking can be defined as a general algorithmic technique that considers searching every possible combination in order to solve a computational problem. </a:t>
            </a:r>
          </a:p>
          <a:p>
            <a:pPr marL="9525" algn="just">
              <a:spcBef>
                <a:spcPts val="111"/>
              </a:spcBef>
            </a:pPr>
            <a:endParaRPr lang="en-US" sz="2400" dirty="0">
              <a:latin typeface="+mn-lt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75F3068-EDD1-4604-A923-BD4CFD024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46" y="1161184"/>
            <a:ext cx="4267200" cy="43740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6888" y="245285"/>
            <a:ext cx="3379643" cy="44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B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a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ck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t</a:t>
            </a:r>
            <a:r>
              <a:rPr lang="en-US" sz="4000" spc="-7" dirty="0">
                <a:solidFill>
                  <a:srgbClr val="0070C0"/>
                </a:solidFill>
                <a:latin typeface="+mn-lt"/>
                <a:cs typeface="Arial"/>
              </a:rPr>
              <a:t>r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ack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i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n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8845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633664" y="3505200"/>
            <a:ext cx="4148137" cy="19192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4074">
              <a:lnSpc>
                <a:spcPct val="95825"/>
              </a:lnSpc>
              <a:spcBef>
                <a:spcPts val="45"/>
              </a:spcBef>
            </a:pPr>
            <a:r>
              <a:rPr sz="3450" dirty="0">
                <a:solidFill>
                  <a:srgbClr val="6297CA"/>
                </a:solidFill>
                <a:latin typeface="Arial"/>
                <a:cs typeface="Arial"/>
              </a:rPr>
              <a:t>TIO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3822" y="1181261"/>
            <a:ext cx="4661345" cy="4510088"/>
          </a:xfrm>
          <a:custGeom>
            <a:avLst/>
            <a:gdLst/>
            <a:ahLst/>
            <a:cxnLst/>
            <a:rect l="l" t="t" r="r" b="b"/>
            <a:pathLst>
              <a:path w="6215126" h="6013450">
                <a:moveTo>
                  <a:pt x="0" y="6013450"/>
                </a:moveTo>
                <a:lnTo>
                  <a:pt x="6215126" y="6013450"/>
                </a:lnTo>
                <a:lnTo>
                  <a:pt x="6215126" y="0"/>
                </a:lnTo>
                <a:lnTo>
                  <a:pt x="0" y="0"/>
                </a:lnTo>
                <a:lnTo>
                  <a:pt x="0" y="60134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1" y="1419226"/>
            <a:ext cx="990599" cy="1004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33662" y="1419226"/>
            <a:ext cx="4148138" cy="4005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90951" y="4629149"/>
            <a:ext cx="704849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4901" y="1590674"/>
            <a:ext cx="704849" cy="6619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383822" y="1181261"/>
            <a:ext cx="4661345" cy="45100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13" name="Rectangle 12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2957267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02169" y="2497229"/>
            <a:ext cx="5184781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994"/>
              </a:lnSpc>
              <a:spcBef>
                <a:spcPts val="50"/>
              </a:spcBef>
            </a:pPr>
            <a:endParaRPr sz="900" dirty="0">
              <a:cs typeface="Arial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="" xmlns:a16="http://schemas.microsoft.com/office/drawing/2014/main" id="{D6223868-1818-40F6-B95F-2B0CB8D3C7AB}"/>
              </a:ext>
            </a:extLst>
          </p:cNvPr>
          <p:cNvSpPr txBox="1"/>
          <p:nvPr/>
        </p:nvSpPr>
        <p:spPr>
          <a:xfrm>
            <a:off x="1447801" y="941463"/>
            <a:ext cx="6705600" cy="534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2400" spc="3" dirty="0">
                <a:cs typeface="Arial"/>
              </a:rPr>
              <a:t>4- Queen Problem </a:t>
            </a:r>
            <a:r>
              <a:rPr lang="en-US" sz="2400" spc="3" dirty="0" smtClean="0">
                <a:cs typeface="Arial"/>
              </a:rPr>
              <a:t>Solution at a glance</a:t>
            </a:r>
            <a:endParaRPr sz="24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2A4AB9-0330-4683-B4AA-5A5AD0F7CFEF}"/>
              </a:ext>
            </a:extLst>
          </p:cNvPr>
          <p:cNvSpPr txBox="1"/>
          <p:nvPr/>
        </p:nvSpPr>
        <p:spPr>
          <a:xfrm>
            <a:off x="241821" y="1543051"/>
            <a:ext cx="8787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dirty="0">
              <a:cs typeface="Arial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5FDAFAA-72F4-493E-B6DD-6171FEAE0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7" y="1475545"/>
            <a:ext cx="7838353" cy="52300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2488593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02169" y="2497229"/>
            <a:ext cx="5184781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994"/>
              </a:lnSpc>
              <a:spcBef>
                <a:spcPts val="50"/>
              </a:spcBef>
            </a:pPr>
            <a:endParaRPr sz="900" dirty="0">
              <a:cs typeface="Arial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="" xmlns:a16="http://schemas.microsoft.com/office/drawing/2014/main" id="{D6223868-1818-40F6-B95F-2B0CB8D3C7AB}"/>
              </a:ext>
            </a:extLst>
          </p:cNvPr>
          <p:cNvSpPr txBox="1"/>
          <p:nvPr/>
        </p:nvSpPr>
        <p:spPr>
          <a:xfrm>
            <a:off x="381000" y="1513300"/>
            <a:ext cx="4948071" cy="32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2400" spc="3" dirty="0">
                <a:cs typeface="Arial"/>
              </a:rPr>
              <a:t>4- Queen Problem  Final Solution</a:t>
            </a:r>
            <a:endParaRPr sz="2400" dirty="0"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24FF9FC-4FD7-49D7-99C6-728CE7BF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30579"/>
            <a:ext cx="7602056" cy="3281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5279B23-84B8-4E68-881E-88E565FC2DD4}"/>
              </a:ext>
            </a:extLst>
          </p:cNvPr>
          <p:cNvSpPr txBox="1"/>
          <p:nvPr/>
        </p:nvSpPr>
        <p:spPr>
          <a:xfrm>
            <a:off x="290230" y="1837150"/>
            <a:ext cx="862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4 queen problem there have only two solutions, one solution is mirror with another.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4-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</p:spTree>
    <p:extLst>
      <p:ext uri="{BB962C8B-B14F-4D97-AF65-F5344CB8AC3E}">
        <p14:creationId xmlns:p14="http://schemas.microsoft.com/office/powerpoint/2010/main" val="2383705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02169" y="2497229"/>
            <a:ext cx="5184781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994"/>
              </a:lnSpc>
              <a:spcBef>
                <a:spcPts val="50"/>
              </a:spcBef>
            </a:pPr>
            <a:endParaRPr sz="900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5279B23-84B8-4E68-881E-88E565FC2DD4}"/>
              </a:ext>
            </a:extLst>
          </p:cNvPr>
          <p:cNvSpPr txBox="1"/>
          <p:nvPr/>
        </p:nvSpPr>
        <p:spPr>
          <a:xfrm>
            <a:off x="116888" y="762000"/>
            <a:ext cx="8493712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8" indent="-214313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v"/>
            </a:pPr>
            <a:r>
              <a:rPr lang="en-US" spc="-7" dirty="0">
                <a:latin typeface="+mj-lt"/>
                <a:cs typeface="Arial"/>
              </a:rPr>
              <a:t>F</a:t>
            </a:r>
            <a:r>
              <a:rPr lang="en-US" spc="3" dirty="0">
                <a:latin typeface="+mj-lt"/>
                <a:cs typeface="Arial"/>
              </a:rPr>
              <a:t>i</a:t>
            </a:r>
            <a:r>
              <a:rPr lang="en-US" spc="-3" dirty="0">
                <a:latin typeface="+mj-lt"/>
                <a:cs typeface="Arial"/>
              </a:rPr>
              <a:t>r</a:t>
            </a:r>
            <a:r>
              <a:rPr lang="en-US" dirty="0">
                <a:latin typeface="+mj-lt"/>
                <a:cs typeface="Arial"/>
              </a:rPr>
              <a:t>st </a:t>
            </a:r>
            <a:r>
              <a:rPr lang="en-US" spc="3" dirty="0">
                <a:latin typeface="+mj-lt"/>
                <a:cs typeface="Arial"/>
              </a:rPr>
              <a:t>I</a:t>
            </a:r>
            <a:r>
              <a:rPr lang="en-US" spc="-7" dirty="0">
                <a:latin typeface="+mj-lt"/>
                <a:cs typeface="Arial"/>
              </a:rPr>
              <a:t>n</a:t>
            </a:r>
            <a:r>
              <a:rPr lang="en-US" spc="3" dirty="0">
                <a:latin typeface="+mj-lt"/>
                <a:cs typeface="Arial"/>
              </a:rPr>
              <a:t>t</a:t>
            </a:r>
            <a:r>
              <a:rPr lang="en-US" spc="-3" dirty="0">
                <a:latin typeface="+mj-lt"/>
                <a:cs typeface="Arial"/>
              </a:rPr>
              <a:t>r</a:t>
            </a:r>
            <a:r>
              <a:rPr lang="en-US" spc="-7" dirty="0">
                <a:latin typeface="+mj-lt"/>
                <a:cs typeface="Arial"/>
              </a:rPr>
              <a:t>o</a:t>
            </a:r>
            <a:r>
              <a:rPr lang="en-US" dirty="0">
                <a:latin typeface="+mj-lt"/>
                <a:cs typeface="Arial"/>
              </a:rPr>
              <a:t>duced </a:t>
            </a:r>
            <a:r>
              <a:rPr lang="en-US" spc="3" dirty="0">
                <a:latin typeface="+mj-lt"/>
                <a:cs typeface="Arial"/>
              </a:rPr>
              <a:t>i</a:t>
            </a:r>
            <a:r>
              <a:rPr lang="en-US" dirty="0">
                <a:latin typeface="+mj-lt"/>
                <a:cs typeface="Arial"/>
              </a:rPr>
              <a:t>n 1848 </a:t>
            </a:r>
            <a:r>
              <a:rPr lang="en-US" spc="-11" dirty="0">
                <a:latin typeface="+mj-lt"/>
                <a:cs typeface="Arial"/>
              </a:rPr>
              <a:t>w</a:t>
            </a:r>
            <a:r>
              <a:rPr lang="en-US" dirty="0">
                <a:latin typeface="+mj-lt"/>
                <a:cs typeface="Arial"/>
              </a:rPr>
              <a:t>h</a:t>
            </a:r>
            <a:r>
              <a:rPr lang="en-US" spc="3" dirty="0">
                <a:latin typeface="+mj-lt"/>
                <a:cs typeface="Arial"/>
              </a:rPr>
              <a:t>i</a:t>
            </a:r>
            <a:r>
              <a:rPr lang="en-US" dirty="0">
                <a:latin typeface="+mj-lt"/>
                <a:cs typeface="Arial"/>
              </a:rPr>
              <a:t>ch</a:t>
            </a:r>
            <a:r>
              <a:rPr lang="en-US" spc="3" dirty="0">
                <a:latin typeface="+mj-lt"/>
                <a:cs typeface="Arial"/>
              </a:rPr>
              <a:t> </a:t>
            </a:r>
            <a:r>
              <a:rPr lang="en-US" spc="-11" dirty="0">
                <a:latin typeface="+mj-lt"/>
                <a:cs typeface="Arial"/>
              </a:rPr>
              <a:t>w</a:t>
            </a:r>
            <a:r>
              <a:rPr lang="en-US" spc="-7" dirty="0">
                <a:latin typeface="+mj-lt"/>
                <a:cs typeface="Arial"/>
              </a:rPr>
              <a:t>a</a:t>
            </a:r>
            <a:r>
              <a:rPr lang="en-US" dirty="0">
                <a:latin typeface="+mj-lt"/>
                <a:cs typeface="Arial"/>
              </a:rPr>
              <a:t>s</a:t>
            </a:r>
            <a:r>
              <a:rPr lang="en-US" spc="3" dirty="0">
                <a:latin typeface="+mj-lt"/>
                <a:cs typeface="Arial"/>
              </a:rPr>
              <a:t> </a:t>
            </a:r>
            <a:r>
              <a:rPr lang="en-US" dirty="0">
                <a:latin typeface="+mj-lt"/>
                <a:cs typeface="Arial"/>
              </a:rPr>
              <a:t>kno</a:t>
            </a:r>
            <a:r>
              <a:rPr lang="en-US" spc="-11" dirty="0">
                <a:latin typeface="+mj-lt"/>
                <a:cs typeface="Arial"/>
              </a:rPr>
              <a:t>w</a:t>
            </a:r>
            <a:r>
              <a:rPr lang="en-US" dirty="0">
                <a:latin typeface="+mj-lt"/>
                <a:cs typeface="Arial"/>
              </a:rPr>
              <a:t>n as</a:t>
            </a:r>
            <a:r>
              <a:rPr lang="en-US" spc="3" dirty="0">
                <a:latin typeface="+mj-lt"/>
                <a:cs typeface="Arial"/>
              </a:rPr>
              <a:t> </a:t>
            </a:r>
            <a:r>
              <a:rPr lang="en-US" spc="19" dirty="0">
                <a:latin typeface="+mj-lt"/>
                <a:cs typeface="Arial"/>
              </a:rPr>
              <a:t>N</a:t>
            </a:r>
            <a:r>
              <a:rPr lang="en-US" dirty="0">
                <a:latin typeface="+mj-lt"/>
                <a:cs typeface="Arial"/>
              </a:rPr>
              <a:t>-</a:t>
            </a:r>
            <a:r>
              <a:rPr lang="en-US" spc="-3" dirty="0">
                <a:latin typeface="+mj-lt"/>
                <a:cs typeface="Arial"/>
              </a:rPr>
              <a:t> </a:t>
            </a:r>
            <a:r>
              <a:rPr lang="en-US" dirty="0">
                <a:latin typeface="+mj-lt"/>
                <a:cs typeface="Arial"/>
              </a:rPr>
              <a:t>que</a:t>
            </a:r>
            <a:r>
              <a:rPr lang="en-US" spc="-7" dirty="0">
                <a:latin typeface="+mj-lt"/>
                <a:cs typeface="Arial"/>
              </a:rPr>
              <a:t>e</a:t>
            </a:r>
            <a:r>
              <a:rPr lang="en-US" dirty="0">
                <a:latin typeface="+mj-lt"/>
                <a:cs typeface="Arial"/>
              </a:rPr>
              <a:t>ns</a:t>
            </a:r>
            <a:r>
              <a:rPr lang="en-US" spc="3" dirty="0">
                <a:latin typeface="+mj-lt"/>
                <a:cs typeface="Arial"/>
              </a:rPr>
              <a:t> </a:t>
            </a:r>
            <a:r>
              <a:rPr lang="en-US" dirty="0">
                <a:latin typeface="+mj-lt"/>
                <a:cs typeface="Arial"/>
              </a:rPr>
              <a:t>Puzz</a:t>
            </a:r>
            <a:r>
              <a:rPr lang="en-US" spc="3" dirty="0">
                <a:latin typeface="+mj-lt"/>
                <a:cs typeface="Arial"/>
              </a:rPr>
              <a:t>le</a:t>
            </a:r>
            <a:r>
              <a:rPr lang="en-US" dirty="0">
                <a:latin typeface="+mj-lt"/>
                <a:cs typeface="Arial"/>
              </a:rPr>
              <a:t>. S</a:t>
            </a:r>
            <a:r>
              <a:rPr lang="en-US" spc="-7" dirty="0">
                <a:latin typeface="+mj-lt"/>
                <a:cs typeface="Arial"/>
              </a:rPr>
              <a:t>u</a:t>
            </a:r>
            <a:r>
              <a:rPr lang="en-US" spc="-3" dirty="0">
                <a:latin typeface="+mj-lt"/>
                <a:cs typeface="Arial"/>
              </a:rPr>
              <a:t>r</a:t>
            </a:r>
            <a:r>
              <a:rPr lang="en-US" dirty="0">
                <a:latin typeface="+mj-lt"/>
                <a:cs typeface="Arial"/>
              </a:rPr>
              <a:t>p</a:t>
            </a:r>
            <a:r>
              <a:rPr lang="en-US" spc="-3" dirty="0">
                <a:latin typeface="+mj-lt"/>
                <a:cs typeface="Arial"/>
              </a:rPr>
              <a:t>r</a:t>
            </a:r>
            <a:r>
              <a:rPr lang="en-US" spc="3" dirty="0">
                <a:latin typeface="+mj-lt"/>
                <a:cs typeface="Arial"/>
              </a:rPr>
              <a:t>i</a:t>
            </a:r>
            <a:r>
              <a:rPr lang="en-US" dirty="0">
                <a:latin typeface="+mj-lt"/>
                <a:cs typeface="Arial"/>
              </a:rPr>
              <a:t>s</a:t>
            </a:r>
            <a:r>
              <a:rPr lang="en-US" spc="3" dirty="0">
                <a:latin typeface="+mj-lt"/>
                <a:cs typeface="Arial"/>
              </a:rPr>
              <a:t>i</a:t>
            </a:r>
            <a:r>
              <a:rPr lang="en-US" dirty="0">
                <a:latin typeface="+mj-lt"/>
                <a:cs typeface="Arial"/>
              </a:rPr>
              <a:t>ngl</a:t>
            </a:r>
            <a:r>
              <a:rPr lang="en-US" spc="-14" dirty="0">
                <a:latin typeface="+mj-lt"/>
                <a:cs typeface="Arial"/>
              </a:rPr>
              <a:t>y</a:t>
            </a:r>
            <a:r>
              <a:rPr lang="en-US" dirty="0">
                <a:latin typeface="+mj-lt"/>
                <a:cs typeface="Arial"/>
              </a:rPr>
              <a:t>, </a:t>
            </a:r>
            <a:r>
              <a:rPr lang="en-US" spc="-7" dirty="0">
                <a:latin typeface="+mj-lt"/>
                <a:cs typeface="Arial"/>
              </a:rPr>
              <a:t>T</a:t>
            </a:r>
            <a:r>
              <a:rPr lang="en-US" dirty="0">
                <a:latin typeface="+mj-lt"/>
                <a:cs typeface="Arial"/>
              </a:rPr>
              <a:t>he</a:t>
            </a:r>
            <a:r>
              <a:rPr lang="en-US" spc="-3" dirty="0">
                <a:latin typeface="+mj-lt"/>
                <a:cs typeface="Arial"/>
              </a:rPr>
              <a:t> </a:t>
            </a:r>
            <a:r>
              <a:rPr lang="en-US" spc="-7" dirty="0">
                <a:latin typeface="+mj-lt"/>
                <a:cs typeface="Arial"/>
              </a:rPr>
              <a:t>F</a:t>
            </a:r>
            <a:r>
              <a:rPr lang="en-US" spc="3" dirty="0">
                <a:latin typeface="+mj-lt"/>
                <a:cs typeface="Arial"/>
              </a:rPr>
              <a:t>i</a:t>
            </a:r>
            <a:r>
              <a:rPr lang="en-US" spc="-3" dirty="0">
                <a:latin typeface="+mj-lt"/>
                <a:cs typeface="Arial"/>
              </a:rPr>
              <a:t>r</a:t>
            </a:r>
            <a:r>
              <a:rPr lang="en-US" dirty="0">
                <a:latin typeface="+mj-lt"/>
                <a:cs typeface="Arial"/>
              </a:rPr>
              <a:t>st So</a:t>
            </a:r>
            <a:r>
              <a:rPr lang="en-US" spc="3" dirty="0">
                <a:latin typeface="+mj-lt"/>
                <a:cs typeface="Arial"/>
              </a:rPr>
              <a:t>l</a:t>
            </a:r>
            <a:r>
              <a:rPr lang="en-US" spc="-7" dirty="0">
                <a:latin typeface="+mj-lt"/>
                <a:cs typeface="Arial"/>
              </a:rPr>
              <a:t>u</a:t>
            </a:r>
            <a:r>
              <a:rPr lang="en-US" spc="3" dirty="0">
                <a:latin typeface="+mj-lt"/>
                <a:cs typeface="Arial"/>
              </a:rPr>
              <a:t>ti</a:t>
            </a:r>
            <a:r>
              <a:rPr lang="en-US" dirty="0">
                <a:latin typeface="+mj-lt"/>
                <a:cs typeface="Arial"/>
              </a:rPr>
              <a:t>on </a:t>
            </a:r>
            <a:r>
              <a:rPr lang="en-US" spc="-11" dirty="0">
                <a:latin typeface="+mj-lt"/>
                <a:cs typeface="Arial"/>
              </a:rPr>
              <a:t>w</a:t>
            </a:r>
            <a:r>
              <a:rPr lang="en-US" dirty="0">
                <a:latin typeface="+mj-lt"/>
                <a:cs typeface="Arial"/>
              </a:rPr>
              <a:t>as </a:t>
            </a:r>
            <a:r>
              <a:rPr lang="en-US" spc="7" dirty="0">
                <a:latin typeface="+mj-lt"/>
                <a:cs typeface="Arial"/>
              </a:rPr>
              <a:t>c</a:t>
            </a:r>
            <a:r>
              <a:rPr lang="en-US" spc="-3" dirty="0">
                <a:latin typeface="+mj-lt"/>
                <a:cs typeface="Arial"/>
              </a:rPr>
              <a:t>r</a:t>
            </a:r>
            <a:r>
              <a:rPr lang="en-US" spc="-7" dirty="0">
                <a:latin typeface="+mj-lt"/>
                <a:cs typeface="Arial"/>
              </a:rPr>
              <a:t>e</a:t>
            </a:r>
            <a:r>
              <a:rPr lang="en-US" dirty="0">
                <a:latin typeface="+mj-lt"/>
                <a:cs typeface="Arial"/>
              </a:rPr>
              <a:t>a</a:t>
            </a:r>
            <a:r>
              <a:rPr lang="en-US" spc="3" dirty="0">
                <a:latin typeface="+mj-lt"/>
                <a:cs typeface="Arial"/>
              </a:rPr>
              <a:t>t</a:t>
            </a:r>
            <a:r>
              <a:rPr lang="en-US" spc="-7" dirty="0">
                <a:latin typeface="+mj-lt"/>
                <a:cs typeface="Arial"/>
              </a:rPr>
              <a:t>e</a:t>
            </a:r>
            <a:r>
              <a:rPr lang="en-US" dirty="0">
                <a:latin typeface="+mj-lt"/>
                <a:cs typeface="Arial"/>
              </a:rPr>
              <a:t>d</a:t>
            </a:r>
            <a:r>
              <a:rPr lang="en-US" spc="3" dirty="0">
                <a:latin typeface="+mj-lt"/>
                <a:cs typeface="Arial"/>
              </a:rPr>
              <a:t> i</a:t>
            </a:r>
            <a:r>
              <a:rPr lang="en-US" dirty="0">
                <a:latin typeface="+mj-lt"/>
                <a:cs typeface="Arial"/>
              </a:rPr>
              <a:t>n</a:t>
            </a:r>
            <a:r>
              <a:rPr lang="en-US" spc="-3" dirty="0">
                <a:latin typeface="+mj-lt"/>
                <a:cs typeface="Arial"/>
              </a:rPr>
              <a:t> </a:t>
            </a:r>
            <a:r>
              <a:rPr lang="en-US" dirty="0">
                <a:latin typeface="+mj-lt"/>
                <a:cs typeface="Arial"/>
              </a:rPr>
              <a:t>19</a:t>
            </a:r>
            <a:r>
              <a:rPr lang="en-US" spc="-7" dirty="0">
                <a:latin typeface="+mj-lt"/>
                <a:cs typeface="Arial"/>
              </a:rPr>
              <a:t>5</a:t>
            </a:r>
            <a:r>
              <a:rPr lang="en-US" dirty="0">
                <a:latin typeface="+mj-lt"/>
                <a:cs typeface="Arial"/>
              </a:rPr>
              <a:t>0</a:t>
            </a:r>
            <a:r>
              <a:rPr lang="en-US" spc="3" dirty="0">
                <a:latin typeface="+mj-lt"/>
                <a:cs typeface="Arial"/>
              </a:rPr>
              <a:t> </a:t>
            </a:r>
            <a:r>
              <a:rPr lang="en-US" spc="-7" dirty="0">
                <a:latin typeface="+mj-lt"/>
                <a:cs typeface="Arial"/>
              </a:rPr>
              <a:t>b</a:t>
            </a:r>
            <a:r>
              <a:rPr lang="en-US" dirty="0">
                <a:latin typeface="+mj-lt"/>
                <a:cs typeface="Arial"/>
              </a:rPr>
              <a:t>y</a:t>
            </a:r>
            <a:r>
              <a:rPr lang="en-US" spc="-11" dirty="0">
                <a:latin typeface="+mj-lt"/>
                <a:cs typeface="Arial"/>
              </a:rPr>
              <a:t> </a:t>
            </a:r>
            <a:r>
              <a:rPr lang="en-US" spc="-7" dirty="0">
                <a:latin typeface="+mj-lt"/>
                <a:cs typeface="Arial"/>
              </a:rPr>
              <a:t>F</a:t>
            </a:r>
            <a:r>
              <a:rPr lang="en-US" spc="-3" dirty="0">
                <a:latin typeface="+mj-lt"/>
                <a:cs typeface="Arial"/>
              </a:rPr>
              <a:t>r</a:t>
            </a:r>
            <a:r>
              <a:rPr lang="en-US" spc="-7" dirty="0">
                <a:latin typeface="+mj-lt"/>
                <a:cs typeface="Arial"/>
              </a:rPr>
              <a:t>a</a:t>
            </a:r>
            <a:r>
              <a:rPr lang="en-US" dirty="0">
                <a:latin typeface="+mj-lt"/>
                <a:cs typeface="Arial"/>
              </a:rPr>
              <a:t>nz</a:t>
            </a:r>
            <a:r>
              <a:rPr lang="en-US" spc="3" dirty="0">
                <a:latin typeface="+mj-lt"/>
                <a:cs typeface="Arial"/>
              </a:rPr>
              <a:t> </a:t>
            </a:r>
            <a:r>
              <a:rPr lang="en-US" spc="-3" dirty="0" err="1">
                <a:latin typeface="+mj-lt"/>
                <a:cs typeface="Arial"/>
              </a:rPr>
              <a:t>N</a:t>
            </a:r>
            <a:r>
              <a:rPr lang="en-US" dirty="0" err="1">
                <a:latin typeface="+mj-lt"/>
                <a:cs typeface="Arial"/>
              </a:rPr>
              <a:t>auc</a:t>
            </a:r>
            <a:r>
              <a:rPr lang="en-US" spc="33" dirty="0" err="1">
                <a:latin typeface="+mj-lt"/>
                <a:cs typeface="Arial"/>
              </a:rPr>
              <a:t>k</a:t>
            </a:r>
            <a:r>
              <a:rPr lang="en-US" dirty="0">
                <a:latin typeface="+mj-lt"/>
                <a:cs typeface="Arial"/>
              </a:rPr>
              <a:t>.</a:t>
            </a:r>
            <a:r>
              <a:rPr lang="en-US" spc="-7" dirty="0">
                <a:latin typeface="+mj-lt"/>
                <a:cs typeface="Arial"/>
              </a:rPr>
              <a:t> </a:t>
            </a:r>
            <a:r>
              <a:rPr lang="en-US" spc="-3" dirty="0" err="1">
                <a:latin typeface="+mj-lt"/>
                <a:cs typeface="Arial"/>
              </a:rPr>
              <a:t>N</a:t>
            </a:r>
            <a:r>
              <a:rPr lang="en-US" dirty="0" err="1">
                <a:latin typeface="+mj-lt"/>
                <a:cs typeface="Arial"/>
              </a:rPr>
              <a:t>au</a:t>
            </a:r>
            <a:r>
              <a:rPr lang="en-US" spc="7" dirty="0" err="1">
                <a:latin typeface="+mj-lt"/>
                <a:cs typeface="Arial"/>
              </a:rPr>
              <a:t>c</a:t>
            </a:r>
            <a:r>
              <a:rPr lang="en-US" dirty="0" err="1">
                <a:latin typeface="+mj-lt"/>
                <a:cs typeface="Arial"/>
              </a:rPr>
              <a:t>k</a:t>
            </a:r>
            <a:r>
              <a:rPr lang="en-US" dirty="0">
                <a:latin typeface="+mj-lt"/>
                <a:cs typeface="Arial"/>
              </a:rPr>
              <a:t> </a:t>
            </a:r>
            <a:r>
              <a:rPr lang="en-US" spc="11" dirty="0">
                <a:latin typeface="+mj-lt"/>
                <a:cs typeface="Arial"/>
              </a:rPr>
              <a:t>m</a:t>
            </a:r>
            <a:r>
              <a:rPr lang="en-US" dirty="0">
                <a:latin typeface="+mj-lt"/>
                <a:cs typeface="Arial"/>
              </a:rPr>
              <a:t>ade</a:t>
            </a:r>
            <a:r>
              <a:rPr lang="en-US" spc="-11" dirty="0">
                <a:latin typeface="+mj-lt"/>
                <a:cs typeface="Arial"/>
              </a:rPr>
              <a:t> </a:t>
            </a:r>
            <a:r>
              <a:rPr lang="en-US" dirty="0">
                <a:latin typeface="+mj-lt"/>
                <a:cs typeface="Arial"/>
              </a:rPr>
              <a:t>an </a:t>
            </a:r>
            <a:r>
              <a:rPr lang="en-US" spc="-7" dirty="0">
                <a:latin typeface="+mj-lt"/>
                <a:cs typeface="Arial"/>
              </a:rPr>
              <a:t>8</a:t>
            </a:r>
            <a:r>
              <a:rPr lang="en-US" dirty="0">
                <a:latin typeface="+mj-lt"/>
                <a:cs typeface="Arial"/>
              </a:rPr>
              <a:t>X8 </a:t>
            </a:r>
            <a:r>
              <a:rPr lang="en-US" spc="-3" dirty="0">
                <a:latin typeface="+mj-lt"/>
                <a:cs typeface="Arial"/>
              </a:rPr>
              <a:t>C</a:t>
            </a:r>
            <a:r>
              <a:rPr lang="en-US" dirty="0">
                <a:latin typeface="+mj-lt"/>
                <a:cs typeface="Arial"/>
              </a:rPr>
              <a:t>h</a:t>
            </a:r>
            <a:r>
              <a:rPr lang="en-US" spc="-7" dirty="0">
                <a:latin typeface="+mj-lt"/>
                <a:cs typeface="Arial"/>
              </a:rPr>
              <a:t>e</a:t>
            </a:r>
            <a:r>
              <a:rPr lang="en-US" spc="7" dirty="0">
                <a:latin typeface="+mj-lt"/>
                <a:cs typeface="Arial"/>
              </a:rPr>
              <a:t>s</a:t>
            </a:r>
            <a:r>
              <a:rPr lang="en-US" dirty="0">
                <a:latin typeface="+mj-lt"/>
                <a:cs typeface="Arial"/>
              </a:rPr>
              <a:t>sboa</a:t>
            </a:r>
            <a:r>
              <a:rPr lang="en-US" spc="-11" dirty="0">
                <a:latin typeface="+mj-lt"/>
                <a:cs typeface="Arial"/>
              </a:rPr>
              <a:t>r</a:t>
            </a:r>
            <a:r>
              <a:rPr lang="en-US" dirty="0">
                <a:latin typeface="+mj-lt"/>
                <a:cs typeface="Arial"/>
              </a:rPr>
              <a:t>d</a:t>
            </a:r>
            <a:r>
              <a:rPr lang="en-US" spc="3" dirty="0">
                <a:latin typeface="+mj-lt"/>
                <a:cs typeface="Arial"/>
              </a:rPr>
              <a:t> </a:t>
            </a:r>
            <a:r>
              <a:rPr lang="en-US" spc="-3" dirty="0">
                <a:latin typeface="+mj-lt"/>
                <a:cs typeface="Arial"/>
              </a:rPr>
              <a:t>t</a:t>
            </a:r>
            <a:r>
              <a:rPr lang="en-US" dirty="0">
                <a:latin typeface="+mj-lt"/>
                <a:cs typeface="Arial"/>
              </a:rPr>
              <a:t>o </a:t>
            </a:r>
            <a:r>
              <a:rPr lang="en-US" spc="3" dirty="0">
                <a:latin typeface="+mj-lt"/>
                <a:cs typeface="Arial"/>
              </a:rPr>
              <a:t>fi</a:t>
            </a:r>
            <a:r>
              <a:rPr lang="en-US" dirty="0">
                <a:latin typeface="+mj-lt"/>
                <a:cs typeface="Arial"/>
              </a:rPr>
              <a:t>nd</a:t>
            </a:r>
            <a:r>
              <a:rPr lang="en-US" spc="-3" dirty="0">
                <a:latin typeface="+mj-lt"/>
                <a:cs typeface="Arial"/>
              </a:rPr>
              <a:t> t</a:t>
            </a:r>
            <a:r>
              <a:rPr lang="en-US" dirty="0">
                <a:latin typeface="+mj-lt"/>
                <a:cs typeface="Arial"/>
              </a:rPr>
              <a:t>he </a:t>
            </a:r>
            <a:r>
              <a:rPr lang="en-US" spc="-3" dirty="0">
                <a:latin typeface="+mj-lt"/>
                <a:cs typeface="Arial"/>
              </a:rPr>
              <a:t>f</a:t>
            </a:r>
            <a:r>
              <a:rPr lang="en-US" spc="3" dirty="0">
                <a:latin typeface="+mj-lt"/>
                <a:cs typeface="Arial"/>
              </a:rPr>
              <a:t>i</a:t>
            </a:r>
            <a:r>
              <a:rPr lang="en-US" spc="-3" dirty="0">
                <a:latin typeface="+mj-lt"/>
                <a:cs typeface="Arial"/>
              </a:rPr>
              <a:t>r</a:t>
            </a:r>
            <a:r>
              <a:rPr lang="en-US" spc="7" dirty="0">
                <a:latin typeface="+mj-lt"/>
                <a:cs typeface="Arial"/>
              </a:rPr>
              <a:t>s</a:t>
            </a:r>
            <a:r>
              <a:rPr lang="en-US" dirty="0">
                <a:latin typeface="+mj-lt"/>
                <a:cs typeface="Arial"/>
              </a:rPr>
              <a:t>t</a:t>
            </a:r>
            <a:r>
              <a:rPr lang="en-US" spc="-7" dirty="0">
                <a:latin typeface="+mj-lt"/>
                <a:cs typeface="Arial"/>
              </a:rPr>
              <a:t> </a:t>
            </a:r>
            <a:r>
              <a:rPr lang="en-US" dirty="0">
                <a:latin typeface="+mj-lt"/>
                <a:cs typeface="Arial"/>
              </a:rPr>
              <a:t>F</a:t>
            </a:r>
            <a:r>
              <a:rPr lang="en-US" spc="-7" dirty="0">
                <a:latin typeface="+mj-lt"/>
                <a:cs typeface="Arial"/>
              </a:rPr>
              <a:t>e</a:t>
            </a:r>
            <a:r>
              <a:rPr lang="en-US" dirty="0">
                <a:latin typeface="+mj-lt"/>
                <a:cs typeface="Arial"/>
              </a:rPr>
              <a:t>a</a:t>
            </a:r>
            <a:r>
              <a:rPr lang="en-US" spc="7" dirty="0">
                <a:latin typeface="+mj-lt"/>
                <a:cs typeface="Arial"/>
              </a:rPr>
              <a:t>s</a:t>
            </a:r>
            <a:r>
              <a:rPr lang="en-US" spc="3" dirty="0">
                <a:latin typeface="+mj-lt"/>
                <a:cs typeface="Arial"/>
              </a:rPr>
              <a:t>i</a:t>
            </a:r>
            <a:r>
              <a:rPr lang="en-US" spc="-7" dirty="0">
                <a:latin typeface="+mj-lt"/>
                <a:cs typeface="Arial"/>
              </a:rPr>
              <a:t>b</a:t>
            </a:r>
            <a:r>
              <a:rPr lang="en-US" spc="3" dirty="0">
                <a:latin typeface="+mj-lt"/>
                <a:cs typeface="Arial"/>
              </a:rPr>
              <a:t>l</a:t>
            </a:r>
            <a:r>
              <a:rPr lang="en-US" dirty="0">
                <a:latin typeface="+mj-lt"/>
                <a:cs typeface="Arial"/>
              </a:rPr>
              <a:t>e</a:t>
            </a:r>
            <a:r>
              <a:rPr lang="en-US" spc="3" dirty="0">
                <a:latin typeface="+mj-lt"/>
                <a:cs typeface="Arial"/>
              </a:rPr>
              <a:t> </a:t>
            </a:r>
            <a:r>
              <a:rPr lang="en-US" spc="-7" dirty="0">
                <a:latin typeface="+mj-lt"/>
                <a:cs typeface="Arial"/>
              </a:rPr>
              <a:t>S</a:t>
            </a:r>
            <a:r>
              <a:rPr lang="en-US" dirty="0">
                <a:latin typeface="+mj-lt"/>
                <a:cs typeface="Arial"/>
              </a:rPr>
              <a:t>o</a:t>
            </a:r>
            <a:r>
              <a:rPr lang="en-US" spc="3" dirty="0">
                <a:latin typeface="+mj-lt"/>
                <a:cs typeface="Arial"/>
              </a:rPr>
              <a:t>l</a:t>
            </a:r>
            <a:r>
              <a:rPr lang="en-US" dirty="0">
                <a:latin typeface="+mj-lt"/>
                <a:cs typeface="Arial"/>
              </a:rPr>
              <a:t>u</a:t>
            </a:r>
            <a:r>
              <a:rPr lang="en-US" spc="-3" dirty="0">
                <a:latin typeface="+mj-lt"/>
                <a:cs typeface="Arial"/>
              </a:rPr>
              <a:t>t</a:t>
            </a:r>
            <a:r>
              <a:rPr lang="en-US" spc="3" dirty="0">
                <a:latin typeface="+mj-lt"/>
                <a:cs typeface="Arial"/>
              </a:rPr>
              <a:t>i</a:t>
            </a:r>
            <a:r>
              <a:rPr lang="en-US" dirty="0">
                <a:latin typeface="+mj-lt"/>
                <a:cs typeface="Arial"/>
              </a:rPr>
              <a:t>o</a:t>
            </a:r>
            <a:r>
              <a:rPr lang="en-US" spc="22" dirty="0">
                <a:latin typeface="+mj-lt"/>
                <a:cs typeface="Arial"/>
              </a:rPr>
              <a:t>n</a:t>
            </a:r>
            <a:r>
              <a:rPr lang="en-US" dirty="0">
                <a:latin typeface="+mj-lt"/>
                <a:cs typeface="Arial"/>
              </a:rPr>
              <a:t>.</a:t>
            </a:r>
          </a:p>
          <a:p>
            <a:pPr marL="223838" indent="-214313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+mj-lt"/>
                <a:cs typeface="Arial"/>
              </a:rPr>
              <a:t>The eight queens puzzle has 92 distinct solutions.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CDDEAE4-31F1-4572-A4A6-E814BF324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92" y="2593271"/>
            <a:ext cx="3575320" cy="37796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8</a:t>
            </a: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51524" y="2593271"/>
            <a:ext cx="47252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838" indent="-214313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/>
              </a:rPr>
              <a:t>If  solutions that differ only by symmetry operations(rotations and reflections) of  the board are counted as one the puzzle has 12 unique (or fundamental) solutions</a:t>
            </a:r>
          </a:p>
          <a:p>
            <a:pPr marL="223838" indent="-214313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  <a:cs typeface="Arial"/>
              </a:rPr>
              <a:t>Note that the six queens puzzle has fewer solutions than the five queens puzzle.</a:t>
            </a:r>
          </a:p>
          <a:p>
            <a:pPr marL="223838" indent="-214313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/>
              </a:rPr>
              <a:t>There is currently no known formula for the exact number of solutions.</a:t>
            </a:r>
          </a:p>
        </p:txBody>
      </p:sp>
    </p:spTree>
    <p:extLst>
      <p:ext uri="{BB962C8B-B14F-4D97-AF65-F5344CB8AC3E}">
        <p14:creationId xmlns:p14="http://schemas.microsoft.com/office/powerpoint/2010/main" val="4124014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02169" y="2497229"/>
            <a:ext cx="5184781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994"/>
              </a:lnSpc>
              <a:spcBef>
                <a:spcPts val="50"/>
              </a:spcBef>
            </a:pPr>
            <a:endParaRPr sz="900" dirty="0"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8</a:t>
            </a: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  <p:sp>
        <p:nvSpPr>
          <p:cNvPr id="8" name="Rectangle 7"/>
          <p:cNvSpPr/>
          <p:nvPr/>
        </p:nvSpPr>
        <p:spPr>
          <a:xfrm>
            <a:off x="116888" y="789069"/>
            <a:ext cx="849371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838" indent="-214313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/>
              </a:rPr>
              <a:t>A fundamental solution usually has eight variants (including its original form) obtained by rotating 90, 180, or 270° and then reflecting each of the four rotational variants in a mirror in a fixed position. </a:t>
            </a:r>
            <a:endParaRPr lang="en-US" dirty="0" smtClean="0">
              <a:latin typeface="+mn-lt"/>
              <a:cs typeface="Arial"/>
            </a:endParaRPr>
          </a:p>
          <a:p>
            <a:pPr marL="223838" indent="-214313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v"/>
            </a:pPr>
            <a:endParaRPr lang="en-US" dirty="0" smtClean="0">
              <a:latin typeface="+mn-lt"/>
              <a:cs typeface="Arial"/>
            </a:endParaRPr>
          </a:p>
          <a:p>
            <a:pPr marL="223838" indent="-214313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+mn-lt"/>
                <a:cs typeface="Arial"/>
              </a:rPr>
              <a:t>However</a:t>
            </a:r>
            <a:r>
              <a:rPr lang="en-US" dirty="0">
                <a:latin typeface="+mn-lt"/>
                <a:cs typeface="Arial"/>
              </a:rPr>
              <a:t>, one of the 12 fundamental solutions (solution 12 below) is identical to its own 180° rotation, so has only four variants (itself and its reflection, its 90° rotation and the reflection of that</a:t>
            </a:r>
            <a:r>
              <a:rPr lang="en-US" dirty="0" smtClean="0">
                <a:latin typeface="+mn-lt"/>
                <a:cs typeface="Arial"/>
              </a:rPr>
              <a:t>). </a:t>
            </a:r>
            <a:r>
              <a:rPr lang="en-US" dirty="0">
                <a:latin typeface="+mn-lt"/>
                <a:cs typeface="Arial"/>
              </a:rPr>
              <a:t>Such solutions have only two variants (itself and its reflection). </a:t>
            </a:r>
            <a:endParaRPr lang="en-US" dirty="0" smtClean="0">
              <a:latin typeface="+mn-lt"/>
              <a:cs typeface="Arial"/>
            </a:endParaRPr>
          </a:p>
          <a:p>
            <a:pPr marL="223838" indent="-214313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v"/>
            </a:pPr>
            <a:endParaRPr lang="en-US" dirty="0">
              <a:latin typeface="+mn-lt"/>
              <a:cs typeface="Arial"/>
            </a:endParaRPr>
          </a:p>
          <a:p>
            <a:pPr marL="223838" indent="-214313" algn="just">
              <a:lnSpc>
                <a:spcPct val="150000"/>
              </a:lnSpc>
              <a:spcBef>
                <a:spcPts val="576"/>
              </a:spcBef>
              <a:buFont typeface="Wingdings" panose="05000000000000000000" pitchFamily="2" charset="2"/>
              <a:buChar char="v"/>
            </a:pPr>
            <a:r>
              <a:rPr lang="en-US" dirty="0" smtClean="0">
                <a:latin typeface="+mn-lt"/>
                <a:cs typeface="Arial"/>
              </a:rPr>
              <a:t>Thus</a:t>
            </a:r>
            <a:r>
              <a:rPr lang="en-US" dirty="0">
                <a:latin typeface="+mn-lt"/>
                <a:cs typeface="Arial"/>
              </a:rPr>
              <a:t>, the total number of distinct solutions is 11×8 + 1×4 = 92.</a:t>
            </a:r>
          </a:p>
        </p:txBody>
      </p:sp>
    </p:spTree>
    <p:extLst>
      <p:ext uri="{BB962C8B-B14F-4D97-AF65-F5344CB8AC3E}">
        <p14:creationId xmlns:p14="http://schemas.microsoft.com/office/powerpoint/2010/main" val="2820290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02169" y="2497229"/>
            <a:ext cx="5184781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994"/>
              </a:lnSpc>
              <a:spcBef>
                <a:spcPts val="50"/>
              </a:spcBef>
            </a:pPr>
            <a:endParaRPr sz="900" dirty="0"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8</a:t>
            </a: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8209"/>
            <a:ext cx="7010401" cy="3946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69" y="4722379"/>
            <a:ext cx="7170062" cy="19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55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02169" y="2497229"/>
            <a:ext cx="5184781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994"/>
              </a:lnSpc>
              <a:spcBef>
                <a:spcPts val="50"/>
              </a:spcBef>
            </a:pPr>
            <a:endParaRPr sz="900" dirty="0"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888" y="245285"/>
            <a:ext cx="4466031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8</a:t>
            </a: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69" y="1499845"/>
            <a:ext cx="4257675" cy="4695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888150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“No-three-in-line problem”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0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85800" y="1449324"/>
            <a:ext cx="7086600" cy="5180076"/>
            <a:chOff x="1737893" y="1449324"/>
            <a:chExt cx="4972388" cy="3483006"/>
          </a:xfrm>
        </p:grpSpPr>
        <p:sp>
          <p:nvSpPr>
            <p:cNvPr id="12" name="object 12"/>
            <p:cNvSpPr txBox="1"/>
            <p:nvPr/>
          </p:nvSpPr>
          <p:spPr>
            <a:xfrm>
              <a:off x="1737893" y="1449324"/>
              <a:ext cx="450698" cy="39648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525">
                <a:lnSpc>
                  <a:spcPts val="1451"/>
                </a:lnSpc>
                <a:spcBef>
                  <a:spcPts val="72"/>
                </a:spcBef>
              </a:pPr>
              <a:r>
                <a:rPr sz="2800" baseline="3034" dirty="0">
                  <a:latin typeface="Calibri"/>
                  <a:cs typeface="Calibri"/>
                </a:rPr>
                <a:t>O</a:t>
              </a:r>
              <a:r>
                <a:rPr sz="2800" spc="-22" baseline="3034" dirty="0">
                  <a:latin typeface="Calibri"/>
                  <a:cs typeface="Calibri"/>
                </a:rPr>
                <a:t>r</a:t>
              </a:r>
              <a:r>
                <a:rPr sz="2800" baseline="3034" dirty="0">
                  <a:latin typeface="Calibri"/>
                  <a:cs typeface="Calibri"/>
                </a:rPr>
                <a:t>d</a:t>
              </a:r>
              <a:r>
                <a:rPr sz="2800" spc="3" baseline="3034" dirty="0">
                  <a:latin typeface="Calibri"/>
                  <a:cs typeface="Calibri"/>
                </a:rPr>
                <a:t>e</a:t>
              </a:r>
              <a:r>
                <a:rPr sz="2800" baseline="3034" dirty="0">
                  <a:latin typeface="Calibri"/>
                  <a:cs typeface="Calibri"/>
                </a:rPr>
                <a:t>r</a:t>
              </a:r>
              <a:endParaRPr sz="2400" dirty="0">
                <a:latin typeface="Calibri"/>
                <a:cs typeface="Calibri"/>
              </a:endParaRPr>
            </a:p>
            <a:p>
              <a:pPr marL="9525" marR="25718">
                <a:lnSpc>
                  <a:spcPts val="1620"/>
                </a:lnSpc>
                <a:spcBef>
                  <a:spcPts val="8"/>
                </a:spcBef>
              </a:pPr>
              <a:r>
                <a:rPr sz="2800" spc="-3" baseline="1517" dirty="0">
                  <a:latin typeface="Calibri"/>
                  <a:cs typeface="Calibri"/>
                </a:rPr>
                <a:t>(</a:t>
              </a:r>
              <a:r>
                <a:rPr sz="2800" baseline="1517" dirty="0">
                  <a:latin typeface="Calibri"/>
                  <a:cs typeface="Calibri"/>
                </a:rPr>
                <a:t>“N”)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540508" y="1655083"/>
              <a:ext cx="1061799" cy="1907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525">
                <a:lnSpc>
                  <a:spcPts val="1451"/>
                </a:lnSpc>
                <a:spcBef>
                  <a:spcPts val="72"/>
                </a:spcBef>
              </a:pPr>
              <a:r>
                <a:rPr sz="2800" spc="-119" baseline="3034" dirty="0">
                  <a:latin typeface="Calibri"/>
                  <a:cs typeface="Calibri"/>
                </a:rPr>
                <a:t>T</a:t>
              </a:r>
              <a:r>
                <a:rPr sz="2800" baseline="3034" dirty="0">
                  <a:latin typeface="Calibri"/>
                  <a:cs typeface="Calibri"/>
                </a:rPr>
                <a:t>o</a:t>
              </a:r>
              <a:r>
                <a:rPr sz="2800" spc="-22" baseline="3034" dirty="0">
                  <a:latin typeface="Calibri"/>
                  <a:cs typeface="Calibri"/>
                </a:rPr>
                <a:t>t</a:t>
              </a:r>
              <a:r>
                <a:rPr sz="2800" baseline="3034" dirty="0">
                  <a:latin typeface="Calibri"/>
                  <a:cs typeface="Calibri"/>
                </a:rPr>
                <a:t>al</a:t>
              </a:r>
              <a:r>
                <a:rPr sz="2800" spc="3" baseline="3034" dirty="0">
                  <a:latin typeface="Calibri"/>
                  <a:cs typeface="Calibri"/>
                </a:rPr>
                <a:t> </a:t>
              </a:r>
              <a:r>
                <a:rPr sz="2800" baseline="3034" dirty="0">
                  <a:latin typeface="Calibri"/>
                  <a:cs typeface="Calibri"/>
                </a:rPr>
                <a:t>So</a:t>
              </a:r>
              <a:r>
                <a:rPr sz="2800" spc="-7" baseline="3034" dirty="0">
                  <a:latin typeface="Calibri"/>
                  <a:cs typeface="Calibri"/>
                </a:rPr>
                <a:t>l</a:t>
              </a:r>
              <a:r>
                <a:rPr sz="2800" baseline="3034" dirty="0">
                  <a:latin typeface="Calibri"/>
                  <a:cs typeface="Calibri"/>
                </a:rPr>
                <a:t>ut</a:t>
              </a:r>
              <a:r>
                <a:rPr sz="2800" spc="-7" baseline="3034" dirty="0">
                  <a:latin typeface="Calibri"/>
                  <a:cs typeface="Calibri"/>
                </a:rPr>
                <a:t>i</a:t>
              </a:r>
              <a:r>
                <a:rPr sz="2800" baseline="3034" dirty="0">
                  <a:latin typeface="Calibri"/>
                  <a:cs typeface="Calibri"/>
                </a:rPr>
                <a:t>ons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795523" y="1655083"/>
              <a:ext cx="1230731" cy="1907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525">
                <a:lnSpc>
                  <a:spcPts val="1451"/>
                </a:lnSpc>
                <a:spcBef>
                  <a:spcPts val="72"/>
                </a:spcBef>
              </a:pPr>
              <a:r>
                <a:rPr sz="2800" baseline="3034" dirty="0">
                  <a:latin typeface="Calibri"/>
                  <a:cs typeface="Calibri"/>
                </a:rPr>
                <a:t>Un</a:t>
              </a:r>
              <a:r>
                <a:rPr sz="2800" spc="-7" baseline="3034" dirty="0">
                  <a:latin typeface="Calibri"/>
                  <a:cs typeface="Calibri"/>
                </a:rPr>
                <a:t>i</a:t>
              </a:r>
              <a:r>
                <a:rPr sz="2800" baseline="3034" dirty="0">
                  <a:latin typeface="Calibri"/>
                  <a:cs typeface="Calibri"/>
                </a:rPr>
                <a:t>que So</a:t>
              </a:r>
              <a:r>
                <a:rPr sz="2800" spc="-7" baseline="3034" dirty="0">
                  <a:latin typeface="Calibri"/>
                  <a:cs typeface="Calibri"/>
                </a:rPr>
                <a:t>l</a:t>
              </a:r>
              <a:r>
                <a:rPr sz="2800" baseline="3034" dirty="0">
                  <a:latin typeface="Calibri"/>
                  <a:cs typeface="Calibri"/>
                </a:rPr>
                <a:t>ut</a:t>
              </a:r>
              <a:r>
                <a:rPr sz="2800" spc="-7" baseline="3034" dirty="0">
                  <a:latin typeface="Calibri"/>
                  <a:cs typeface="Calibri"/>
                </a:rPr>
                <a:t>i</a:t>
              </a:r>
              <a:r>
                <a:rPr sz="2800" baseline="3034" dirty="0">
                  <a:latin typeface="Calibri"/>
                  <a:cs typeface="Calibri"/>
                </a:rPr>
                <a:t>ons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847684" y="1655083"/>
              <a:ext cx="713041" cy="19072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525">
                <a:lnSpc>
                  <a:spcPts val="1451"/>
                </a:lnSpc>
                <a:spcBef>
                  <a:spcPts val="72"/>
                </a:spcBef>
              </a:pPr>
              <a:r>
                <a:rPr sz="2800" baseline="3034" dirty="0">
                  <a:latin typeface="Calibri"/>
                  <a:cs typeface="Calibri"/>
                </a:rPr>
                <a:t>E</a:t>
              </a:r>
              <a:r>
                <a:rPr sz="2800" spc="-41" baseline="3034" dirty="0">
                  <a:latin typeface="Calibri"/>
                  <a:cs typeface="Calibri"/>
                </a:rPr>
                <a:t>x</a:t>
              </a:r>
              <a:r>
                <a:rPr sz="2800" baseline="3034" dirty="0">
                  <a:latin typeface="Calibri"/>
                  <a:cs typeface="Calibri"/>
                </a:rPr>
                <a:t>ec </a:t>
              </a:r>
              <a:r>
                <a:rPr sz="2800" spc="-3" baseline="3034" dirty="0">
                  <a:latin typeface="Calibri"/>
                  <a:cs typeface="Calibri"/>
                </a:rPr>
                <a:t>ti</a:t>
              </a:r>
              <a:r>
                <a:rPr sz="2800" baseline="3034" dirty="0">
                  <a:latin typeface="Calibri"/>
                  <a:cs typeface="Calibri"/>
                </a:rPr>
                <a:t>me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771649" y="1860995"/>
              <a:ext cx="4938632" cy="14699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525">
                <a:lnSpc>
                  <a:spcPts val="1451"/>
                </a:lnSpc>
                <a:spcBef>
                  <a:spcPts val="72"/>
                </a:spcBef>
              </a:pPr>
              <a:r>
                <a:rPr sz="2800" baseline="3034" dirty="0">
                  <a:latin typeface="Calibri"/>
                  <a:cs typeface="Calibri"/>
                </a:rPr>
                <a:t>--------------------</a:t>
              </a:r>
              <a:r>
                <a:rPr sz="2800" spc="-11" baseline="3034" dirty="0">
                  <a:latin typeface="Calibri"/>
                  <a:cs typeface="Calibri"/>
                </a:rPr>
                <a:t>-</a:t>
              </a:r>
              <a:r>
                <a:rPr sz="2800" baseline="3034" dirty="0">
                  <a:latin typeface="Calibri"/>
                  <a:cs typeface="Calibri"/>
                </a:rPr>
                <a:t>------</a:t>
              </a:r>
              <a:r>
                <a:rPr sz="2800" spc="-11" baseline="3034" dirty="0">
                  <a:latin typeface="Calibri"/>
                  <a:cs typeface="Calibri"/>
                </a:rPr>
                <a:t>-</a:t>
              </a:r>
              <a:r>
                <a:rPr sz="2800" baseline="3034" dirty="0">
                  <a:latin typeface="Calibri"/>
                  <a:cs typeface="Calibri"/>
                </a:rPr>
                <a:t>-----</a:t>
              </a:r>
              <a:r>
                <a:rPr sz="2800" spc="-11" baseline="3034" dirty="0">
                  <a:latin typeface="Calibri"/>
                  <a:cs typeface="Calibri"/>
                </a:rPr>
                <a:t>-</a:t>
              </a:r>
              <a:r>
                <a:rPr sz="2800" baseline="3034" dirty="0">
                  <a:latin typeface="Calibri"/>
                  <a:cs typeface="Calibri"/>
                </a:rPr>
                <a:t>-----</a:t>
              </a:r>
              <a:r>
                <a:rPr sz="2800" spc="-11" baseline="3034" dirty="0">
                  <a:latin typeface="Calibri"/>
                  <a:cs typeface="Calibri"/>
                </a:rPr>
                <a:t>-</a:t>
              </a:r>
              <a:r>
                <a:rPr sz="2800" baseline="3034" dirty="0">
                  <a:latin typeface="Calibri"/>
                  <a:cs typeface="Calibri"/>
                </a:rPr>
                <a:t>-----</a:t>
              </a:r>
              <a:r>
                <a:rPr sz="2800" spc="-11" baseline="3034" dirty="0">
                  <a:latin typeface="Calibri"/>
                  <a:cs typeface="Calibri"/>
                </a:rPr>
                <a:t>-</a:t>
              </a:r>
              <a:r>
                <a:rPr sz="2800" baseline="3034" dirty="0">
                  <a:latin typeface="Calibri"/>
                  <a:cs typeface="Calibri"/>
                </a:rPr>
                <a:t>-----</a:t>
              </a:r>
              <a:r>
                <a:rPr sz="2800" spc="-11" baseline="3034" dirty="0">
                  <a:latin typeface="Calibri"/>
                  <a:cs typeface="Calibri"/>
                </a:rPr>
                <a:t>-</a:t>
              </a:r>
              <a:r>
                <a:rPr sz="2800" baseline="3034" dirty="0">
                  <a:latin typeface="Calibri"/>
                  <a:cs typeface="Calibri"/>
                </a:rPr>
                <a:t>----</a:t>
              </a:r>
              <a:r>
                <a:rPr lang="en-US" sz="2800" baseline="3034" dirty="0">
                  <a:latin typeface="Calibri"/>
                  <a:cs typeface="Calibri"/>
                </a:rPr>
                <a:t>-------------------------------------</a:t>
              </a:r>
              <a:r>
                <a:rPr sz="2800" baseline="3034" dirty="0">
                  <a:latin typeface="Calibri"/>
                  <a:cs typeface="Calibri"/>
                </a:rPr>
                <a:t>-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737893" y="2066734"/>
              <a:ext cx="218447" cy="28655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525" marR="25718">
                <a:lnSpc>
                  <a:spcPts val="1451"/>
                </a:lnSpc>
                <a:spcBef>
                  <a:spcPts val="72"/>
                </a:spcBef>
              </a:pPr>
              <a:r>
                <a:rPr lang="en-US" sz="2800" baseline="3034" dirty="0">
                  <a:solidFill>
                    <a:srgbClr val="00B0F0"/>
                  </a:solidFill>
                  <a:latin typeface="Calibri"/>
                  <a:cs typeface="Calibri"/>
                </a:rPr>
                <a:t>1</a:t>
              </a:r>
              <a:endParaRPr lang="en-US" sz="2400" dirty="0">
                <a:solidFill>
                  <a:srgbClr val="00B0F0"/>
                </a:solidFill>
                <a:latin typeface="Calibri"/>
                <a:cs typeface="Calibri"/>
              </a:endParaRPr>
            </a:p>
            <a:p>
              <a:pPr marL="9525" marR="25718">
                <a:lnSpc>
                  <a:spcPts val="1620"/>
                </a:lnSpc>
                <a:spcBef>
                  <a:spcPts val="8"/>
                </a:spcBef>
              </a:pPr>
              <a:r>
                <a:rPr lang="en-US"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2</a:t>
              </a:r>
              <a:endParaRPr lang="en-US" sz="24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marL="9525" marR="25718">
                <a:lnSpc>
                  <a:spcPts val="1620"/>
                </a:lnSpc>
              </a:pPr>
              <a:r>
                <a:rPr lang="en-US"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3</a:t>
              </a:r>
              <a:endParaRPr lang="en-US" sz="24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marL="9525" marR="25718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4</a:t>
              </a:r>
              <a:endParaRPr sz="2400" dirty="0">
                <a:latin typeface="Calibri"/>
                <a:cs typeface="Calibri"/>
              </a:endParaRPr>
            </a:p>
            <a:p>
              <a:pPr marL="9525" marR="25718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5</a:t>
              </a:r>
              <a:endParaRPr sz="2400" dirty="0">
                <a:latin typeface="Calibri"/>
                <a:cs typeface="Calibri"/>
              </a:endParaRPr>
            </a:p>
            <a:p>
              <a:pPr marL="9525" marR="25718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6</a:t>
              </a:r>
              <a:endParaRPr sz="2400" dirty="0">
                <a:latin typeface="Calibri"/>
                <a:cs typeface="Calibri"/>
              </a:endParaRPr>
            </a:p>
            <a:p>
              <a:pPr marL="9525" marR="25718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7</a:t>
              </a:r>
              <a:endParaRPr sz="2400" dirty="0">
                <a:latin typeface="Calibri"/>
                <a:cs typeface="Calibri"/>
              </a:endParaRPr>
            </a:p>
            <a:p>
              <a:pPr marL="9525" marR="25718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8</a:t>
              </a:r>
              <a:endParaRPr sz="2400" dirty="0">
                <a:latin typeface="Calibri"/>
                <a:cs typeface="Calibri"/>
              </a:endParaRPr>
            </a:p>
            <a:p>
              <a:pPr marL="9525" marR="25718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9</a:t>
              </a:r>
              <a:endParaRPr sz="2400" dirty="0">
                <a:latin typeface="Calibri"/>
                <a:cs typeface="Calibri"/>
              </a:endParaRPr>
            </a:p>
            <a:p>
              <a:pPr marL="9525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10</a:t>
              </a:r>
              <a:endParaRPr sz="2400" dirty="0">
                <a:latin typeface="Calibri"/>
                <a:cs typeface="Calibri"/>
              </a:endParaRPr>
            </a:p>
            <a:p>
              <a:pPr marL="9525">
                <a:lnSpc>
                  <a:spcPts val="1624"/>
                </a:lnSpc>
              </a:pPr>
              <a:r>
                <a:rPr sz="2800" baseline="1517" dirty="0">
                  <a:latin typeface="Calibri"/>
                  <a:cs typeface="Calibri"/>
                </a:rPr>
                <a:t>11</a:t>
              </a:r>
              <a:endParaRPr sz="2400" dirty="0">
                <a:latin typeface="Calibri"/>
                <a:cs typeface="Calibri"/>
              </a:endParaRPr>
            </a:p>
            <a:p>
              <a:pPr marL="9525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12</a:t>
              </a:r>
              <a:endParaRPr sz="2400" dirty="0">
                <a:latin typeface="Calibri"/>
                <a:cs typeface="Calibri"/>
              </a:endParaRPr>
            </a:p>
            <a:p>
              <a:pPr marL="9525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13</a:t>
              </a:r>
              <a:endParaRPr sz="2400" dirty="0">
                <a:latin typeface="Calibri"/>
                <a:cs typeface="Calibri"/>
              </a:endParaRPr>
            </a:p>
            <a:p>
              <a:pPr marL="9525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14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109722" y="2066734"/>
              <a:ext cx="608411" cy="28655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525" marR="25717">
                <a:lnSpc>
                  <a:spcPts val="1451"/>
                </a:lnSpc>
                <a:spcBef>
                  <a:spcPts val="72"/>
                </a:spcBef>
              </a:pPr>
              <a:r>
                <a:rPr lang="en-US" sz="2800" baseline="3034" dirty="0">
                  <a:solidFill>
                    <a:srgbClr val="00B0F0"/>
                  </a:solidFill>
                  <a:latin typeface="Calibri"/>
                  <a:cs typeface="Calibri"/>
                </a:rPr>
                <a:t>1</a:t>
              </a:r>
              <a:endParaRPr lang="en-US" sz="2400" dirty="0">
                <a:solidFill>
                  <a:srgbClr val="00B0F0"/>
                </a:solidFill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  <a:spcBef>
                  <a:spcPts val="8"/>
                </a:spcBef>
              </a:pPr>
              <a:r>
                <a:rPr lang="en-US"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lang="en-US"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0</a:t>
              </a:r>
              <a:endParaRPr lang="en-US" sz="24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2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10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4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40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92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352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724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4"/>
                </a:lnSpc>
              </a:pPr>
              <a:r>
                <a:rPr sz="2800" baseline="1517" dirty="0">
                  <a:latin typeface="Calibri"/>
                  <a:cs typeface="Calibri"/>
                </a:rPr>
                <a:t>2</a:t>
              </a:r>
              <a:r>
                <a:rPr sz="2800" spc="-3" baseline="1517" dirty="0">
                  <a:latin typeface="Calibri"/>
                  <a:cs typeface="Calibri"/>
                </a:rPr>
                <a:t>,</a:t>
              </a:r>
              <a:r>
                <a:rPr sz="2800" baseline="1517" dirty="0">
                  <a:latin typeface="Calibri"/>
                  <a:cs typeface="Calibri"/>
                </a:rPr>
                <a:t>680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14</a:t>
              </a:r>
              <a:r>
                <a:rPr sz="2800" spc="-3" baseline="1517" dirty="0">
                  <a:latin typeface="Calibri"/>
                  <a:cs typeface="Calibri"/>
                </a:rPr>
                <a:t>,</a:t>
              </a:r>
              <a:r>
                <a:rPr sz="2800" baseline="1517" dirty="0">
                  <a:latin typeface="Calibri"/>
                  <a:cs typeface="Calibri"/>
                </a:rPr>
                <a:t>200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73</a:t>
              </a:r>
              <a:r>
                <a:rPr sz="2800" spc="-3" baseline="1517" dirty="0">
                  <a:latin typeface="Calibri"/>
                  <a:cs typeface="Calibri"/>
                </a:rPr>
                <a:t>,</a:t>
              </a:r>
              <a:r>
                <a:rPr sz="2800" baseline="1517" dirty="0">
                  <a:latin typeface="Calibri"/>
                  <a:cs typeface="Calibri"/>
                </a:rPr>
                <a:t>712</a:t>
              </a:r>
              <a:endParaRPr sz="2400" dirty="0">
                <a:latin typeface="Calibri"/>
                <a:cs typeface="Calibri"/>
              </a:endParaRPr>
            </a:p>
            <a:p>
              <a:pPr marL="9525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365</a:t>
              </a:r>
              <a:r>
                <a:rPr sz="2800" spc="-3" baseline="1517" dirty="0">
                  <a:latin typeface="Calibri"/>
                  <a:cs typeface="Calibri"/>
                </a:rPr>
                <a:t>,</a:t>
              </a:r>
              <a:r>
                <a:rPr sz="2800" baseline="1517" dirty="0">
                  <a:latin typeface="Calibri"/>
                  <a:cs typeface="Calibri"/>
                </a:rPr>
                <a:t>596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481512" y="2066734"/>
              <a:ext cx="521486" cy="28655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525" marR="25717">
                <a:lnSpc>
                  <a:spcPts val="1451"/>
                </a:lnSpc>
                <a:spcBef>
                  <a:spcPts val="72"/>
                </a:spcBef>
              </a:pPr>
              <a:r>
                <a:rPr sz="2800" baseline="3034" dirty="0">
                  <a:solidFill>
                    <a:srgbClr val="00B0F0"/>
                  </a:solidFill>
                  <a:latin typeface="Calibri"/>
                  <a:cs typeface="Calibri"/>
                </a:rPr>
                <a:t>1</a:t>
              </a:r>
              <a:endParaRPr sz="2400" dirty="0">
                <a:solidFill>
                  <a:srgbClr val="00B0F0"/>
                </a:solidFill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  <a:spcBef>
                  <a:spcPts val="8"/>
                </a:spcBef>
              </a:pPr>
              <a:r>
                <a:rPr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0</a:t>
              </a:r>
              <a:endParaRPr sz="24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0</a:t>
              </a:r>
              <a:endParaRPr sz="24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1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2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1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6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12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46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92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4"/>
                </a:lnSpc>
              </a:pPr>
              <a:r>
                <a:rPr sz="2800" baseline="1517" dirty="0">
                  <a:latin typeface="Calibri"/>
                  <a:cs typeface="Calibri"/>
                </a:rPr>
                <a:t>341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1</a:t>
              </a:r>
              <a:r>
                <a:rPr sz="2800" spc="-3" baseline="1517" dirty="0">
                  <a:latin typeface="Calibri"/>
                  <a:cs typeface="Calibri"/>
                </a:rPr>
                <a:t>,</a:t>
              </a:r>
              <a:r>
                <a:rPr sz="2800" baseline="1517" dirty="0">
                  <a:latin typeface="Calibri"/>
                  <a:cs typeface="Calibri"/>
                </a:rPr>
                <a:t>787</a:t>
              </a:r>
              <a:endParaRPr sz="2400" dirty="0">
                <a:latin typeface="Calibri"/>
                <a:cs typeface="Calibri"/>
              </a:endParaRPr>
            </a:p>
            <a:p>
              <a:pPr marL="9525" marR="25717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9</a:t>
              </a:r>
              <a:r>
                <a:rPr sz="2800" spc="-3" baseline="1517" dirty="0">
                  <a:latin typeface="Calibri"/>
                  <a:cs typeface="Calibri"/>
                </a:rPr>
                <a:t>,</a:t>
              </a:r>
              <a:r>
                <a:rPr sz="2800" baseline="1517" dirty="0">
                  <a:latin typeface="Calibri"/>
                  <a:cs typeface="Calibri"/>
                </a:rPr>
                <a:t>233</a:t>
              </a:r>
              <a:endParaRPr sz="2400" dirty="0">
                <a:latin typeface="Calibri"/>
                <a:cs typeface="Calibri"/>
              </a:endParaRPr>
            </a:p>
            <a:p>
              <a:pPr marL="9525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45</a:t>
              </a:r>
              <a:r>
                <a:rPr sz="2800" spc="-3" baseline="1517" dirty="0">
                  <a:latin typeface="Calibri"/>
                  <a:cs typeface="Calibri"/>
                </a:rPr>
                <a:t>,</a:t>
              </a:r>
              <a:r>
                <a:rPr sz="2800" baseline="1517" dirty="0">
                  <a:latin typeface="Calibri"/>
                  <a:cs typeface="Calibri"/>
                </a:rPr>
                <a:t>752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53400" y="2066736"/>
              <a:ext cx="255251" cy="265985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525" marR="143">
                <a:lnSpc>
                  <a:spcPts val="1451"/>
                </a:lnSpc>
                <a:spcBef>
                  <a:spcPts val="72"/>
                </a:spcBef>
              </a:pPr>
              <a:r>
                <a:rPr sz="2800" baseline="3034" dirty="0">
                  <a:solidFill>
                    <a:srgbClr val="00B0F0"/>
                  </a:solidFill>
                  <a:latin typeface="Calibri"/>
                  <a:cs typeface="Calibri"/>
                </a:rPr>
                <a:t>&lt;</a:t>
              </a:r>
              <a:r>
                <a:rPr sz="2800" spc="-3" baseline="3034" dirty="0">
                  <a:solidFill>
                    <a:srgbClr val="00B0F0"/>
                  </a:solidFill>
                  <a:latin typeface="Calibri"/>
                  <a:cs typeface="Calibri"/>
                </a:rPr>
                <a:t> </a:t>
              </a:r>
              <a:r>
                <a:rPr sz="2800" baseline="3034" dirty="0">
                  <a:solidFill>
                    <a:srgbClr val="00B0F0"/>
                  </a:solidFill>
                  <a:latin typeface="Calibri"/>
                  <a:cs typeface="Calibri"/>
                </a:rPr>
                <a:t>0</a:t>
              </a:r>
              <a:endParaRPr sz="2400" dirty="0">
                <a:solidFill>
                  <a:srgbClr val="00B0F0"/>
                </a:solidFill>
                <a:latin typeface="Calibri"/>
                <a:cs typeface="Calibri"/>
              </a:endParaRPr>
            </a:p>
            <a:p>
              <a:pPr marL="9525" marR="143">
                <a:lnSpc>
                  <a:spcPts val="1620"/>
                </a:lnSpc>
                <a:spcBef>
                  <a:spcPts val="8"/>
                </a:spcBef>
              </a:pPr>
              <a:r>
                <a:rPr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&lt;</a:t>
              </a:r>
              <a:r>
                <a:rPr sz="2800" spc="-3" baseline="1517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0</a:t>
              </a:r>
              <a:endParaRPr sz="24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marL="9525" marR="143">
                <a:lnSpc>
                  <a:spcPts val="1620"/>
                </a:lnSpc>
              </a:pPr>
              <a:r>
                <a:rPr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&lt;</a:t>
              </a:r>
              <a:r>
                <a:rPr sz="2800" spc="-3" baseline="1517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0</a:t>
              </a:r>
              <a:endParaRPr sz="24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marL="9525" marR="143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&lt;</a:t>
              </a:r>
              <a:r>
                <a:rPr sz="2800" spc="-3" baseline="1517" dirty="0">
                  <a:latin typeface="Calibri"/>
                  <a:cs typeface="Calibri"/>
                </a:rPr>
                <a:t> </a:t>
              </a:r>
              <a:r>
                <a:rPr sz="2800" baseline="1517" dirty="0">
                  <a:latin typeface="Calibri"/>
                  <a:cs typeface="Calibri"/>
                </a:rPr>
                <a:t>0</a:t>
              </a:r>
              <a:endParaRPr sz="2400" dirty="0">
                <a:latin typeface="Calibri"/>
                <a:cs typeface="Calibri"/>
              </a:endParaRPr>
            </a:p>
            <a:p>
              <a:pPr marL="9525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&lt;</a:t>
              </a:r>
              <a:r>
                <a:rPr sz="2800" spc="-7" baseline="1517" dirty="0">
                  <a:latin typeface="Calibri"/>
                  <a:cs typeface="Calibri"/>
                </a:rPr>
                <a:t> </a:t>
              </a:r>
              <a:r>
                <a:rPr sz="2800" baseline="1517" dirty="0">
                  <a:latin typeface="Calibri"/>
                  <a:cs typeface="Calibri"/>
                </a:rPr>
                <a:t>0</a:t>
              </a:r>
              <a:endParaRPr sz="2400" dirty="0">
                <a:latin typeface="Calibri"/>
                <a:cs typeface="Calibri"/>
              </a:endParaRPr>
            </a:p>
            <a:p>
              <a:pPr marL="9525" marR="143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&lt;</a:t>
              </a:r>
              <a:r>
                <a:rPr sz="2800" spc="-3" baseline="1517" dirty="0">
                  <a:latin typeface="Calibri"/>
                  <a:cs typeface="Calibri"/>
                </a:rPr>
                <a:t> </a:t>
              </a:r>
              <a:r>
                <a:rPr sz="2800" baseline="1517" dirty="0">
                  <a:latin typeface="Calibri"/>
                  <a:cs typeface="Calibri"/>
                </a:rPr>
                <a:t>0</a:t>
              </a:r>
              <a:endParaRPr sz="2400" dirty="0">
                <a:latin typeface="Calibri"/>
                <a:cs typeface="Calibri"/>
              </a:endParaRPr>
            </a:p>
            <a:p>
              <a:pPr marL="9525" marR="143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&lt;</a:t>
              </a:r>
              <a:r>
                <a:rPr sz="2800" spc="-3" baseline="1517" dirty="0">
                  <a:latin typeface="Calibri"/>
                  <a:cs typeface="Calibri"/>
                </a:rPr>
                <a:t> </a:t>
              </a:r>
              <a:r>
                <a:rPr sz="2800" baseline="1517" dirty="0">
                  <a:latin typeface="Calibri"/>
                  <a:cs typeface="Calibri"/>
                </a:rPr>
                <a:t>0</a:t>
              </a:r>
              <a:endParaRPr sz="2400" dirty="0">
                <a:latin typeface="Calibri"/>
                <a:cs typeface="Calibri"/>
              </a:endParaRPr>
            </a:p>
            <a:p>
              <a:pPr marL="9525" marR="143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&lt;</a:t>
              </a:r>
              <a:r>
                <a:rPr sz="2800" spc="-3" baseline="1517" dirty="0">
                  <a:latin typeface="Calibri"/>
                  <a:cs typeface="Calibri"/>
                </a:rPr>
                <a:t> </a:t>
              </a:r>
              <a:r>
                <a:rPr sz="2800" baseline="1517" dirty="0">
                  <a:latin typeface="Calibri"/>
                  <a:cs typeface="Calibri"/>
                </a:rPr>
                <a:t>0</a:t>
              </a:r>
              <a:endParaRPr sz="2400" dirty="0">
                <a:latin typeface="Calibri"/>
                <a:cs typeface="Calibri"/>
              </a:endParaRPr>
            </a:p>
            <a:p>
              <a:pPr marL="9525" marR="143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&lt;</a:t>
              </a:r>
              <a:r>
                <a:rPr sz="2800" spc="-3" baseline="1517" dirty="0">
                  <a:latin typeface="Calibri"/>
                  <a:cs typeface="Calibri"/>
                </a:rPr>
                <a:t> </a:t>
              </a:r>
              <a:r>
                <a:rPr sz="2800" baseline="1517" dirty="0">
                  <a:latin typeface="Calibri"/>
                  <a:cs typeface="Calibri"/>
                </a:rPr>
                <a:t>0</a:t>
              </a:r>
              <a:endParaRPr sz="2400" dirty="0">
                <a:latin typeface="Calibri"/>
                <a:cs typeface="Calibri"/>
              </a:endParaRPr>
            </a:p>
            <a:p>
              <a:pPr marL="9525" marR="143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&lt;</a:t>
              </a:r>
              <a:r>
                <a:rPr sz="2800" spc="-3" baseline="1517" dirty="0">
                  <a:latin typeface="Calibri"/>
                  <a:cs typeface="Calibri"/>
                </a:rPr>
                <a:t> </a:t>
              </a:r>
              <a:r>
                <a:rPr sz="2800" baseline="1517" dirty="0">
                  <a:latin typeface="Calibri"/>
                  <a:cs typeface="Calibri"/>
                </a:rPr>
                <a:t>0</a:t>
              </a:r>
              <a:endParaRPr sz="2400" dirty="0">
                <a:latin typeface="Calibri"/>
                <a:cs typeface="Calibri"/>
              </a:endParaRPr>
            </a:p>
            <a:p>
              <a:pPr marL="9525" marR="143">
                <a:lnSpc>
                  <a:spcPts val="1624"/>
                </a:lnSpc>
              </a:pPr>
              <a:r>
                <a:rPr sz="2800" baseline="1517" dirty="0">
                  <a:latin typeface="Calibri"/>
                  <a:cs typeface="Calibri"/>
                </a:rPr>
                <a:t>&lt;</a:t>
              </a:r>
              <a:r>
                <a:rPr sz="2800" spc="-3" baseline="1517" dirty="0">
                  <a:latin typeface="Calibri"/>
                  <a:cs typeface="Calibri"/>
                </a:rPr>
                <a:t> </a:t>
              </a:r>
              <a:r>
                <a:rPr sz="2800" baseline="1517" dirty="0">
                  <a:latin typeface="Calibri"/>
                  <a:cs typeface="Calibri"/>
                </a:rPr>
                <a:t>0</a:t>
              </a:r>
              <a:endParaRPr sz="2400" dirty="0">
                <a:latin typeface="Calibri"/>
                <a:cs typeface="Calibri"/>
              </a:endParaRPr>
            </a:p>
            <a:p>
              <a:pPr marL="9525" marR="143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&lt;</a:t>
              </a:r>
              <a:r>
                <a:rPr sz="2800" spc="-3" baseline="1517" dirty="0">
                  <a:latin typeface="Calibri"/>
                  <a:cs typeface="Calibri"/>
                </a:rPr>
                <a:t> </a:t>
              </a:r>
              <a:r>
                <a:rPr sz="2800" baseline="1517" dirty="0">
                  <a:latin typeface="Calibri"/>
                  <a:cs typeface="Calibri"/>
                </a:rPr>
                <a:t>0</a:t>
              </a:r>
              <a:endParaRPr sz="2400" dirty="0">
                <a:latin typeface="Calibri"/>
                <a:cs typeface="Calibri"/>
              </a:endParaRPr>
            </a:p>
            <a:p>
              <a:pPr marL="9525" marR="143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&lt;</a:t>
              </a:r>
              <a:r>
                <a:rPr sz="2800" spc="-3" baseline="1517" dirty="0">
                  <a:latin typeface="Calibri"/>
                  <a:cs typeface="Calibri"/>
                </a:rPr>
                <a:t> </a:t>
              </a:r>
              <a:r>
                <a:rPr sz="2800" baseline="1517" dirty="0">
                  <a:latin typeface="Calibri"/>
                  <a:cs typeface="Calibri"/>
                </a:rPr>
                <a:t>0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103535" y="2066736"/>
              <a:ext cx="606746" cy="265985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535" marR="601">
                <a:lnSpc>
                  <a:spcPts val="1451"/>
                </a:lnSpc>
                <a:spcBef>
                  <a:spcPts val="72"/>
                </a:spcBef>
              </a:pPr>
              <a:r>
                <a:rPr sz="2800" baseline="3034" dirty="0">
                  <a:solidFill>
                    <a:srgbClr val="00B0F0"/>
                  </a:solidFill>
                  <a:latin typeface="Calibri"/>
                  <a:cs typeface="Calibri"/>
                </a:rPr>
                <a:t>s</a:t>
              </a:r>
              <a:r>
                <a:rPr sz="2800" spc="3" baseline="3034" dirty="0">
                  <a:solidFill>
                    <a:srgbClr val="00B0F0"/>
                  </a:solidFill>
                  <a:latin typeface="Calibri"/>
                  <a:cs typeface="Calibri"/>
                </a:rPr>
                <a:t>e</a:t>
              </a:r>
              <a:r>
                <a:rPr sz="2800" spc="-14" baseline="3034" dirty="0">
                  <a:solidFill>
                    <a:srgbClr val="00B0F0"/>
                  </a:solidFill>
                  <a:latin typeface="Calibri"/>
                  <a:cs typeface="Calibri"/>
                </a:rPr>
                <a:t>c</a:t>
              </a:r>
              <a:r>
                <a:rPr sz="2800" baseline="3034" dirty="0">
                  <a:solidFill>
                    <a:srgbClr val="00B0F0"/>
                  </a:solidFill>
                  <a:latin typeface="Calibri"/>
                  <a:cs typeface="Calibri"/>
                </a:rPr>
                <a:t>onds</a:t>
              </a:r>
              <a:endParaRPr sz="2400" dirty="0">
                <a:solidFill>
                  <a:srgbClr val="00B0F0"/>
                </a:solidFill>
                <a:latin typeface="Calibri"/>
                <a:cs typeface="Calibri"/>
              </a:endParaRPr>
            </a:p>
            <a:p>
              <a:pPr marL="9535" marR="601">
                <a:lnSpc>
                  <a:spcPts val="1620"/>
                </a:lnSpc>
                <a:spcBef>
                  <a:spcPts val="8"/>
                </a:spcBef>
              </a:pPr>
              <a:r>
                <a:rPr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s</a:t>
              </a:r>
              <a:r>
                <a:rPr sz="2800" spc="3" baseline="1517" dirty="0">
                  <a:solidFill>
                    <a:srgbClr val="FF0000"/>
                  </a:solidFill>
                  <a:latin typeface="Calibri"/>
                  <a:cs typeface="Calibri"/>
                </a:rPr>
                <a:t>e</a:t>
              </a:r>
              <a:r>
                <a:rPr sz="2800" spc="-14" baseline="1517" dirty="0">
                  <a:solidFill>
                    <a:srgbClr val="FF0000"/>
                  </a:solidFill>
                  <a:latin typeface="Calibri"/>
                  <a:cs typeface="Calibri"/>
                </a:rPr>
                <a:t>c</a:t>
              </a:r>
              <a:r>
                <a:rPr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onds</a:t>
              </a:r>
              <a:endParaRPr sz="24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marL="9535" marR="601">
                <a:lnSpc>
                  <a:spcPts val="1620"/>
                </a:lnSpc>
              </a:pPr>
              <a:r>
                <a:rPr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s</a:t>
              </a:r>
              <a:r>
                <a:rPr sz="2800" spc="3" baseline="1517" dirty="0">
                  <a:solidFill>
                    <a:srgbClr val="FF0000"/>
                  </a:solidFill>
                  <a:latin typeface="Calibri"/>
                  <a:cs typeface="Calibri"/>
                </a:rPr>
                <a:t>e</a:t>
              </a:r>
              <a:r>
                <a:rPr sz="2800" spc="-14" baseline="1517" dirty="0">
                  <a:solidFill>
                    <a:srgbClr val="FF0000"/>
                  </a:solidFill>
                  <a:latin typeface="Calibri"/>
                  <a:cs typeface="Calibri"/>
                </a:rPr>
                <a:t>c</a:t>
              </a:r>
              <a:r>
                <a:rPr sz="2800" baseline="1517" dirty="0">
                  <a:solidFill>
                    <a:srgbClr val="FF0000"/>
                  </a:solidFill>
                  <a:latin typeface="Calibri"/>
                  <a:cs typeface="Calibri"/>
                </a:rPr>
                <a:t>onds</a:t>
              </a:r>
              <a:endParaRPr sz="2400" dirty="0">
                <a:solidFill>
                  <a:srgbClr val="FF0000"/>
                </a:solidFill>
                <a:latin typeface="Calibri"/>
                <a:cs typeface="Calibri"/>
              </a:endParaRPr>
            </a:p>
            <a:p>
              <a:pPr marL="9535" marR="601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s</a:t>
              </a:r>
              <a:r>
                <a:rPr sz="2800" spc="3" baseline="1517" dirty="0">
                  <a:latin typeface="Calibri"/>
                  <a:cs typeface="Calibri"/>
                </a:rPr>
                <a:t>e</a:t>
              </a:r>
              <a:r>
                <a:rPr sz="2800" spc="-14" baseline="1517" dirty="0">
                  <a:latin typeface="Calibri"/>
                  <a:cs typeface="Calibri"/>
                </a:rPr>
                <a:t>c</a:t>
              </a:r>
              <a:r>
                <a:rPr sz="2800" baseline="1517" dirty="0">
                  <a:latin typeface="Calibri"/>
                  <a:cs typeface="Calibri"/>
                </a:rPr>
                <a:t>onds</a:t>
              </a:r>
              <a:endParaRPr sz="2400" dirty="0">
                <a:latin typeface="Calibri"/>
                <a:cs typeface="Calibri"/>
              </a:endParaRPr>
            </a:p>
            <a:p>
              <a:pPr marL="9525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s</a:t>
              </a:r>
              <a:r>
                <a:rPr sz="2800" spc="3" baseline="1517" dirty="0">
                  <a:latin typeface="Calibri"/>
                  <a:cs typeface="Calibri"/>
                </a:rPr>
                <a:t>e</a:t>
              </a:r>
              <a:r>
                <a:rPr sz="2800" spc="-14" baseline="1517" dirty="0">
                  <a:latin typeface="Calibri"/>
                  <a:cs typeface="Calibri"/>
                </a:rPr>
                <a:t>c</a:t>
              </a:r>
              <a:r>
                <a:rPr sz="2800" baseline="1517" dirty="0">
                  <a:latin typeface="Calibri"/>
                  <a:cs typeface="Calibri"/>
                </a:rPr>
                <a:t>onds</a:t>
              </a:r>
              <a:endParaRPr sz="2400" dirty="0">
                <a:latin typeface="Calibri"/>
                <a:cs typeface="Calibri"/>
              </a:endParaRPr>
            </a:p>
            <a:p>
              <a:pPr marL="9535" marR="601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s</a:t>
              </a:r>
              <a:r>
                <a:rPr sz="2800" spc="3" baseline="1517" dirty="0">
                  <a:latin typeface="Calibri"/>
                  <a:cs typeface="Calibri"/>
                </a:rPr>
                <a:t>e</a:t>
              </a:r>
              <a:r>
                <a:rPr sz="2800" spc="-14" baseline="1517" dirty="0">
                  <a:latin typeface="Calibri"/>
                  <a:cs typeface="Calibri"/>
                </a:rPr>
                <a:t>c</a:t>
              </a:r>
              <a:r>
                <a:rPr sz="2800" baseline="1517" dirty="0">
                  <a:latin typeface="Calibri"/>
                  <a:cs typeface="Calibri"/>
                </a:rPr>
                <a:t>onds</a:t>
              </a:r>
              <a:endParaRPr sz="2400" dirty="0">
                <a:latin typeface="Calibri"/>
                <a:cs typeface="Calibri"/>
              </a:endParaRPr>
            </a:p>
            <a:p>
              <a:pPr marL="9535" marR="601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s</a:t>
              </a:r>
              <a:r>
                <a:rPr sz="2800" spc="3" baseline="1517" dirty="0">
                  <a:latin typeface="Calibri"/>
                  <a:cs typeface="Calibri"/>
                </a:rPr>
                <a:t>e</a:t>
              </a:r>
              <a:r>
                <a:rPr sz="2800" spc="-14" baseline="1517" dirty="0">
                  <a:latin typeface="Calibri"/>
                  <a:cs typeface="Calibri"/>
                </a:rPr>
                <a:t>c</a:t>
              </a:r>
              <a:r>
                <a:rPr sz="2800" baseline="1517" dirty="0">
                  <a:latin typeface="Calibri"/>
                  <a:cs typeface="Calibri"/>
                </a:rPr>
                <a:t>onds</a:t>
              </a:r>
              <a:endParaRPr sz="2400" dirty="0">
                <a:latin typeface="Calibri"/>
                <a:cs typeface="Calibri"/>
              </a:endParaRPr>
            </a:p>
            <a:p>
              <a:pPr marL="9535" marR="601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s</a:t>
              </a:r>
              <a:r>
                <a:rPr sz="2800" spc="3" baseline="1517" dirty="0">
                  <a:latin typeface="Calibri"/>
                  <a:cs typeface="Calibri"/>
                </a:rPr>
                <a:t>e</a:t>
              </a:r>
              <a:r>
                <a:rPr sz="2800" spc="-14" baseline="1517" dirty="0">
                  <a:latin typeface="Calibri"/>
                  <a:cs typeface="Calibri"/>
                </a:rPr>
                <a:t>c</a:t>
              </a:r>
              <a:r>
                <a:rPr sz="2800" baseline="1517" dirty="0">
                  <a:latin typeface="Calibri"/>
                  <a:cs typeface="Calibri"/>
                </a:rPr>
                <a:t>onds</a:t>
              </a:r>
              <a:endParaRPr sz="2400" dirty="0">
                <a:latin typeface="Calibri"/>
                <a:cs typeface="Calibri"/>
              </a:endParaRPr>
            </a:p>
            <a:p>
              <a:pPr marL="9535" marR="601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s</a:t>
              </a:r>
              <a:r>
                <a:rPr sz="2800" spc="3" baseline="1517" dirty="0">
                  <a:latin typeface="Calibri"/>
                  <a:cs typeface="Calibri"/>
                </a:rPr>
                <a:t>e</a:t>
              </a:r>
              <a:r>
                <a:rPr sz="2800" spc="-14" baseline="1517" dirty="0">
                  <a:latin typeface="Calibri"/>
                  <a:cs typeface="Calibri"/>
                </a:rPr>
                <a:t>c</a:t>
              </a:r>
              <a:r>
                <a:rPr sz="2800" baseline="1517" dirty="0">
                  <a:latin typeface="Calibri"/>
                  <a:cs typeface="Calibri"/>
                </a:rPr>
                <a:t>onds</a:t>
              </a:r>
              <a:endParaRPr sz="2400" dirty="0">
                <a:latin typeface="Calibri"/>
                <a:cs typeface="Calibri"/>
              </a:endParaRPr>
            </a:p>
            <a:p>
              <a:pPr marL="9535" marR="601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s</a:t>
              </a:r>
              <a:r>
                <a:rPr sz="2800" spc="3" baseline="1517" dirty="0">
                  <a:latin typeface="Calibri"/>
                  <a:cs typeface="Calibri"/>
                </a:rPr>
                <a:t>e</a:t>
              </a:r>
              <a:r>
                <a:rPr sz="2800" spc="-14" baseline="1517" dirty="0">
                  <a:latin typeface="Calibri"/>
                  <a:cs typeface="Calibri"/>
                </a:rPr>
                <a:t>c</a:t>
              </a:r>
              <a:r>
                <a:rPr sz="2800" baseline="1517" dirty="0">
                  <a:latin typeface="Calibri"/>
                  <a:cs typeface="Calibri"/>
                </a:rPr>
                <a:t>onds</a:t>
              </a:r>
              <a:endParaRPr sz="2400" dirty="0">
                <a:latin typeface="Calibri"/>
                <a:cs typeface="Calibri"/>
              </a:endParaRPr>
            </a:p>
            <a:p>
              <a:pPr marL="9535" marR="601">
                <a:lnSpc>
                  <a:spcPts val="1624"/>
                </a:lnSpc>
              </a:pPr>
              <a:r>
                <a:rPr sz="2800" baseline="1517" dirty="0">
                  <a:latin typeface="Calibri"/>
                  <a:cs typeface="Calibri"/>
                </a:rPr>
                <a:t>s</a:t>
              </a:r>
              <a:r>
                <a:rPr sz="2800" spc="3" baseline="1517" dirty="0">
                  <a:latin typeface="Calibri"/>
                  <a:cs typeface="Calibri"/>
                </a:rPr>
                <a:t>e</a:t>
              </a:r>
              <a:r>
                <a:rPr sz="2800" spc="-14" baseline="1517" dirty="0">
                  <a:latin typeface="Calibri"/>
                  <a:cs typeface="Calibri"/>
                </a:rPr>
                <a:t>c</a:t>
              </a:r>
              <a:r>
                <a:rPr sz="2800" baseline="1517" dirty="0">
                  <a:latin typeface="Calibri"/>
                  <a:cs typeface="Calibri"/>
                </a:rPr>
                <a:t>onds</a:t>
              </a:r>
              <a:endParaRPr sz="2400" dirty="0">
                <a:latin typeface="Calibri"/>
                <a:cs typeface="Calibri"/>
              </a:endParaRPr>
            </a:p>
            <a:p>
              <a:pPr marL="9535" marR="601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s</a:t>
              </a:r>
              <a:r>
                <a:rPr sz="2800" spc="3" baseline="1517" dirty="0">
                  <a:latin typeface="Calibri"/>
                  <a:cs typeface="Calibri"/>
                </a:rPr>
                <a:t>e</a:t>
              </a:r>
              <a:r>
                <a:rPr sz="2800" spc="-14" baseline="1517" dirty="0">
                  <a:latin typeface="Calibri"/>
                  <a:cs typeface="Calibri"/>
                </a:rPr>
                <a:t>c</a:t>
              </a:r>
              <a:r>
                <a:rPr sz="2800" baseline="1517" dirty="0">
                  <a:latin typeface="Calibri"/>
                  <a:cs typeface="Calibri"/>
                </a:rPr>
                <a:t>onds</a:t>
              </a:r>
              <a:endParaRPr sz="2400" dirty="0">
                <a:latin typeface="Calibri"/>
                <a:cs typeface="Calibri"/>
              </a:endParaRPr>
            </a:p>
            <a:p>
              <a:pPr marL="9535" marR="601">
                <a:lnSpc>
                  <a:spcPts val="1620"/>
                </a:lnSpc>
              </a:pPr>
              <a:r>
                <a:rPr sz="2800" baseline="1517" dirty="0">
                  <a:latin typeface="Calibri"/>
                  <a:cs typeface="Calibri"/>
                </a:rPr>
                <a:t>s</a:t>
              </a:r>
              <a:r>
                <a:rPr sz="2800" spc="3" baseline="1517" dirty="0">
                  <a:latin typeface="Calibri"/>
                  <a:cs typeface="Calibri"/>
                </a:rPr>
                <a:t>e</a:t>
              </a:r>
              <a:r>
                <a:rPr sz="2800" spc="-14" baseline="1517" dirty="0">
                  <a:latin typeface="Calibri"/>
                  <a:cs typeface="Calibri"/>
                </a:rPr>
                <a:t>c</a:t>
              </a:r>
              <a:r>
                <a:rPr sz="2800" baseline="1517" dirty="0">
                  <a:latin typeface="Calibri"/>
                  <a:cs typeface="Calibri"/>
                </a:rPr>
                <a:t>onds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2" name="object 2"/>
            <p:cNvSpPr txBox="1"/>
            <p:nvPr/>
          </p:nvSpPr>
          <p:spPr>
            <a:xfrm>
              <a:off x="5939086" y="3856379"/>
              <a:ext cx="328898" cy="1905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525">
                <a:lnSpc>
                  <a:spcPts val="1451"/>
                </a:lnSpc>
                <a:spcBef>
                  <a:spcPts val="72"/>
                </a:spcBef>
              </a:pPr>
              <a:r>
                <a:rPr sz="2800" baseline="3034" dirty="0">
                  <a:latin typeface="Calibri"/>
                  <a:cs typeface="Calibri"/>
                </a:rPr>
                <a:t>0.2s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5" name="object 18">
            <a:extLst>
              <a:ext uri="{FF2B5EF4-FFF2-40B4-BE49-F238E27FC236}">
                <a16:creationId xmlns="" xmlns:a16="http://schemas.microsoft.com/office/drawing/2014/main" id="{DE557585-887D-4987-BB15-E46C3F724341}"/>
              </a:ext>
            </a:extLst>
          </p:cNvPr>
          <p:cNvSpPr txBox="1"/>
          <p:nvPr/>
        </p:nvSpPr>
        <p:spPr>
          <a:xfrm>
            <a:off x="746660" y="776391"/>
            <a:ext cx="5519571" cy="32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2400" spc="3" dirty="0">
                <a:cs typeface="Arial"/>
              </a:rPr>
              <a:t>N- Queen Problem Solution Comparison</a:t>
            </a:r>
            <a:endParaRPr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871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81000" y="1766311"/>
            <a:ext cx="1358719" cy="2906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marR="34">
              <a:lnSpc>
                <a:spcPts val="1454"/>
              </a:lnSpc>
              <a:spcBef>
                <a:spcPts val="73"/>
              </a:spcBef>
            </a:pPr>
            <a:r>
              <a:rPr sz="2025" baseline="3331" dirty="0">
                <a:latin typeface="Bell MT"/>
                <a:cs typeface="Bell MT"/>
              </a:rPr>
              <a:t>15</a:t>
            </a:r>
            <a:endParaRPr dirty="0">
              <a:latin typeface="Bell MT"/>
              <a:cs typeface="Bell MT"/>
            </a:endParaRPr>
          </a:p>
          <a:p>
            <a:pPr marL="9525" marR="34">
              <a:lnSpc>
                <a:spcPct val="92651"/>
              </a:lnSpc>
              <a:spcBef>
                <a:spcPts val="370"/>
              </a:spcBef>
            </a:pPr>
            <a:r>
              <a:rPr dirty="0">
                <a:latin typeface="Bell MT"/>
                <a:cs typeface="Bell MT"/>
              </a:rPr>
              <a:t>16</a:t>
            </a:r>
          </a:p>
          <a:p>
            <a:pPr marL="9525" marR="34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17</a:t>
            </a:r>
          </a:p>
          <a:p>
            <a:pPr marL="9525" marR="34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18</a:t>
            </a:r>
          </a:p>
          <a:p>
            <a:pPr marL="9525" marR="34">
              <a:lnSpc>
                <a:spcPct val="92651"/>
              </a:lnSpc>
              <a:spcBef>
                <a:spcPts val="445"/>
              </a:spcBef>
            </a:pPr>
            <a:r>
              <a:rPr dirty="0">
                <a:latin typeface="Bell MT"/>
                <a:cs typeface="Bell MT"/>
              </a:rPr>
              <a:t>19</a:t>
            </a:r>
          </a:p>
          <a:p>
            <a:pPr marL="9525" marR="34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20</a:t>
            </a:r>
          </a:p>
          <a:p>
            <a:pPr marL="9525" marR="34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21</a:t>
            </a:r>
          </a:p>
          <a:p>
            <a:pPr marL="9525" marR="34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22</a:t>
            </a:r>
          </a:p>
          <a:p>
            <a:pPr marL="9525">
              <a:lnSpc>
                <a:spcPct val="92651"/>
              </a:lnSpc>
              <a:spcBef>
                <a:spcPts val="444"/>
              </a:spcBef>
            </a:pPr>
            <a:r>
              <a:rPr dirty="0">
                <a:latin typeface="Bell MT"/>
                <a:cs typeface="Bell MT"/>
              </a:rPr>
              <a:t>23</a:t>
            </a:r>
          </a:p>
          <a:p>
            <a:pPr marL="9525" marR="34">
              <a:lnSpc>
                <a:spcPct val="92651"/>
              </a:lnSpc>
              <a:spcBef>
                <a:spcPts val="443"/>
              </a:spcBef>
            </a:pP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24</a:t>
            </a:r>
          </a:p>
          <a:p>
            <a:pPr marL="9525" marR="34">
              <a:lnSpc>
                <a:spcPct val="92651"/>
              </a:lnSpc>
              <a:spcBef>
                <a:spcPts val="443"/>
              </a:spcBef>
            </a:pP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25</a:t>
            </a:r>
          </a:p>
          <a:p>
            <a:pPr marL="9525" marR="34">
              <a:lnSpc>
                <a:spcPct val="92651"/>
              </a:lnSpc>
              <a:spcBef>
                <a:spcPts val="443"/>
              </a:spcBef>
            </a:pP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26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1" y="1766311"/>
            <a:ext cx="3825050" cy="2906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672" marR="25717">
              <a:lnSpc>
                <a:spcPts val="1454"/>
              </a:lnSpc>
              <a:spcBef>
                <a:spcPts val="73"/>
              </a:spcBef>
            </a:pPr>
            <a:r>
              <a:rPr sz="2025" baseline="3331" dirty="0">
                <a:latin typeface="Bell MT"/>
                <a:cs typeface="Bell MT"/>
              </a:rPr>
              <a:t>2,279,184</a:t>
            </a:r>
            <a:endParaRPr dirty="0">
              <a:latin typeface="Bell MT"/>
              <a:cs typeface="Bell MT"/>
            </a:endParaRPr>
          </a:p>
          <a:p>
            <a:pPr marL="9525" marR="25717">
              <a:lnSpc>
                <a:spcPct val="92651"/>
              </a:lnSpc>
              <a:spcBef>
                <a:spcPts val="370"/>
              </a:spcBef>
            </a:pPr>
            <a:r>
              <a:rPr dirty="0">
                <a:latin typeface="Bell MT"/>
                <a:cs typeface="Bell MT"/>
              </a:rPr>
              <a:t>14,772,512</a:t>
            </a:r>
          </a:p>
          <a:p>
            <a:pPr marL="9525" marR="25717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95,815,104</a:t>
            </a:r>
          </a:p>
          <a:p>
            <a:pPr marL="9525" marR="25717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666,090,624</a:t>
            </a:r>
          </a:p>
          <a:p>
            <a:pPr marL="9525" marR="25717">
              <a:lnSpc>
                <a:spcPct val="92651"/>
              </a:lnSpc>
              <a:spcBef>
                <a:spcPts val="445"/>
              </a:spcBef>
            </a:pPr>
            <a:r>
              <a:rPr dirty="0">
                <a:latin typeface="Bell MT"/>
                <a:cs typeface="Bell MT"/>
              </a:rPr>
              <a:t>4,968,057,848</a:t>
            </a:r>
          </a:p>
          <a:p>
            <a:pPr marL="9525" marR="25717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39,029,188</a:t>
            </a:r>
            <a:r>
              <a:rPr spc="3" dirty="0">
                <a:latin typeface="Bell MT"/>
                <a:cs typeface="Bell MT"/>
              </a:rPr>
              <a:t>,</a:t>
            </a:r>
            <a:r>
              <a:rPr dirty="0">
                <a:latin typeface="Bell MT"/>
                <a:cs typeface="Bell MT"/>
              </a:rPr>
              <a:t>884</a:t>
            </a:r>
          </a:p>
          <a:p>
            <a:pPr marL="9525" marR="25717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314,666,222</a:t>
            </a:r>
            <a:r>
              <a:rPr spc="3" dirty="0">
                <a:latin typeface="Bell MT"/>
                <a:cs typeface="Bell MT"/>
              </a:rPr>
              <a:t>,</a:t>
            </a:r>
            <a:r>
              <a:rPr dirty="0">
                <a:latin typeface="Bell MT"/>
                <a:cs typeface="Bell MT"/>
              </a:rPr>
              <a:t>712</a:t>
            </a:r>
          </a:p>
          <a:p>
            <a:pPr marL="9525" marR="25717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2,691,008,701</a:t>
            </a:r>
            <a:r>
              <a:rPr spc="3" dirty="0">
                <a:latin typeface="Bell MT"/>
                <a:cs typeface="Bell MT"/>
              </a:rPr>
              <a:t>,</a:t>
            </a:r>
            <a:r>
              <a:rPr dirty="0">
                <a:latin typeface="Bell MT"/>
                <a:cs typeface="Bell MT"/>
              </a:rPr>
              <a:t>644</a:t>
            </a:r>
          </a:p>
          <a:p>
            <a:pPr marL="9525" marR="25717">
              <a:lnSpc>
                <a:spcPct val="92651"/>
              </a:lnSpc>
              <a:spcBef>
                <a:spcPts val="444"/>
              </a:spcBef>
            </a:pPr>
            <a:r>
              <a:rPr dirty="0">
                <a:latin typeface="Bell MT"/>
                <a:cs typeface="Bell MT"/>
              </a:rPr>
              <a:t>24,233,9</a:t>
            </a:r>
            <a:r>
              <a:rPr spc="-3" dirty="0">
                <a:latin typeface="Bell MT"/>
                <a:cs typeface="Bell MT"/>
              </a:rPr>
              <a:t>3</a:t>
            </a:r>
            <a:r>
              <a:rPr dirty="0">
                <a:latin typeface="Bell MT"/>
                <a:cs typeface="Bell MT"/>
              </a:rPr>
              <a:t>7,684,440</a:t>
            </a:r>
          </a:p>
          <a:p>
            <a:pPr marL="9525" marR="25717">
              <a:lnSpc>
                <a:spcPct val="92651"/>
              </a:lnSpc>
              <a:spcBef>
                <a:spcPts val="443"/>
              </a:spcBef>
            </a:pP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227,514,171</a:t>
            </a:r>
            <a:r>
              <a:rPr b="1" spc="3" dirty="0">
                <a:solidFill>
                  <a:srgbClr val="00B050"/>
                </a:solidFill>
                <a:latin typeface="Bell MT"/>
                <a:cs typeface="Bell MT"/>
              </a:rPr>
              <a:t>,</a:t>
            </a: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973,736</a:t>
            </a:r>
          </a:p>
          <a:p>
            <a:pPr marL="9525" marR="25717">
              <a:lnSpc>
                <a:spcPct val="92651"/>
              </a:lnSpc>
              <a:spcBef>
                <a:spcPts val="443"/>
              </a:spcBef>
            </a:pP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2,207,893,435</a:t>
            </a:r>
            <a:r>
              <a:rPr b="1" spc="3" dirty="0">
                <a:solidFill>
                  <a:srgbClr val="00B050"/>
                </a:solidFill>
                <a:latin typeface="Bell MT"/>
                <a:cs typeface="Bell MT"/>
              </a:rPr>
              <a:t>,</a:t>
            </a: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808,352</a:t>
            </a:r>
          </a:p>
          <a:p>
            <a:pPr marL="9525">
              <a:lnSpc>
                <a:spcPct val="92651"/>
              </a:lnSpc>
              <a:spcBef>
                <a:spcPts val="443"/>
              </a:spcBef>
            </a:pP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22,317,699</a:t>
            </a:r>
            <a:r>
              <a:rPr b="1" spc="3" dirty="0">
                <a:solidFill>
                  <a:srgbClr val="00B050"/>
                </a:solidFill>
                <a:latin typeface="Bell MT"/>
                <a:cs typeface="Bell MT"/>
              </a:rPr>
              <a:t>,</a:t>
            </a: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616,364,044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37295" y="1766311"/>
            <a:ext cx="2860032" cy="2906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marR="25718">
              <a:lnSpc>
                <a:spcPts val="1454"/>
              </a:lnSpc>
              <a:spcBef>
                <a:spcPts val="73"/>
              </a:spcBef>
            </a:pPr>
            <a:r>
              <a:rPr sz="2025" baseline="3331" dirty="0">
                <a:latin typeface="Bell MT"/>
                <a:cs typeface="Bell MT"/>
              </a:rPr>
              <a:t>285,053</a:t>
            </a:r>
            <a:endParaRPr dirty="0">
              <a:latin typeface="Bell MT"/>
              <a:cs typeface="Bell MT"/>
            </a:endParaRPr>
          </a:p>
          <a:p>
            <a:pPr marL="9525" marR="25718">
              <a:lnSpc>
                <a:spcPct val="92651"/>
              </a:lnSpc>
              <a:spcBef>
                <a:spcPts val="370"/>
              </a:spcBef>
            </a:pPr>
            <a:r>
              <a:rPr dirty="0">
                <a:latin typeface="Bell MT"/>
                <a:cs typeface="Bell MT"/>
              </a:rPr>
              <a:t>1,846,955</a:t>
            </a:r>
          </a:p>
          <a:p>
            <a:pPr marL="9525" marR="25718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11,977,939</a:t>
            </a:r>
          </a:p>
          <a:p>
            <a:pPr marL="9525" marR="25718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83,263,591</a:t>
            </a:r>
          </a:p>
          <a:p>
            <a:pPr marL="9525" marR="25718">
              <a:lnSpc>
                <a:spcPct val="92651"/>
              </a:lnSpc>
              <a:spcBef>
                <a:spcPts val="445"/>
              </a:spcBef>
            </a:pPr>
            <a:r>
              <a:rPr dirty="0">
                <a:latin typeface="Bell MT"/>
                <a:cs typeface="Bell MT"/>
              </a:rPr>
              <a:t>621,012,754</a:t>
            </a:r>
          </a:p>
          <a:p>
            <a:pPr marL="9525" marR="25718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4,878,666,808</a:t>
            </a:r>
          </a:p>
          <a:p>
            <a:pPr marL="9525" marR="25718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39,333,324</a:t>
            </a:r>
            <a:r>
              <a:rPr spc="3" dirty="0">
                <a:latin typeface="Bell MT"/>
                <a:cs typeface="Bell MT"/>
              </a:rPr>
              <a:t>,</a:t>
            </a:r>
            <a:r>
              <a:rPr dirty="0">
                <a:latin typeface="Bell MT"/>
                <a:cs typeface="Bell MT"/>
              </a:rPr>
              <a:t>973</a:t>
            </a:r>
          </a:p>
          <a:p>
            <a:pPr marL="9525" marR="25718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336,376,244</a:t>
            </a:r>
            <a:r>
              <a:rPr spc="3" dirty="0">
                <a:latin typeface="Bell MT"/>
                <a:cs typeface="Bell MT"/>
              </a:rPr>
              <a:t>,</a:t>
            </a:r>
            <a:r>
              <a:rPr dirty="0">
                <a:latin typeface="Bell MT"/>
                <a:cs typeface="Bell MT"/>
              </a:rPr>
              <a:t>042</a:t>
            </a:r>
          </a:p>
          <a:p>
            <a:pPr marL="9525" marR="25718">
              <a:lnSpc>
                <a:spcPct val="92651"/>
              </a:lnSpc>
              <a:spcBef>
                <a:spcPts val="444"/>
              </a:spcBef>
            </a:pPr>
            <a:r>
              <a:rPr dirty="0">
                <a:latin typeface="Bell MT"/>
                <a:cs typeface="Bell MT"/>
              </a:rPr>
              <a:t>3,029,24</a:t>
            </a:r>
            <a:r>
              <a:rPr spc="-3" dirty="0">
                <a:latin typeface="Bell MT"/>
                <a:cs typeface="Bell MT"/>
              </a:rPr>
              <a:t>2</a:t>
            </a:r>
            <a:r>
              <a:rPr dirty="0">
                <a:latin typeface="Bell MT"/>
                <a:cs typeface="Bell MT"/>
              </a:rPr>
              <a:t>,658,210</a:t>
            </a:r>
          </a:p>
          <a:p>
            <a:pPr marL="9525" marR="25718">
              <a:lnSpc>
                <a:spcPct val="92651"/>
              </a:lnSpc>
              <a:spcBef>
                <a:spcPts val="443"/>
              </a:spcBef>
            </a:pP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28,439,272</a:t>
            </a:r>
            <a:r>
              <a:rPr b="1" spc="3" dirty="0">
                <a:solidFill>
                  <a:srgbClr val="00B050"/>
                </a:solidFill>
                <a:latin typeface="Bell MT"/>
                <a:cs typeface="Bell MT"/>
              </a:rPr>
              <a:t>,</a:t>
            </a: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956,934</a:t>
            </a:r>
          </a:p>
          <a:p>
            <a:pPr marL="9525" marR="25718">
              <a:lnSpc>
                <a:spcPct val="92651"/>
              </a:lnSpc>
              <a:spcBef>
                <a:spcPts val="443"/>
              </a:spcBef>
            </a:pP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275,986,683</a:t>
            </a:r>
            <a:r>
              <a:rPr b="1" spc="3" dirty="0">
                <a:solidFill>
                  <a:srgbClr val="00B050"/>
                </a:solidFill>
                <a:latin typeface="Bell MT"/>
                <a:cs typeface="Bell MT"/>
              </a:rPr>
              <a:t>,</a:t>
            </a: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743,434</a:t>
            </a:r>
          </a:p>
          <a:p>
            <a:pPr marL="9525">
              <a:lnSpc>
                <a:spcPct val="92651"/>
              </a:lnSpc>
              <a:spcBef>
                <a:spcPts val="443"/>
              </a:spcBef>
            </a:pP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2,789,712,466</a:t>
            </a:r>
            <a:r>
              <a:rPr b="1" spc="3" dirty="0">
                <a:solidFill>
                  <a:srgbClr val="00B050"/>
                </a:solidFill>
                <a:latin typeface="Bell MT"/>
                <a:cs typeface="Bell MT"/>
              </a:rPr>
              <a:t>,</a:t>
            </a:r>
            <a:r>
              <a:rPr b="1" dirty="0">
                <a:solidFill>
                  <a:srgbClr val="00B050"/>
                </a:solidFill>
                <a:latin typeface="Bell MT"/>
                <a:cs typeface="Bell MT"/>
              </a:rPr>
              <a:t>510,289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66205" y="1766311"/>
            <a:ext cx="1796795" cy="2906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101" marR="25718">
              <a:lnSpc>
                <a:spcPts val="1454"/>
              </a:lnSpc>
              <a:spcBef>
                <a:spcPts val="73"/>
              </a:spcBef>
            </a:pPr>
            <a:r>
              <a:rPr sz="2025" baseline="3331" dirty="0">
                <a:latin typeface="Bell MT"/>
                <a:cs typeface="Bell MT"/>
              </a:rPr>
              <a:t>1.9 s</a:t>
            </a:r>
            <a:endParaRPr dirty="0">
              <a:latin typeface="Bell MT"/>
              <a:cs typeface="Bell MT"/>
            </a:endParaRPr>
          </a:p>
          <a:p>
            <a:pPr marL="9525" marR="25718">
              <a:lnSpc>
                <a:spcPct val="92651"/>
              </a:lnSpc>
              <a:spcBef>
                <a:spcPts val="370"/>
              </a:spcBef>
            </a:pPr>
            <a:r>
              <a:rPr dirty="0">
                <a:latin typeface="Bell MT"/>
                <a:cs typeface="Bell MT"/>
              </a:rPr>
              <a:t>11.2</a:t>
            </a:r>
            <a:r>
              <a:rPr spc="3" dirty="0">
                <a:latin typeface="Bell MT"/>
                <a:cs typeface="Bell MT"/>
              </a:rPr>
              <a:t> </a:t>
            </a:r>
            <a:r>
              <a:rPr dirty="0">
                <a:latin typeface="Bell MT"/>
                <a:cs typeface="Bell MT"/>
              </a:rPr>
              <a:t>s</a:t>
            </a:r>
          </a:p>
          <a:p>
            <a:pPr marL="9525" marR="25718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77.2</a:t>
            </a:r>
            <a:r>
              <a:rPr spc="3" dirty="0">
                <a:latin typeface="Bell MT"/>
                <a:cs typeface="Bell MT"/>
              </a:rPr>
              <a:t> </a:t>
            </a:r>
            <a:r>
              <a:rPr dirty="0">
                <a:latin typeface="Bell MT"/>
                <a:cs typeface="Bell MT"/>
              </a:rPr>
              <a:t>s</a:t>
            </a:r>
          </a:p>
          <a:p>
            <a:pPr marL="52958" marR="25718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9.6</a:t>
            </a:r>
            <a:r>
              <a:rPr spc="3" dirty="0">
                <a:latin typeface="Bell MT"/>
                <a:cs typeface="Bell MT"/>
              </a:rPr>
              <a:t> </a:t>
            </a:r>
            <a:r>
              <a:rPr dirty="0">
                <a:latin typeface="Bell MT"/>
                <a:cs typeface="Bell MT"/>
              </a:rPr>
              <a:t>m</a:t>
            </a:r>
          </a:p>
          <a:p>
            <a:pPr marL="54101">
              <a:lnSpc>
                <a:spcPct val="92651"/>
              </a:lnSpc>
              <a:spcBef>
                <a:spcPts val="445"/>
              </a:spcBef>
            </a:pPr>
            <a:r>
              <a:rPr dirty="0">
                <a:latin typeface="Bell MT"/>
                <a:cs typeface="Bell MT"/>
              </a:rPr>
              <a:t>75.0 m</a:t>
            </a:r>
          </a:p>
          <a:p>
            <a:pPr marL="54101" marR="25718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10.2 h</a:t>
            </a:r>
          </a:p>
          <a:p>
            <a:pPr marL="54101" marR="25718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87.2 h</a:t>
            </a:r>
          </a:p>
          <a:p>
            <a:pPr marL="54101" marR="25718">
              <a:lnSpc>
                <a:spcPct val="92651"/>
              </a:lnSpc>
              <a:spcBef>
                <a:spcPts val="443"/>
              </a:spcBef>
            </a:pPr>
            <a:r>
              <a:rPr dirty="0">
                <a:latin typeface="Bell MT"/>
                <a:cs typeface="Bell MT"/>
              </a:rPr>
              <a:t>31.9</a:t>
            </a:r>
          </a:p>
          <a:p>
            <a:pPr marL="54101" marR="25718">
              <a:lnSpc>
                <a:spcPct val="92651"/>
              </a:lnSpc>
              <a:spcBef>
                <a:spcPts val="444"/>
              </a:spcBef>
            </a:pPr>
            <a:r>
              <a:rPr dirty="0">
                <a:latin typeface="Bell MT"/>
                <a:cs typeface="Bell MT"/>
              </a:rPr>
              <a:t>296</a:t>
            </a:r>
            <a:r>
              <a:rPr spc="-14" dirty="0">
                <a:latin typeface="Bell MT"/>
                <a:cs typeface="Bell MT"/>
              </a:rPr>
              <a:t> </a:t>
            </a:r>
            <a:r>
              <a:rPr dirty="0">
                <a:latin typeface="Bell MT"/>
                <a:cs typeface="Bell MT"/>
              </a:rPr>
              <a:t>d</a:t>
            </a:r>
          </a:p>
          <a:p>
            <a:pPr marL="76962" marR="25718">
              <a:lnSpc>
                <a:spcPct val="92651"/>
              </a:lnSpc>
              <a:spcBef>
                <a:spcPts val="443"/>
              </a:spcBef>
            </a:pPr>
            <a:r>
              <a:rPr dirty="0">
                <a:solidFill>
                  <a:srgbClr val="00B050"/>
                </a:solidFill>
                <a:latin typeface="Bell MT"/>
                <a:cs typeface="Bell MT"/>
              </a:rPr>
              <a:t>?</a:t>
            </a:r>
          </a:p>
          <a:p>
            <a:pPr marL="76962" marR="25718">
              <a:lnSpc>
                <a:spcPct val="92651"/>
              </a:lnSpc>
              <a:spcBef>
                <a:spcPts val="443"/>
              </a:spcBef>
            </a:pPr>
            <a:r>
              <a:rPr dirty="0">
                <a:solidFill>
                  <a:srgbClr val="00B050"/>
                </a:solidFill>
                <a:latin typeface="Bell MT"/>
                <a:cs typeface="Bell MT"/>
              </a:rPr>
              <a:t>?</a:t>
            </a:r>
          </a:p>
          <a:p>
            <a:pPr marL="114680" marR="25718">
              <a:lnSpc>
                <a:spcPct val="92651"/>
              </a:lnSpc>
              <a:spcBef>
                <a:spcPts val="443"/>
              </a:spcBef>
            </a:pPr>
            <a:r>
              <a:rPr dirty="0">
                <a:solidFill>
                  <a:srgbClr val="00B050"/>
                </a:solidFill>
                <a:latin typeface="Bell MT"/>
                <a:cs typeface="Bell MT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8709" y="6096000"/>
            <a:ext cx="908001" cy="190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59"/>
              </a:lnSpc>
              <a:spcBef>
                <a:spcPts val="73"/>
              </a:spcBef>
            </a:pPr>
            <a:r>
              <a:rPr sz="2800" baseline="3331" dirty="0">
                <a:latin typeface="Bell MT"/>
                <a:cs typeface="Bell MT"/>
              </a:rPr>
              <a:t>(s</a:t>
            </a:r>
            <a:r>
              <a:rPr sz="2800" spc="3" baseline="3331" dirty="0">
                <a:latin typeface="Bell MT"/>
                <a:cs typeface="Bell MT"/>
              </a:rPr>
              <a:t> </a:t>
            </a:r>
            <a:r>
              <a:rPr sz="2800" baseline="3331" dirty="0">
                <a:latin typeface="Bell MT"/>
                <a:cs typeface="Bell MT"/>
              </a:rPr>
              <a:t>=</a:t>
            </a:r>
            <a:r>
              <a:rPr sz="2800" spc="3" baseline="3331" dirty="0">
                <a:latin typeface="Bell MT"/>
                <a:cs typeface="Bell MT"/>
              </a:rPr>
              <a:t> </a:t>
            </a:r>
            <a:r>
              <a:rPr sz="2800" spc="-3" baseline="3331" dirty="0">
                <a:latin typeface="Bell MT"/>
                <a:cs typeface="Bell MT"/>
              </a:rPr>
              <a:t>s</a:t>
            </a:r>
            <a:r>
              <a:rPr sz="2800" baseline="3331" dirty="0">
                <a:latin typeface="Bell MT"/>
                <a:cs typeface="Bell MT"/>
              </a:rPr>
              <a:t>e</a:t>
            </a:r>
            <a:r>
              <a:rPr sz="2800" spc="-7" baseline="3331" dirty="0">
                <a:latin typeface="Bell MT"/>
                <a:cs typeface="Bell MT"/>
              </a:rPr>
              <a:t>c</a:t>
            </a:r>
            <a:r>
              <a:rPr sz="2800" spc="-3" baseline="3331" dirty="0">
                <a:latin typeface="Bell MT"/>
                <a:cs typeface="Bell MT"/>
              </a:rPr>
              <a:t>o</a:t>
            </a:r>
            <a:r>
              <a:rPr sz="2800" baseline="3331" dirty="0">
                <a:latin typeface="Bell MT"/>
                <a:cs typeface="Bell MT"/>
              </a:rPr>
              <a:t>n</a:t>
            </a:r>
            <a:r>
              <a:rPr sz="2800" spc="3" baseline="3331" dirty="0">
                <a:latin typeface="Bell MT"/>
                <a:cs typeface="Bell MT"/>
              </a:rPr>
              <a:t>d</a:t>
            </a:r>
            <a:r>
              <a:rPr sz="2800" baseline="3331" dirty="0">
                <a:latin typeface="Bell MT"/>
                <a:cs typeface="Bell MT"/>
              </a:rPr>
              <a:t>s</a:t>
            </a:r>
            <a:endParaRPr sz="2400" dirty="0">
              <a:latin typeface="Bell MT"/>
              <a:cs typeface="Bel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1996" y="6096000"/>
            <a:ext cx="938044" cy="190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59"/>
              </a:lnSpc>
              <a:spcBef>
                <a:spcPts val="73"/>
              </a:spcBef>
            </a:pPr>
            <a:r>
              <a:rPr sz="2800" baseline="3331" dirty="0">
                <a:latin typeface="Bell MT"/>
                <a:cs typeface="Bell MT"/>
              </a:rPr>
              <a:t>m =</a:t>
            </a:r>
            <a:r>
              <a:rPr sz="2800" spc="7" baseline="3331" dirty="0">
                <a:latin typeface="Bell MT"/>
                <a:cs typeface="Bell MT"/>
              </a:rPr>
              <a:t> </a:t>
            </a:r>
            <a:r>
              <a:rPr sz="2800" baseline="3331" dirty="0">
                <a:latin typeface="Bell MT"/>
                <a:cs typeface="Bell MT"/>
              </a:rPr>
              <a:t>minutes</a:t>
            </a:r>
            <a:endParaRPr sz="2400">
              <a:latin typeface="Bell MT"/>
              <a:cs typeface="Bel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4028" y="6096000"/>
            <a:ext cx="732374" cy="190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59"/>
              </a:lnSpc>
              <a:spcBef>
                <a:spcPts val="73"/>
              </a:spcBef>
            </a:pPr>
            <a:r>
              <a:rPr sz="2800" baseline="3331" dirty="0">
                <a:latin typeface="Bell MT"/>
                <a:cs typeface="Bell MT"/>
              </a:rPr>
              <a:t>h = </a:t>
            </a:r>
            <a:r>
              <a:rPr sz="2800" spc="-3" baseline="3331" dirty="0">
                <a:latin typeface="Bell MT"/>
                <a:cs typeface="Bell MT"/>
              </a:rPr>
              <a:t>ho</a:t>
            </a:r>
            <a:r>
              <a:rPr sz="2800" baseline="3331" dirty="0">
                <a:latin typeface="Bell MT"/>
                <a:cs typeface="Bell MT"/>
              </a:rPr>
              <a:t>u</a:t>
            </a:r>
            <a:r>
              <a:rPr sz="2800" spc="14" baseline="3331" dirty="0">
                <a:latin typeface="Bell MT"/>
                <a:cs typeface="Bell MT"/>
              </a:rPr>
              <a:t>r</a:t>
            </a:r>
            <a:r>
              <a:rPr sz="2800" baseline="3331" dirty="0">
                <a:latin typeface="Bell MT"/>
                <a:cs typeface="Bell MT"/>
              </a:rPr>
              <a:t>s</a:t>
            </a:r>
            <a:endParaRPr sz="2400" dirty="0">
              <a:latin typeface="Bell MT"/>
              <a:cs typeface="Bel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40416" y="6096000"/>
            <a:ext cx="696879" cy="190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59"/>
              </a:lnSpc>
              <a:spcBef>
                <a:spcPts val="73"/>
              </a:spcBef>
            </a:pPr>
            <a:r>
              <a:rPr sz="2800" baseline="3331" dirty="0">
                <a:latin typeface="Bell MT"/>
                <a:cs typeface="Bell MT"/>
              </a:rPr>
              <a:t>d = </a:t>
            </a:r>
            <a:r>
              <a:rPr sz="2800" spc="3" baseline="3331" dirty="0">
                <a:latin typeface="Bell MT"/>
                <a:cs typeface="Bell MT"/>
              </a:rPr>
              <a:t>d</a:t>
            </a:r>
            <a:r>
              <a:rPr sz="2800" spc="-33" baseline="3331" dirty="0">
                <a:latin typeface="Bell MT"/>
                <a:cs typeface="Bell MT"/>
              </a:rPr>
              <a:t>a</a:t>
            </a:r>
            <a:r>
              <a:rPr sz="2800" baseline="3331" dirty="0">
                <a:latin typeface="Bell MT"/>
                <a:cs typeface="Bell MT"/>
              </a:rPr>
              <a:t>y</a:t>
            </a:r>
            <a:r>
              <a:rPr sz="2800" spc="-3" baseline="3331" dirty="0">
                <a:latin typeface="Bell MT"/>
                <a:cs typeface="Bell MT"/>
              </a:rPr>
              <a:t>s</a:t>
            </a:r>
            <a:r>
              <a:rPr sz="2800" baseline="3331" dirty="0">
                <a:latin typeface="Bell MT"/>
                <a:cs typeface="Bell MT"/>
              </a:rPr>
              <a:t>)</a:t>
            </a:r>
            <a:endParaRPr sz="2400" dirty="0">
              <a:latin typeface="Bell MT"/>
              <a:cs typeface="Bell MT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="" xmlns:a16="http://schemas.microsoft.com/office/drawing/2014/main" id="{DE557585-887D-4987-BB15-E46C3F724341}"/>
              </a:ext>
            </a:extLst>
          </p:cNvPr>
          <p:cNvSpPr txBox="1"/>
          <p:nvPr/>
        </p:nvSpPr>
        <p:spPr>
          <a:xfrm>
            <a:off x="746660" y="776391"/>
            <a:ext cx="5519571" cy="32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2400" spc="3" dirty="0">
                <a:cs typeface="Arial"/>
              </a:rPr>
              <a:t>N- Queen Problem Solution Comparison</a:t>
            </a:r>
            <a:endParaRPr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846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3815" y="948891"/>
            <a:ext cx="6477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bool </a:t>
            </a:r>
            <a:r>
              <a:rPr lang="en-US" sz="2000" dirty="0" err="1">
                <a:latin typeface="+mn-lt"/>
              </a:rPr>
              <a:t>solveNQUtil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int</a:t>
            </a:r>
            <a:r>
              <a:rPr lang="en-US" sz="2000" dirty="0">
                <a:latin typeface="+mn-lt"/>
              </a:rPr>
              <a:t> board[N][N], </a:t>
            </a:r>
            <a:r>
              <a:rPr lang="en-US" sz="2000" dirty="0" err="1">
                <a:latin typeface="+mn-lt"/>
              </a:rPr>
              <a:t>int</a:t>
            </a:r>
            <a:r>
              <a:rPr lang="en-US" sz="2000" dirty="0">
                <a:latin typeface="+mn-lt"/>
              </a:rPr>
              <a:t> col)</a:t>
            </a:r>
          </a:p>
          <a:p>
            <a:r>
              <a:rPr lang="en-US" sz="2000" dirty="0" smtClean="0">
                <a:latin typeface="+mn-lt"/>
              </a:rPr>
              <a:t>{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+mn-lt"/>
              </a:rPr>
              <a:t>if (col &gt;= N)</a:t>
            </a:r>
          </a:p>
          <a:p>
            <a:r>
              <a:rPr lang="en-US" sz="2000" dirty="0">
                <a:solidFill>
                  <a:srgbClr val="00B050"/>
                </a:solidFill>
                <a:latin typeface="+mn-lt"/>
              </a:rPr>
              <a:t>        return true;</a:t>
            </a:r>
          </a:p>
          <a:p>
            <a:r>
              <a:rPr lang="en-US" sz="2000" dirty="0">
                <a:latin typeface="+mn-lt"/>
              </a:rPr>
              <a:t>    for (</a:t>
            </a:r>
            <a:r>
              <a:rPr lang="en-US" sz="2000" dirty="0" err="1">
                <a:latin typeface="+mn-lt"/>
              </a:rPr>
              <a:t>int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= 0; 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&lt; N; </a:t>
            </a:r>
            <a:r>
              <a:rPr lang="en-US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++)</a:t>
            </a:r>
          </a:p>
          <a:p>
            <a:r>
              <a:rPr lang="en-US" sz="2000" dirty="0">
                <a:latin typeface="+mn-lt"/>
              </a:rPr>
              <a:t>    {</a:t>
            </a:r>
          </a:p>
          <a:p>
            <a:r>
              <a:rPr lang="en-US" sz="2000" dirty="0">
                <a:latin typeface="+mn-lt"/>
              </a:rPr>
              <a:t>  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if 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isSafe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(board,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, col))</a:t>
            </a:r>
          </a:p>
          <a:p>
            <a:r>
              <a:rPr lang="en-US" sz="2000" dirty="0">
                <a:latin typeface="+mn-lt"/>
              </a:rPr>
              <a:t>        {</a:t>
            </a:r>
          </a:p>
          <a:p>
            <a:r>
              <a:rPr lang="en-US" sz="2000" dirty="0">
                <a:latin typeface="+mn-lt"/>
              </a:rPr>
              <a:t>        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board[</a:t>
            </a:r>
            <a:r>
              <a:rPr 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i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][col] = 1</a:t>
            </a:r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</a:rPr>
              <a:t>;                 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+mn-lt"/>
            </a:endParaRPr>
          </a:p>
          <a:p>
            <a:r>
              <a:rPr lang="en-US" sz="2000" dirty="0">
                <a:latin typeface="+mn-lt"/>
              </a:rPr>
              <a:t>            if (</a:t>
            </a:r>
            <a:r>
              <a:rPr lang="en-US" sz="2000" dirty="0" err="1">
                <a:latin typeface="+mn-lt"/>
              </a:rPr>
              <a:t>solveNQUtil</a:t>
            </a:r>
            <a:r>
              <a:rPr lang="en-US" sz="2000" dirty="0">
                <a:latin typeface="+mn-lt"/>
              </a:rPr>
              <a:t>(board, col + 1))</a:t>
            </a:r>
          </a:p>
          <a:p>
            <a:r>
              <a:rPr lang="en-US" sz="2000" dirty="0">
                <a:latin typeface="+mn-lt"/>
              </a:rPr>
              <a:t>                return true;</a:t>
            </a:r>
          </a:p>
          <a:p>
            <a:r>
              <a:rPr lang="en-US" sz="2000" dirty="0">
                <a:latin typeface="+mn-lt"/>
              </a:rPr>
              <a:t>                </a:t>
            </a:r>
          </a:p>
          <a:p>
            <a:r>
              <a:rPr lang="en-US" sz="2000" dirty="0">
                <a:latin typeface="+mn-lt"/>
              </a:rPr>
              <a:t>  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board[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][col] = 0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;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// BACKTRACK</a:t>
            </a:r>
          </a:p>
          <a:p>
            <a:r>
              <a:rPr lang="en-US" sz="2000" dirty="0">
                <a:latin typeface="+mn-lt"/>
              </a:rPr>
              <a:t>        }</a:t>
            </a:r>
          </a:p>
          <a:p>
            <a:r>
              <a:rPr lang="en-US" sz="2000" dirty="0">
                <a:latin typeface="+mn-lt"/>
              </a:rPr>
              <a:t>    }</a:t>
            </a:r>
          </a:p>
          <a:p>
            <a:r>
              <a:rPr lang="en-US" sz="2000" dirty="0">
                <a:latin typeface="+mn-lt"/>
              </a:rPr>
              <a:t>    return false;</a:t>
            </a:r>
          </a:p>
          <a:p>
            <a:r>
              <a:rPr lang="en-US" sz="2000" dirty="0">
                <a:latin typeface="+mn-lt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6888" y="245285"/>
            <a:ext cx="4599080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N</a:t>
            </a:r>
            <a:r>
              <a:rPr lang="en-US" sz="4000" spc="3" dirty="0" smtClean="0">
                <a:solidFill>
                  <a:srgbClr val="0070C0"/>
                </a:solidFill>
                <a:latin typeface="+mn-lt"/>
                <a:cs typeface="Arial"/>
              </a:rPr>
              <a:t>- 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Queen Problem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495800" y="1524000"/>
            <a:ext cx="419100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base case: If all queens are placed</a:t>
            </a:r>
            <a:r>
              <a:rPr lang="en-US" altLang="en-US" sz="1050" i="1" dirty="0">
                <a:solidFill>
                  <a:srgbClr val="00B050"/>
                </a:solidFill>
              </a:rPr>
              <a:t>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then return true</a:t>
            </a:r>
            <a:endParaRPr kumimoji="0" lang="en-US" altLang="en-US" sz="2800" b="0" i="1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562599" y="2741700"/>
            <a:ext cx="312420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Check if the queen can be placed on board[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i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][col]</a:t>
            </a:r>
            <a:endParaRPr kumimoji="0" lang="en-US" altLang="en-US" sz="2800" b="0" i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762500" y="3702062"/>
            <a:ext cx="41910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recur to place rest of the queens</a:t>
            </a:r>
            <a:endParaRPr kumimoji="0" lang="en-US" altLang="en-US" sz="2400" b="0" i="1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029200" y="4508536"/>
            <a:ext cx="369223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If placing queen in board[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][col] doesn't lead to a solution, then remove queen from board[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][col] </a:t>
            </a:r>
            <a:endParaRPr kumimoji="0" lang="en-US" altLang="en-US" sz="2800" b="0" i="1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09452" y="3241827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Place this queen in board[</a:t>
            </a:r>
            <a:r>
              <a:rPr lang="en-US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][col]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0" y="54140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If the queen cannot be placed in any row in</a:t>
            </a:r>
          </a:p>
          <a:p>
            <a:r>
              <a:rPr lang="en-US" i="1" dirty="0"/>
              <a:t>        this column col  then return false </a:t>
            </a:r>
          </a:p>
        </p:txBody>
      </p:sp>
    </p:spTree>
    <p:extLst>
      <p:ext uri="{BB962C8B-B14F-4D97-AF65-F5344CB8AC3E}">
        <p14:creationId xmlns:p14="http://schemas.microsoft.com/office/powerpoint/2010/main" val="9703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="" xmlns:a16="http://schemas.microsoft.com/office/drawing/2014/main" id="{FA7B91F3-073A-48B6-BBC5-383067F84BA7}"/>
              </a:ext>
            </a:extLst>
          </p:cNvPr>
          <p:cNvSpPr txBox="1"/>
          <p:nvPr/>
        </p:nvSpPr>
        <p:spPr>
          <a:xfrm>
            <a:off x="3585910" y="971550"/>
            <a:ext cx="1812539" cy="32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3939D5-F2D0-4A25-B388-E22994D7787E}"/>
              </a:ext>
            </a:extLst>
          </p:cNvPr>
          <p:cNvSpPr/>
          <p:nvPr/>
        </p:nvSpPr>
        <p:spPr>
          <a:xfrm>
            <a:off x="116888" y="969511"/>
            <a:ext cx="86222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n-lt"/>
              </a:rPr>
              <a:t>How to determine if a problem can be solved using Backtracking?</a:t>
            </a:r>
            <a:r>
              <a:rPr lang="en-US" sz="2400" dirty="0">
                <a:latin typeface="+mn-lt"/>
              </a:rPr>
              <a:t> </a:t>
            </a:r>
            <a:endParaRPr lang="en-US" sz="2400" dirty="0" smtClean="0">
              <a:latin typeface="+mn-lt"/>
            </a:endParaRPr>
          </a:p>
          <a:p>
            <a:pPr algn="just"/>
            <a:r>
              <a:rPr lang="en-US" sz="2400" dirty="0" smtClean="0">
                <a:latin typeface="+mn-lt"/>
              </a:rPr>
              <a:t>Every </a:t>
            </a:r>
            <a:r>
              <a:rPr lang="en-US" sz="2400" dirty="0">
                <a:latin typeface="+mn-lt"/>
              </a:rPr>
              <a:t>constraint satisfaction problem which has well-defined constraints can be solved by Backtracking. </a:t>
            </a:r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There </a:t>
            </a:r>
            <a:r>
              <a:rPr lang="en-US" sz="2400" dirty="0">
                <a:latin typeface="+mn-lt"/>
              </a:rPr>
              <a:t>are three types of problems which can be solved using backtracking </a:t>
            </a:r>
            <a:r>
              <a:rPr lang="en-US" sz="2400" dirty="0" smtClean="0">
                <a:latin typeface="+mn-lt"/>
              </a:rPr>
              <a:t>:</a:t>
            </a:r>
          </a:p>
          <a:p>
            <a:endParaRPr lang="en-US" sz="240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Decision Problem </a:t>
            </a:r>
            <a:r>
              <a:rPr lang="en-US" sz="2400" dirty="0">
                <a:latin typeface="+mn-lt"/>
              </a:rPr>
              <a:t>: Search for a feasible </a:t>
            </a:r>
            <a:r>
              <a:rPr lang="en-US" sz="2400" dirty="0" smtClean="0">
                <a:latin typeface="+mn-lt"/>
              </a:rPr>
              <a:t>solution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40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+mn-lt"/>
              </a:rPr>
              <a:t>Optimisation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Problem </a:t>
            </a:r>
            <a:r>
              <a:rPr lang="en-US" sz="2400" dirty="0">
                <a:latin typeface="+mn-lt"/>
              </a:rPr>
              <a:t>: Search for the best </a:t>
            </a:r>
            <a:r>
              <a:rPr lang="en-US" sz="2400" dirty="0" smtClean="0">
                <a:latin typeface="+mn-lt"/>
              </a:rPr>
              <a:t>solution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400" dirty="0">
              <a:latin typeface="+mn-lt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Enumeration Problem </a:t>
            </a:r>
            <a:r>
              <a:rPr lang="en-US" sz="2400" dirty="0">
                <a:latin typeface="+mn-lt"/>
              </a:rPr>
              <a:t>: Find all feasible solutions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6888" y="245285"/>
            <a:ext cx="3379643" cy="44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B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a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ck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t</a:t>
            </a:r>
            <a:r>
              <a:rPr lang="en-US" sz="4000" spc="-7" dirty="0">
                <a:solidFill>
                  <a:srgbClr val="0070C0"/>
                </a:solidFill>
                <a:latin typeface="+mn-lt"/>
                <a:cs typeface="Arial"/>
              </a:rPr>
              <a:t>r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ack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i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n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7176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</p:spTree>
    <p:extLst>
      <p:ext uri="{BB962C8B-B14F-4D97-AF65-F5344CB8AC3E}">
        <p14:creationId xmlns:p14="http://schemas.microsoft.com/office/powerpoint/2010/main" val="401899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A3939D5-F2D0-4A25-B388-E22994D7787E}"/>
              </a:ext>
            </a:extLst>
          </p:cNvPr>
          <p:cNvSpPr/>
          <p:nvPr/>
        </p:nvSpPr>
        <p:spPr>
          <a:xfrm>
            <a:off x="123814" y="709393"/>
            <a:ext cx="848678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algn="just">
              <a:lnSpc>
                <a:spcPts val="2220"/>
              </a:lnSpc>
              <a:spcBef>
                <a:spcPts val="111"/>
              </a:spcBef>
            </a:pPr>
            <a:r>
              <a:rPr lang="en-US" sz="2000" b="1" spc="-7" dirty="0">
                <a:latin typeface="+mn-lt"/>
                <a:cs typeface="Arial"/>
              </a:rPr>
              <a:t>History of B</a:t>
            </a:r>
            <a:r>
              <a:rPr lang="en-US" sz="2000" b="1" dirty="0">
                <a:latin typeface="+mn-lt"/>
                <a:cs typeface="Arial"/>
              </a:rPr>
              <a:t>a</a:t>
            </a:r>
            <a:r>
              <a:rPr lang="en-US" sz="2000" b="1" spc="7" dirty="0">
                <a:latin typeface="+mn-lt"/>
                <a:cs typeface="Arial"/>
              </a:rPr>
              <a:t>c</a:t>
            </a:r>
            <a:r>
              <a:rPr lang="en-US" sz="2000" b="1" dirty="0">
                <a:latin typeface="+mn-lt"/>
                <a:cs typeface="Arial"/>
              </a:rPr>
              <a:t>kt</a:t>
            </a:r>
            <a:r>
              <a:rPr lang="en-US" sz="2000" b="1" spc="3" dirty="0">
                <a:latin typeface="+mn-lt"/>
                <a:cs typeface="Arial"/>
              </a:rPr>
              <a:t>r</a:t>
            </a:r>
            <a:r>
              <a:rPr lang="en-US" sz="2000" b="1" dirty="0">
                <a:latin typeface="+mn-lt"/>
                <a:cs typeface="Arial"/>
              </a:rPr>
              <a:t>ack</a:t>
            </a:r>
            <a:r>
              <a:rPr lang="en-US" sz="2000" b="1" spc="3" dirty="0">
                <a:latin typeface="+mn-lt"/>
                <a:cs typeface="Arial"/>
              </a:rPr>
              <a:t>i</a:t>
            </a:r>
            <a:r>
              <a:rPr lang="en-US" sz="2000" b="1" dirty="0">
                <a:latin typeface="+mn-lt"/>
                <a:cs typeface="Arial"/>
              </a:rPr>
              <a:t>ng</a:t>
            </a:r>
          </a:p>
          <a:p>
            <a:pPr marL="223838" marR="29905" indent="-214313" algn="just">
              <a:lnSpc>
                <a:spcPts val="1916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US" sz="2000" spc="-3" dirty="0">
                <a:latin typeface="+mn-lt"/>
                <a:cs typeface="Arial"/>
              </a:rPr>
              <a:t>‘</a:t>
            </a:r>
            <a:r>
              <a:rPr lang="en-US" sz="2000" dirty="0">
                <a:latin typeface="+mn-lt"/>
                <a:cs typeface="Arial"/>
              </a:rPr>
              <a:t>B</a:t>
            </a:r>
            <a:r>
              <a:rPr lang="en-US" sz="2000" spc="-7" dirty="0">
                <a:latin typeface="+mn-lt"/>
                <a:cs typeface="Arial"/>
              </a:rPr>
              <a:t>a</a:t>
            </a:r>
            <a:r>
              <a:rPr lang="en-US" sz="2000" dirty="0">
                <a:latin typeface="+mn-lt"/>
                <a:cs typeface="Arial"/>
              </a:rPr>
              <a:t>ckt</a:t>
            </a:r>
            <a:r>
              <a:rPr lang="en-US" sz="2000" spc="7" dirty="0">
                <a:latin typeface="+mn-lt"/>
                <a:cs typeface="Arial"/>
              </a:rPr>
              <a:t>r</a:t>
            </a:r>
            <a:r>
              <a:rPr lang="en-US" sz="2000" spc="-3" dirty="0">
                <a:latin typeface="+mn-lt"/>
                <a:cs typeface="Arial"/>
              </a:rPr>
              <a:t>a</a:t>
            </a:r>
            <a:r>
              <a:rPr lang="en-US" sz="2000" dirty="0">
                <a:latin typeface="+mn-lt"/>
                <a:cs typeface="Arial"/>
              </a:rPr>
              <a:t>ck’ t</a:t>
            </a:r>
            <a:r>
              <a:rPr lang="en-US" sz="2000" spc="-3" dirty="0">
                <a:latin typeface="+mn-lt"/>
                <a:cs typeface="Arial"/>
              </a:rPr>
              <a:t>h</a:t>
            </a:r>
            <a:r>
              <a:rPr lang="en-US" sz="2000" dirty="0">
                <a:latin typeface="+mn-lt"/>
                <a:cs typeface="Arial"/>
              </a:rPr>
              <a:t>e</a:t>
            </a:r>
            <a:r>
              <a:rPr lang="en-US" sz="2000" spc="3" dirty="0">
                <a:latin typeface="+mn-lt"/>
                <a:cs typeface="Arial"/>
              </a:rPr>
              <a:t> </a:t>
            </a:r>
            <a:r>
              <a:rPr lang="en-US" sz="2000" spc="-3" dirty="0">
                <a:latin typeface="+mn-lt"/>
                <a:cs typeface="Arial"/>
              </a:rPr>
              <a:t>W</a:t>
            </a:r>
            <a:r>
              <a:rPr lang="en-US" sz="2000" dirty="0">
                <a:latin typeface="+mn-lt"/>
                <a:cs typeface="Arial"/>
              </a:rPr>
              <a:t>ord </a:t>
            </a:r>
            <a:r>
              <a:rPr lang="en-US" sz="2000" spc="11" dirty="0">
                <a:latin typeface="+mn-lt"/>
                <a:cs typeface="Arial"/>
              </a:rPr>
              <a:t>w</a:t>
            </a:r>
            <a:r>
              <a:rPr lang="en-US" sz="2000" spc="-11" dirty="0">
                <a:latin typeface="+mn-lt"/>
                <a:cs typeface="Arial"/>
              </a:rPr>
              <a:t>a</a:t>
            </a:r>
            <a:r>
              <a:rPr lang="en-US" sz="2000" dirty="0">
                <a:latin typeface="+mn-lt"/>
                <a:cs typeface="Arial"/>
              </a:rPr>
              <a:t>s</a:t>
            </a:r>
            <a:r>
              <a:rPr lang="en-US" sz="2000" spc="7" dirty="0">
                <a:latin typeface="+mn-lt"/>
                <a:cs typeface="Arial"/>
              </a:rPr>
              <a:t> </a:t>
            </a:r>
            <a:r>
              <a:rPr lang="en-US" sz="2000" dirty="0">
                <a:latin typeface="+mn-lt"/>
                <a:cs typeface="Arial"/>
              </a:rPr>
              <a:t>f</a:t>
            </a:r>
            <a:r>
              <a:rPr lang="en-US" sz="2000" spc="-3" dirty="0">
                <a:latin typeface="+mn-lt"/>
                <a:cs typeface="Arial"/>
              </a:rPr>
              <a:t>i</a:t>
            </a:r>
            <a:r>
              <a:rPr lang="en-US" sz="2000" dirty="0">
                <a:latin typeface="+mn-lt"/>
                <a:cs typeface="Arial"/>
              </a:rPr>
              <a:t>rst</a:t>
            </a:r>
            <a:r>
              <a:rPr lang="en-US" sz="2000" spc="7" dirty="0">
                <a:latin typeface="+mn-lt"/>
                <a:cs typeface="Arial"/>
              </a:rPr>
              <a:t> </a:t>
            </a:r>
            <a:r>
              <a:rPr lang="en-US" sz="2000" spc="-3" dirty="0">
                <a:latin typeface="+mn-lt"/>
                <a:cs typeface="Arial"/>
              </a:rPr>
              <a:t>i</a:t>
            </a:r>
            <a:r>
              <a:rPr lang="en-US" sz="2000" spc="-11" dirty="0">
                <a:latin typeface="+mn-lt"/>
                <a:cs typeface="Arial"/>
              </a:rPr>
              <a:t>n</a:t>
            </a:r>
            <a:r>
              <a:rPr lang="en-US" sz="2000" spc="7" dirty="0">
                <a:latin typeface="+mn-lt"/>
                <a:cs typeface="Arial"/>
              </a:rPr>
              <a:t>t</a:t>
            </a:r>
            <a:r>
              <a:rPr lang="en-US" sz="2000" dirty="0">
                <a:latin typeface="+mn-lt"/>
                <a:cs typeface="Arial"/>
              </a:rPr>
              <a:t>r</a:t>
            </a:r>
            <a:r>
              <a:rPr lang="en-US" sz="2000" spc="-3" dirty="0">
                <a:latin typeface="+mn-lt"/>
                <a:cs typeface="Arial"/>
              </a:rPr>
              <a:t>o</a:t>
            </a:r>
            <a:r>
              <a:rPr lang="en-US" sz="2000" dirty="0">
                <a:latin typeface="+mn-lt"/>
                <a:cs typeface="Arial"/>
              </a:rPr>
              <a:t>d</a:t>
            </a:r>
            <a:r>
              <a:rPr lang="en-US" sz="2000" spc="-3" dirty="0">
                <a:latin typeface="+mn-lt"/>
                <a:cs typeface="Arial"/>
              </a:rPr>
              <a:t>u</a:t>
            </a:r>
            <a:r>
              <a:rPr lang="en-US" sz="2000" dirty="0">
                <a:latin typeface="+mn-lt"/>
                <a:cs typeface="Arial"/>
              </a:rPr>
              <a:t>c</a:t>
            </a:r>
            <a:r>
              <a:rPr lang="en-US" sz="2000" spc="-3" dirty="0">
                <a:latin typeface="+mn-lt"/>
                <a:cs typeface="Arial"/>
              </a:rPr>
              <a:t>e</a:t>
            </a:r>
            <a:r>
              <a:rPr lang="en-US" sz="2000" dirty="0">
                <a:latin typeface="+mn-lt"/>
                <a:cs typeface="Arial"/>
              </a:rPr>
              <a:t>d by </a:t>
            </a:r>
            <a:r>
              <a:rPr lang="en-US" sz="2000" spc="-3" dirty="0">
                <a:latin typeface="+mn-lt"/>
                <a:cs typeface="Arial"/>
              </a:rPr>
              <a:t>D</a:t>
            </a:r>
            <a:r>
              <a:rPr lang="en-US" sz="2000" dirty="0">
                <a:latin typeface="+mn-lt"/>
                <a:cs typeface="Arial"/>
              </a:rPr>
              <a:t>r. </a:t>
            </a:r>
            <a:r>
              <a:rPr lang="en-US" sz="2000" spc="-3" dirty="0">
                <a:latin typeface="+mn-lt"/>
                <a:cs typeface="Arial"/>
              </a:rPr>
              <a:t>D</a:t>
            </a:r>
            <a:r>
              <a:rPr lang="en-US" sz="2000" dirty="0">
                <a:latin typeface="+mn-lt"/>
                <a:cs typeface="Arial"/>
              </a:rPr>
              <a:t>.</a:t>
            </a:r>
            <a:r>
              <a:rPr lang="en-US" sz="2000" spc="-3" dirty="0">
                <a:latin typeface="+mn-lt"/>
                <a:cs typeface="Arial"/>
              </a:rPr>
              <a:t>H</a:t>
            </a:r>
            <a:r>
              <a:rPr lang="en-US" sz="2000" dirty="0">
                <a:latin typeface="+mn-lt"/>
                <a:cs typeface="Arial"/>
              </a:rPr>
              <a:t>. </a:t>
            </a:r>
            <a:r>
              <a:rPr lang="en-US" sz="2000" dirty="0" err="1">
                <a:latin typeface="+mn-lt"/>
                <a:cs typeface="Arial"/>
              </a:rPr>
              <a:t>L</a:t>
            </a:r>
            <a:r>
              <a:rPr lang="en-US" sz="2000" spc="-3" dirty="0" err="1">
                <a:latin typeface="+mn-lt"/>
                <a:cs typeface="Arial"/>
              </a:rPr>
              <a:t>eh</a:t>
            </a:r>
            <a:r>
              <a:rPr lang="en-US" sz="2000" spc="22" dirty="0" err="1">
                <a:latin typeface="+mn-lt"/>
                <a:cs typeface="Arial"/>
              </a:rPr>
              <a:t>m</a:t>
            </a:r>
            <a:r>
              <a:rPr lang="en-US" sz="2000" spc="-3" dirty="0" err="1">
                <a:latin typeface="+mn-lt"/>
                <a:cs typeface="Arial"/>
              </a:rPr>
              <a:t>e</a:t>
            </a:r>
            <a:r>
              <a:rPr lang="en-US" sz="2000" dirty="0" err="1">
                <a:latin typeface="+mn-lt"/>
                <a:cs typeface="Arial"/>
              </a:rPr>
              <a:t>r</a:t>
            </a:r>
            <a:r>
              <a:rPr lang="en-US" sz="2000" spc="7" dirty="0">
                <a:latin typeface="+mn-lt"/>
                <a:cs typeface="Arial"/>
              </a:rPr>
              <a:t> </a:t>
            </a:r>
            <a:r>
              <a:rPr lang="en-US" sz="2000" spc="-7" dirty="0">
                <a:latin typeface="+mn-lt"/>
                <a:cs typeface="Arial"/>
              </a:rPr>
              <a:t>i</a:t>
            </a:r>
            <a:r>
              <a:rPr lang="en-US" sz="2000" dirty="0">
                <a:latin typeface="+mn-lt"/>
                <a:cs typeface="Arial"/>
              </a:rPr>
              <a:t>n </a:t>
            </a:r>
            <a:r>
              <a:rPr lang="en-US" sz="2000" spc="-3" dirty="0">
                <a:latin typeface="+mn-lt"/>
                <a:cs typeface="Arial"/>
              </a:rPr>
              <a:t>19</a:t>
            </a:r>
            <a:r>
              <a:rPr lang="en-US" sz="2000" dirty="0">
                <a:latin typeface="+mn-lt"/>
                <a:cs typeface="Arial"/>
              </a:rPr>
              <a:t>5</a:t>
            </a:r>
            <a:r>
              <a:rPr lang="en-US" sz="2000" spc="-3" dirty="0">
                <a:latin typeface="+mn-lt"/>
                <a:cs typeface="Arial"/>
              </a:rPr>
              <a:t>0</a:t>
            </a:r>
            <a:r>
              <a:rPr lang="en-US" sz="2000" dirty="0">
                <a:latin typeface="+mn-lt"/>
                <a:cs typeface="Arial"/>
              </a:rPr>
              <a:t>s.</a:t>
            </a:r>
          </a:p>
          <a:p>
            <a:pPr marL="223838" marR="29905" indent="-214313" algn="just">
              <a:lnSpc>
                <a:spcPts val="1916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US" sz="2000" spc="-3" dirty="0">
                <a:latin typeface="+mn-lt"/>
                <a:cs typeface="Arial"/>
              </a:rPr>
              <a:t>R</a:t>
            </a:r>
            <a:r>
              <a:rPr lang="en-US" sz="2000" dirty="0">
                <a:latin typeface="+mn-lt"/>
                <a:cs typeface="Arial"/>
              </a:rPr>
              <a:t>.J </a:t>
            </a:r>
            <a:r>
              <a:rPr lang="en-US" sz="2000" spc="3" dirty="0">
                <a:latin typeface="+mn-lt"/>
                <a:cs typeface="Arial"/>
              </a:rPr>
              <a:t>W</a:t>
            </a:r>
            <a:r>
              <a:rPr lang="en-US" sz="2000" spc="-3" dirty="0">
                <a:latin typeface="+mn-lt"/>
                <a:cs typeface="Arial"/>
              </a:rPr>
              <a:t>al</a:t>
            </a:r>
            <a:r>
              <a:rPr lang="en-US" sz="2000" dirty="0">
                <a:latin typeface="+mn-lt"/>
                <a:cs typeface="Arial"/>
              </a:rPr>
              <a:t>k</a:t>
            </a:r>
            <a:r>
              <a:rPr lang="en-US" sz="2000" spc="-3" dirty="0">
                <a:latin typeface="+mn-lt"/>
                <a:cs typeface="Arial"/>
              </a:rPr>
              <a:t>e</a:t>
            </a:r>
            <a:r>
              <a:rPr lang="en-US" sz="2000" dirty="0">
                <a:latin typeface="+mn-lt"/>
                <a:cs typeface="Arial"/>
              </a:rPr>
              <a:t>r</a:t>
            </a:r>
            <a:r>
              <a:rPr lang="en-US" sz="2000" spc="7" dirty="0">
                <a:latin typeface="+mn-lt"/>
                <a:cs typeface="Arial"/>
              </a:rPr>
              <a:t> </a:t>
            </a:r>
            <a:r>
              <a:rPr lang="en-US" sz="2000" spc="-3" dirty="0">
                <a:latin typeface="+mn-lt"/>
                <a:cs typeface="Arial"/>
              </a:rPr>
              <a:t>W</a:t>
            </a:r>
            <a:r>
              <a:rPr lang="en-US" sz="2000" dirty="0">
                <a:latin typeface="+mn-lt"/>
                <a:cs typeface="Arial"/>
              </a:rPr>
              <a:t>as t</a:t>
            </a:r>
            <a:r>
              <a:rPr lang="en-US" sz="2000" spc="-3" dirty="0">
                <a:latin typeface="+mn-lt"/>
                <a:cs typeface="Arial"/>
              </a:rPr>
              <a:t>h</a:t>
            </a:r>
            <a:r>
              <a:rPr lang="en-US" sz="2000" dirty="0">
                <a:latin typeface="+mn-lt"/>
                <a:cs typeface="Arial"/>
              </a:rPr>
              <a:t>e </a:t>
            </a:r>
            <a:r>
              <a:rPr lang="en-US" sz="2000" spc="-3" dirty="0">
                <a:latin typeface="+mn-lt"/>
                <a:cs typeface="Arial"/>
              </a:rPr>
              <a:t>Fi</a:t>
            </a:r>
            <a:r>
              <a:rPr lang="en-US" sz="2000" dirty="0">
                <a:latin typeface="+mn-lt"/>
                <a:cs typeface="Arial"/>
              </a:rPr>
              <a:t>rst</a:t>
            </a:r>
            <a:r>
              <a:rPr lang="en-US" sz="2000" spc="7" dirty="0">
                <a:latin typeface="+mn-lt"/>
                <a:cs typeface="Arial"/>
              </a:rPr>
              <a:t> </a:t>
            </a:r>
            <a:r>
              <a:rPr lang="en-US" sz="2000" spc="14" dirty="0">
                <a:latin typeface="+mn-lt"/>
                <a:cs typeface="Arial"/>
              </a:rPr>
              <a:t>m</a:t>
            </a:r>
            <a:r>
              <a:rPr lang="en-US" sz="2000" dirty="0">
                <a:latin typeface="+mn-lt"/>
                <a:cs typeface="Arial"/>
              </a:rPr>
              <a:t>an </a:t>
            </a:r>
            <a:r>
              <a:rPr lang="en-US" sz="2000" spc="3" dirty="0">
                <a:latin typeface="+mn-lt"/>
                <a:cs typeface="Arial"/>
              </a:rPr>
              <a:t>w</a:t>
            </a:r>
            <a:r>
              <a:rPr lang="en-US" sz="2000" spc="-3" dirty="0">
                <a:latin typeface="+mn-lt"/>
                <a:cs typeface="Arial"/>
              </a:rPr>
              <a:t>h</a:t>
            </a:r>
            <a:r>
              <a:rPr lang="en-US" sz="2000" dirty="0">
                <a:latin typeface="+mn-lt"/>
                <a:cs typeface="Arial"/>
              </a:rPr>
              <a:t>o</a:t>
            </a:r>
            <a:r>
              <a:rPr lang="en-US" sz="2000" spc="3" dirty="0">
                <a:latin typeface="+mn-lt"/>
                <a:cs typeface="Arial"/>
              </a:rPr>
              <a:t> </a:t>
            </a:r>
            <a:r>
              <a:rPr lang="en-US" sz="2000" spc="-3" dirty="0">
                <a:latin typeface="+mn-lt"/>
                <a:cs typeface="Arial"/>
              </a:rPr>
              <a:t>ga</a:t>
            </a:r>
            <a:r>
              <a:rPr lang="en-US" sz="2000" spc="-7" dirty="0">
                <a:latin typeface="+mn-lt"/>
                <a:cs typeface="Arial"/>
              </a:rPr>
              <a:t>v</a:t>
            </a:r>
            <a:r>
              <a:rPr lang="en-US" sz="2000" dirty="0">
                <a:latin typeface="+mn-lt"/>
                <a:cs typeface="Arial"/>
              </a:rPr>
              <a:t>e </a:t>
            </a:r>
            <a:r>
              <a:rPr lang="en-US" sz="2000" spc="-3" dirty="0">
                <a:latin typeface="+mn-lt"/>
                <a:cs typeface="Arial"/>
              </a:rPr>
              <a:t>alg</a:t>
            </a:r>
            <a:r>
              <a:rPr lang="en-US" sz="2000" dirty="0">
                <a:latin typeface="+mn-lt"/>
                <a:cs typeface="Arial"/>
              </a:rPr>
              <a:t>or</a:t>
            </a:r>
            <a:r>
              <a:rPr lang="en-US" sz="2000" spc="-3" dirty="0">
                <a:latin typeface="+mn-lt"/>
                <a:cs typeface="Arial"/>
              </a:rPr>
              <a:t>i</a:t>
            </a:r>
            <a:r>
              <a:rPr lang="en-US" sz="2000" dirty="0">
                <a:latin typeface="+mn-lt"/>
                <a:cs typeface="Arial"/>
              </a:rPr>
              <a:t>t</a:t>
            </a:r>
            <a:r>
              <a:rPr lang="en-US" sz="2000" spc="-3" dirty="0">
                <a:latin typeface="+mn-lt"/>
                <a:cs typeface="Arial"/>
              </a:rPr>
              <a:t>h</a:t>
            </a:r>
            <a:r>
              <a:rPr lang="en-US" sz="2000" spc="22" dirty="0">
                <a:latin typeface="+mn-lt"/>
                <a:cs typeface="Arial"/>
              </a:rPr>
              <a:t>m</a:t>
            </a:r>
            <a:r>
              <a:rPr lang="en-US" sz="2000" spc="-3" dirty="0">
                <a:latin typeface="+mn-lt"/>
                <a:cs typeface="Arial"/>
              </a:rPr>
              <a:t>i</a:t>
            </a:r>
            <a:r>
              <a:rPr lang="en-US" sz="2000" dirty="0">
                <a:latin typeface="+mn-lt"/>
                <a:cs typeface="Arial"/>
              </a:rPr>
              <a:t>c d</a:t>
            </a:r>
            <a:r>
              <a:rPr lang="en-US" sz="2000" spc="-3" dirty="0">
                <a:latin typeface="+mn-lt"/>
                <a:cs typeface="Arial"/>
              </a:rPr>
              <a:t>e</a:t>
            </a:r>
            <a:r>
              <a:rPr lang="en-US" sz="2000" dirty="0">
                <a:latin typeface="+mn-lt"/>
                <a:cs typeface="Arial"/>
              </a:rPr>
              <a:t>scr</a:t>
            </a:r>
            <a:r>
              <a:rPr lang="en-US" sz="2000" spc="-3" dirty="0">
                <a:latin typeface="+mn-lt"/>
                <a:cs typeface="Arial"/>
              </a:rPr>
              <a:t>ip</a:t>
            </a:r>
            <a:r>
              <a:rPr lang="en-US" sz="2000" dirty="0">
                <a:latin typeface="+mn-lt"/>
                <a:cs typeface="Arial"/>
              </a:rPr>
              <a:t>t</a:t>
            </a:r>
            <a:r>
              <a:rPr lang="en-US" sz="2000" spc="-3" dirty="0">
                <a:latin typeface="+mn-lt"/>
                <a:cs typeface="Arial"/>
              </a:rPr>
              <a:t>i</a:t>
            </a:r>
            <a:r>
              <a:rPr lang="en-US" sz="2000" dirty="0">
                <a:latin typeface="+mn-lt"/>
                <a:cs typeface="Arial"/>
              </a:rPr>
              <a:t>on </a:t>
            </a:r>
            <a:r>
              <a:rPr lang="en-US" sz="2000" spc="-3" dirty="0">
                <a:latin typeface="+mn-lt"/>
                <a:cs typeface="Arial"/>
              </a:rPr>
              <a:t>i</a:t>
            </a:r>
            <a:r>
              <a:rPr lang="en-US" sz="2000" dirty="0">
                <a:latin typeface="+mn-lt"/>
                <a:cs typeface="Arial"/>
              </a:rPr>
              <a:t>n </a:t>
            </a:r>
            <a:r>
              <a:rPr lang="en-US" sz="2000" spc="-3" dirty="0">
                <a:latin typeface="+mn-lt"/>
                <a:cs typeface="Arial"/>
              </a:rPr>
              <a:t>1</a:t>
            </a:r>
            <a:r>
              <a:rPr lang="en-US" sz="2000" dirty="0">
                <a:latin typeface="+mn-lt"/>
                <a:cs typeface="Arial"/>
              </a:rPr>
              <a:t>9</a:t>
            </a:r>
            <a:r>
              <a:rPr lang="en-US" sz="2000" spc="-3" dirty="0">
                <a:latin typeface="+mn-lt"/>
                <a:cs typeface="Arial"/>
              </a:rPr>
              <a:t>60</a:t>
            </a:r>
            <a:r>
              <a:rPr lang="en-US" sz="2000" dirty="0">
                <a:latin typeface="+mn-lt"/>
                <a:cs typeface="Arial"/>
              </a:rPr>
              <a:t>.</a:t>
            </a:r>
          </a:p>
          <a:p>
            <a:pPr marL="223838" marR="29905" indent="-214313" algn="just">
              <a:lnSpc>
                <a:spcPts val="1916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US" sz="2000" spc="-3" dirty="0">
                <a:latin typeface="+mn-lt"/>
                <a:cs typeface="Arial"/>
              </a:rPr>
              <a:t>Later, de</a:t>
            </a:r>
            <a:r>
              <a:rPr lang="en-US" sz="2000" spc="-7" dirty="0">
                <a:latin typeface="+mn-lt"/>
                <a:cs typeface="Arial"/>
              </a:rPr>
              <a:t>v</a:t>
            </a:r>
            <a:r>
              <a:rPr lang="en-US" sz="2000" spc="-3" dirty="0">
                <a:latin typeface="+mn-lt"/>
                <a:cs typeface="Arial"/>
              </a:rPr>
              <a:t>el</a:t>
            </a:r>
            <a:r>
              <a:rPr lang="en-US" sz="2000" dirty="0">
                <a:latin typeface="+mn-lt"/>
                <a:cs typeface="Arial"/>
              </a:rPr>
              <a:t>o</a:t>
            </a:r>
            <a:r>
              <a:rPr lang="en-US" sz="2000" spc="-3" dirty="0">
                <a:latin typeface="+mn-lt"/>
                <a:cs typeface="Arial"/>
              </a:rPr>
              <a:t>pe</a:t>
            </a:r>
            <a:r>
              <a:rPr lang="en-US" sz="2000" dirty="0">
                <a:latin typeface="+mn-lt"/>
                <a:cs typeface="Arial"/>
              </a:rPr>
              <a:t>d </a:t>
            </a:r>
            <a:r>
              <a:rPr lang="en-US" sz="2000" spc="-3" dirty="0">
                <a:latin typeface="+mn-lt"/>
                <a:cs typeface="Arial"/>
              </a:rPr>
              <a:t>b</a:t>
            </a:r>
            <a:r>
              <a:rPr lang="en-US" sz="2000" dirty="0">
                <a:latin typeface="+mn-lt"/>
                <a:cs typeface="Arial"/>
              </a:rPr>
              <a:t>y</a:t>
            </a:r>
            <a:r>
              <a:rPr lang="en-US" sz="2000" spc="7" dirty="0">
                <a:latin typeface="+mn-lt"/>
                <a:cs typeface="Arial"/>
              </a:rPr>
              <a:t> </a:t>
            </a:r>
            <a:r>
              <a:rPr lang="en-US" sz="2000" spc="-7" dirty="0">
                <a:latin typeface="+mn-lt"/>
                <a:cs typeface="Arial"/>
              </a:rPr>
              <a:t>S</a:t>
            </a:r>
            <a:r>
              <a:rPr lang="en-US" sz="2000" dirty="0">
                <a:latin typeface="+mn-lt"/>
                <a:cs typeface="Arial"/>
              </a:rPr>
              <a:t>.</a:t>
            </a:r>
            <a:r>
              <a:rPr lang="en-US" sz="2000" spc="7" dirty="0">
                <a:latin typeface="+mn-lt"/>
                <a:cs typeface="Arial"/>
              </a:rPr>
              <a:t> </a:t>
            </a:r>
            <a:r>
              <a:rPr lang="en-US" sz="2000" dirty="0" err="1">
                <a:latin typeface="+mn-lt"/>
                <a:cs typeface="Arial"/>
              </a:rPr>
              <a:t>G</a:t>
            </a:r>
            <a:r>
              <a:rPr lang="en-US" sz="2000" spc="-3" dirty="0" err="1">
                <a:latin typeface="+mn-lt"/>
                <a:cs typeface="Arial"/>
              </a:rPr>
              <a:t>ola</a:t>
            </a:r>
            <a:r>
              <a:rPr lang="en-US" sz="2000" spc="22" dirty="0" err="1">
                <a:latin typeface="+mn-lt"/>
                <a:cs typeface="Arial"/>
              </a:rPr>
              <a:t>m</a:t>
            </a:r>
            <a:r>
              <a:rPr lang="en-US" sz="2000" dirty="0" err="1">
                <a:latin typeface="+mn-lt"/>
                <a:cs typeface="Arial"/>
              </a:rPr>
              <a:t>b</a:t>
            </a:r>
            <a:r>
              <a:rPr lang="en-US" sz="2000" dirty="0">
                <a:latin typeface="+mn-lt"/>
                <a:cs typeface="Arial"/>
              </a:rPr>
              <a:t> a</a:t>
            </a:r>
            <a:r>
              <a:rPr lang="en-US" sz="2000" spc="-3" dirty="0">
                <a:latin typeface="+mn-lt"/>
                <a:cs typeface="Arial"/>
              </a:rPr>
              <a:t>n</a:t>
            </a:r>
            <a:r>
              <a:rPr lang="en-US" sz="2000" dirty="0">
                <a:latin typeface="+mn-lt"/>
                <a:cs typeface="Arial"/>
              </a:rPr>
              <a:t>d </a:t>
            </a:r>
            <a:r>
              <a:rPr lang="en-US" sz="2000" spc="-3" dirty="0">
                <a:latin typeface="+mn-lt"/>
                <a:cs typeface="Arial"/>
              </a:rPr>
              <a:t>L</a:t>
            </a:r>
            <a:r>
              <a:rPr lang="en-US" sz="2000" dirty="0">
                <a:latin typeface="+mn-lt"/>
                <a:cs typeface="Arial"/>
              </a:rPr>
              <a:t>.</a:t>
            </a:r>
            <a:r>
              <a:rPr lang="en-US" sz="2000" spc="7" dirty="0">
                <a:latin typeface="+mn-lt"/>
                <a:cs typeface="Arial"/>
              </a:rPr>
              <a:t> </a:t>
            </a:r>
            <a:r>
              <a:rPr lang="en-US" sz="2000" spc="-7" dirty="0">
                <a:latin typeface="+mn-lt"/>
                <a:cs typeface="Arial"/>
              </a:rPr>
              <a:t>B</a:t>
            </a:r>
            <a:r>
              <a:rPr lang="en-US" sz="2000" spc="-3" dirty="0">
                <a:latin typeface="+mn-lt"/>
                <a:cs typeface="Arial"/>
              </a:rPr>
              <a:t>a</a:t>
            </a:r>
            <a:r>
              <a:rPr lang="en-US" sz="2000" dirty="0">
                <a:latin typeface="+mn-lt"/>
                <a:cs typeface="Arial"/>
              </a:rPr>
              <a:t>u</a:t>
            </a:r>
            <a:r>
              <a:rPr lang="en-US" sz="2000" spc="22" dirty="0">
                <a:latin typeface="+mn-lt"/>
                <a:cs typeface="Arial"/>
              </a:rPr>
              <a:t>m</a:t>
            </a:r>
            <a:r>
              <a:rPr lang="en-US" sz="2000" spc="-3" dirty="0">
                <a:latin typeface="+mn-lt"/>
                <a:cs typeface="Arial"/>
              </a:rPr>
              <a:t>e</a:t>
            </a:r>
            <a:r>
              <a:rPr lang="en-US" sz="2000" dirty="0">
                <a:latin typeface="+mn-lt"/>
                <a:cs typeface="Arial"/>
              </a:rPr>
              <a:t>rt. </a:t>
            </a:r>
          </a:p>
          <a:p>
            <a:pPr marL="223838" marR="29905" indent="-214313" algn="just">
              <a:lnSpc>
                <a:spcPts val="1916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cs typeface="Arial"/>
              </a:rPr>
              <a:t>The pioneer string-processing language SNOBOL (1962) may have been the first to provide a built-in general backtracking facility.</a:t>
            </a:r>
          </a:p>
          <a:p>
            <a:pPr marL="9525" marR="29905" algn="just">
              <a:lnSpc>
                <a:spcPts val="1916"/>
              </a:lnSpc>
              <a:spcBef>
                <a:spcPts val="95"/>
              </a:spcBef>
            </a:pPr>
            <a:endParaRPr lang="en-US" sz="1200" dirty="0">
              <a:latin typeface="Arial"/>
              <a:cs typeface="Arial"/>
            </a:endParaRPr>
          </a:p>
          <a:p>
            <a:pPr marL="223838" marR="29905" indent="-214313" algn="just">
              <a:lnSpc>
                <a:spcPts val="1916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endParaRPr lang="en-US" dirty="0">
              <a:latin typeface="Arial"/>
              <a:cs typeface="Arial"/>
            </a:endParaRPr>
          </a:p>
          <a:p>
            <a:pPr marL="9525" marR="29905" algn="just">
              <a:lnSpc>
                <a:spcPts val="1916"/>
              </a:lnSpc>
              <a:spcBef>
                <a:spcPts val="95"/>
              </a:spcBef>
            </a:pPr>
            <a:endParaRPr lang="en-US" dirty="0" smtClean="0">
              <a:latin typeface="Arial"/>
              <a:cs typeface="Arial"/>
            </a:endParaRPr>
          </a:p>
          <a:p>
            <a:pPr marL="9525" marR="9554" algn="just">
              <a:lnSpc>
                <a:spcPts val="1609"/>
              </a:lnSpc>
              <a:spcBef>
                <a:spcPts val="80"/>
              </a:spcBef>
            </a:pPr>
            <a:endParaRPr lang="en-US" spc="-3" dirty="0">
              <a:latin typeface="Arial"/>
              <a:cs typeface="Arial"/>
            </a:endParaRPr>
          </a:p>
          <a:p>
            <a:pPr marL="9525" marR="9554" algn="just">
              <a:lnSpc>
                <a:spcPts val="1609"/>
              </a:lnSpc>
              <a:spcBef>
                <a:spcPts val="80"/>
              </a:spcBef>
            </a:pPr>
            <a:endParaRPr lang="en-US" dirty="0">
              <a:latin typeface="Arial"/>
              <a:cs typeface="Arial"/>
            </a:endParaRPr>
          </a:p>
          <a:p>
            <a:pPr marL="9525" algn="just">
              <a:lnSpc>
                <a:spcPts val="2220"/>
              </a:lnSpc>
              <a:spcBef>
                <a:spcPts val="111"/>
              </a:spcBef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75F3068-EDD1-4604-A923-BD4CFD024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76600"/>
            <a:ext cx="3276600" cy="328054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6888" y="245285"/>
            <a:ext cx="3379643" cy="44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B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a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ck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t</a:t>
            </a:r>
            <a:r>
              <a:rPr lang="en-US" sz="4000" spc="-7" dirty="0">
                <a:solidFill>
                  <a:srgbClr val="0070C0"/>
                </a:solidFill>
                <a:latin typeface="+mn-lt"/>
                <a:cs typeface="Arial"/>
              </a:rPr>
              <a:t>r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ack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i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n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814" y="3276600"/>
            <a:ext cx="58197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General Approach </a:t>
            </a:r>
            <a:r>
              <a:rPr lang="en-US" b="1" dirty="0"/>
              <a:t>for Backtracking</a:t>
            </a:r>
          </a:p>
          <a:p>
            <a:endParaRPr lang="en-US" b="1" dirty="0"/>
          </a:p>
          <a:p>
            <a:r>
              <a:rPr lang="en-US" b="1" dirty="0" smtClean="0">
                <a:latin typeface="+mn-lt"/>
              </a:rPr>
              <a:t>Step </a:t>
            </a:r>
            <a:r>
              <a:rPr lang="en-US" b="1" dirty="0">
                <a:latin typeface="+mn-lt"/>
              </a:rPr>
              <a:t>1 </a:t>
            </a:r>
            <a:r>
              <a:rPr lang="en-US" dirty="0">
                <a:latin typeface="+mn-lt"/>
              </a:rPr>
              <a:t>− if </a:t>
            </a:r>
            <a:r>
              <a:rPr lang="en-US" dirty="0" err="1">
                <a:latin typeface="+mn-lt"/>
              </a:rPr>
              <a:t>current_position</a:t>
            </a:r>
            <a:r>
              <a:rPr lang="en-US" dirty="0">
                <a:latin typeface="+mn-lt"/>
              </a:rPr>
              <a:t> is goal, return </a:t>
            </a:r>
            <a:r>
              <a:rPr lang="en-US" dirty="0" smtClean="0">
                <a:latin typeface="+mn-lt"/>
              </a:rPr>
              <a:t>success</a:t>
            </a:r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Step 2 </a:t>
            </a:r>
            <a:r>
              <a:rPr lang="en-US" dirty="0">
                <a:latin typeface="+mn-lt"/>
              </a:rPr>
              <a:t>− else</a:t>
            </a:r>
            <a:r>
              <a:rPr lang="en-US" dirty="0" smtClean="0">
                <a:latin typeface="+mn-lt"/>
              </a:rPr>
              <a:t>,</a:t>
            </a:r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Step 3 </a:t>
            </a:r>
            <a:r>
              <a:rPr lang="en-US" dirty="0">
                <a:latin typeface="+mn-lt"/>
              </a:rPr>
              <a:t>− if </a:t>
            </a:r>
            <a:r>
              <a:rPr lang="en-US" dirty="0" err="1">
                <a:latin typeface="+mn-lt"/>
              </a:rPr>
              <a:t>current_position</a:t>
            </a:r>
            <a:r>
              <a:rPr lang="en-US" dirty="0">
                <a:latin typeface="+mn-lt"/>
              </a:rPr>
              <a:t> is an end point, return failed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r>
              <a:rPr lang="en-US" b="1" dirty="0">
                <a:latin typeface="+mn-lt"/>
              </a:rPr>
              <a:t>Step 4 </a:t>
            </a:r>
            <a:r>
              <a:rPr lang="en-US" dirty="0">
                <a:latin typeface="+mn-lt"/>
              </a:rPr>
              <a:t>− else, if </a:t>
            </a:r>
            <a:r>
              <a:rPr lang="en-US" dirty="0" err="1">
                <a:latin typeface="+mn-lt"/>
              </a:rPr>
              <a:t>current_position</a:t>
            </a:r>
            <a:r>
              <a:rPr lang="en-US" dirty="0">
                <a:latin typeface="+mn-lt"/>
              </a:rPr>
              <a:t> is not end point, explore and repeat above steps.</a:t>
            </a:r>
          </a:p>
        </p:txBody>
      </p:sp>
    </p:spTree>
    <p:extLst>
      <p:ext uri="{BB962C8B-B14F-4D97-AF65-F5344CB8AC3E}">
        <p14:creationId xmlns:p14="http://schemas.microsoft.com/office/powerpoint/2010/main" val="179949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A3939D5-F2D0-4A25-B388-E22994D7787E}"/>
              </a:ext>
            </a:extLst>
          </p:cNvPr>
          <p:cNvSpPr/>
          <p:nvPr/>
        </p:nvSpPr>
        <p:spPr>
          <a:xfrm>
            <a:off x="171450" y="1033329"/>
            <a:ext cx="9147572" cy="5824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>
              <a:lnSpc>
                <a:spcPts val="2220"/>
              </a:lnSpc>
              <a:spcBef>
                <a:spcPts val="111"/>
              </a:spcBef>
            </a:pPr>
            <a:endParaRPr lang="en-US" sz="2000" b="1" spc="-7" dirty="0">
              <a:latin typeface="+mn-lt"/>
              <a:cs typeface="Arial"/>
            </a:endParaRPr>
          </a:p>
          <a:p>
            <a:pPr marL="566738" marR="9554" lvl="1" indent="-214313">
              <a:lnSpc>
                <a:spcPct val="150000"/>
              </a:lnSpc>
              <a:spcBef>
                <a:spcPts val="80"/>
              </a:spcBef>
              <a:buFont typeface="Wingdings" panose="05000000000000000000" pitchFamily="2" charset="2"/>
              <a:buChar char="v"/>
            </a:pPr>
            <a:r>
              <a:rPr lang="en-US" sz="2000" spc="-3" dirty="0" smtClean="0">
                <a:latin typeface="+mn-lt"/>
                <a:cs typeface="Arial"/>
              </a:rPr>
              <a:t>N </a:t>
            </a:r>
            <a:r>
              <a:rPr lang="en-US" sz="2000" spc="-3" dirty="0">
                <a:latin typeface="+mn-lt"/>
                <a:cs typeface="Arial"/>
              </a:rPr>
              <a:t>Queen Problem</a:t>
            </a:r>
          </a:p>
          <a:p>
            <a:pPr marL="566738" marR="9554" lvl="1" indent="-214313">
              <a:lnSpc>
                <a:spcPct val="150000"/>
              </a:lnSpc>
              <a:spcBef>
                <a:spcPts val="80"/>
              </a:spcBef>
              <a:buFont typeface="Wingdings" panose="05000000000000000000" pitchFamily="2" charset="2"/>
              <a:buChar char="v"/>
            </a:pPr>
            <a:r>
              <a:rPr lang="en-US" sz="2000" spc="-3" dirty="0">
                <a:latin typeface="+mn-lt"/>
                <a:cs typeface="Arial"/>
              </a:rPr>
              <a:t>The Knight’s tour problem</a:t>
            </a:r>
          </a:p>
          <a:p>
            <a:pPr marL="566738" marR="9554" lvl="1" indent="-214313">
              <a:lnSpc>
                <a:spcPct val="150000"/>
              </a:lnSpc>
              <a:spcBef>
                <a:spcPts val="80"/>
              </a:spcBef>
              <a:buFont typeface="Wingdings" panose="05000000000000000000" pitchFamily="2" charset="2"/>
              <a:buChar char="v"/>
            </a:pPr>
            <a:r>
              <a:rPr lang="en-US" sz="2000" spc="-3" dirty="0">
                <a:latin typeface="+mn-lt"/>
                <a:cs typeface="Arial"/>
              </a:rPr>
              <a:t>Rat in a Maze</a:t>
            </a:r>
          </a:p>
          <a:p>
            <a:pPr marL="566738" marR="9554" lvl="1" indent="-214313">
              <a:lnSpc>
                <a:spcPct val="150000"/>
              </a:lnSpc>
              <a:spcBef>
                <a:spcPts val="80"/>
              </a:spcBef>
              <a:buFont typeface="Wingdings" panose="05000000000000000000" pitchFamily="2" charset="2"/>
              <a:buChar char="v"/>
            </a:pPr>
            <a:r>
              <a:rPr lang="en-US" sz="2000" spc="-3" dirty="0">
                <a:latin typeface="+mn-lt"/>
                <a:cs typeface="Arial"/>
              </a:rPr>
              <a:t>m Coloring Problem or </a:t>
            </a:r>
            <a:r>
              <a:rPr lang="en-US" sz="2000" dirty="0">
                <a:latin typeface="+mn-lt"/>
              </a:rPr>
              <a:t>Graph coloring problem </a:t>
            </a:r>
          </a:p>
          <a:p>
            <a:pPr marL="566738" marR="9554" lvl="1" indent="-214313">
              <a:lnSpc>
                <a:spcPct val="150000"/>
              </a:lnSpc>
              <a:spcBef>
                <a:spcPts val="80"/>
              </a:spcBef>
              <a:buFont typeface="Wingdings" panose="05000000000000000000" pitchFamily="2" charset="2"/>
              <a:buChar char="v"/>
            </a:pPr>
            <a:r>
              <a:rPr lang="en-US" sz="2000" spc="-3" dirty="0">
                <a:latin typeface="+mn-lt"/>
                <a:cs typeface="Arial"/>
              </a:rPr>
              <a:t>Subset Sum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Binary strings : generating all binary strings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Generation k-array strings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Knapsack problem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Hamiltonian cycles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Remove Invalid Parentheses</a:t>
            </a:r>
          </a:p>
          <a:p>
            <a:pPr marL="566738" marR="9554" lvl="1" indent="-214313">
              <a:lnSpc>
                <a:spcPct val="150000"/>
              </a:lnSpc>
              <a:spcBef>
                <a:spcPts val="80"/>
              </a:spcBef>
              <a:buFont typeface="Wingdings" panose="05000000000000000000" pitchFamily="2" charset="2"/>
              <a:buChar char="v"/>
            </a:pPr>
            <a:r>
              <a:rPr lang="en-US" sz="2000" spc="-3" dirty="0">
                <a:latin typeface="+mn-lt"/>
                <a:cs typeface="Arial"/>
              </a:rPr>
              <a:t>Solving </a:t>
            </a:r>
            <a:r>
              <a:rPr lang="en-US" sz="2000" spc="-3" dirty="0" err="1">
                <a:latin typeface="+mn-lt"/>
                <a:cs typeface="Arial"/>
              </a:rPr>
              <a:t>Cryptarithmetic</a:t>
            </a:r>
            <a:r>
              <a:rPr lang="en-US" sz="2000" spc="-3" dirty="0">
                <a:latin typeface="+mn-lt"/>
                <a:cs typeface="Arial"/>
              </a:rPr>
              <a:t> </a:t>
            </a:r>
            <a:r>
              <a:rPr lang="en-US" sz="2000" spc="-3" dirty="0" smtClean="0">
                <a:latin typeface="+mn-lt"/>
                <a:cs typeface="Arial"/>
              </a:rPr>
              <a:t>Puzzles</a:t>
            </a:r>
            <a:endParaRPr lang="en-US" sz="2000" dirty="0">
              <a:latin typeface="+mn-lt"/>
              <a:cs typeface="Arial"/>
            </a:endParaRPr>
          </a:p>
          <a:p>
            <a:pPr marL="9525">
              <a:lnSpc>
                <a:spcPts val="2220"/>
              </a:lnSpc>
              <a:spcBef>
                <a:spcPts val="111"/>
              </a:spcBef>
            </a:pPr>
            <a:endParaRPr lang="en-US" sz="2000" dirty="0">
              <a:latin typeface="+mn-lt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="" xmlns:a16="http://schemas.microsoft.com/office/drawing/2014/main" id="{D51E1DF0-DAF9-44E2-B695-0C3D3F49468C}"/>
              </a:ext>
            </a:extLst>
          </p:cNvPr>
          <p:cNvSpPr txBox="1"/>
          <p:nvPr/>
        </p:nvSpPr>
        <p:spPr>
          <a:xfrm>
            <a:off x="171450" y="971550"/>
            <a:ext cx="8515350" cy="32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 algn="ctr">
              <a:lnSpc>
                <a:spcPts val="2528"/>
              </a:lnSpc>
              <a:spcBef>
                <a:spcPts val="126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888" y="245285"/>
            <a:ext cx="92021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>
              <a:spcBef>
                <a:spcPts val="126"/>
              </a:spcBef>
            </a:pPr>
            <a:r>
              <a:rPr lang="en-US" sz="3200" spc="3" dirty="0">
                <a:solidFill>
                  <a:srgbClr val="0070C0"/>
                </a:solidFill>
                <a:latin typeface="+mn-lt"/>
                <a:cs typeface="Arial"/>
              </a:rPr>
              <a:t>Which problem are solved by using backtracking procedure? </a:t>
            </a:r>
          </a:p>
        </p:txBody>
      </p:sp>
    </p:spTree>
    <p:extLst>
      <p:ext uri="{BB962C8B-B14F-4D97-AF65-F5344CB8AC3E}">
        <p14:creationId xmlns:p14="http://schemas.microsoft.com/office/powerpoint/2010/main" val="327701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14300" y="1428750"/>
            <a:ext cx="8572500" cy="4743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6738" lvl="1" indent="-214313">
              <a:spcBef>
                <a:spcPts val="126"/>
              </a:spcBef>
              <a:buFont typeface="Wingdings" panose="05000000000000000000" pitchFamily="2" charset="2"/>
              <a:buChar char="v"/>
            </a:pPr>
            <a:r>
              <a:rPr lang="en-US" sz="2000" spc="-3" dirty="0" smtClean="0">
                <a:latin typeface="+mn-lt"/>
                <a:cs typeface="Arial"/>
              </a:rPr>
              <a:t>C</a:t>
            </a:r>
            <a:r>
              <a:rPr lang="en-US" sz="2000" dirty="0" smtClean="0">
                <a:latin typeface="+mn-lt"/>
                <a:cs typeface="Arial"/>
              </a:rPr>
              <a:t>o</a:t>
            </a:r>
            <a:r>
              <a:rPr lang="en-US" sz="2000" spc="7" dirty="0" smtClean="0">
                <a:latin typeface="+mn-lt"/>
                <a:cs typeface="Arial"/>
              </a:rPr>
              <a:t>mp</a:t>
            </a:r>
            <a:r>
              <a:rPr lang="en-US" sz="2000" dirty="0" smtClean="0">
                <a:latin typeface="+mn-lt"/>
                <a:cs typeface="Arial"/>
              </a:rPr>
              <a:t>a</a:t>
            </a:r>
            <a:r>
              <a:rPr lang="en-US" sz="2000" spc="-7" dirty="0" smtClean="0">
                <a:latin typeface="+mn-lt"/>
                <a:cs typeface="Arial"/>
              </a:rPr>
              <a:t>r</a:t>
            </a:r>
            <a:r>
              <a:rPr lang="en-US" sz="2000" spc="-3" dirty="0" smtClean="0">
                <a:latin typeface="+mn-lt"/>
                <a:cs typeface="Arial"/>
              </a:rPr>
              <a:t>i</a:t>
            </a:r>
            <a:r>
              <a:rPr lang="en-US" sz="2000" spc="7" dirty="0" smtClean="0">
                <a:latin typeface="+mn-lt"/>
                <a:cs typeface="Arial"/>
              </a:rPr>
              <a:t>s</a:t>
            </a:r>
            <a:r>
              <a:rPr lang="en-US" sz="2000" dirty="0" smtClean="0">
                <a:latin typeface="+mn-lt"/>
                <a:cs typeface="Arial"/>
              </a:rPr>
              <a:t>on</a:t>
            </a:r>
            <a:r>
              <a:rPr lang="en-US" sz="2000" spc="3" dirty="0" smtClean="0">
                <a:latin typeface="+mn-lt"/>
                <a:cs typeface="Arial"/>
              </a:rPr>
              <a:t> </a:t>
            </a:r>
            <a:r>
              <a:rPr lang="en-US" sz="2000" spc="-11" dirty="0">
                <a:latin typeface="+mn-lt"/>
                <a:cs typeface="Arial"/>
              </a:rPr>
              <a:t>w</a:t>
            </a:r>
            <a:r>
              <a:rPr lang="en-US" sz="2000" spc="-3" dirty="0">
                <a:latin typeface="+mn-lt"/>
                <a:cs typeface="Arial"/>
              </a:rPr>
              <a:t>i</a:t>
            </a:r>
            <a:r>
              <a:rPr lang="en-US" sz="2000" spc="3" dirty="0">
                <a:latin typeface="+mn-lt"/>
                <a:cs typeface="Arial"/>
              </a:rPr>
              <a:t>t</a:t>
            </a:r>
            <a:r>
              <a:rPr lang="en-US" sz="2000" dirty="0">
                <a:latin typeface="+mn-lt"/>
                <a:cs typeface="Arial"/>
              </a:rPr>
              <a:t>h</a:t>
            </a:r>
            <a:r>
              <a:rPr lang="en-US" sz="2000" spc="3" dirty="0">
                <a:latin typeface="+mn-lt"/>
                <a:cs typeface="Arial"/>
              </a:rPr>
              <a:t> </a:t>
            </a:r>
            <a:r>
              <a:rPr lang="en-US" sz="2000" spc="-3" dirty="0">
                <a:latin typeface="+mn-lt"/>
                <a:cs typeface="Arial"/>
              </a:rPr>
              <a:t>t</a:t>
            </a:r>
            <a:r>
              <a:rPr lang="en-US" sz="2000" dirty="0">
                <a:latin typeface="+mn-lt"/>
                <a:cs typeface="Arial"/>
              </a:rPr>
              <a:t>he</a:t>
            </a:r>
            <a:r>
              <a:rPr lang="en-US" sz="2000" spc="7" dirty="0">
                <a:latin typeface="+mn-lt"/>
                <a:cs typeface="Arial"/>
              </a:rPr>
              <a:t> </a:t>
            </a:r>
            <a:r>
              <a:rPr lang="en-US" sz="2000" dirty="0">
                <a:latin typeface="+mn-lt"/>
                <a:cs typeface="Arial"/>
              </a:rPr>
              <a:t>D</a:t>
            </a:r>
            <a:r>
              <a:rPr lang="en-US" sz="2000" spc="-14" dirty="0">
                <a:latin typeface="+mn-lt"/>
                <a:cs typeface="Arial"/>
              </a:rPr>
              <a:t>y</a:t>
            </a:r>
            <a:r>
              <a:rPr lang="en-US" sz="2000" spc="7" dirty="0">
                <a:latin typeface="+mn-lt"/>
                <a:cs typeface="Arial"/>
              </a:rPr>
              <a:t>n</a:t>
            </a:r>
            <a:r>
              <a:rPr lang="en-US" sz="2000" dirty="0">
                <a:latin typeface="+mn-lt"/>
                <a:cs typeface="Arial"/>
              </a:rPr>
              <a:t>a</a:t>
            </a:r>
            <a:r>
              <a:rPr lang="en-US" sz="2000" spc="7" dirty="0">
                <a:latin typeface="+mn-lt"/>
                <a:cs typeface="Arial"/>
              </a:rPr>
              <a:t>m</a:t>
            </a:r>
            <a:r>
              <a:rPr lang="en-US" sz="2000" spc="-3" dirty="0">
                <a:latin typeface="+mn-lt"/>
                <a:cs typeface="Arial"/>
              </a:rPr>
              <a:t>i</a:t>
            </a:r>
            <a:r>
              <a:rPr lang="en-US" sz="2000" dirty="0">
                <a:latin typeface="+mn-lt"/>
                <a:cs typeface="Arial"/>
              </a:rPr>
              <a:t>c</a:t>
            </a:r>
            <a:r>
              <a:rPr lang="en-US" sz="2000" spc="3" dirty="0">
                <a:latin typeface="+mn-lt"/>
                <a:cs typeface="Arial"/>
              </a:rPr>
              <a:t> </a:t>
            </a:r>
            <a:r>
              <a:rPr lang="en-US" sz="2000" dirty="0">
                <a:latin typeface="+mn-lt"/>
                <a:cs typeface="Arial"/>
              </a:rPr>
              <a:t>P</a:t>
            </a:r>
            <a:r>
              <a:rPr lang="en-US" sz="2000" spc="-7" dirty="0">
                <a:latin typeface="+mn-lt"/>
                <a:cs typeface="Arial"/>
              </a:rPr>
              <a:t>r</a:t>
            </a:r>
            <a:r>
              <a:rPr lang="en-US" sz="2000" spc="7" dirty="0">
                <a:latin typeface="+mn-lt"/>
                <a:cs typeface="Arial"/>
              </a:rPr>
              <a:t>o</a:t>
            </a:r>
            <a:r>
              <a:rPr lang="en-US" sz="2000" spc="-3" dirty="0">
                <a:latin typeface="+mn-lt"/>
                <a:cs typeface="Arial"/>
              </a:rPr>
              <a:t>g</a:t>
            </a:r>
            <a:r>
              <a:rPr lang="en-US" sz="2000" spc="-7" dirty="0">
                <a:latin typeface="+mn-lt"/>
                <a:cs typeface="Arial"/>
              </a:rPr>
              <a:t>r</a:t>
            </a:r>
            <a:r>
              <a:rPr lang="en-US" sz="2000" spc="7" dirty="0">
                <a:latin typeface="+mn-lt"/>
                <a:cs typeface="Arial"/>
              </a:rPr>
              <a:t>a</a:t>
            </a:r>
            <a:r>
              <a:rPr lang="en-US" sz="2000" dirty="0">
                <a:latin typeface="+mn-lt"/>
                <a:cs typeface="Arial"/>
              </a:rPr>
              <a:t>m</a:t>
            </a:r>
            <a:r>
              <a:rPr lang="en-US" sz="2000" spc="7" dirty="0">
                <a:latin typeface="+mn-lt"/>
                <a:cs typeface="Arial"/>
              </a:rPr>
              <a:t>m</a:t>
            </a:r>
            <a:r>
              <a:rPr lang="en-US" sz="2000" spc="-3" dirty="0">
                <a:latin typeface="+mn-lt"/>
                <a:cs typeface="Arial"/>
              </a:rPr>
              <a:t>i</a:t>
            </a:r>
            <a:r>
              <a:rPr lang="en-US" sz="2000" spc="7" dirty="0">
                <a:latin typeface="+mn-lt"/>
                <a:cs typeface="Arial"/>
              </a:rPr>
              <a:t>n</a:t>
            </a:r>
            <a:r>
              <a:rPr lang="en-US" sz="2000" spc="-3" dirty="0">
                <a:latin typeface="+mn-lt"/>
                <a:cs typeface="Arial"/>
              </a:rPr>
              <a:t>g</a:t>
            </a:r>
            <a:r>
              <a:rPr lang="en-US" sz="2000" dirty="0">
                <a:latin typeface="+mn-lt"/>
                <a:cs typeface="Arial"/>
              </a:rPr>
              <a:t>, B</a:t>
            </a:r>
            <a:r>
              <a:rPr lang="en-US" sz="2000" spc="7" dirty="0">
                <a:latin typeface="+mn-lt"/>
                <a:cs typeface="Arial"/>
              </a:rPr>
              <a:t>a</a:t>
            </a:r>
            <a:r>
              <a:rPr lang="en-US" sz="2000" dirty="0">
                <a:latin typeface="+mn-lt"/>
                <a:cs typeface="Arial"/>
              </a:rPr>
              <a:t>c</a:t>
            </a:r>
            <a:r>
              <a:rPr lang="en-US" sz="2000" spc="-7" dirty="0">
                <a:latin typeface="+mn-lt"/>
                <a:cs typeface="Arial"/>
              </a:rPr>
              <a:t>k</a:t>
            </a:r>
            <a:r>
              <a:rPr lang="en-US" sz="2000" spc="3" dirty="0">
                <a:latin typeface="+mn-lt"/>
                <a:cs typeface="Arial"/>
              </a:rPr>
              <a:t>t</a:t>
            </a:r>
            <a:r>
              <a:rPr lang="en-US" sz="2000" dirty="0">
                <a:latin typeface="+mn-lt"/>
                <a:cs typeface="Arial"/>
              </a:rPr>
              <a:t>rack</a:t>
            </a:r>
            <a:r>
              <a:rPr lang="en-US" sz="2000" spc="-3" dirty="0">
                <a:latin typeface="+mn-lt"/>
                <a:cs typeface="Arial"/>
              </a:rPr>
              <a:t>i</a:t>
            </a:r>
            <a:r>
              <a:rPr lang="en-US" sz="2000" spc="7" dirty="0">
                <a:latin typeface="+mn-lt"/>
                <a:cs typeface="Arial"/>
              </a:rPr>
              <a:t>n</a:t>
            </a:r>
            <a:r>
              <a:rPr lang="en-US" sz="2000" dirty="0">
                <a:latin typeface="+mn-lt"/>
                <a:cs typeface="Arial"/>
              </a:rPr>
              <a:t>g</a:t>
            </a:r>
            <a:r>
              <a:rPr lang="en-US" sz="2000" spc="-7" dirty="0">
                <a:latin typeface="+mn-lt"/>
                <a:cs typeface="Arial"/>
              </a:rPr>
              <a:t> </a:t>
            </a:r>
            <a:r>
              <a:rPr lang="en-US" sz="2000" spc="7" dirty="0">
                <a:latin typeface="+mn-lt"/>
                <a:cs typeface="Arial"/>
              </a:rPr>
              <a:t>A</a:t>
            </a:r>
            <a:r>
              <a:rPr lang="en-US" sz="2000" dirty="0">
                <a:latin typeface="+mn-lt"/>
                <a:cs typeface="Arial"/>
              </a:rPr>
              <a:t>pproach</a:t>
            </a:r>
            <a:r>
              <a:rPr lang="en-US" sz="2000" spc="3" dirty="0">
                <a:latin typeface="+mn-lt"/>
                <a:cs typeface="Arial"/>
              </a:rPr>
              <a:t> </a:t>
            </a:r>
            <a:r>
              <a:rPr lang="en-US" sz="2000" spc="-3" dirty="0">
                <a:latin typeface="+mn-lt"/>
                <a:cs typeface="Arial"/>
              </a:rPr>
              <a:t>i</a:t>
            </a:r>
            <a:r>
              <a:rPr lang="en-US" sz="2000" dirty="0">
                <a:latin typeface="+mn-lt"/>
                <a:cs typeface="Arial"/>
              </a:rPr>
              <a:t>s</a:t>
            </a:r>
            <a:r>
              <a:rPr lang="en-US" sz="2000" spc="3" dirty="0">
                <a:latin typeface="+mn-lt"/>
                <a:cs typeface="Arial"/>
              </a:rPr>
              <a:t> </a:t>
            </a:r>
            <a:r>
              <a:rPr lang="en-US" sz="2000" dirty="0">
                <a:latin typeface="+mn-lt"/>
                <a:cs typeface="Arial"/>
              </a:rPr>
              <a:t>m</a:t>
            </a:r>
            <a:r>
              <a:rPr lang="en-US" sz="2000" spc="7" dirty="0">
                <a:latin typeface="+mn-lt"/>
                <a:cs typeface="Arial"/>
              </a:rPr>
              <a:t>o</a:t>
            </a:r>
            <a:r>
              <a:rPr lang="en-US" sz="2000" spc="-7" dirty="0">
                <a:latin typeface="+mn-lt"/>
                <a:cs typeface="Arial"/>
              </a:rPr>
              <a:t>r</a:t>
            </a:r>
            <a:r>
              <a:rPr lang="en-US" sz="2000" dirty="0">
                <a:latin typeface="+mn-lt"/>
                <a:cs typeface="Arial"/>
              </a:rPr>
              <a:t>e</a:t>
            </a:r>
            <a:r>
              <a:rPr lang="en-US" sz="2000" spc="7" dirty="0">
                <a:latin typeface="+mn-lt"/>
                <a:cs typeface="Arial"/>
              </a:rPr>
              <a:t> </a:t>
            </a:r>
            <a:r>
              <a:rPr lang="en-US" sz="2000" dirty="0">
                <a:latin typeface="+mn-lt"/>
                <a:cs typeface="Arial"/>
              </a:rPr>
              <a:t>e</a:t>
            </a:r>
            <a:r>
              <a:rPr lang="en-US" sz="2000" spc="11" dirty="0">
                <a:latin typeface="+mn-lt"/>
                <a:cs typeface="Arial"/>
              </a:rPr>
              <a:t>ff</a:t>
            </a:r>
            <a:r>
              <a:rPr lang="en-US" sz="2000" dirty="0">
                <a:latin typeface="+mn-lt"/>
                <a:cs typeface="Arial"/>
              </a:rPr>
              <a:t>ec</a:t>
            </a:r>
            <a:r>
              <a:rPr lang="en-US" sz="2000" spc="3" dirty="0">
                <a:latin typeface="+mn-lt"/>
                <a:cs typeface="Arial"/>
              </a:rPr>
              <a:t>t</a:t>
            </a:r>
            <a:r>
              <a:rPr lang="en-US" sz="2000" spc="-3" dirty="0">
                <a:latin typeface="+mn-lt"/>
                <a:cs typeface="Arial"/>
              </a:rPr>
              <a:t>i</a:t>
            </a:r>
            <a:r>
              <a:rPr lang="en-US" sz="2000" spc="-7" dirty="0">
                <a:latin typeface="+mn-lt"/>
                <a:cs typeface="Arial"/>
              </a:rPr>
              <a:t>v</a:t>
            </a:r>
            <a:r>
              <a:rPr lang="en-US" sz="2000" dirty="0">
                <a:latin typeface="+mn-lt"/>
                <a:cs typeface="Arial"/>
              </a:rPr>
              <a:t>e</a:t>
            </a:r>
            <a:r>
              <a:rPr lang="en-US" sz="2000" spc="3" dirty="0">
                <a:latin typeface="+mn-lt"/>
                <a:cs typeface="Arial"/>
              </a:rPr>
              <a:t> </a:t>
            </a:r>
            <a:r>
              <a:rPr lang="en-US" sz="2000" spc="-3" dirty="0">
                <a:latin typeface="+mn-lt"/>
                <a:cs typeface="Arial"/>
              </a:rPr>
              <a:t>i</a:t>
            </a:r>
            <a:r>
              <a:rPr lang="en-US" sz="2000" dirty="0">
                <a:latin typeface="+mn-lt"/>
                <a:cs typeface="Arial"/>
              </a:rPr>
              <a:t>n</a:t>
            </a:r>
            <a:r>
              <a:rPr lang="en-US" sz="2000" spc="3" dirty="0">
                <a:latin typeface="+mn-lt"/>
                <a:cs typeface="Arial"/>
              </a:rPr>
              <a:t> </a:t>
            </a:r>
            <a:r>
              <a:rPr lang="en-US" sz="2000" dirty="0">
                <a:latin typeface="+mn-lt"/>
                <a:cs typeface="Arial"/>
              </a:rPr>
              <a:t>so</a:t>
            </a:r>
            <a:r>
              <a:rPr lang="en-US" sz="2000" spc="7" dirty="0">
                <a:latin typeface="+mn-lt"/>
                <a:cs typeface="Arial"/>
              </a:rPr>
              <a:t>m</a:t>
            </a:r>
            <a:r>
              <a:rPr lang="en-US" sz="2000" dirty="0">
                <a:latin typeface="+mn-lt"/>
                <a:cs typeface="Arial"/>
              </a:rPr>
              <a:t>e</a:t>
            </a:r>
            <a:r>
              <a:rPr lang="en-US" sz="2000" spc="3" dirty="0">
                <a:latin typeface="+mn-lt"/>
                <a:cs typeface="Arial"/>
              </a:rPr>
              <a:t> </a:t>
            </a:r>
            <a:r>
              <a:rPr lang="en-US" sz="2000" dirty="0">
                <a:latin typeface="+mn-lt"/>
                <a:cs typeface="Arial"/>
              </a:rPr>
              <a:t>case</a:t>
            </a:r>
            <a:r>
              <a:rPr lang="en-US" sz="2000" spc="52" dirty="0">
                <a:latin typeface="+mn-lt"/>
                <a:cs typeface="Arial"/>
              </a:rPr>
              <a:t>s</a:t>
            </a:r>
            <a:r>
              <a:rPr lang="en-US" sz="2000" dirty="0" smtClean="0">
                <a:latin typeface="+mn-lt"/>
                <a:cs typeface="Arial"/>
              </a:rPr>
              <a:t>.</a:t>
            </a:r>
            <a:endParaRPr lang="en-US" sz="2000" dirty="0">
              <a:latin typeface="+mn-lt"/>
              <a:cs typeface="Arial"/>
            </a:endParaRPr>
          </a:p>
          <a:p>
            <a:pPr marL="566738" lvl="1" indent="-214313">
              <a:spcBef>
                <a:spcPts val="126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cs typeface="Arial"/>
              </a:rPr>
              <a:t>Backtracking Algorithm is 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best option for solving tactical problem.</a:t>
            </a:r>
          </a:p>
          <a:p>
            <a:pPr marL="566738" lvl="1" indent="-214313">
              <a:spcBef>
                <a:spcPts val="126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cs typeface="Arial"/>
              </a:rPr>
              <a:t>Also Backtracking is effective for constraint satisfaction problem.</a:t>
            </a:r>
          </a:p>
          <a:p>
            <a:pPr marL="566738" lvl="1" indent="-214313">
              <a:spcBef>
                <a:spcPts val="126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cs typeface="Arial"/>
              </a:rPr>
              <a:t>In greedy Algorithm, getting the Global Optimal Solution is a long procedure and depends on user statements but in Backtracking It Can Easily getable.</a:t>
            </a:r>
          </a:p>
          <a:p>
            <a:pPr marL="566738" lvl="1" indent="-214313">
              <a:spcBef>
                <a:spcPts val="126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cs typeface="Arial"/>
              </a:rPr>
              <a:t>Backtracking technique is simple to implement and easy to code.</a:t>
            </a:r>
          </a:p>
          <a:p>
            <a:pPr marL="566738" lvl="1" indent="-214313">
              <a:spcBef>
                <a:spcPts val="126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cs typeface="Arial"/>
              </a:rPr>
              <a:t>Different states are stored into stack so that the data or Info can be usable anytime.</a:t>
            </a:r>
          </a:p>
          <a:p>
            <a:pPr marL="566738" lvl="1" indent="-214313">
              <a:lnSpc>
                <a:spcPts val="2528"/>
              </a:lnSpc>
              <a:spcBef>
                <a:spcPts val="126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  <a:cs typeface="Arial"/>
              </a:rPr>
              <a:t>The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accuracy is granted</a:t>
            </a:r>
            <a:r>
              <a:rPr lang="en-US" sz="2000" dirty="0">
                <a:latin typeface="+mn-lt"/>
                <a:cs typeface="Arial"/>
              </a:rPr>
              <a:t>. </a:t>
            </a:r>
          </a:p>
          <a:p>
            <a:pPr marL="9525">
              <a:lnSpc>
                <a:spcPts val="2528"/>
              </a:lnSpc>
              <a:spcBef>
                <a:spcPts val="126"/>
              </a:spcBef>
            </a:pPr>
            <a:endParaRPr lang="en-US" sz="2000" b="1" dirty="0">
              <a:latin typeface="+mn-lt"/>
              <a:cs typeface="Arial"/>
            </a:endParaRPr>
          </a:p>
          <a:p>
            <a:pPr marL="9525">
              <a:lnSpc>
                <a:spcPts val="2528"/>
              </a:lnSpc>
              <a:spcBef>
                <a:spcPts val="126"/>
              </a:spcBef>
            </a:pPr>
            <a:endParaRPr lang="en-US" sz="2000" dirty="0">
              <a:solidFill>
                <a:srgbClr val="FF0000"/>
              </a:solidFill>
              <a:latin typeface="+mn-lt"/>
              <a:cs typeface="Arial"/>
            </a:endParaRPr>
          </a:p>
          <a:p>
            <a:pPr marL="9525">
              <a:lnSpc>
                <a:spcPts val="2528"/>
              </a:lnSpc>
              <a:spcBef>
                <a:spcPts val="126"/>
              </a:spcBef>
            </a:pPr>
            <a:endParaRPr lang="en-US" sz="2000" dirty="0">
              <a:latin typeface="+mn-lt"/>
              <a:cs typeface="Arial"/>
            </a:endParaRPr>
          </a:p>
          <a:p>
            <a:pPr marL="9525">
              <a:lnSpc>
                <a:spcPts val="2528"/>
              </a:lnSpc>
              <a:spcBef>
                <a:spcPts val="126"/>
              </a:spcBef>
            </a:pPr>
            <a:endParaRPr sz="2000" dirty="0">
              <a:latin typeface="+mn-lt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2169" y="2497229"/>
            <a:ext cx="5184781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994"/>
              </a:lnSpc>
              <a:spcBef>
                <a:spcPts val="50"/>
              </a:spcBef>
            </a:pPr>
            <a:endParaRPr sz="900" dirty="0">
              <a:cs typeface="Arial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="" xmlns:a16="http://schemas.microsoft.com/office/drawing/2014/main" id="{D6223868-1818-40F6-B95F-2B0CB8D3C7AB}"/>
              </a:ext>
            </a:extLst>
          </p:cNvPr>
          <p:cNvSpPr txBox="1"/>
          <p:nvPr/>
        </p:nvSpPr>
        <p:spPr>
          <a:xfrm>
            <a:off x="126595" y="1104900"/>
            <a:ext cx="3988205" cy="32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sz="2400" spc="3" dirty="0">
                <a:cs typeface="Arial"/>
              </a:rPr>
              <a:t>B</a:t>
            </a:r>
            <a:r>
              <a:rPr sz="2400" dirty="0">
                <a:cs typeface="Arial"/>
              </a:rPr>
              <a:t>a</a:t>
            </a:r>
            <a:r>
              <a:rPr sz="2400" spc="3" dirty="0">
                <a:cs typeface="Arial"/>
              </a:rPr>
              <a:t>ck</a:t>
            </a:r>
            <a:r>
              <a:rPr sz="2400" dirty="0">
                <a:cs typeface="Arial"/>
              </a:rPr>
              <a:t>tra</a:t>
            </a:r>
            <a:r>
              <a:rPr sz="2400" spc="3" dirty="0">
                <a:cs typeface="Arial"/>
              </a:rPr>
              <a:t>ck</a:t>
            </a:r>
            <a:r>
              <a:rPr sz="2400" dirty="0">
                <a:cs typeface="Arial"/>
              </a:rPr>
              <a:t>i</a:t>
            </a:r>
            <a:r>
              <a:rPr sz="2400" spc="3" dirty="0">
                <a:cs typeface="Arial"/>
              </a:rPr>
              <a:t>n</a:t>
            </a:r>
            <a:r>
              <a:rPr sz="2400" dirty="0">
                <a:cs typeface="Arial"/>
              </a:rPr>
              <a:t>g</a:t>
            </a:r>
            <a:r>
              <a:rPr lang="en-US" sz="2400" dirty="0">
                <a:cs typeface="Arial"/>
              </a:rPr>
              <a:t> </a:t>
            </a:r>
            <a:r>
              <a:rPr lang="en-US" sz="2400" spc="3" dirty="0">
                <a:cs typeface="Arial"/>
              </a:rPr>
              <a:t>A</a:t>
            </a:r>
            <a:r>
              <a:rPr lang="en-US" sz="2400" dirty="0">
                <a:cs typeface="Arial"/>
              </a:rPr>
              <a:t>dv</a:t>
            </a:r>
            <a:r>
              <a:rPr lang="en-US" sz="2400" spc="3" dirty="0">
                <a:cs typeface="Arial"/>
              </a:rPr>
              <a:t>a</a:t>
            </a:r>
            <a:r>
              <a:rPr lang="en-US" sz="2400" dirty="0">
                <a:cs typeface="Arial"/>
              </a:rPr>
              <a:t>nt</a:t>
            </a:r>
            <a:r>
              <a:rPr lang="en-US" sz="2400" spc="3" dirty="0">
                <a:cs typeface="Arial"/>
              </a:rPr>
              <a:t>age</a:t>
            </a:r>
            <a:r>
              <a:rPr lang="en-US" sz="2400" dirty="0">
                <a:cs typeface="Arial"/>
              </a:rPr>
              <a:t>s</a:t>
            </a:r>
          </a:p>
          <a:p>
            <a:pPr marL="9525">
              <a:lnSpc>
                <a:spcPts val="2528"/>
              </a:lnSpc>
              <a:spcBef>
                <a:spcPts val="126"/>
              </a:spcBef>
            </a:pPr>
            <a:endParaRPr sz="2400" dirty="0"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888" y="245285"/>
            <a:ext cx="3379643" cy="44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B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a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ck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t</a:t>
            </a:r>
            <a:r>
              <a:rPr lang="en-US" sz="4000" spc="-7" dirty="0">
                <a:solidFill>
                  <a:srgbClr val="0070C0"/>
                </a:solidFill>
                <a:latin typeface="+mn-lt"/>
                <a:cs typeface="Arial"/>
              </a:rPr>
              <a:t>r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ack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i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n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76539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14300" y="1428750"/>
            <a:ext cx="8001000" cy="32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endParaRPr sz="2400" dirty="0"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2169" y="2497229"/>
            <a:ext cx="5184781" cy="13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994"/>
              </a:lnSpc>
              <a:spcBef>
                <a:spcPts val="50"/>
              </a:spcBef>
            </a:pPr>
            <a:endParaRPr sz="900" dirty="0">
              <a:cs typeface="Arial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="" xmlns:a16="http://schemas.microsoft.com/office/drawing/2014/main" id="{D6223868-1818-40F6-B95F-2B0CB8D3C7AB}"/>
              </a:ext>
            </a:extLst>
          </p:cNvPr>
          <p:cNvSpPr txBox="1"/>
          <p:nvPr/>
        </p:nvSpPr>
        <p:spPr>
          <a:xfrm>
            <a:off x="108066" y="1074593"/>
            <a:ext cx="3988205" cy="32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sz="2400" spc="3" dirty="0">
                <a:cs typeface="Arial"/>
              </a:rPr>
              <a:t>B</a:t>
            </a:r>
            <a:r>
              <a:rPr sz="2400" dirty="0">
                <a:cs typeface="Arial"/>
              </a:rPr>
              <a:t>a</a:t>
            </a:r>
            <a:r>
              <a:rPr sz="2400" spc="3" dirty="0">
                <a:cs typeface="Arial"/>
              </a:rPr>
              <a:t>ck</a:t>
            </a:r>
            <a:r>
              <a:rPr sz="2400" dirty="0">
                <a:cs typeface="Arial"/>
              </a:rPr>
              <a:t>tra</a:t>
            </a:r>
            <a:r>
              <a:rPr sz="2400" spc="3" dirty="0">
                <a:cs typeface="Arial"/>
              </a:rPr>
              <a:t>ck</a:t>
            </a:r>
            <a:r>
              <a:rPr sz="2400" dirty="0">
                <a:cs typeface="Arial"/>
              </a:rPr>
              <a:t>i</a:t>
            </a:r>
            <a:r>
              <a:rPr sz="2400" spc="3" dirty="0">
                <a:cs typeface="Arial"/>
              </a:rPr>
              <a:t>n</a:t>
            </a:r>
            <a:r>
              <a:rPr sz="2400" dirty="0">
                <a:cs typeface="Arial"/>
              </a:rPr>
              <a:t>g</a:t>
            </a:r>
            <a:r>
              <a:rPr lang="en-US" sz="2400" dirty="0">
                <a:cs typeface="Arial"/>
              </a:rPr>
              <a:t> </a:t>
            </a:r>
            <a:r>
              <a:rPr lang="en-US" sz="2400" spc="3" dirty="0">
                <a:cs typeface="Arial"/>
              </a:rPr>
              <a:t>Disa</a:t>
            </a:r>
            <a:r>
              <a:rPr lang="en-US" sz="2400" dirty="0">
                <a:cs typeface="Arial"/>
              </a:rPr>
              <a:t>dv</a:t>
            </a:r>
            <a:r>
              <a:rPr lang="en-US" sz="2400" spc="3" dirty="0">
                <a:cs typeface="Arial"/>
              </a:rPr>
              <a:t>a</a:t>
            </a:r>
            <a:r>
              <a:rPr lang="en-US" sz="2400" dirty="0">
                <a:cs typeface="Arial"/>
              </a:rPr>
              <a:t>nt</a:t>
            </a:r>
            <a:r>
              <a:rPr lang="en-US" sz="2400" spc="3" dirty="0">
                <a:cs typeface="Arial"/>
              </a:rPr>
              <a:t>age</a:t>
            </a:r>
            <a:r>
              <a:rPr lang="en-US" sz="2400" dirty="0">
                <a:cs typeface="Arial"/>
              </a:rPr>
              <a:t>s</a:t>
            </a:r>
          </a:p>
          <a:p>
            <a:pPr marL="9525">
              <a:lnSpc>
                <a:spcPts val="2528"/>
              </a:lnSpc>
              <a:spcBef>
                <a:spcPts val="126"/>
              </a:spcBef>
            </a:pPr>
            <a:endParaRPr sz="24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2A4AB9-0330-4683-B4AA-5A5AD0F7CFEF}"/>
              </a:ext>
            </a:extLst>
          </p:cNvPr>
          <p:cNvSpPr txBox="1"/>
          <p:nvPr/>
        </p:nvSpPr>
        <p:spPr>
          <a:xfrm>
            <a:off x="116888" y="1398443"/>
            <a:ext cx="9027112" cy="4634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8" marR="20048" indent="-214313">
              <a:lnSpc>
                <a:spcPct val="150000"/>
              </a:lnSpc>
              <a:spcBef>
                <a:spcPts val="73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+mn-lt"/>
                <a:cs typeface="Arial"/>
              </a:rPr>
              <a:t>Back</a:t>
            </a:r>
            <a:r>
              <a:rPr lang="en-US" sz="2200" spc="3" dirty="0">
                <a:latin typeface="+mn-lt"/>
                <a:cs typeface="Arial"/>
              </a:rPr>
              <a:t>t</a:t>
            </a:r>
            <a:r>
              <a:rPr lang="en-US" sz="2200" spc="-7" dirty="0">
                <a:latin typeface="+mn-lt"/>
                <a:cs typeface="Arial"/>
              </a:rPr>
              <a:t>r</a:t>
            </a:r>
            <a:r>
              <a:rPr lang="en-US" sz="2200" dirty="0">
                <a:latin typeface="+mn-lt"/>
                <a:cs typeface="Arial"/>
              </a:rPr>
              <a:t>acki</a:t>
            </a:r>
            <a:r>
              <a:rPr lang="en-US" sz="2200" spc="-7" dirty="0">
                <a:latin typeface="+mn-lt"/>
                <a:cs typeface="Arial"/>
              </a:rPr>
              <a:t>n</a:t>
            </a:r>
            <a:r>
              <a:rPr lang="en-US" sz="2200" dirty="0">
                <a:latin typeface="+mn-lt"/>
                <a:cs typeface="Arial"/>
              </a:rPr>
              <a:t>g Ap</a:t>
            </a:r>
            <a:r>
              <a:rPr lang="en-US" sz="2200" spc="-11" dirty="0">
                <a:latin typeface="+mn-lt"/>
                <a:cs typeface="Arial"/>
              </a:rPr>
              <a:t>p</a:t>
            </a:r>
            <a:r>
              <a:rPr lang="en-US" sz="2200" spc="7" dirty="0">
                <a:latin typeface="+mn-lt"/>
                <a:cs typeface="Arial"/>
              </a:rPr>
              <a:t>r</a:t>
            </a:r>
            <a:r>
              <a:rPr lang="en-US" sz="2200" spc="-7" dirty="0">
                <a:latin typeface="+mn-lt"/>
                <a:cs typeface="Arial"/>
              </a:rPr>
              <a:t>o</a:t>
            </a:r>
            <a:r>
              <a:rPr lang="en-US" sz="2200" dirty="0">
                <a:latin typeface="+mn-lt"/>
                <a:cs typeface="Arial"/>
              </a:rPr>
              <a:t>ach </a:t>
            </a:r>
            <a:r>
              <a:rPr lang="en-US" sz="2200" spc="-7" dirty="0">
                <a:latin typeface="+mn-lt"/>
                <a:cs typeface="Arial"/>
              </a:rPr>
              <a:t>i</a:t>
            </a:r>
            <a:r>
              <a:rPr lang="en-US" sz="2200" dirty="0">
                <a:latin typeface="+mn-lt"/>
                <a:cs typeface="Arial"/>
              </a:rPr>
              <a:t>s</a:t>
            </a:r>
            <a:r>
              <a:rPr lang="en-US" sz="2200" spc="7" dirty="0">
                <a:latin typeface="+mn-lt"/>
                <a:cs typeface="Arial"/>
              </a:rPr>
              <a:t> </a:t>
            </a:r>
            <a:r>
              <a:rPr lang="en-US" sz="2200" spc="-7" dirty="0">
                <a:latin typeface="+mn-lt"/>
                <a:cs typeface="Arial"/>
              </a:rPr>
              <a:t>n</a:t>
            </a:r>
            <a:r>
              <a:rPr lang="en-US" sz="2200" dirty="0">
                <a:latin typeface="+mn-lt"/>
                <a:cs typeface="Arial"/>
              </a:rPr>
              <a:t>ot</a:t>
            </a:r>
            <a:r>
              <a:rPr lang="en-US" sz="2200" spc="3" dirty="0">
                <a:latin typeface="+mn-lt"/>
                <a:cs typeface="Arial"/>
              </a:rPr>
              <a:t> </a:t>
            </a:r>
            <a:r>
              <a:rPr lang="en-US" sz="2200" spc="-7" dirty="0">
                <a:latin typeface="+mn-lt"/>
                <a:cs typeface="Arial"/>
              </a:rPr>
              <a:t>e</a:t>
            </a:r>
            <a:r>
              <a:rPr lang="en-US" sz="2200" dirty="0">
                <a:latin typeface="+mn-lt"/>
                <a:cs typeface="Arial"/>
              </a:rPr>
              <a:t>f</a:t>
            </a:r>
            <a:r>
              <a:rPr lang="en-US" sz="2200" spc="3" dirty="0">
                <a:latin typeface="+mn-lt"/>
                <a:cs typeface="Arial"/>
              </a:rPr>
              <a:t>f</a:t>
            </a:r>
            <a:r>
              <a:rPr lang="en-US" sz="2200" dirty="0">
                <a:latin typeface="+mn-lt"/>
                <a:cs typeface="Arial"/>
              </a:rPr>
              <a:t>i</a:t>
            </a:r>
            <a:r>
              <a:rPr lang="en-US" sz="2200" spc="-7" dirty="0">
                <a:latin typeface="+mn-lt"/>
                <a:cs typeface="Arial"/>
              </a:rPr>
              <a:t>c</a:t>
            </a:r>
            <a:r>
              <a:rPr lang="en-US" sz="2200" dirty="0">
                <a:latin typeface="+mn-lt"/>
                <a:cs typeface="Arial"/>
              </a:rPr>
              <a:t>ie</a:t>
            </a:r>
            <a:r>
              <a:rPr lang="en-US" sz="2200" spc="-7" dirty="0">
                <a:latin typeface="+mn-lt"/>
                <a:cs typeface="Arial"/>
              </a:rPr>
              <a:t>n</a:t>
            </a:r>
            <a:r>
              <a:rPr lang="en-US" sz="2200" dirty="0">
                <a:latin typeface="+mn-lt"/>
                <a:cs typeface="Arial"/>
              </a:rPr>
              <a:t>t</a:t>
            </a:r>
            <a:r>
              <a:rPr lang="en-US" sz="2200" spc="7" dirty="0">
                <a:latin typeface="+mn-lt"/>
                <a:cs typeface="Arial"/>
              </a:rPr>
              <a:t> f</a:t>
            </a:r>
            <a:r>
              <a:rPr lang="en-US" sz="2200" spc="-7" dirty="0">
                <a:latin typeface="+mn-lt"/>
                <a:cs typeface="Arial"/>
              </a:rPr>
              <a:t>o</a:t>
            </a:r>
            <a:r>
              <a:rPr lang="en-US" sz="2200" dirty="0">
                <a:latin typeface="+mn-lt"/>
                <a:cs typeface="Arial"/>
              </a:rPr>
              <a:t>r</a:t>
            </a:r>
            <a:r>
              <a:rPr lang="en-US" sz="2200" spc="7" dirty="0">
                <a:latin typeface="+mn-lt"/>
                <a:cs typeface="Arial"/>
              </a:rPr>
              <a:t> </a:t>
            </a:r>
            <a:r>
              <a:rPr lang="en-US" sz="2200" dirty="0" smtClean="0">
                <a:latin typeface="+mn-lt"/>
                <a:cs typeface="Arial"/>
              </a:rPr>
              <a:t>s</a:t>
            </a:r>
            <a:r>
              <a:rPr lang="en-US" sz="2200" spc="-7" dirty="0" smtClean="0">
                <a:latin typeface="+mn-lt"/>
                <a:cs typeface="Arial"/>
              </a:rPr>
              <a:t>o</a:t>
            </a:r>
            <a:r>
              <a:rPr lang="en-US" sz="2200" dirty="0" smtClean="0">
                <a:latin typeface="+mn-lt"/>
                <a:cs typeface="Arial"/>
              </a:rPr>
              <a:t>lv</a:t>
            </a:r>
            <a:r>
              <a:rPr lang="en-US" sz="2200" spc="-7" dirty="0" smtClean="0">
                <a:latin typeface="+mn-lt"/>
                <a:cs typeface="Arial"/>
              </a:rPr>
              <a:t>i</a:t>
            </a:r>
            <a:r>
              <a:rPr lang="en-US" sz="2200" dirty="0" smtClean="0">
                <a:latin typeface="+mn-lt"/>
                <a:cs typeface="Arial"/>
              </a:rPr>
              <a:t>ng big stra</a:t>
            </a:r>
            <a:r>
              <a:rPr lang="en-US" sz="2200" spc="3" dirty="0" smtClean="0">
                <a:latin typeface="+mn-lt"/>
                <a:cs typeface="Arial"/>
              </a:rPr>
              <a:t>t</a:t>
            </a:r>
            <a:r>
              <a:rPr lang="en-US" sz="2200" spc="-7" dirty="0" smtClean="0">
                <a:latin typeface="+mn-lt"/>
                <a:cs typeface="Arial"/>
              </a:rPr>
              <a:t>e</a:t>
            </a:r>
            <a:r>
              <a:rPr lang="en-US" sz="2200" dirty="0" smtClean="0">
                <a:latin typeface="+mn-lt"/>
                <a:cs typeface="Arial"/>
              </a:rPr>
              <a:t>g</a:t>
            </a:r>
            <a:r>
              <a:rPr lang="en-US" sz="2200" spc="-7" dirty="0" smtClean="0">
                <a:latin typeface="+mn-lt"/>
                <a:cs typeface="Arial"/>
              </a:rPr>
              <a:t>i</a:t>
            </a:r>
            <a:r>
              <a:rPr lang="en-US" sz="2200" dirty="0" smtClean="0">
                <a:latin typeface="+mn-lt"/>
                <a:cs typeface="Arial"/>
              </a:rPr>
              <a:t>c</a:t>
            </a:r>
            <a:r>
              <a:rPr lang="en-US" sz="2200" spc="7" dirty="0" smtClean="0">
                <a:latin typeface="+mn-lt"/>
                <a:cs typeface="Arial"/>
              </a:rPr>
              <a:t> </a:t>
            </a:r>
            <a:r>
              <a:rPr lang="en-US" sz="2200" spc="7" dirty="0">
                <a:latin typeface="+mn-lt"/>
                <a:cs typeface="Arial"/>
              </a:rPr>
              <a:t>p</a:t>
            </a:r>
            <a:r>
              <a:rPr lang="en-US" sz="2200" dirty="0">
                <a:latin typeface="+mn-lt"/>
                <a:cs typeface="Arial"/>
              </a:rPr>
              <a:t>r</a:t>
            </a:r>
            <a:r>
              <a:rPr lang="en-US" sz="2200" spc="-11" dirty="0">
                <a:latin typeface="+mn-lt"/>
                <a:cs typeface="Arial"/>
              </a:rPr>
              <a:t>o</a:t>
            </a:r>
            <a:r>
              <a:rPr lang="en-US" sz="2200" dirty="0">
                <a:latin typeface="+mn-lt"/>
                <a:cs typeface="Arial"/>
              </a:rPr>
              <a:t>b</a:t>
            </a:r>
            <a:r>
              <a:rPr lang="en-US" sz="2200" spc="-7" dirty="0">
                <a:latin typeface="+mn-lt"/>
                <a:cs typeface="Arial"/>
              </a:rPr>
              <a:t>l</a:t>
            </a:r>
            <a:r>
              <a:rPr lang="en-US" sz="2200" dirty="0">
                <a:latin typeface="+mn-lt"/>
                <a:cs typeface="Arial"/>
              </a:rPr>
              <a:t>e</a:t>
            </a:r>
            <a:r>
              <a:rPr lang="en-US" sz="2200" spc="22" dirty="0">
                <a:latin typeface="+mn-lt"/>
                <a:cs typeface="Arial"/>
              </a:rPr>
              <a:t>m</a:t>
            </a:r>
            <a:r>
              <a:rPr lang="en-US" sz="2200" dirty="0">
                <a:latin typeface="+mn-lt"/>
                <a:cs typeface="Arial"/>
              </a:rPr>
              <a:t>.</a:t>
            </a:r>
          </a:p>
          <a:p>
            <a:pPr marL="223838" marR="20048" indent="-214313">
              <a:lnSpc>
                <a:spcPct val="150000"/>
              </a:lnSpc>
              <a:spcBef>
                <a:spcPts val="332"/>
              </a:spcBef>
              <a:buFont typeface="Wingdings" panose="05000000000000000000" pitchFamily="2" charset="2"/>
              <a:buChar char="v"/>
            </a:pPr>
            <a:r>
              <a:rPr lang="en-US" sz="2200" spc="14" dirty="0">
                <a:latin typeface="+mn-lt"/>
                <a:cs typeface="Arial"/>
              </a:rPr>
              <a:t>T</a:t>
            </a:r>
            <a:r>
              <a:rPr lang="en-US" sz="2200" dirty="0">
                <a:latin typeface="+mn-lt"/>
                <a:cs typeface="Arial"/>
              </a:rPr>
              <a:t>he </a:t>
            </a:r>
            <a:r>
              <a:rPr lang="en-US" sz="2200" spc="-7" dirty="0">
                <a:latin typeface="+mn-lt"/>
                <a:cs typeface="Arial"/>
              </a:rPr>
              <a:t>o</a:t>
            </a:r>
            <a:r>
              <a:rPr lang="en-US" sz="2200" dirty="0">
                <a:latin typeface="+mn-lt"/>
                <a:cs typeface="Arial"/>
              </a:rPr>
              <a:t>vera</a:t>
            </a:r>
            <a:r>
              <a:rPr lang="en-US" sz="2200" spc="-7" dirty="0">
                <a:latin typeface="+mn-lt"/>
                <a:cs typeface="Arial"/>
              </a:rPr>
              <a:t>l</a:t>
            </a:r>
            <a:r>
              <a:rPr lang="en-US" sz="2200" dirty="0">
                <a:latin typeface="+mn-lt"/>
                <a:cs typeface="Arial"/>
              </a:rPr>
              <a:t>l ru</a:t>
            </a:r>
            <a:r>
              <a:rPr lang="en-US" sz="2200" spc="-7" dirty="0">
                <a:latin typeface="+mn-lt"/>
                <a:cs typeface="Arial"/>
              </a:rPr>
              <a:t>n</a:t>
            </a:r>
            <a:r>
              <a:rPr lang="en-US" sz="2200" spc="7" dirty="0">
                <a:latin typeface="+mn-lt"/>
                <a:cs typeface="Arial"/>
              </a:rPr>
              <a:t>t</a:t>
            </a:r>
            <a:r>
              <a:rPr lang="en-US" sz="2200" spc="-7" dirty="0">
                <a:latin typeface="+mn-lt"/>
                <a:cs typeface="Arial"/>
              </a:rPr>
              <a:t>i</a:t>
            </a:r>
            <a:r>
              <a:rPr lang="en-US" sz="2200" dirty="0">
                <a:latin typeface="+mn-lt"/>
                <a:cs typeface="Arial"/>
              </a:rPr>
              <a:t>me of</a:t>
            </a:r>
            <a:r>
              <a:rPr lang="en-US" sz="2200" spc="3" dirty="0">
                <a:latin typeface="+mn-lt"/>
                <a:cs typeface="Arial"/>
              </a:rPr>
              <a:t> </a:t>
            </a:r>
            <a:r>
              <a:rPr lang="en-US" sz="2200" dirty="0">
                <a:latin typeface="+mn-lt"/>
                <a:cs typeface="Arial"/>
              </a:rPr>
              <a:t>B</a:t>
            </a:r>
            <a:r>
              <a:rPr lang="en-US" sz="2200" spc="-11" dirty="0">
                <a:latin typeface="+mn-lt"/>
                <a:cs typeface="Arial"/>
              </a:rPr>
              <a:t>a</a:t>
            </a:r>
            <a:r>
              <a:rPr lang="en-US" sz="2200" dirty="0">
                <a:latin typeface="+mn-lt"/>
                <a:cs typeface="Arial"/>
              </a:rPr>
              <a:t>ckt</a:t>
            </a:r>
            <a:r>
              <a:rPr lang="en-US" sz="2200" spc="3" dirty="0">
                <a:latin typeface="+mn-lt"/>
                <a:cs typeface="Arial"/>
              </a:rPr>
              <a:t>r</a:t>
            </a:r>
            <a:r>
              <a:rPr lang="en-US" sz="2200" spc="-7" dirty="0">
                <a:latin typeface="+mn-lt"/>
                <a:cs typeface="Arial"/>
              </a:rPr>
              <a:t>a</a:t>
            </a:r>
            <a:r>
              <a:rPr lang="en-US" sz="2200" dirty="0">
                <a:latin typeface="+mn-lt"/>
                <a:cs typeface="Arial"/>
              </a:rPr>
              <a:t>cking</a:t>
            </a:r>
            <a:r>
              <a:rPr lang="en-US" sz="2200" spc="-7" dirty="0">
                <a:latin typeface="+mn-lt"/>
                <a:cs typeface="Arial"/>
              </a:rPr>
              <a:t> </a:t>
            </a:r>
            <a:r>
              <a:rPr lang="en-US" sz="2200" dirty="0">
                <a:latin typeface="+mn-lt"/>
                <a:cs typeface="Arial"/>
              </a:rPr>
              <a:t>Alg</a:t>
            </a:r>
            <a:r>
              <a:rPr lang="en-US" sz="2200" spc="-11" dirty="0">
                <a:latin typeface="+mn-lt"/>
                <a:cs typeface="Arial"/>
              </a:rPr>
              <a:t>o</a:t>
            </a:r>
            <a:r>
              <a:rPr lang="en-US" sz="2200" dirty="0">
                <a:latin typeface="+mn-lt"/>
                <a:cs typeface="Arial"/>
              </a:rPr>
              <a:t>rithm is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n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o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r</a:t>
            </a:r>
            <a:r>
              <a:rPr lang="en-US" sz="2200" spc="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m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a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l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l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y</a:t>
            </a:r>
            <a:r>
              <a:rPr lang="en-US" sz="2200" spc="-14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sl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o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w</a:t>
            </a:r>
            <a:r>
              <a:rPr lang="en-US" sz="2200" dirty="0">
                <a:latin typeface="+mn-lt"/>
                <a:cs typeface="Arial"/>
              </a:rPr>
              <a:t>.</a:t>
            </a:r>
          </a:p>
          <a:p>
            <a:pPr marL="223838" marR="282574" indent="-214313">
              <a:lnSpc>
                <a:spcPct val="150000"/>
              </a:lnSpc>
              <a:spcBef>
                <a:spcPts val="405"/>
              </a:spcBef>
              <a:buFont typeface="Wingdings" panose="05000000000000000000" pitchFamily="2" charset="2"/>
              <a:buChar char="v"/>
            </a:pPr>
            <a:r>
              <a:rPr lang="en-US" sz="2200" spc="14" dirty="0">
                <a:latin typeface="+mn-lt"/>
                <a:cs typeface="Arial"/>
              </a:rPr>
              <a:t>T</a:t>
            </a:r>
            <a:r>
              <a:rPr lang="en-US" sz="2200" dirty="0">
                <a:latin typeface="+mn-lt"/>
                <a:cs typeface="Arial"/>
              </a:rPr>
              <a:t>o so</a:t>
            </a:r>
            <a:r>
              <a:rPr lang="en-US" sz="2200" spc="-7" dirty="0">
                <a:latin typeface="+mn-lt"/>
                <a:cs typeface="Arial"/>
              </a:rPr>
              <a:t>l</a:t>
            </a:r>
            <a:r>
              <a:rPr lang="en-US" sz="2200" dirty="0">
                <a:latin typeface="+mn-lt"/>
                <a:cs typeface="Arial"/>
              </a:rPr>
              <a:t>ve l</a:t>
            </a:r>
            <a:r>
              <a:rPr lang="en-US" sz="2200" spc="-7" dirty="0">
                <a:latin typeface="+mn-lt"/>
                <a:cs typeface="Arial"/>
              </a:rPr>
              <a:t>a</a:t>
            </a:r>
            <a:r>
              <a:rPr lang="en-US" sz="2200" spc="7" dirty="0">
                <a:latin typeface="+mn-lt"/>
                <a:cs typeface="Arial"/>
              </a:rPr>
              <a:t>r</a:t>
            </a:r>
            <a:r>
              <a:rPr lang="en-US" sz="2200" spc="-7" dirty="0">
                <a:latin typeface="+mn-lt"/>
                <a:cs typeface="Arial"/>
              </a:rPr>
              <a:t>g</a:t>
            </a:r>
            <a:r>
              <a:rPr lang="en-US" sz="2200" dirty="0">
                <a:latin typeface="+mn-lt"/>
                <a:cs typeface="Arial"/>
              </a:rPr>
              <a:t>e pr</a:t>
            </a:r>
            <a:r>
              <a:rPr lang="en-US" sz="2200" spc="-11" dirty="0">
                <a:latin typeface="+mn-lt"/>
                <a:cs typeface="Arial"/>
              </a:rPr>
              <a:t>o</a:t>
            </a:r>
            <a:r>
              <a:rPr lang="en-US" sz="2200" dirty="0">
                <a:latin typeface="+mn-lt"/>
                <a:cs typeface="Arial"/>
              </a:rPr>
              <a:t>bl</a:t>
            </a:r>
            <a:r>
              <a:rPr lang="en-US" sz="2200" spc="-7" dirty="0">
                <a:latin typeface="+mn-lt"/>
                <a:cs typeface="Arial"/>
              </a:rPr>
              <a:t>e</a:t>
            </a:r>
            <a:r>
              <a:rPr lang="en-US" sz="2200" dirty="0">
                <a:latin typeface="+mn-lt"/>
                <a:cs typeface="Arial"/>
              </a:rPr>
              <a:t>m</a:t>
            </a:r>
            <a:r>
              <a:rPr lang="en-US" sz="2200" spc="7" dirty="0">
                <a:latin typeface="+mn-lt"/>
                <a:cs typeface="Arial"/>
              </a:rPr>
              <a:t> s</a:t>
            </a:r>
            <a:r>
              <a:rPr lang="en-US" sz="2200" dirty="0">
                <a:latin typeface="+mn-lt"/>
                <a:cs typeface="Arial"/>
              </a:rPr>
              <a:t>o</a:t>
            </a:r>
            <a:r>
              <a:rPr lang="en-US" sz="2200" spc="-7" dirty="0">
                <a:latin typeface="+mn-lt"/>
                <a:cs typeface="Arial"/>
              </a:rPr>
              <a:t>m</a:t>
            </a:r>
            <a:r>
              <a:rPr lang="en-US" sz="2200" dirty="0">
                <a:latin typeface="+mn-lt"/>
                <a:cs typeface="Arial"/>
              </a:rPr>
              <a:t>etime it ne</a:t>
            </a:r>
            <a:r>
              <a:rPr lang="en-US" sz="2200" spc="-7" dirty="0">
                <a:latin typeface="+mn-lt"/>
                <a:cs typeface="Arial"/>
              </a:rPr>
              <a:t>e</a:t>
            </a:r>
            <a:r>
              <a:rPr lang="en-US" sz="2200" dirty="0">
                <a:latin typeface="+mn-lt"/>
                <a:cs typeface="Arial"/>
              </a:rPr>
              <a:t>ds </a:t>
            </a:r>
            <a:r>
              <a:rPr lang="en-US" sz="2200" spc="7" dirty="0">
                <a:latin typeface="+mn-lt"/>
                <a:cs typeface="Arial"/>
              </a:rPr>
              <a:t>t</a:t>
            </a:r>
            <a:r>
              <a:rPr lang="en-US" sz="2200" dirty="0">
                <a:latin typeface="+mn-lt"/>
                <a:cs typeface="Arial"/>
              </a:rPr>
              <a:t>o take the </a:t>
            </a:r>
            <a:r>
              <a:rPr lang="en-US" sz="2200" spc="-7" dirty="0">
                <a:latin typeface="+mn-lt"/>
                <a:cs typeface="Arial"/>
              </a:rPr>
              <a:t>h</a:t>
            </a:r>
            <a:r>
              <a:rPr lang="en-US" sz="2200" dirty="0">
                <a:latin typeface="+mn-lt"/>
                <a:cs typeface="Arial"/>
              </a:rPr>
              <a:t>elp</a:t>
            </a:r>
            <a:r>
              <a:rPr lang="en-US" sz="2200" spc="-7" dirty="0">
                <a:latin typeface="+mn-lt"/>
                <a:cs typeface="Arial"/>
              </a:rPr>
              <a:t> </a:t>
            </a:r>
            <a:r>
              <a:rPr lang="en-US" sz="2200" dirty="0">
                <a:latin typeface="+mn-lt"/>
                <a:cs typeface="Arial"/>
              </a:rPr>
              <a:t>of</a:t>
            </a:r>
            <a:r>
              <a:rPr lang="en-US" sz="2200" spc="3" dirty="0">
                <a:latin typeface="+mn-lt"/>
                <a:cs typeface="Arial"/>
              </a:rPr>
              <a:t> </a:t>
            </a:r>
            <a:r>
              <a:rPr lang="en-US" sz="2200" spc="-7" dirty="0">
                <a:latin typeface="+mn-lt"/>
                <a:cs typeface="Arial"/>
              </a:rPr>
              <a:t>o</a:t>
            </a:r>
            <a:r>
              <a:rPr lang="en-US" sz="2200" spc="7" dirty="0">
                <a:latin typeface="+mn-lt"/>
                <a:cs typeface="Arial"/>
              </a:rPr>
              <a:t>t</a:t>
            </a:r>
            <a:r>
              <a:rPr lang="en-US" sz="2200" spc="-7" dirty="0">
                <a:latin typeface="+mn-lt"/>
                <a:cs typeface="Arial"/>
              </a:rPr>
              <a:t>h</a:t>
            </a:r>
            <a:r>
              <a:rPr lang="en-US" sz="2200" dirty="0">
                <a:latin typeface="+mn-lt"/>
                <a:cs typeface="Arial"/>
              </a:rPr>
              <a:t>er </a:t>
            </a:r>
            <a:r>
              <a:rPr lang="en-US" sz="2200" spc="7" dirty="0">
                <a:latin typeface="+mn-lt"/>
                <a:cs typeface="Arial"/>
              </a:rPr>
              <a:t>t</a:t>
            </a:r>
            <a:r>
              <a:rPr lang="en-US" sz="2200" spc="-7" dirty="0">
                <a:latin typeface="+mn-lt"/>
                <a:cs typeface="Arial"/>
              </a:rPr>
              <a:t>e</a:t>
            </a:r>
            <a:r>
              <a:rPr lang="en-US" sz="2200" dirty="0">
                <a:latin typeface="+mn-lt"/>
                <a:cs typeface="Arial"/>
              </a:rPr>
              <a:t>ch</a:t>
            </a:r>
            <a:r>
              <a:rPr lang="en-US" sz="2200" spc="-7" dirty="0">
                <a:latin typeface="+mn-lt"/>
                <a:cs typeface="Arial"/>
              </a:rPr>
              <a:t>n</a:t>
            </a:r>
            <a:r>
              <a:rPr lang="en-US" sz="2200" dirty="0">
                <a:latin typeface="+mn-lt"/>
                <a:cs typeface="Arial"/>
              </a:rPr>
              <a:t>iq</a:t>
            </a:r>
            <a:r>
              <a:rPr lang="en-US" sz="2200" spc="-7" dirty="0">
                <a:latin typeface="+mn-lt"/>
                <a:cs typeface="Arial"/>
              </a:rPr>
              <a:t>u</a:t>
            </a:r>
            <a:r>
              <a:rPr lang="en-US" sz="2200" dirty="0">
                <a:latin typeface="+mn-lt"/>
                <a:cs typeface="Arial"/>
              </a:rPr>
              <a:t>es</a:t>
            </a:r>
            <a:r>
              <a:rPr lang="en-US" sz="2200" spc="7" dirty="0">
                <a:latin typeface="+mn-lt"/>
                <a:cs typeface="Arial"/>
              </a:rPr>
              <a:t> </a:t>
            </a:r>
            <a:r>
              <a:rPr lang="en-US" sz="2200" spc="-7" dirty="0">
                <a:latin typeface="+mn-lt"/>
                <a:cs typeface="Arial"/>
              </a:rPr>
              <a:t>l</a:t>
            </a:r>
            <a:r>
              <a:rPr lang="en-US" sz="2200" dirty="0">
                <a:latin typeface="+mn-lt"/>
                <a:cs typeface="Arial"/>
              </a:rPr>
              <a:t>i</a:t>
            </a:r>
            <a:r>
              <a:rPr lang="en-US" sz="2200" spc="-7" dirty="0">
                <a:latin typeface="+mn-lt"/>
                <a:cs typeface="Arial"/>
              </a:rPr>
              <a:t>k</a:t>
            </a:r>
            <a:r>
              <a:rPr lang="en-US" sz="2200" dirty="0">
                <a:latin typeface="+mn-lt"/>
                <a:cs typeface="Arial"/>
              </a:rPr>
              <a:t>e</a:t>
            </a:r>
            <a:r>
              <a:rPr lang="en-US" sz="2200" spc="7" dirty="0">
                <a:latin typeface="+mn-lt"/>
                <a:cs typeface="Arial"/>
              </a:rPr>
              <a:t>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Br</a:t>
            </a:r>
            <a:r>
              <a:rPr lang="en-US" sz="2200" spc="-11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a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nch 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a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nd b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o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u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n</a:t>
            </a:r>
            <a:r>
              <a:rPr lang="en-US" sz="2200" spc="3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d</a:t>
            </a:r>
            <a:r>
              <a:rPr lang="en-US" sz="2200" dirty="0">
                <a:latin typeface="+mn-lt"/>
                <a:cs typeface="Arial"/>
              </a:rPr>
              <a:t>.</a:t>
            </a:r>
          </a:p>
          <a:p>
            <a:pPr marL="223838" indent="-214313">
              <a:lnSpc>
                <a:spcPct val="150000"/>
              </a:lnSpc>
              <a:spcBef>
                <a:spcPts val="33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Ne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e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d l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a</a:t>
            </a:r>
            <a:r>
              <a:rPr lang="en-US" sz="2200" spc="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r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g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e 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a</a:t>
            </a:r>
            <a:r>
              <a:rPr lang="en-US" sz="2200" spc="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m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o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u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t</a:t>
            </a:r>
            <a:r>
              <a:rPr lang="en-US" sz="2200" spc="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of</a:t>
            </a:r>
            <a:r>
              <a:rPr lang="en-US" sz="2200" spc="3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m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emory</a:t>
            </a:r>
            <a:r>
              <a:rPr lang="en-US" sz="2200" spc="-14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s</a:t>
            </a:r>
            <a:r>
              <a:rPr lang="en-US" sz="2200" spc="-7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p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+mn-lt"/>
                <a:cs typeface="Arial"/>
              </a:rPr>
              <a:t>ace </a:t>
            </a:r>
            <a:r>
              <a:rPr lang="en-US" sz="2200" spc="7" dirty="0">
                <a:latin typeface="+mn-lt"/>
                <a:cs typeface="Arial"/>
              </a:rPr>
              <a:t>f</a:t>
            </a:r>
            <a:r>
              <a:rPr lang="en-US" sz="2200" spc="-7" dirty="0">
                <a:latin typeface="+mn-lt"/>
                <a:cs typeface="Arial"/>
              </a:rPr>
              <a:t>o</a:t>
            </a:r>
            <a:r>
              <a:rPr lang="en-US" sz="2200" dirty="0">
                <a:latin typeface="+mn-lt"/>
                <a:cs typeface="Arial"/>
              </a:rPr>
              <a:t>r s</a:t>
            </a:r>
            <a:r>
              <a:rPr lang="en-US" sz="2200" spc="7" dirty="0">
                <a:latin typeface="+mn-lt"/>
                <a:cs typeface="Arial"/>
              </a:rPr>
              <a:t>t</a:t>
            </a:r>
            <a:r>
              <a:rPr lang="en-US" sz="2200" spc="-7" dirty="0">
                <a:latin typeface="+mn-lt"/>
                <a:cs typeface="Arial"/>
              </a:rPr>
              <a:t>o</a:t>
            </a:r>
            <a:r>
              <a:rPr lang="en-US" sz="2200" dirty="0">
                <a:latin typeface="+mn-lt"/>
                <a:cs typeface="Arial"/>
              </a:rPr>
              <a:t>ring </a:t>
            </a:r>
            <a:r>
              <a:rPr lang="en-US" sz="2200" spc="-7" dirty="0">
                <a:latin typeface="+mn-lt"/>
                <a:cs typeface="Arial"/>
              </a:rPr>
              <a:t>d</a:t>
            </a:r>
            <a:r>
              <a:rPr lang="en-US" sz="2200" dirty="0">
                <a:latin typeface="+mn-lt"/>
                <a:cs typeface="Arial"/>
              </a:rPr>
              <a:t>if</a:t>
            </a:r>
            <a:r>
              <a:rPr lang="en-US" sz="2200" spc="3" dirty="0">
                <a:latin typeface="+mn-lt"/>
                <a:cs typeface="Arial"/>
              </a:rPr>
              <a:t>f</a:t>
            </a:r>
            <a:r>
              <a:rPr lang="en-US" sz="2200" spc="-7" dirty="0">
                <a:latin typeface="+mn-lt"/>
                <a:cs typeface="Arial"/>
              </a:rPr>
              <a:t>e</a:t>
            </a:r>
            <a:r>
              <a:rPr lang="en-US" sz="2200" dirty="0">
                <a:latin typeface="+mn-lt"/>
                <a:cs typeface="Arial"/>
              </a:rPr>
              <a:t>re</a:t>
            </a:r>
            <a:r>
              <a:rPr lang="en-US" sz="2200" spc="-7" dirty="0">
                <a:latin typeface="+mn-lt"/>
                <a:cs typeface="Arial"/>
              </a:rPr>
              <a:t>n</a:t>
            </a:r>
            <a:r>
              <a:rPr lang="en-US" sz="2200" dirty="0">
                <a:latin typeface="+mn-lt"/>
                <a:cs typeface="Arial"/>
              </a:rPr>
              <a:t>t</a:t>
            </a:r>
            <a:r>
              <a:rPr lang="en-US" sz="2200" spc="7" dirty="0">
                <a:latin typeface="+mn-lt"/>
                <a:cs typeface="Arial"/>
              </a:rPr>
              <a:t> </a:t>
            </a:r>
            <a:r>
              <a:rPr lang="en-US" sz="2200" dirty="0">
                <a:latin typeface="+mn-lt"/>
                <a:cs typeface="Arial"/>
              </a:rPr>
              <a:t>s</a:t>
            </a:r>
            <a:r>
              <a:rPr lang="en-US" sz="2200" spc="7" dirty="0">
                <a:latin typeface="+mn-lt"/>
                <a:cs typeface="Arial"/>
              </a:rPr>
              <a:t>t</a:t>
            </a:r>
            <a:r>
              <a:rPr lang="en-US" sz="2200" spc="-7" dirty="0">
                <a:latin typeface="+mn-lt"/>
                <a:cs typeface="Arial"/>
              </a:rPr>
              <a:t>a</a:t>
            </a:r>
            <a:r>
              <a:rPr lang="en-US" sz="2200" dirty="0">
                <a:latin typeface="+mn-lt"/>
                <a:cs typeface="Arial"/>
              </a:rPr>
              <a:t>te</a:t>
            </a:r>
            <a:r>
              <a:rPr lang="en-US" sz="2200" spc="3" dirty="0">
                <a:latin typeface="+mn-lt"/>
                <a:cs typeface="Arial"/>
              </a:rPr>
              <a:t> </a:t>
            </a:r>
            <a:r>
              <a:rPr lang="en-US" sz="2200" dirty="0">
                <a:latin typeface="+mn-lt"/>
                <a:cs typeface="Arial"/>
              </a:rPr>
              <a:t>fu</a:t>
            </a:r>
            <a:r>
              <a:rPr lang="en-US" sz="2200" spc="-11" dirty="0">
                <a:latin typeface="+mn-lt"/>
                <a:cs typeface="Arial"/>
              </a:rPr>
              <a:t>n</a:t>
            </a:r>
            <a:r>
              <a:rPr lang="en-US" sz="2200" dirty="0">
                <a:latin typeface="+mn-lt"/>
                <a:cs typeface="Arial"/>
              </a:rPr>
              <a:t>ction in the s</a:t>
            </a:r>
            <a:r>
              <a:rPr lang="en-US" sz="2200" spc="7" dirty="0">
                <a:latin typeface="+mn-lt"/>
                <a:cs typeface="Arial"/>
              </a:rPr>
              <a:t>t</a:t>
            </a:r>
            <a:r>
              <a:rPr lang="en-US" sz="2200" spc="-7" dirty="0">
                <a:latin typeface="+mn-lt"/>
                <a:cs typeface="Arial"/>
              </a:rPr>
              <a:t>a</a:t>
            </a:r>
            <a:r>
              <a:rPr lang="en-US" sz="2200" dirty="0">
                <a:latin typeface="+mn-lt"/>
                <a:cs typeface="Arial"/>
              </a:rPr>
              <a:t>ck </a:t>
            </a:r>
            <a:r>
              <a:rPr lang="en-US" sz="2200" spc="7" dirty="0">
                <a:latin typeface="+mn-lt"/>
                <a:cs typeface="Arial"/>
              </a:rPr>
              <a:t>f</a:t>
            </a:r>
            <a:r>
              <a:rPr lang="en-US" sz="2200" spc="-7" dirty="0">
                <a:latin typeface="+mn-lt"/>
                <a:cs typeface="Arial"/>
              </a:rPr>
              <a:t>o</a:t>
            </a:r>
            <a:r>
              <a:rPr lang="en-US" sz="2200" dirty="0">
                <a:latin typeface="+mn-lt"/>
                <a:cs typeface="Arial"/>
              </a:rPr>
              <a:t>r</a:t>
            </a:r>
            <a:r>
              <a:rPr lang="en-US" sz="2200" spc="7" dirty="0">
                <a:latin typeface="+mn-lt"/>
                <a:cs typeface="Arial"/>
              </a:rPr>
              <a:t> </a:t>
            </a:r>
            <a:r>
              <a:rPr lang="en-US" sz="2200" spc="-7" dirty="0">
                <a:latin typeface="+mn-lt"/>
                <a:cs typeface="Arial"/>
              </a:rPr>
              <a:t>b</a:t>
            </a:r>
            <a:r>
              <a:rPr lang="en-US" sz="2200" dirty="0">
                <a:latin typeface="+mn-lt"/>
                <a:cs typeface="Arial"/>
              </a:rPr>
              <a:t>ig pr</a:t>
            </a:r>
            <a:r>
              <a:rPr lang="en-US" sz="2200" spc="-7" dirty="0">
                <a:latin typeface="+mn-lt"/>
                <a:cs typeface="Arial"/>
              </a:rPr>
              <a:t>o</a:t>
            </a:r>
            <a:r>
              <a:rPr lang="en-US" sz="2200" dirty="0">
                <a:latin typeface="+mn-lt"/>
                <a:cs typeface="Arial"/>
              </a:rPr>
              <a:t>b</a:t>
            </a:r>
            <a:r>
              <a:rPr lang="en-US" sz="2200" spc="-7" dirty="0">
                <a:latin typeface="+mn-lt"/>
                <a:cs typeface="Arial"/>
              </a:rPr>
              <a:t>l</a:t>
            </a:r>
            <a:r>
              <a:rPr lang="en-US" sz="2200" dirty="0">
                <a:latin typeface="+mn-lt"/>
                <a:cs typeface="Arial"/>
              </a:rPr>
              <a:t>e</a:t>
            </a:r>
            <a:r>
              <a:rPr lang="en-US" sz="2200" spc="7" dirty="0">
                <a:latin typeface="+mn-lt"/>
                <a:cs typeface="Arial"/>
              </a:rPr>
              <a:t>m</a:t>
            </a:r>
            <a:r>
              <a:rPr lang="en-US" sz="2200" dirty="0">
                <a:latin typeface="+mn-lt"/>
                <a:cs typeface="Arial"/>
              </a:rPr>
              <a:t>.</a:t>
            </a:r>
          </a:p>
          <a:p>
            <a:pPr marL="223838" marR="1318036" indent="-214313">
              <a:lnSpc>
                <a:spcPct val="150000"/>
              </a:lnSpc>
              <a:spcBef>
                <a:spcPts val="135"/>
              </a:spcBef>
              <a:buFont typeface="Wingdings" panose="05000000000000000000" pitchFamily="2" charset="2"/>
              <a:buChar char="v"/>
            </a:pPr>
            <a:r>
              <a:rPr lang="en-US" sz="2200" spc="14" dirty="0">
                <a:latin typeface="+mn-lt"/>
                <a:cs typeface="Arial"/>
              </a:rPr>
              <a:t>T</a:t>
            </a:r>
            <a:r>
              <a:rPr lang="en-US" sz="2200" dirty="0">
                <a:latin typeface="+mn-lt"/>
                <a:cs typeface="Arial"/>
              </a:rPr>
              <a:t>hr</a:t>
            </a:r>
            <a:r>
              <a:rPr lang="en-US" sz="2200" spc="-7" dirty="0">
                <a:latin typeface="+mn-lt"/>
                <a:cs typeface="Arial"/>
              </a:rPr>
              <a:t>a</a:t>
            </a:r>
            <a:r>
              <a:rPr lang="en-US" sz="2200" dirty="0">
                <a:latin typeface="+mn-lt"/>
                <a:cs typeface="Arial"/>
              </a:rPr>
              <a:t>sh</a:t>
            </a:r>
            <a:r>
              <a:rPr lang="en-US" sz="2200" spc="-7" dirty="0">
                <a:latin typeface="+mn-lt"/>
                <a:cs typeface="Arial"/>
              </a:rPr>
              <a:t>i</a:t>
            </a:r>
            <a:r>
              <a:rPr lang="en-US" sz="2200" dirty="0">
                <a:latin typeface="+mn-lt"/>
                <a:cs typeface="Arial"/>
              </a:rPr>
              <a:t>ng is o</a:t>
            </a:r>
            <a:r>
              <a:rPr lang="en-US" sz="2200" spc="-7" dirty="0">
                <a:latin typeface="+mn-lt"/>
                <a:cs typeface="Arial"/>
              </a:rPr>
              <a:t>n</a:t>
            </a:r>
            <a:r>
              <a:rPr lang="en-US" sz="2200" dirty="0">
                <a:latin typeface="+mn-lt"/>
                <a:cs typeface="Arial"/>
              </a:rPr>
              <a:t>e of</a:t>
            </a:r>
            <a:r>
              <a:rPr lang="en-US" sz="2200" spc="3" dirty="0">
                <a:latin typeface="+mn-lt"/>
                <a:cs typeface="Arial"/>
              </a:rPr>
              <a:t> </a:t>
            </a:r>
            <a:r>
              <a:rPr lang="en-US" sz="2200" dirty="0">
                <a:latin typeface="+mn-lt"/>
                <a:cs typeface="Arial"/>
              </a:rPr>
              <a:t>the</a:t>
            </a:r>
            <a:r>
              <a:rPr lang="en-US" sz="2200" spc="-11" dirty="0">
                <a:latin typeface="+mn-lt"/>
                <a:cs typeface="Arial"/>
              </a:rPr>
              <a:t> </a:t>
            </a:r>
            <a:r>
              <a:rPr lang="en-US" sz="2200" spc="7" dirty="0">
                <a:latin typeface="+mn-lt"/>
                <a:cs typeface="Arial"/>
              </a:rPr>
              <a:t>m</a:t>
            </a:r>
            <a:r>
              <a:rPr lang="en-US" sz="2200" spc="-7" dirty="0">
                <a:latin typeface="+mn-lt"/>
                <a:cs typeface="Arial"/>
              </a:rPr>
              <a:t>a</a:t>
            </a:r>
            <a:r>
              <a:rPr lang="en-US" sz="2200" dirty="0">
                <a:latin typeface="+mn-lt"/>
                <a:cs typeface="Arial"/>
              </a:rPr>
              <a:t>in </a:t>
            </a:r>
            <a:r>
              <a:rPr lang="en-US" sz="2200" spc="-7" dirty="0">
                <a:latin typeface="+mn-lt"/>
                <a:cs typeface="Arial"/>
              </a:rPr>
              <a:t>p</a:t>
            </a:r>
            <a:r>
              <a:rPr lang="en-US" sz="2200" dirty="0">
                <a:latin typeface="+mn-lt"/>
                <a:cs typeface="Arial"/>
              </a:rPr>
              <a:t>rob</a:t>
            </a:r>
            <a:r>
              <a:rPr lang="en-US" sz="2200" spc="-7" dirty="0">
                <a:latin typeface="+mn-lt"/>
                <a:cs typeface="Arial"/>
              </a:rPr>
              <a:t>l</a:t>
            </a:r>
            <a:r>
              <a:rPr lang="en-US" sz="2200" dirty="0">
                <a:latin typeface="+mn-lt"/>
                <a:cs typeface="Arial"/>
              </a:rPr>
              <a:t>em of</a:t>
            </a:r>
            <a:r>
              <a:rPr lang="en-US" sz="2200" spc="3" dirty="0">
                <a:latin typeface="+mn-lt"/>
                <a:cs typeface="Arial"/>
              </a:rPr>
              <a:t> </a:t>
            </a:r>
            <a:r>
              <a:rPr lang="en-US" sz="2200" dirty="0">
                <a:latin typeface="+mn-lt"/>
                <a:cs typeface="Arial"/>
              </a:rPr>
              <a:t>B</a:t>
            </a:r>
            <a:r>
              <a:rPr lang="en-US" sz="2200" spc="-11" dirty="0">
                <a:latin typeface="+mn-lt"/>
                <a:cs typeface="Arial"/>
              </a:rPr>
              <a:t>a</a:t>
            </a:r>
            <a:r>
              <a:rPr lang="en-US" sz="2200" dirty="0">
                <a:latin typeface="+mn-lt"/>
                <a:cs typeface="Arial"/>
              </a:rPr>
              <a:t>ck</a:t>
            </a:r>
            <a:r>
              <a:rPr lang="en-US" sz="2200" spc="7" dirty="0">
                <a:latin typeface="+mn-lt"/>
                <a:cs typeface="Arial"/>
              </a:rPr>
              <a:t>t</a:t>
            </a:r>
            <a:r>
              <a:rPr lang="en-US" sz="2200" dirty="0">
                <a:latin typeface="+mn-lt"/>
                <a:cs typeface="Arial"/>
              </a:rPr>
              <a:t>r</a:t>
            </a:r>
            <a:r>
              <a:rPr lang="en-US" sz="2200" spc="-7" dirty="0">
                <a:latin typeface="+mn-lt"/>
                <a:cs typeface="Arial"/>
              </a:rPr>
              <a:t>a</a:t>
            </a:r>
            <a:r>
              <a:rPr lang="en-US" sz="2200" dirty="0">
                <a:latin typeface="+mn-lt"/>
                <a:cs typeface="Arial"/>
              </a:rPr>
              <a:t>cki</a:t>
            </a:r>
            <a:r>
              <a:rPr lang="en-US" sz="2200" spc="-7" dirty="0">
                <a:latin typeface="+mn-lt"/>
                <a:cs typeface="Arial"/>
              </a:rPr>
              <a:t>n</a:t>
            </a:r>
            <a:r>
              <a:rPr lang="en-US" sz="2200" spc="14" dirty="0">
                <a:latin typeface="+mn-lt"/>
                <a:cs typeface="Arial"/>
              </a:rPr>
              <a:t>g</a:t>
            </a:r>
            <a:r>
              <a:rPr lang="en-US" sz="2200" dirty="0">
                <a:latin typeface="+mn-lt"/>
                <a:cs typeface="Arial"/>
              </a:rPr>
              <a:t>. </a:t>
            </a:r>
          </a:p>
          <a:p>
            <a:endParaRPr lang="en-US" sz="22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888" y="245285"/>
            <a:ext cx="3379643" cy="443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25">
              <a:lnSpc>
                <a:spcPts val="2528"/>
              </a:lnSpc>
              <a:spcBef>
                <a:spcPts val="126"/>
              </a:spcBef>
            </a:pP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B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a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ck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t</a:t>
            </a:r>
            <a:r>
              <a:rPr lang="en-US" sz="4000" spc="-7" dirty="0">
                <a:solidFill>
                  <a:srgbClr val="0070C0"/>
                </a:solidFill>
                <a:latin typeface="+mn-lt"/>
                <a:cs typeface="Arial"/>
              </a:rPr>
              <a:t>r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ack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i</a:t>
            </a:r>
            <a:r>
              <a:rPr lang="en-US" sz="4000" spc="3" dirty="0">
                <a:solidFill>
                  <a:srgbClr val="0070C0"/>
                </a:solidFill>
                <a:latin typeface="+mn-lt"/>
                <a:cs typeface="Arial"/>
              </a:rPr>
              <a:t>n</a:t>
            </a:r>
            <a:r>
              <a:rPr lang="en-US" sz="4000" dirty="0">
                <a:solidFill>
                  <a:srgbClr val="0070C0"/>
                </a:solidFill>
                <a:latin typeface="+mn-lt"/>
                <a:cs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74268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10044</TotalTime>
  <Words>1380</Words>
  <Application>Microsoft Office PowerPoint</Application>
  <PresentationFormat>On-screen Show (4:3)</PresentationFormat>
  <Paragraphs>326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Fahad Ahmed</cp:lastModifiedBy>
  <cp:revision>313</cp:revision>
  <dcterms:created xsi:type="dcterms:W3CDTF">2017-10-29T02:20:52Z</dcterms:created>
  <dcterms:modified xsi:type="dcterms:W3CDTF">2022-04-03T05:32:42Z</dcterms:modified>
</cp:coreProperties>
</file>