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11" r:id="rId3"/>
    <p:sldId id="257" r:id="rId4"/>
    <p:sldId id="312" r:id="rId5"/>
    <p:sldId id="314" r:id="rId6"/>
    <p:sldId id="313" r:id="rId7"/>
    <p:sldId id="315" r:id="rId8"/>
    <p:sldId id="289" r:id="rId9"/>
    <p:sldId id="258" r:id="rId10"/>
    <p:sldId id="316" r:id="rId11"/>
    <p:sldId id="259" r:id="rId12"/>
    <p:sldId id="317" r:id="rId13"/>
    <p:sldId id="260" r:id="rId14"/>
    <p:sldId id="266" r:id="rId15"/>
    <p:sldId id="267" r:id="rId16"/>
    <p:sldId id="268" r:id="rId17"/>
    <p:sldId id="271" r:id="rId18"/>
    <p:sldId id="272" r:id="rId19"/>
    <p:sldId id="269" r:id="rId20"/>
    <p:sldId id="277" r:id="rId21"/>
    <p:sldId id="278" r:id="rId22"/>
    <p:sldId id="270" r:id="rId23"/>
    <p:sldId id="279" r:id="rId24"/>
    <p:sldId id="280" r:id="rId25"/>
    <p:sldId id="273" r:id="rId26"/>
    <p:sldId id="281" r:id="rId27"/>
    <p:sldId id="282" r:id="rId28"/>
    <p:sldId id="274" r:id="rId29"/>
    <p:sldId id="283" r:id="rId30"/>
    <p:sldId id="284" r:id="rId31"/>
    <p:sldId id="275" r:id="rId32"/>
    <p:sldId id="276" r:id="rId33"/>
    <p:sldId id="286" r:id="rId34"/>
    <p:sldId id="287" r:id="rId35"/>
    <p:sldId id="319" r:id="rId36"/>
    <p:sldId id="320" r:id="rId37"/>
    <p:sldId id="322" r:id="rId38"/>
    <p:sldId id="323" r:id="rId39"/>
    <p:sldId id="324" r:id="rId40"/>
    <p:sldId id="325" r:id="rId41"/>
    <p:sldId id="326" r:id="rId42"/>
    <p:sldId id="327" r:id="rId43"/>
    <p:sldId id="330" r:id="rId44"/>
    <p:sldId id="331" r:id="rId45"/>
    <p:sldId id="332" r:id="rId46"/>
    <p:sldId id="321" r:id="rId47"/>
    <p:sldId id="318" r:id="rId48"/>
    <p:sldId id="288" r:id="rId49"/>
    <p:sldId id="308" r:id="rId50"/>
    <p:sldId id="292" r:id="rId51"/>
    <p:sldId id="294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33" r:id="rId65"/>
    <p:sldId id="334" r:id="rId66"/>
    <p:sldId id="309" r:id="rId67"/>
    <p:sldId id="291" r:id="rId68"/>
    <p:sldId id="329" r:id="rId69"/>
    <p:sldId id="328" r:id="rId70"/>
    <p:sldId id="290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3702E9-85DB-446F-A8AE-116A1CCA228F}" type="datetimeFigureOut">
              <a:rPr lang="en-US" smtClean="0"/>
              <a:pPr/>
              <a:t>18-Apr-22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33CF1C2-E9A5-49BF-944A-DF2033DAFE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/prim-algorithm" TargetMode="External"/><Relationship Id="rId2" Type="http://schemas.openxmlformats.org/officeDocument/2006/relationships/hyperlink" Target="https://www.programiz.com/dsa/kruskal-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xmlns="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1" y="5380037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2190498"/>
            <a:ext cx="3905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207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679221" y="3932236"/>
            <a:ext cx="5527188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b="1" dirty="0" smtClean="0">
                <a:solidFill>
                  <a:srgbClr val="C00000"/>
                </a:solidFill>
              </a:rPr>
              <a:t>Lecture</a:t>
            </a:r>
            <a:r>
              <a:rPr lang="en-US" sz="3600" b="1" smtClean="0">
                <a:solidFill>
                  <a:srgbClr val="C00000"/>
                </a:solidFill>
              </a:rPr>
              <a:t>: 21</a:t>
            </a:r>
            <a:endParaRPr lang="en-US" sz="3600" b="1" dirty="0">
              <a:solidFill>
                <a:srgbClr val="C00000"/>
              </a:solidFill>
            </a:endParaRP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Minimum Spanning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E4767-7C70-461C-8A66-0F441CF0A22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00F5A6-7548-4922-AAC0-BB3F1B3E1CE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41288"/>
            <a:ext cx="8824913" cy="698500"/>
          </a:xfrm>
        </p:spPr>
        <p:txBody>
          <a:bodyPr/>
          <a:lstStyle/>
          <a:p>
            <a:r>
              <a:rPr lang="en-US" altLang="en-US" smtClean="0"/>
              <a:t>Computing MST–Unweighted Graphs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46150"/>
            <a:ext cx="8604250" cy="1806575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 smtClean="0"/>
              <a:t>What if the graph is </a:t>
            </a:r>
            <a:r>
              <a:rPr lang="en-US" dirty="0" err="1" smtClean="0">
                <a:solidFill>
                  <a:schemeClr val="accent6"/>
                </a:solidFill>
              </a:rPr>
              <a:t>unweighted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6"/>
                </a:solidFill>
              </a:rPr>
              <a:t>all edge weights are equal</a:t>
            </a:r>
            <a:r>
              <a:rPr lang="en-US" dirty="0" smtClean="0"/>
              <a:t>?</a:t>
            </a:r>
          </a:p>
          <a:p>
            <a:pPr marL="933450" lvl="1" indent="-533400">
              <a:defRPr/>
            </a:pPr>
            <a:r>
              <a:rPr lang="en-US" dirty="0" smtClean="0"/>
              <a:t>Simply run </a:t>
            </a:r>
            <a:r>
              <a:rPr lang="en-US" dirty="0" smtClean="0">
                <a:solidFill>
                  <a:srgbClr val="C00000"/>
                </a:solidFill>
              </a:rPr>
              <a:t>BFS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DFS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C00000"/>
                </a:solidFill>
              </a:rPr>
              <a:t>resulting tree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chemeClr val="accent6"/>
                </a:solidFill>
              </a:rPr>
              <a:t>MST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482975" y="3248025"/>
            <a:ext cx="2051050" cy="2119313"/>
            <a:chOff x="123344" y="2908300"/>
            <a:chExt cx="2050746" cy="2120633"/>
          </a:xfrm>
        </p:grpSpPr>
        <p:sp>
          <p:nvSpPr>
            <p:cNvPr id="5" name="Oval 4"/>
            <p:cNvSpPr/>
            <p:nvPr/>
          </p:nvSpPr>
          <p:spPr bwMode="auto">
            <a:xfrm>
              <a:off x="1056656" y="2908300"/>
              <a:ext cx="463481" cy="44954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405877" y="3710487"/>
              <a:ext cx="463481" cy="44795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710609" y="3689836"/>
              <a:ext cx="463481" cy="44795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109036" y="4517440"/>
              <a:ext cx="463481" cy="44954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E</a:t>
              </a:r>
            </a:p>
          </p:txBody>
        </p:sp>
        <p:cxnSp>
          <p:nvCxnSpPr>
            <p:cNvPr id="7204" name="Straight Connector 2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 rot="16200000" flipH="1">
              <a:off x="744012" y="4150281"/>
              <a:ext cx="491715" cy="375357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5" name="Straight Connector 27"/>
            <p:cNvCxnSpPr>
              <a:cxnSpLocks noChangeShapeType="1"/>
              <a:stCxn id="6" idx="7"/>
              <a:endCxn id="5" idx="3"/>
            </p:cNvCxnSpPr>
            <p:nvPr/>
          </p:nvCxnSpPr>
          <p:spPr bwMode="auto">
            <a:xfrm rot="5400000" flipH="1" flipV="1">
              <a:off x="721786" y="3372175"/>
              <a:ext cx="483778" cy="322969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6" name="Straight Connector 30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 rot="16200000" flipH="1">
              <a:off x="1384040" y="3360669"/>
              <a:ext cx="463284" cy="325485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1"/>
            <p:cNvSpPr/>
            <p:nvPr/>
          </p:nvSpPr>
          <p:spPr bwMode="auto">
            <a:xfrm>
              <a:off x="123344" y="4579390"/>
              <a:ext cx="463481" cy="44954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7208" name="Straight Connector 26"/>
            <p:cNvCxnSpPr>
              <a:cxnSpLocks noChangeShapeType="1"/>
              <a:endCxn id="22" idx="0"/>
            </p:cNvCxnSpPr>
            <p:nvPr/>
          </p:nvCxnSpPr>
          <p:spPr bwMode="auto">
            <a:xfrm rot="5400000">
              <a:off x="262953" y="4245914"/>
              <a:ext cx="425923" cy="241589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09" name="Straight Connector 26"/>
            <p:cNvCxnSpPr>
              <a:cxnSpLocks noChangeShapeType="1"/>
              <a:endCxn id="8" idx="0"/>
            </p:cNvCxnSpPr>
            <p:nvPr/>
          </p:nvCxnSpPr>
          <p:spPr bwMode="auto">
            <a:xfrm rot="16200000" flipH="1">
              <a:off x="745837" y="3922424"/>
              <a:ext cx="1155388" cy="35813"/>
            </a:xfrm>
            <a:prstGeom prst="line">
              <a:avLst/>
            </a:prstGeom>
            <a:noFill/>
            <a:ln w="349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702300" y="3802063"/>
            <a:ext cx="1077913" cy="595312"/>
            <a:chOff x="2917860" y="3236360"/>
            <a:chExt cx="1078786" cy="595901"/>
          </a:xfrm>
        </p:grpSpPr>
        <p:sp>
          <p:nvSpPr>
            <p:cNvPr id="30" name="TextBox 29"/>
            <p:cNvSpPr txBox="1"/>
            <p:nvPr/>
          </p:nvSpPr>
          <p:spPr>
            <a:xfrm>
              <a:off x="2989356" y="3236360"/>
              <a:ext cx="969159" cy="3686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BFS(A)</a:t>
              </a:r>
            </a:p>
          </p:txBody>
        </p:sp>
        <p:sp>
          <p:nvSpPr>
            <p:cNvPr id="31" name="Right Arrow 30"/>
            <p:cNvSpPr/>
            <p:nvPr/>
          </p:nvSpPr>
          <p:spPr bwMode="auto">
            <a:xfrm>
              <a:off x="2917860" y="3503324"/>
              <a:ext cx="1078786" cy="328937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924675" y="3308350"/>
            <a:ext cx="1938338" cy="1916113"/>
            <a:chOff x="4592602" y="2579527"/>
            <a:chExt cx="1937730" cy="1915149"/>
          </a:xfrm>
        </p:grpSpPr>
        <p:sp>
          <p:nvSpPr>
            <p:cNvPr id="33" name="Oval 32"/>
            <p:cNvSpPr/>
            <p:nvPr/>
          </p:nvSpPr>
          <p:spPr bwMode="auto">
            <a:xfrm>
              <a:off x="5330558" y="2579527"/>
              <a:ext cx="464991" cy="44903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4732258" y="3279263"/>
              <a:ext cx="463405" cy="44745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6066927" y="3360184"/>
              <a:ext cx="463405" cy="44903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382929" y="3366531"/>
              <a:ext cx="464992" cy="45062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E</a:t>
              </a:r>
            </a:p>
          </p:txBody>
        </p:sp>
        <p:cxnSp>
          <p:nvCxnSpPr>
            <p:cNvPr id="7193" name="Straight Connector 27"/>
            <p:cNvCxnSpPr>
              <a:cxnSpLocks noChangeShapeType="1"/>
              <a:stCxn id="34" idx="7"/>
              <a:endCxn id="33" idx="3"/>
            </p:cNvCxnSpPr>
            <p:nvPr/>
          </p:nvCxnSpPr>
          <p:spPr bwMode="auto">
            <a:xfrm rot="5400000" flipH="1" flipV="1">
              <a:off x="5072892" y="3017716"/>
              <a:ext cx="381036" cy="271598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Straight Connector 30"/>
            <p:cNvCxnSpPr>
              <a:cxnSpLocks noChangeShapeType="1"/>
              <a:stCxn id="33" idx="5"/>
              <a:endCxn id="35" idx="1"/>
            </p:cNvCxnSpPr>
            <p:nvPr/>
          </p:nvCxnSpPr>
          <p:spPr bwMode="auto">
            <a:xfrm rot="16200000" flipH="1">
              <a:off x="5699186" y="2990800"/>
              <a:ext cx="463284" cy="407678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39"/>
            <p:cNvSpPr/>
            <p:nvPr/>
          </p:nvSpPr>
          <p:spPr bwMode="auto">
            <a:xfrm>
              <a:off x="4592602" y="4045639"/>
              <a:ext cx="463405" cy="44903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7196" name="Straight Connector 26"/>
            <p:cNvCxnSpPr>
              <a:cxnSpLocks noChangeShapeType="1"/>
              <a:stCxn id="34" idx="4"/>
              <a:endCxn id="40" idx="0"/>
            </p:cNvCxnSpPr>
            <p:nvPr/>
          </p:nvCxnSpPr>
          <p:spPr bwMode="auto">
            <a:xfrm rot="5400000">
              <a:off x="4734417" y="3816108"/>
              <a:ext cx="319265" cy="139344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7" name="Straight Connector 26"/>
            <p:cNvCxnSpPr>
              <a:cxnSpLocks noChangeShapeType="1"/>
              <a:stCxn id="33" idx="4"/>
              <a:endCxn id="36" idx="0"/>
            </p:cNvCxnSpPr>
            <p:nvPr/>
          </p:nvCxnSpPr>
          <p:spPr bwMode="auto">
            <a:xfrm rot="16200000" flipH="1">
              <a:off x="5420028" y="3171861"/>
              <a:ext cx="338530" cy="52388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349250" y="3411538"/>
            <a:ext cx="1958975" cy="1843087"/>
            <a:chOff x="4448764" y="4839841"/>
            <a:chExt cx="1958278" cy="1843230"/>
          </a:xfrm>
        </p:grpSpPr>
        <p:sp>
          <p:nvSpPr>
            <p:cNvPr id="49" name="Oval 48"/>
            <p:cNvSpPr/>
            <p:nvPr/>
          </p:nvSpPr>
          <p:spPr bwMode="auto">
            <a:xfrm>
              <a:off x="5280318" y="4839841"/>
              <a:ext cx="463385" cy="44929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34390" y="5570148"/>
              <a:ext cx="463385" cy="44771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943657" y="5724147"/>
              <a:ext cx="463385" cy="44929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075604" y="6203609"/>
              <a:ext cx="463385" cy="449298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E</a:t>
              </a:r>
            </a:p>
          </p:txBody>
        </p:sp>
        <p:cxnSp>
          <p:nvCxnSpPr>
            <p:cNvPr id="7184" name="Straight Connector 27"/>
            <p:cNvCxnSpPr>
              <a:cxnSpLocks noChangeShapeType="1"/>
              <a:stCxn id="50" idx="0"/>
              <a:endCxn id="49" idx="3"/>
            </p:cNvCxnSpPr>
            <p:nvPr/>
          </p:nvCxnSpPr>
          <p:spPr bwMode="auto">
            <a:xfrm rot="5400000" flipH="1" flipV="1">
              <a:off x="5034001" y="5255774"/>
              <a:ext cx="346299" cy="281375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Straight Connector 30"/>
            <p:cNvCxnSpPr>
              <a:cxnSpLocks noChangeShapeType="1"/>
              <a:stCxn id="49" idx="5"/>
              <a:endCxn id="51" idx="1"/>
            </p:cNvCxnSpPr>
            <p:nvPr/>
          </p:nvCxnSpPr>
          <p:spPr bwMode="auto">
            <a:xfrm rot="16200000" flipH="1">
              <a:off x="5560484" y="5338444"/>
              <a:ext cx="566026" cy="335759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4"/>
            <p:cNvSpPr/>
            <p:nvPr/>
          </p:nvSpPr>
          <p:spPr bwMode="auto">
            <a:xfrm>
              <a:off x="4448764" y="6233774"/>
              <a:ext cx="463385" cy="449297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7187" name="Straight Connector 26"/>
            <p:cNvCxnSpPr>
              <a:cxnSpLocks noChangeShapeType="1"/>
              <a:stCxn id="50" idx="3"/>
              <a:endCxn id="55" idx="0"/>
            </p:cNvCxnSpPr>
            <p:nvPr/>
          </p:nvCxnSpPr>
          <p:spPr bwMode="auto">
            <a:xfrm rot="5400000">
              <a:off x="4650515" y="5981749"/>
              <a:ext cx="282083" cy="222034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Straight Connector 26"/>
            <p:cNvCxnSpPr>
              <a:cxnSpLocks noChangeShapeType="1"/>
              <a:stCxn id="50" idx="5"/>
              <a:endCxn id="52" idx="0"/>
            </p:cNvCxnSpPr>
            <p:nvPr/>
          </p:nvCxnSpPr>
          <p:spPr bwMode="auto">
            <a:xfrm rot="16200000" flipH="1">
              <a:off x="5143177" y="6038900"/>
              <a:ext cx="251261" cy="76909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2465388" y="3790950"/>
            <a:ext cx="1089025" cy="615950"/>
            <a:chOff x="2630183" y="3781426"/>
            <a:chExt cx="1089204" cy="615912"/>
          </a:xfrm>
        </p:grpSpPr>
        <p:sp>
          <p:nvSpPr>
            <p:cNvPr id="75" name="TextBox 74"/>
            <p:cNvSpPr txBox="1"/>
            <p:nvPr/>
          </p:nvSpPr>
          <p:spPr>
            <a:xfrm>
              <a:off x="2730211" y="3781426"/>
              <a:ext cx="989176" cy="3698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DFS(A)</a:t>
              </a:r>
            </a:p>
          </p:txBody>
        </p:sp>
        <p:sp>
          <p:nvSpPr>
            <p:cNvPr id="76" name="Right Arrow 75"/>
            <p:cNvSpPr/>
            <p:nvPr/>
          </p:nvSpPr>
          <p:spPr bwMode="auto">
            <a:xfrm rot="10800000">
              <a:off x="2630183" y="4068746"/>
              <a:ext cx="1078089" cy="328592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779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MST – Weighted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Brute Force</a:t>
            </a:r>
            <a:endParaRPr lang="en-US" sz="4400" dirty="0" smtClean="0"/>
          </a:p>
          <a:p>
            <a:endParaRPr lang="en-US" sz="3200" dirty="0"/>
          </a:p>
          <a:p>
            <a:r>
              <a:rPr lang="en-US" sz="3200" dirty="0" smtClean="0"/>
              <a:t>Find all spanning tree and select the one with minimum total weight.</a:t>
            </a:r>
          </a:p>
          <a:p>
            <a:r>
              <a:rPr lang="en-US" sz="3200" dirty="0" smtClean="0"/>
              <a:t>Complexity: Exponential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99AC72-7D94-4762-8FAF-0BC203C06B7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altLang="en-US" smtClean="0"/>
              <a:t>Computing MST – Weighted Graphs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46150"/>
            <a:ext cx="8604250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dirty="0"/>
              <a:t>We will present two </a:t>
            </a:r>
            <a:r>
              <a:rPr lang="en-US" dirty="0">
                <a:solidFill>
                  <a:srgbClr val="CC3300"/>
                </a:solidFill>
              </a:rPr>
              <a:t>greedy algorithms</a:t>
            </a:r>
            <a:r>
              <a:rPr lang="en-US" dirty="0"/>
              <a:t> for computing </a:t>
            </a:r>
            <a:r>
              <a:rPr lang="en-US" dirty="0" smtClean="0"/>
              <a:t>MSTs in weighted graphs</a:t>
            </a:r>
            <a:endParaRPr lang="en-US" dirty="0"/>
          </a:p>
          <a:p>
            <a:pPr marL="914400" lvl="1" indent="-457200">
              <a:defRPr/>
            </a:pPr>
            <a:r>
              <a:rPr lang="en-US" dirty="0" err="1"/>
              <a:t>Kruskal’s</a:t>
            </a:r>
            <a:r>
              <a:rPr lang="en-US" dirty="0"/>
              <a:t> Algorithm</a:t>
            </a:r>
          </a:p>
          <a:p>
            <a:pPr marL="914400" lvl="1" indent="-457200">
              <a:defRPr/>
            </a:pPr>
            <a:r>
              <a:rPr lang="en-US" dirty="0"/>
              <a:t>Prim’s </a:t>
            </a:r>
            <a:r>
              <a:rPr lang="en-US" dirty="0" smtClean="0"/>
              <a:t>Algorithm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greedy algorithm</a:t>
            </a:r>
          </a:p>
          <a:p>
            <a:pPr marL="800100" lvl="1" indent="-342900">
              <a:buFont typeface="Comic Sans MS" pitchFamily="66" charset="0"/>
              <a:buChar char="−"/>
              <a:defRPr/>
            </a:pPr>
            <a:r>
              <a:rPr lang="en-US" dirty="0" smtClean="0">
                <a:cs typeface="Times New Roman" pitchFamily="18" charset="0"/>
              </a:rPr>
              <a:t>always makes choices that 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currently </a:t>
            </a:r>
            <a:r>
              <a:rPr lang="en-US" dirty="0" smtClean="0">
                <a:cs typeface="Times New Roman" pitchFamily="18" charset="0"/>
              </a:rPr>
              <a:t>seem the best</a:t>
            </a:r>
          </a:p>
          <a:p>
            <a:pPr marL="800100" lvl="1" indent="-342900">
              <a:buFont typeface="Comic Sans MS" pitchFamily="66" charset="0"/>
              <a:buChar char="−"/>
              <a:defRPr/>
            </a:pP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Short-sighted</a:t>
            </a:r>
            <a:r>
              <a:rPr lang="en-US" dirty="0" smtClean="0">
                <a:cs typeface="Times New Roman" pitchFamily="18" charset="0"/>
              </a:rPr>
              <a:t> – no consideration of long-term or global issues</a:t>
            </a:r>
          </a:p>
          <a:p>
            <a:pPr marL="800100" lvl="1" indent="-342900">
              <a:buFont typeface="Comic Sans MS" pitchFamily="66" charset="0"/>
              <a:buChar char="−"/>
              <a:defRPr/>
            </a:pPr>
            <a:r>
              <a:rPr lang="en-US" dirty="0" smtClean="0">
                <a:cs typeface="Times New Roman" pitchFamily="18" charset="0"/>
              </a:rPr>
              <a:t>Locally optimal does not always mean globally optimal. but works in some cases, e.g., MST, shortest-paths, Huffman coding,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96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grows one edge at a time</a:t>
            </a:r>
          </a:p>
          <a:p>
            <a:r>
              <a:rPr lang="en-US" dirty="0" smtClean="0"/>
              <a:t>Assume, prior to each iteration, A is a subset of some minimum spanning tree.</a:t>
            </a:r>
          </a:p>
          <a:p>
            <a:r>
              <a:rPr lang="en-US" dirty="0" smtClean="0"/>
              <a:t>At each step, we determine an edge (u, v) that we can add to A [A U (</a:t>
            </a:r>
            <a:r>
              <a:rPr lang="en-US" dirty="0" err="1" smtClean="0"/>
              <a:t>u,v</a:t>
            </a:r>
            <a:r>
              <a:rPr lang="en-US" dirty="0" smtClean="0"/>
              <a:t>)] and A still remain a subset of minimum spanning tree</a:t>
            </a:r>
          </a:p>
          <a:p>
            <a:pPr lvl="1"/>
            <a:r>
              <a:rPr lang="en-US" dirty="0" smtClean="0"/>
              <a:t>This edge is called safe edge.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Algorithm</a:t>
            </a:r>
          </a:p>
          <a:p>
            <a:pPr lvl="2">
              <a:buNone/>
            </a:pPr>
            <a:r>
              <a:rPr lang="en-US" dirty="0" smtClean="0"/>
              <a:t>GENERIC-MST(G, w)</a:t>
            </a:r>
          </a:p>
          <a:p>
            <a:pPr lvl="2">
              <a:buNone/>
            </a:pPr>
            <a:r>
              <a:rPr lang="en-US" dirty="0" smtClean="0"/>
              <a:t>1 A =</a:t>
            </a:r>
            <a:r>
              <a:rPr lang="en-US" dirty="0" smtClean="0">
                <a:latin typeface="Century Schoolbook"/>
              </a:rPr>
              <a:t>Ǿ</a:t>
            </a:r>
            <a:r>
              <a:rPr lang="en-US" dirty="0" smtClean="0"/>
              <a:t> ;</a:t>
            </a:r>
          </a:p>
          <a:p>
            <a:pPr lvl="2">
              <a:buNone/>
            </a:pPr>
            <a:r>
              <a:rPr lang="en-US" dirty="0" smtClean="0"/>
              <a:t>2 </a:t>
            </a:r>
            <a:r>
              <a:rPr lang="en-US" b="1" dirty="0" smtClean="0"/>
              <a:t>while A does not form a spanning tree</a:t>
            </a:r>
          </a:p>
          <a:p>
            <a:pPr lvl="2">
              <a:buNone/>
            </a:pPr>
            <a:r>
              <a:rPr lang="en-US" dirty="0" smtClean="0"/>
              <a:t>3 find an edge .u; / that is safe for A</a:t>
            </a:r>
          </a:p>
          <a:p>
            <a:pPr lvl="2">
              <a:buNone/>
            </a:pPr>
            <a:r>
              <a:rPr lang="pt-BR" dirty="0" smtClean="0"/>
              <a:t>4 A = A U {(u, v)}</a:t>
            </a:r>
          </a:p>
          <a:p>
            <a:pPr lvl="2">
              <a:buNone/>
            </a:pPr>
            <a:r>
              <a:rPr lang="en-US" dirty="0" smtClean="0"/>
              <a:t>5 </a:t>
            </a:r>
            <a:r>
              <a:rPr lang="en-US" b="1" dirty="0" smtClean="0"/>
              <a:t>return 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Cut</a:t>
            </a:r>
            <a:r>
              <a:rPr lang="en-US" dirty="0" smtClean="0"/>
              <a:t> in a graph is a partition of its vertices into 2 non-empty set.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crossing edge</a:t>
            </a:r>
            <a:r>
              <a:rPr lang="en-US" dirty="0" smtClean="0"/>
              <a:t> connects a vertex in one set with a vertex in the other set.</a:t>
            </a:r>
          </a:p>
          <a:p>
            <a:r>
              <a:rPr lang="en-US" b="1" dirty="0" smtClean="0"/>
              <a:t>Cut property</a:t>
            </a:r>
            <a:r>
              <a:rPr lang="en-US" dirty="0" smtClean="0"/>
              <a:t>: Given any cut, the crossing edge of min weight is in MST.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550" y="4267200"/>
            <a:ext cx="383990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1" y="4387856"/>
            <a:ext cx="2362200" cy="147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Suppose min-weight crossing edge e is not in MST</a:t>
            </a:r>
          </a:p>
          <a:p>
            <a:r>
              <a:rPr lang="en-US" sz="2000" dirty="0" smtClean="0"/>
              <a:t>Some other crossing edge f should be in MST otherwise the graph will not be connected.</a:t>
            </a:r>
          </a:p>
          <a:p>
            <a:pPr lvl="1"/>
            <a:r>
              <a:rPr lang="en-US" sz="2000" dirty="0" smtClean="0"/>
              <a:t>So, adding e to MST creates a cycle</a:t>
            </a:r>
          </a:p>
          <a:p>
            <a:pPr lvl="1"/>
            <a:r>
              <a:rPr lang="en-US" sz="2000" dirty="0" smtClean="0"/>
              <a:t>Removing f and adding e is also a spanning tree</a:t>
            </a:r>
          </a:p>
          <a:p>
            <a:pPr lvl="1"/>
            <a:r>
              <a:rPr lang="en-US" sz="2000" dirty="0" smtClean="0"/>
              <a:t>Since weight of e&lt;weight of f</a:t>
            </a:r>
          </a:p>
          <a:p>
            <a:pPr lvl="2"/>
            <a:r>
              <a:rPr lang="en-US" sz="1600" dirty="0" smtClean="0"/>
              <a:t>ST with e will have lower weight than ST with f.</a:t>
            </a:r>
          </a:p>
          <a:p>
            <a:pPr lvl="3"/>
            <a:r>
              <a:rPr lang="en-US" sz="1600" dirty="0" smtClean="0"/>
              <a:t>This is a contradiction. So, f can’t be in MST </a:t>
            </a: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656031"/>
            <a:ext cx="3810000" cy="199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495800" y="55626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420" y="981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8" y="2638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88" y="914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47342" y="678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8889" y="684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9588" y="1184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12458" y="1303783"/>
            <a:ext cx="7669530" cy="1138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spcBef>
                <a:spcPts val="229"/>
              </a:spcBef>
            </a:pPr>
            <a:r>
              <a:rPr lang="en-US" sz="5400" dirty="0">
                <a:solidFill>
                  <a:srgbClr val="FFFEE9"/>
                </a:solidFill>
                <a:latin typeface="Times New Roman"/>
                <a:cs typeface="Times New Roman"/>
              </a:rPr>
              <a:t>Minimum Spanning Tree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E4767-7C70-461C-8A66-0F441CF0A2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non-black.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non-black.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82000" cy="48737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Tree: Connected Acyclic Graph</a:t>
            </a:r>
          </a:p>
          <a:p>
            <a:endParaRPr lang="en-US" sz="2800" dirty="0" smtClean="0"/>
          </a:p>
          <a:p>
            <a:r>
              <a:rPr lang="en-US" sz="2800" dirty="0" smtClean="0"/>
              <a:t>Spanning Tree: A tree that contains all vertices.</a:t>
            </a:r>
          </a:p>
          <a:p>
            <a:pPr lvl="1"/>
            <a:r>
              <a:rPr lang="en-US" sz="2400" dirty="0" smtClean="0"/>
              <a:t>Formal definition: Given an connected weighted graph G, a Spanning tree is a subgraph that connects all vertices and acyclic.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Minimum Spanning tree:</a:t>
            </a:r>
          </a:p>
          <a:p>
            <a:pPr lvl="1"/>
            <a:r>
              <a:rPr lang="en-US" sz="2400" dirty="0" smtClean="0"/>
              <a:t>Given a graph(V,E) and edge weights function w: E -&gt; R, find the spanning tree of minimum weight.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non-black.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MST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Start with all edge colored gray. [No edge is selected to be in MST]</a:t>
            </a:r>
          </a:p>
          <a:p>
            <a:r>
              <a:rPr lang="en-US" sz="2000" dirty="0" smtClean="0"/>
              <a:t>Find a cut with no black crossing edge;  color the min-weight crossing edge black.</a:t>
            </a:r>
          </a:p>
          <a:p>
            <a:r>
              <a:rPr lang="en-US" sz="2000" dirty="0" smtClean="0"/>
              <a:t>Repeat until v-1 edges are colored black</a:t>
            </a:r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1219200" y="35814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467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3A3A3A"/>
                </a:solidFill>
                <a:latin typeface="Work Sans"/>
              </a:rPr>
              <a:t>Prim’s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the prim's algorithm work?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" y="768927"/>
            <a:ext cx="838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610B38"/>
                </a:solidFill>
              </a:rPr>
              <a:t>How does the prim's algorithm work?</a:t>
            </a:r>
          </a:p>
          <a:p>
            <a:pPr algn="just"/>
            <a:r>
              <a:rPr lang="en-US" sz="2200" dirty="0">
                <a:solidFill>
                  <a:srgbClr val="333333"/>
                </a:solidFill>
              </a:rPr>
              <a:t>Prim's algorithm is a greedy algorithm that starts from one vertex and continue to add the edges with the smallest weight until the goal is reached. </a:t>
            </a:r>
            <a:endParaRPr lang="en-US" sz="2200" dirty="0" smtClean="0">
              <a:solidFill>
                <a:srgbClr val="333333"/>
              </a:solidFill>
            </a:endParaRPr>
          </a:p>
          <a:p>
            <a:pPr algn="just"/>
            <a:endParaRPr lang="en-US" sz="2200" dirty="0">
              <a:solidFill>
                <a:srgbClr val="333333"/>
              </a:solidFill>
            </a:endParaRPr>
          </a:p>
          <a:p>
            <a:pPr algn="just"/>
            <a:r>
              <a:rPr lang="en-US" sz="2200" dirty="0" smtClean="0">
                <a:solidFill>
                  <a:srgbClr val="333333"/>
                </a:solidFill>
              </a:rPr>
              <a:t>The </a:t>
            </a:r>
            <a:r>
              <a:rPr lang="en-US" sz="2200" dirty="0">
                <a:solidFill>
                  <a:srgbClr val="333333"/>
                </a:solidFill>
              </a:rPr>
              <a:t>steps to implement the prim's algorithm are given as follows </a:t>
            </a:r>
            <a:r>
              <a:rPr lang="en-US" sz="2200" dirty="0" smtClean="0">
                <a:solidFill>
                  <a:srgbClr val="333333"/>
                </a:solidFill>
              </a:rPr>
              <a:t>–</a:t>
            </a:r>
          </a:p>
          <a:p>
            <a:pPr algn="just"/>
            <a:endParaRPr lang="en-US" sz="2200" dirty="0" smtClean="0">
              <a:solidFill>
                <a:srgbClr val="333333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Remove all loops and parallel </a:t>
            </a:r>
            <a:r>
              <a:rPr lang="en-US" sz="2400" dirty="0" smtClean="0"/>
              <a:t>edges. Then Initialize </a:t>
            </a:r>
            <a:r>
              <a:rPr lang="en-US" sz="2400" dirty="0"/>
              <a:t>the minimum spanning tree with a vertex chosen at random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Find all the edges that connect the tree to new vertices, find the minimum and add it to the </a:t>
            </a:r>
            <a:r>
              <a:rPr lang="en-US" sz="2400" dirty="0" smtClean="0"/>
              <a:t>tree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Keep repeating step 2 until we get a minimum spanning tree</a:t>
            </a:r>
          </a:p>
          <a:p>
            <a:pPr algn="just"/>
            <a:endParaRPr lang="en-US" sz="2200" dirty="0" smtClean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 for Prim’s Algorithm</a:t>
            </a:r>
          </a:p>
        </p:txBody>
      </p:sp>
      <p:pic>
        <p:nvPicPr>
          <p:cNvPr id="1026" name="Picture 2" descr="https://www.softwaretestinghelp.com/wp-content/qa/uploads/2019/09/Pseudocode-for-Prim%E2%80%99s-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30799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algorithm</a:t>
            </a:r>
          </a:p>
        </p:txBody>
      </p:sp>
      <p:pic>
        <p:nvPicPr>
          <p:cNvPr id="12290" name="Picture 2" descr="Start with a weigh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127176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1676400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euclid_circular_a"/>
              </a:rPr>
              <a:t>Start with a weighted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algorithm</a:t>
            </a:r>
          </a:p>
        </p:txBody>
      </p:sp>
      <p:pic>
        <p:nvPicPr>
          <p:cNvPr id="13314" name="Picture 2" descr="Choose the edge with the least weight, if there are more than 1, choose any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3188730"/>
            <a:ext cx="6953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1621422"/>
            <a:ext cx="8229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Choose the edge with the least weight, if there are more than 1, choose anyone </a:t>
            </a:r>
          </a:p>
        </p:txBody>
      </p:sp>
    </p:spTree>
    <p:extLst>
      <p:ext uri="{BB962C8B-B14F-4D97-AF65-F5344CB8AC3E}">
        <p14:creationId xmlns:p14="http://schemas.microsoft.com/office/powerpoint/2010/main" val="295763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algorithm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1790699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Choose the next shortest edge and add it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2" descr="Choose the next shortest edge and add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599" y="3121592"/>
            <a:ext cx="7467600" cy="245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0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A1252F-1F1A-45DA-8C8C-5B91BE0DA90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altLang="en-US" smtClean="0"/>
              <a:t>Spanning Tree: 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89000"/>
            <a:ext cx="8604250" cy="194468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Spanning tree </a:t>
            </a:r>
            <a:r>
              <a:rPr lang="en-US" dirty="0" smtClean="0"/>
              <a:t>= a </a:t>
            </a:r>
            <a:r>
              <a:rPr lang="en-US" dirty="0" smtClean="0">
                <a:solidFill>
                  <a:schemeClr val="accent6"/>
                </a:solidFill>
              </a:rPr>
              <a:t>subset of edges </a:t>
            </a:r>
            <a:r>
              <a:rPr lang="en-US" dirty="0" smtClean="0"/>
              <a:t>from a connected graph that: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  <a:ea typeface="+mn-ea"/>
                <a:cs typeface="+mn-cs"/>
              </a:rPr>
              <a:t>touches all vertices </a:t>
            </a:r>
            <a:r>
              <a:rPr lang="en-US" dirty="0" smtClean="0">
                <a:ea typeface="+mn-ea"/>
                <a:cs typeface="+mn-cs"/>
              </a:rPr>
              <a:t>in the graph (</a:t>
            </a:r>
            <a:r>
              <a:rPr lang="en-US" dirty="0" smtClean="0">
                <a:solidFill>
                  <a:schemeClr val="accent6"/>
                </a:solidFill>
                <a:ea typeface="+mn-ea"/>
                <a:cs typeface="+mn-cs"/>
              </a:rPr>
              <a:t>spans</a:t>
            </a:r>
            <a:r>
              <a:rPr lang="en-US" dirty="0" smtClean="0">
                <a:ea typeface="+mn-ea"/>
                <a:cs typeface="+mn-cs"/>
              </a:rPr>
              <a:t> the graph)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6"/>
                </a:solidFill>
                <a:ea typeface="+mn-ea"/>
                <a:cs typeface="+mn-cs"/>
              </a:rPr>
              <a:t>forms a tree </a:t>
            </a:r>
            <a:r>
              <a:rPr lang="en-US" dirty="0" smtClean="0">
                <a:ea typeface="+mn-ea"/>
                <a:cs typeface="+mn-cs"/>
              </a:rPr>
              <a:t>(is connected and contains no cycles)</a:t>
            </a:r>
            <a:endParaRPr lang="nb-NO" dirty="0" smtClean="0"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1057275" y="2908300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252413" y="3709988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895475" y="3668713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1109663" y="4518025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D</a:t>
            </a:r>
          </a:p>
        </p:txBody>
      </p:sp>
      <p:cxnSp>
        <p:nvCxnSpPr>
          <p:cNvPr id="3081" name="Straight Connector 26"/>
          <p:cNvCxnSpPr>
            <a:cxnSpLocks noChangeShapeType="1"/>
            <a:stCxn id="23" idx="5"/>
            <a:endCxn id="25" idx="1"/>
          </p:cNvCxnSpPr>
          <p:nvPr/>
        </p:nvCxnSpPr>
        <p:spPr bwMode="auto">
          <a:xfrm rot="16200000" flipH="1">
            <a:off x="665957" y="4072731"/>
            <a:ext cx="493712" cy="5302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Straight Connector 27"/>
          <p:cNvCxnSpPr>
            <a:cxnSpLocks noChangeShapeType="1"/>
            <a:stCxn id="23" idx="7"/>
            <a:endCxn id="20" idx="3"/>
          </p:cNvCxnSpPr>
          <p:nvPr/>
        </p:nvCxnSpPr>
        <p:spPr bwMode="auto">
          <a:xfrm rot="5400000" flipH="1" flipV="1">
            <a:off x="645319" y="3294856"/>
            <a:ext cx="482600" cy="47783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Straight Connector 30"/>
          <p:cNvCxnSpPr>
            <a:cxnSpLocks noChangeShapeType="1"/>
            <a:stCxn id="20" idx="5"/>
            <a:endCxn id="24" idx="1"/>
          </p:cNvCxnSpPr>
          <p:nvPr/>
        </p:nvCxnSpPr>
        <p:spPr bwMode="auto">
          <a:xfrm rot="16200000" flipH="1">
            <a:off x="1487487" y="3259138"/>
            <a:ext cx="441325" cy="5080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Connector 35"/>
          <p:cNvCxnSpPr>
            <a:cxnSpLocks noChangeShapeType="1"/>
            <a:stCxn id="25" idx="7"/>
            <a:endCxn id="24" idx="3"/>
          </p:cNvCxnSpPr>
          <p:nvPr/>
        </p:nvCxnSpPr>
        <p:spPr bwMode="auto">
          <a:xfrm rot="5400000" flipH="1" flipV="1">
            <a:off x="1466850" y="4089400"/>
            <a:ext cx="533400" cy="4572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Straight Connector 41"/>
          <p:cNvCxnSpPr>
            <a:cxnSpLocks noChangeShapeType="1"/>
            <a:stCxn id="20" idx="4"/>
            <a:endCxn id="25" idx="0"/>
          </p:cNvCxnSpPr>
          <p:nvPr/>
        </p:nvCxnSpPr>
        <p:spPr bwMode="auto">
          <a:xfrm rot="16200000" flipH="1">
            <a:off x="735013" y="3911600"/>
            <a:ext cx="1160462" cy="523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Straight Connector 43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715963" y="3892550"/>
            <a:ext cx="1179512" cy="4127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193675" y="5035550"/>
            <a:ext cx="27813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A weighted graph</a:t>
            </a:r>
            <a:endParaRPr lang="en-US" sz="2000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4459288" y="5048250"/>
            <a:ext cx="32035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Three spanning trees</a:t>
            </a:r>
            <a:endParaRPr lang="en-US" sz="2000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44525" y="3284538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622425" y="3206750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9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62063" y="4083050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76300" y="3619500"/>
            <a:ext cx="3254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9925" y="4249738"/>
            <a:ext cx="325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687513" y="4198938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879725" y="2933700"/>
            <a:ext cx="1758950" cy="1970088"/>
            <a:chOff x="2879725" y="2933700"/>
            <a:chExt cx="1758950" cy="1970088"/>
          </a:xfrm>
        </p:grpSpPr>
        <p:sp>
          <p:nvSpPr>
            <p:cNvPr id="95" name="Oval 94"/>
            <p:cNvSpPr/>
            <p:nvPr/>
          </p:nvSpPr>
          <p:spPr bwMode="auto">
            <a:xfrm>
              <a:off x="3530600" y="2933700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2879725" y="3735388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175125" y="3719513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556000" y="4454525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3123" name="Straight Connector 98"/>
            <p:cNvCxnSpPr>
              <a:cxnSpLocks noChangeShapeType="1"/>
              <a:stCxn id="96" idx="5"/>
              <a:endCxn id="98" idx="1"/>
            </p:cNvCxnSpPr>
            <p:nvPr/>
          </p:nvCxnSpPr>
          <p:spPr bwMode="auto">
            <a:xfrm rot="16200000" flipH="1">
              <a:off x="3248819" y="4144169"/>
              <a:ext cx="401638" cy="34925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4" name="Straight Connector 101"/>
            <p:cNvCxnSpPr>
              <a:cxnSpLocks noChangeShapeType="1"/>
              <a:stCxn id="98" idx="7"/>
              <a:endCxn id="97" idx="3"/>
            </p:cNvCxnSpPr>
            <p:nvPr/>
          </p:nvCxnSpPr>
          <p:spPr bwMode="auto">
            <a:xfrm rot="5400000" flipH="1" flipV="1">
              <a:off x="3888581" y="4166395"/>
              <a:ext cx="415925" cy="290512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5" name="Straight Connector 102"/>
            <p:cNvCxnSpPr>
              <a:cxnSpLocks noChangeShapeType="1"/>
              <a:stCxn id="95" idx="4"/>
              <a:endCxn id="98" idx="0"/>
            </p:cNvCxnSpPr>
            <p:nvPr/>
          </p:nvCxnSpPr>
          <p:spPr bwMode="auto">
            <a:xfrm rot="16200000" flipH="1">
              <a:off x="3239294" y="3906044"/>
              <a:ext cx="1071562" cy="2540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TextBox 146"/>
            <p:cNvSpPr txBox="1"/>
            <p:nvPr/>
          </p:nvSpPr>
          <p:spPr>
            <a:xfrm>
              <a:off x="3722688" y="3851275"/>
              <a:ext cx="325437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043363" y="4211638"/>
              <a:ext cx="3270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94050" y="42624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7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978400" y="2946400"/>
            <a:ext cx="1758950" cy="1970088"/>
            <a:chOff x="4978400" y="2946400"/>
            <a:chExt cx="1758950" cy="1970088"/>
          </a:xfrm>
        </p:grpSpPr>
        <p:sp>
          <p:nvSpPr>
            <p:cNvPr id="105" name="Oval 104"/>
            <p:cNvSpPr/>
            <p:nvPr/>
          </p:nvSpPr>
          <p:spPr bwMode="auto">
            <a:xfrm>
              <a:off x="5629275" y="2946400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978400" y="3748088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273800" y="3732213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656263" y="4467225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3113" name="Straight Connector 108"/>
            <p:cNvCxnSpPr>
              <a:cxnSpLocks noChangeShapeType="1"/>
              <a:stCxn id="106" idx="5"/>
              <a:endCxn id="108" idx="1"/>
            </p:cNvCxnSpPr>
            <p:nvPr/>
          </p:nvCxnSpPr>
          <p:spPr bwMode="auto">
            <a:xfrm rot="16200000" flipH="1">
              <a:off x="5347494" y="4156869"/>
              <a:ext cx="401638" cy="34925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4" name="Straight Connector 110"/>
            <p:cNvCxnSpPr>
              <a:cxnSpLocks noChangeShapeType="1"/>
              <a:stCxn id="105" idx="5"/>
              <a:endCxn id="107" idx="1"/>
            </p:cNvCxnSpPr>
            <p:nvPr/>
          </p:nvCxnSpPr>
          <p:spPr bwMode="auto">
            <a:xfrm rot="16200000" flipH="1">
              <a:off x="5949950" y="3406775"/>
              <a:ext cx="468313" cy="315913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5" name="Straight Connector 113"/>
            <p:cNvCxnSpPr>
              <a:cxnSpLocks noChangeShapeType="1"/>
              <a:stCxn id="106" idx="6"/>
              <a:endCxn id="107" idx="2"/>
            </p:cNvCxnSpPr>
            <p:nvPr/>
          </p:nvCxnSpPr>
          <p:spPr bwMode="auto">
            <a:xfrm flipV="1">
              <a:off x="5441950" y="3957638"/>
              <a:ext cx="831850" cy="14287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" name="TextBox 149"/>
            <p:cNvSpPr txBox="1"/>
            <p:nvPr/>
          </p:nvSpPr>
          <p:spPr>
            <a:xfrm>
              <a:off x="6103938" y="3309938"/>
              <a:ext cx="3270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24500" y="3632200"/>
              <a:ext cx="3270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41925" y="42751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7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7026275" y="2946400"/>
            <a:ext cx="1758950" cy="1970088"/>
            <a:chOff x="7026275" y="2946400"/>
            <a:chExt cx="1758950" cy="1970088"/>
          </a:xfrm>
        </p:grpSpPr>
        <p:sp>
          <p:nvSpPr>
            <p:cNvPr id="115" name="Oval 114"/>
            <p:cNvSpPr/>
            <p:nvPr/>
          </p:nvSpPr>
          <p:spPr bwMode="auto">
            <a:xfrm>
              <a:off x="7677150" y="2946400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026275" y="3748088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8321675" y="3732213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2550" y="4467225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3103" name="Straight Connector 118"/>
            <p:cNvCxnSpPr>
              <a:cxnSpLocks noChangeShapeType="1"/>
              <a:stCxn id="116" idx="5"/>
              <a:endCxn id="118" idx="1"/>
            </p:cNvCxnSpPr>
            <p:nvPr/>
          </p:nvCxnSpPr>
          <p:spPr bwMode="auto">
            <a:xfrm rot="16200000" flipH="1">
              <a:off x="7395369" y="4156869"/>
              <a:ext cx="401638" cy="34925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4" name="Straight Connector 120"/>
            <p:cNvCxnSpPr>
              <a:cxnSpLocks noChangeShapeType="1"/>
              <a:stCxn id="115" idx="5"/>
              <a:endCxn id="117" idx="1"/>
            </p:cNvCxnSpPr>
            <p:nvPr/>
          </p:nvCxnSpPr>
          <p:spPr bwMode="auto">
            <a:xfrm rot="16200000" flipH="1">
              <a:off x="7997031" y="3405982"/>
              <a:ext cx="468313" cy="31750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5" name="Straight Connector 121"/>
            <p:cNvCxnSpPr>
              <a:cxnSpLocks noChangeShapeType="1"/>
              <a:stCxn id="118" idx="7"/>
              <a:endCxn id="117" idx="3"/>
            </p:cNvCxnSpPr>
            <p:nvPr/>
          </p:nvCxnSpPr>
          <p:spPr bwMode="auto">
            <a:xfrm rot="5400000" flipH="1" flipV="1">
              <a:off x="8036719" y="4179094"/>
              <a:ext cx="415925" cy="290513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TextBox 152"/>
            <p:cNvSpPr txBox="1"/>
            <p:nvPr/>
          </p:nvSpPr>
          <p:spPr>
            <a:xfrm>
              <a:off x="7289800" y="42751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229600" y="42497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78800" y="3271838"/>
              <a:ext cx="325438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682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algorithm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1790699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Choose the next shortest edge that doesn't create a cycle and add it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2" descr="Choose the next shortest edge and add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599" y="3121592"/>
            <a:ext cx="7467600" cy="245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19400"/>
            <a:ext cx="4095749" cy="235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algorithm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1790699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Choose the next shortest edge that doesn't create a cycle and add it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Picture 2" descr="Choose the next shortest edge that doesn't create a cycle and add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2" y="2475214"/>
            <a:ext cx="7258178" cy="30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5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algorithm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4800" y="1790699"/>
            <a:ext cx="8229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Repeat until you have a spanning tree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2" descr="Repeat until you have a spanning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2475214"/>
            <a:ext cx="7620000" cy="30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</a:t>
            </a:r>
            <a:r>
              <a:rPr lang="en-US" dirty="0" smtClean="0"/>
              <a:t>algorithm (2)</a:t>
            </a:r>
            <a:endParaRPr lang="en-US" dirty="0"/>
          </a:p>
        </p:txBody>
      </p:sp>
      <p:pic>
        <p:nvPicPr>
          <p:cNvPr id="21506" name="Picture 2" descr="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80" y="1905000"/>
            <a:ext cx="68943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</a:t>
            </a:r>
            <a:r>
              <a:rPr lang="en-US" dirty="0" smtClean="0"/>
              <a:t>algorithm (2)</a:t>
            </a:r>
            <a:endParaRPr lang="en-US" dirty="0"/>
          </a:p>
        </p:txBody>
      </p:sp>
      <p:pic>
        <p:nvPicPr>
          <p:cNvPr id="22530" name="Picture 2" descr="https://techdifferences.com/wp-content/uploads/2018/06/Soluti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327571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Prim's </a:t>
            </a:r>
            <a:r>
              <a:rPr lang="en-US" dirty="0" smtClean="0"/>
              <a:t>algorithm (2)</a:t>
            </a:r>
            <a:endParaRPr lang="en-US" dirty="0"/>
          </a:p>
        </p:txBody>
      </p:sp>
      <p:pic>
        <p:nvPicPr>
          <p:cNvPr id="23554" name="Picture 2" descr="https://techdifferences.com/wp-content/uploads/2018/06/Solution-part-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153400" cy="383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7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prim's </a:t>
            </a:r>
            <a:r>
              <a:rPr lang="en-US" dirty="0"/>
              <a:t>algorithm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7401"/>
              </p:ext>
            </p:extLst>
          </p:nvPr>
        </p:nvGraphicFramePr>
        <p:xfrm>
          <a:off x="477982" y="2286000"/>
          <a:ext cx="7827818" cy="2597840"/>
        </p:xfrm>
        <a:graphic>
          <a:graphicData uri="http://schemas.openxmlformats.org/drawingml/2006/table">
            <a:tbl>
              <a:tblPr/>
              <a:tblGrid>
                <a:gridCol w="3913909">
                  <a:extLst>
                    <a:ext uri="{9D8B030D-6E8A-4147-A177-3AD203B41FA5}">
                      <a16:colId xmlns:a16="http://schemas.microsoft.com/office/drawing/2014/main" xmlns="" val="2436349433"/>
                    </a:ext>
                  </a:extLst>
                </a:gridCol>
                <a:gridCol w="3913909">
                  <a:extLst>
                    <a:ext uri="{9D8B030D-6E8A-4147-A177-3AD203B41FA5}">
                      <a16:colId xmlns:a16="http://schemas.microsoft.com/office/drawing/2014/main" xmlns="" val="2951227940"/>
                    </a:ext>
                  </a:extLst>
                </a:gridCol>
              </a:tblGrid>
              <a:tr h="7726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structure used for the minimum edge weight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47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7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47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Time Complexity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47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47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47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2190960"/>
                  </a:ext>
                </a:extLst>
              </a:tr>
              <a:tr h="6969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Adjacency matrix, linear searching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O(|V|</a:t>
                      </a:r>
                      <a:r>
                        <a:rPr lang="en-US" baseline="30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4054609"/>
                  </a:ext>
                </a:extLst>
              </a:tr>
              <a:tr h="42422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Adjacency list and binary heap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O(|E| log |V|)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0685101"/>
                  </a:ext>
                </a:extLst>
              </a:tr>
              <a:tr h="6969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Adjacency list and Fibonacci heap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O(|E|+ |V| log |V|)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791335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0118" y="1493312"/>
            <a:ext cx="360708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ter-bold"/>
              </a:rPr>
              <a:t>Time Complexity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7467600" cy="1143000"/>
          </a:xfrm>
        </p:spPr>
        <p:txBody>
          <a:bodyPr/>
          <a:lstStyle/>
          <a:p>
            <a:pPr algn="ctr"/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ALgorithm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all loops and Parallel Edges</a:t>
            </a:r>
          </a:p>
          <a:p>
            <a:r>
              <a:rPr lang="en-US" dirty="0" smtClean="0"/>
              <a:t>Arrange </a:t>
            </a:r>
            <a:r>
              <a:rPr lang="en-US" dirty="0"/>
              <a:t>all edges in their increasing order of weight</a:t>
            </a:r>
          </a:p>
          <a:p>
            <a:r>
              <a:rPr lang="en-US" dirty="0" smtClean="0"/>
              <a:t>Add the edge which has the least weightage</a:t>
            </a:r>
          </a:p>
          <a:p>
            <a:r>
              <a:rPr lang="en-US" dirty="0" smtClean="0"/>
              <a:t>Select the next shortest edge which does not create a cycle</a:t>
            </a:r>
          </a:p>
          <a:p>
            <a:r>
              <a:rPr lang="en-US" dirty="0" smtClean="0"/>
              <a:t>Repeat step 2 until all vertices have been connected.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pseudocode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Algorithm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𝐾𝑟𝑢𝑠𝑘𝑎𝑙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1 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=∅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2 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3      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𝑀𝑎𝑘𝑒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4 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𝑠𝑜𝑟𝑡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𝑎𝑠𝑐𝑒𝑛𝑑𝑖𝑛𝑔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𝑜𝑟𝑑𝑒𝑟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5  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6       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7               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8               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𝑈𝑛𝑖𝑜𝑛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9  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𝑟𝑒𝑡𝑢𝑟𝑛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3200" b="0" dirty="0" smtClean="0"/>
              </a:p>
              <a:p>
                <a:pPr marL="0" indent="0">
                  <a:buNone/>
                </a:pPr>
                <a:endParaRPr lang="en-US" sz="3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24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72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A1252F-1F1A-45DA-8C8C-5B91BE0DA90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altLang="en-US" dirty="0" smtClean="0"/>
              <a:t>Spanning Tree</a:t>
            </a:r>
            <a:r>
              <a:rPr lang="en-US" altLang="en-US" dirty="0"/>
              <a:t>: properties </a:t>
            </a:r>
            <a:endParaRPr lang="en-US" altLang="en-US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89000"/>
            <a:ext cx="8604250" cy="19446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Some of the properties of the spanning tree are listed below:</a:t>
            </a:r>
            <a:endParaRPr lang="en-US" dirty="0"/>
          </a:p>
          <a:p>
            <a:r>
              <a:rPr lang="en-US" dirty="0"/>
              <a:t>A connected graph can have </a:t>
            </a:r>
            <a:r>
              <a:rPr lang="en-US" b="1" dirty="0"/>
              <a:t>more than one spanning trees.</a:t>
            </a:r>
          </a:p>
          <a:p>
            <a:r>
              <a:rPr lang="en-US" dirty="0"/>
              <a:t>All spanning trees in a graph </a:t>
            </a:r>
            <a:r>
              <a:rPr lang="en-US" b="1" dirty="0">
                <a:solidFill>
                  <a:srgbClr val="FF0000"/>
                </a:solidFill>
              </a:rPr>
              <a:t>have the same number of nodes and edges.</a:t>
            </a:r>
          </a:p>
          <a:p>
            <a:r>
              <a:rPr lang="en-US" dirty="0"/>
              <a:t>If we remove one edge from the spanning tree, then it will become </a:t>
            </a:r>
            <a:r>
              <a:rPr lang="en-US" b="1" dirty="0"/>
              <a:t>minimally connected</a:t>
            </a:r>
            <a:r>
              <a:rPr lang="en-US" dirty="0"/>
              <a:t> and will make the graph disconnected.</a:t>
            </a:r>
          </a:p>
          <a:p>
            <a:r>
              <a:rPr lang="en-US" dirty="0"/>
              <a:t>On the other hand, adding one edge to the spanning tree will make it </a:t>
            </a:r>
            <a:r>
              <a:rPr lang="en-US" b="1" dirty="0">
                <a:solidFill>
                  <a:srgbClr val="FF0000"/>
                </a:solidFill>
              </a:rPr>
              <a:t>maximally acyclic</a:t>
            </a:r>
            <a:r>
              <a:rPr lang="en-US" dirty="0"/>
              <a:t> thereby creating a loop.</a:t>
            </a:r>
          </a:p>
          <a:p>
            <a:r>
              <a:rPr lang="en-US" dirty="0"/>
              <a:t>A spanning tree </a:t>
            </a:r>
            <a:r>
              <a:rPr lang="en-US" dirty="0">
                <a:solidFill>
                  <a:srgbClr val="FF0000"/>
                </a:solidFill>
              </a:rPr>
              <a:t>does not have a loop or a cycle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73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7467600" cy="4873752"/>
          </a:xfrm>
        </p:spPr>
        <p:txBody>
          <a:bodyPr/>
          <a:lstStyle/>
          <a:p>
            <a:r>
              <a:rPr lang="en-US" dirty="0" smtClean="0"/>
              <a:t>Given the graph below, create the MST using </a:t>
            </a:r>
            <a:r>
              <a:rPr lang="en-US" dirty="0" err="1" smtClean="0"/>
              <a:t>Kruskal’s</a:t>
            </a:r>
            <a:r>
              <a:rPr lang="en-US" dirty="0" smtClean="0"/>
              <a:t> algorithm.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110206"/>
            <a:ext cx="6400800" cy="2223794"/>
            <a:chOff x="1219200" y="3581400"/>
            <a:chExt cx="6400800" cy="2223794"/>
          </a:xfrm>
        </p:grpSpPr>
        <p:sp>
          <p:nvSpPr>
            <p:cNvPr id="5" name="Oval 4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4" name="Straight Connector 13"/>
            <p:cNvCxnSpPr>
              <a:stCxn id="5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05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Initial Set.</a:t>
            </a:r>
          </a:p>
          <a:p>
            <a:r>
              <a:rPr lang="en-US" sz="2000" dirty="0" smtClean="0"/>
              <a:t>One vertex in each node</a:t>
            </a:r>
          </a:p>
          <a:p>
            <a:r>
              <a:rPr lang="en-US" sz="2000" dirty="0" smtClean="0"/>
              <a:t>Edges are arranged in ascending order of cost.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3335020"/>
            <a:ext cx="5410200" cy="1915026"/>
            <a:chOff x="1219200" y="3657600"/>
            <a:chExt cx="6400800" cy="2057400"/>
          </a:xfrm>
        </p:grpSpPr>
        <p:sp>
          <p:nvSpPr>
            <p:cNvPr id="5" name="Oval 4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35802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6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G-H.</a:t>
            </a:r>
          </a:p>
          <a:p>
            <a:r>
              <a:rPr lang="en-US" sz="2000" dirty="0" smtClean="0"/>
              <a:t>As G and H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3703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G-H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4" name="Group 3"/>
            <p:cNvGrpSpPr/>
            <p:nvPr/>
          </p:nvGrpSpPr>
          <p:grpSpPr>
            <a:xfrm>
              <a:off x="762000" y="3335020"/>
              <a:ext cx="5410200" cy="1915026"/>
              <a:chOff x="1219200" y="3657600"/>
              <a:chExt cx="6400800" cy="20574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192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004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239000" y="4495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114800" y="5334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943600" y="5334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286000" y="5334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3657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114800" y="3657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943600" y="3733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1985736" y="5108194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389716" y="5047521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0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G-F.</a:t>
            </a:r>
          </a:p>
          <a:p>
            <a:r>
              <a:rPr lang="en-US" sz="2000" dirty="0" smtClean="0"/>
              <a:t>As G and F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920228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G-F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14" name="Group 13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2000" y="3335020"/>
                <a:ext cx="5410200" cy="1915026"/>
                <a:chOff x="1219200" y="3657600"/>
                <a:chExt cx="6400800" cy="20574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219200" y="4495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00400" y="4495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7239000" y="4495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4114800" y="53340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</a:t>
                  </a:r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5943600" y="53340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86000" y="53340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</a:t>
                  </a: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86000" y="36576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114800" y="36576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943600" y="3733800"/>
                  <a:ext cx="381000" cy="381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1985736" y="5108194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389716" y="5047521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</a:t>
                </a:r>
                <a:endParaRPr lang="en-US" sz="2000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3531507" y="5088540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11171" y="503449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69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C-I.</a:t>
            </a:r>
          </a:p>
          <a:p>
            <a:r>
              <a:rPr lang="en-US" sz="2000" dirty="0" smtClean="0"/>
              <a:t>As C and I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07739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C-I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17" name="Group 16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762000" y="3335020"/>
                  <a:ext cx="5410200" cy="1915026"/>
                  <a:chOff x="1219200" y="3657600"/>
                  <a:chExt cx="6400800" cy="2057400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1219200" y="4495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A</a:t>
                    </a:r>
                    <a:endParaRPr lang="en-US" dirty="0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200400" y="4495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I</a:t>
                    </a:r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7239000" y="4495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4114800" y="53340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G</a:t>
                    </a:r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5943600" y="53340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2286000" y="53340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H</a:t>
                    </a:r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2286000" y="36576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4114800" y="36576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943600" y="3733800"/>
                    <a:ext cx="381000" cy="3810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985736" y="5108194"/>
                  <a:ext cx="12237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389716" y="5047521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</a:t>
                  </a:r>
                  <a:endParaRPr lang="en-US" sz="2000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3531507" y="5088540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11171" y="503449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  <a:endParaRPr lang="en-US" sz="2000" dirty="0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rot="5400000">
              <a:off x="2719331" y="3629850"/>
              <a:ext cx="529431" cy="54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887436" y="390243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3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A-B.</a:t>
            </a:r>
          </a:p>
          <a:p>
            <a:r>
              <a:rPr lang="en-US" sz="2000" dirty="0" smtClean="0"/>
              <a:t>As A and B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62803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A-B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20" name="Group 19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762000" y="3335020"/>
                    <a:ext cx="5410200" cy="1915026"/>
                    <a:chOff x="1219200" y="3657600"/>
                    <a:chExt cx="6400800" cy="205740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1219200" y="4495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p:txBody>
                </p:sp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3200400" y="4495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7239000" y="4495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4114800" y="53340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p:txBody>
                </p:sp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5943600" y="53340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2286000" y="53340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p:txBody>
                </p: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2286000" y="36576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p:txBody>
                </p: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114800" y="36576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943600" y="3733800"/>
                      <a:ext cx="381000" cy="3810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p:txBody>
                </p:sp>
              </p:grpSp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1985736" y="5108194"/>
                    <a:ext cx="12237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389716" y="5047521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1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3531507" y="5088540"/>
                  <a:ext cx="122373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4111171" y="503449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21" name="Straight Connector 20"/>
              <p:cNvCxnSpPr/>
              <p:nvPr/>
            </p:nvCxnSpPr>
            <p:spPr>
              <a:xfrm rot="5400000">
                <a:off x="2719331" y="3629850"/>
                <a:ext cx="529431" cy="5451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2887436" y="390243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  <a:endParaRPr lang="en-US" sz="2000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rot="5400000" flipH="1" flipV="1">
              <a:off x="1109152" y="3565443"/>
              <a:ext cx="529431" cy="673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212850" y="3618729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0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C-F.</a:t>
            </a:r>
          </a:p>
          <a:p>
            <a:r>
              <a:rPr lang="en-US" sz="2000" dirty="0" smtClean="0"/>
              <a:t>As C and F are not in same 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25888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C-F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62000" y="3335020"/>
                      <a:ext cx="5410200" cy="1915026"/>
                      <a:chOff x="1219200" y="3657600"/>
                      <a:chExt cx="6400800" cy="2057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12192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32004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I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72390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E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41148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G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59436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F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22860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H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22860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B</a:t>
                        </a:r>
                      </a:p>
                    </p:txBody>
                  </p:sp>
                  <p:sp>
                    <p:nvSpPr>
                      <p:cNvPr id="12" name="Oval 11"/>
                      <p:cNvSpPr/>
                      <p:nvPr/>
                    </p:nvSpPr>
                    <p:spPr>
                      <a:xfrm>
                        <a:off x="41148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C</a:t>
                        </a:r>
                      </a:p>
                    </p:txBody>
                  </p:sp>
                  <p:sp>
                    <p:nvSpPr>
                      <p:cNvPr id="13" name="Oval 12"/>
                      <p:cNvSpPr/>
                      <p:nvPr/>
                    </p:nvSpPr>
                    <p:spPr>
                      <a:xfrm>
                        <a:off x="5943600" y="3733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D</a:t>
                        </a:r>
                      </a:p>
                    </p:txBody>
                  </p:sp>
                </p:grp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985736" y="5108194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389716" y="5047521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531507" y="5088540"/>
                    <a:ext cx="12237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11171" y="503449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2719331" y="3629850"/>
                  <a:ext cx="529431" cy="5451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887436" y="390243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109152" y="3565443"/>
                <a:ext cx="529431" cy="673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212850" y="3618729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rot="16200000" flipH="1">
              <a:off x="3488561" y="3633505"/>
              <a:ext cx="1309627" cy="1318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11171" y="411244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74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G-I.</a:t>
            </a:r>
          </a:p>
          <a:p>
            <a:r>
              <a:rPr lang="en-US" sz="2000" dirty="0" smtClean="0"/>
              <a:t>As G and I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</a:t>
            </a:r>
            <a:r>
              <a:rPr lang="en-US" sz="2000" b="1" dirty="0" smtClean="0"/>
              <a:t>do not </a:t>
            </a:r>
            <a:r>
              <a:rPr lang="en-US" sz="2000" dirty="0" smtClean="0"/>
              <a:t>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5685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G-I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6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62000" y="3335020"/>
            <a:ext cx="5410200" cy="1998980"/>
            <a:chOff x="762000" y="3335020"/>
            <a:chExt cx="5410200" cy="1998980"/>
          </a:xfrm>
        </p:grpSpPr>
        <p:grpSp>
          <p:nvGrpSpPr>
            <p:cNvPr id="23" name="Group 22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62000" y="3335020"/>
                      <a:ext cx="5410200" cy="1915026"/>
                      <a:chOff x="1219200" y="3657600"/>
                      <a:chExt cx="6400800" cy="205740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12192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32004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I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7239000" y="4495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E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41148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G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59436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F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2286000" y="53340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H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22860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B</a:t>
                        </a:r>
                      </a:p>
                    </p:txBody>
                  </p:sp>
                  <p:sp>
                    <p:nvSpPr>
                      <p:cNvPr id="12" name="Oval 11"/>
                      <p:cNvSpPr/>
                      <p:nvPr/>
                    </p:nvSpPr>
                    <p:spPr>
                      <a:xfrm>
                        <a:off x="4114800" y="36576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C</a:t>
                        </a:r>
                      </a:p>
                    </p:txBody>
                  </p:sp>
                  <p:sp>
                    <p:nvSpPr>
                      <p:cNvPr id="13" name="Oval 12"/>
                      <p:cNvSpPr/>
                      <p:nvPr/>
                    </p:nvSpPr>
                    <p:spPr>
                      <a:xfrm>
                        <a:off x="5943600" y="3733800"/>
                        <a:ext cx="381000" cy="3810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D</a:t>
                        </a:r>
                      </a:p>
                    </p:txBody>
                  </p:sp>
                </p:grpSp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1985736" y="5108194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2389716" y="5047521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1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531507" y="5088540"/>
                    <a:ext cx="12237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111171" y="503449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2719331" y="3629850"/>
                  <a:ext cx="529431" cy="5451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887436" y="390243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</a:t>
                  </a:r>
                  <a:endParaRPr lang="en-US" sz="2000" dirty="0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 rot="5400000" flipH="1" flipV="1">
                <a:off x="1109152" y="3565443"/>
                <a:ext cx="529431" cy="673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212850" y="3618729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rot="16200000" flipH="1">
              <a:off x="3488561" y="3633505"/>
              <a:ext cx="1309627" cy="1318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11171" y="4112446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1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C-D.</a:t>
            </a:r>
          </a:p>
          <a:p>
            <a:r>
              <a:rPr lang="en-US" sz="2000" dirty="0" smtClean="0"/>
              <a:t>As C and D </a:t>
            </a:r>
            <a:r>
              <a:rPr lang="en-US" sz="2000" b="1" dirty="0" smtClean="0"/>
              <a:t>are not in same </a:t>
            </a:r>
            <a:r>
              <a:rPr lang="en-US" sz="2000" dirty="0" smtClean="0"/>
              <a:t>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6099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C-D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7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H-I.</a:t>
            </a:r>
          </a:p>
          <a:p>
            <a:r>
              <a:rPr lang="en-US" sz="2000" dirty="0" smtClean="0"/>
              <a:t>As H and I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</a:t>
            </a:r>
            <a:r>
              <a:rPr lang="en-US" sz="2000" b="1" dirty="0" smtClean="0"/>
              <a:t>do not </a:t>
            </a:r>
            <a:r>
              <a:rPr lang="en-US" sz="2000" dirty="0" smtClean="0"/>
              <a:t>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632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02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A1252F-1F1A-45DA-8C8C-5B91BE0DA90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altLang="en-US" dirty="0" smtClean="0"/>
              <a:t>Spanning Tree: Definition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989884" y="2097954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85022" y="2899642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1828084" y="2858367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1042272" y="3707679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D</a:t>
            </a:r>
          </a:p>
        </p:txBody>
      </p:sp>
      <p:cxnSp>
        <p:nvCxnSpPr>
          <p:cNvPr id="3081" name="Straight Connector 26"/>
          <p:cNvCxnSpPr>
            <a:cxnSpLocks noChangeShapeType="1"/>
            <a:stCxn id="23" idx="5"/>
            <a:endCxn id="25" idx="1"/>
          </p:cNvCxnSpPr>
          <p:nvPr/>
        </p:nvCxnSpPr>
        <p:spPr bwMode="auto">
          <a:xfrm rot="16200000" flipH="1">
            <a:off x="598566" y="3262385"/>
            <a:ext cx="493712" cy="5302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Straight Connector 27"/>
          <p:cNvCxnSpPr>
            <a:cxnSpLocks noChangeShapeType="1"/>
            <a:stCxn id="23" idx="7"/>
            <a:endCxn id="20" idx="3"/>
          </p:cNvCxnSpPr>
          <p:nvPr/>
        </p:nvCxnSpPr>
        <p:spPr bwMode="auto">
          <a:xfrm rot="5400000" flipH="1" flipV="1">
            <a:off x="577928" y="2484510"/>
            <a:ext cx="482600" cy="47783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Straight Connector 30"/>
          <p:cNvCxnSpPr>
            <a:cxnSpLocks noChangeShapeType="1"/>
            <a:stCxn id="20" idx="5"/>
            <a:endCxn id="24" idx="1"/>
          </p:cNvCxnSpPr>
          <p:nvPr/>
        </p:nvCxnSpPr>
        <p:spPr bwMode="auto">
          <a:xfrm rot="16200000" flipH="1">
            <a:off x="1420096" y="2448792"/>
            <a:ext cx="441325" cy="5080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Connector 35"/>
          <p:cNvCxnSpPr>
            <a:cxnSpLocks noChangeShapeType="1"/>
            <a:stCxn id="25" idx="7"/>
            <a:endCxn id="24" idx="3"/>
          </p:cNvCxnSpPr>
          <p:nvPr/>
        </p:nvCxnSpPr>
        <p:spPr bwMode="auto">
          <a:xfrm rot="5400000" flipH="1" flipV="1">
            <a:off x="1399459" y="3279054"/>
            <a:ext cx="533400" cy="4572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Straight Connector 41"/>
          <p:cNvCxnSpPr>
            <a:cxnSpLocks noChangeShapeType="1"/>
            <a:stCxn id="20" idx="4"/>
            <a:endCxn id="25" idx="0"/>
          </p:cNvCxnSpPr>
          <p:nvPr/>
        </p:nvCxnSpPr>
        <p:spPr bwMode="auto">
          <a:xfrm rot="16200000" flipH="1">
            <a:off x="667622" y="3101254"/>
            <a:ext cx="1160462" cy="523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Straight Connector 43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648572" y="3082204"/>
            <a:ext cx="1179512" cy="4127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126284" y="4225204"/>
            <a:ext cx="27813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A weighted graph</a:t>
            </a:r>
            <a:endParaRPr lang="en-US" sz="2000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26" name="Rectangle 3"/>
          <p:cNvSpPr txBox="1">
            <a:spLocks noChangeArrowheads="1"/>
          </p:cNvSpPr>
          <p:nvPr/>
        </p:nvSpPr>
        <p:spPr bwMode="auto">
          <a:xfrm>
            <a:off x="4391897" y="4237904"/>
            <a:ext cx="32035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Three spanning trees</a:t>
            </a:r>
            <a:endParaRPr lang="en-US" sz="2000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77134" y="2474192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555034" y="2396404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9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194672" y="3272704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08909" y="2809154"/>
            <a:ext cx="3254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02534" y="3439392"/>
            <a:ext cx="325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620122" y="3388592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812334" y="2123354"/>
            <a:ext cx="1758950" cy="1970088"/>
            <a:chOff x="2879725" y="2933700"/>
            <a:chExt cx="1758950" cy="1970088"/>
          </a:xfrm>
        </p:grpSpPr>
        <p:sp>
          <p:nvSpPr>
            <p:cNvPr id="95" name="Oval 94"/>
            <p:cNvSpPr/>
            <p:nvPr/>
          </p:nvSpPr>
          <p:spPr bwMode="auto">
            <a:xfrm>
              <a:off x="3530600" y="2933700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2879725" y="3735388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175125" y="3719513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3556000" y="4454525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3123" name="Straight Connector 98"/>
            <p:cNvCxnSpPr>
              <a:cxnSpLocks noChangeShapeType="1"/>
              <a:stCxn id="96" idx="5"/>
              <a:endCxn id="98" idx="1"/>
            </p:cNvCxnSpPr>
            <p:nvPr/>
          </p:nvCxnSpPr>
          <p:spPr bwMode="auto">
            <a:xfrm rot="16200000" flipH="1">
              <a:off x="3248819" y="4144169"/>
              <a:ext cx="401638" cy="34925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4" name="Straight Connector 101"/>
            <p:cNvCxnSpPr>
              <a:cxnSpLocks noChangeShapeType="1"/>
              <a:stCxn id="98" idx="7"/>
              <a:endCxn id="97" idx="3"/>
            </p:cNvCxnSpPr>
            <p:nvPr/>
          </p:nvCxnSpPr>
          <p:spPr bwMode="auto">
            <a:xfrm rot="5400000" flipH="1" flipV="1">
              <a:off x="3888581" y="4166395"/>
              <a:ext cx="415925" cy="290512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5" name="Straight Connector 102"/>
            <p:cNvCxnSpPr>
              <a:cxnSpLocks noChangeShapeType="1"/>
              <a:stCxn id="95" idx="4"/>
              <a:endCxn id="98" idx="0"/>
            </p:cNvCxnSpPr>
            <p:nvPr/>
          </p:nvCxnSpPr>
          <p:spPr bwMode="auto">
            <a:xfrm rot="16200000" flipH="1">
              <a:off x="3239294" y="3906044"/>
              <a:ext cx="1071562" cy="2540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7" name="TextBox 146"/>
            <p:cNvSpPr txBox="1"/>
            <p:nvPr/>
          </p:nvSpPr>
          <p:spPr>
            <a:xfrm>
              <a:off x="3722688" y="3851275"/>
              <a:ext cx="325437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043363" y="4211638"/>
              <a:ext cx="3270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194050" y="42624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7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911009" y="2136054"/>
            <a:ext cx="1758950" cy="1970088"/>
            <a:chOff x="4978400" y="2946400"/>
            <a:chExt cx="1758950" cy="1970088"/>
          </a:xfrm>
        </p:grpSpPr>
        <p:sp>
          <p:nvSpPr>
            <p:cNvPr id="105" name="Oval 104"/>
            <p:cNvSpPr/>
            <p:nvPr/>
          </p:nvSpPr>
          <p:spPr bwMode="auto">
            <a:xfrm>
              <a:off x="5629275" y="2946400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4978400" y="3748088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6273800" y="3732213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5656263" y="4467225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3113" name="Straight Connector 108"/>
            <p:cNvCxnSpPr>
              <a:cxnSpLocks noChangeShapeType="1"/>
              <a:stCxn id="106" idx="5"/>
              <a:endCxn id="108" idx="1"/>
            </p:cNvCxnSpPr>
            <p:nvPr/>
          </p:nvCxnSpPr>
          <p:spPr bwMode="auto">
            <a:xfrm rot="16200000" flipH="1">
              <a:off x="5347494" y="4156869"/>
              <a:ext cx="401638" cy="34925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4" name="Straight Connector 110"/>
            <p:cNvCxnSpPr>
              <a:cxnSpLocks noChangeShapeType="1"/>
              <a:stCxn id="105" idx="5"/>
              <a:endCxn id="107" idx="1"/>
            </p:cNvCxnSpPr>
            <p:nvPr/>
          </p:nvCxnSpPr>
          <p:spPr bwMode="auto">
            <a:xfrm rot="16200000" flipH="1">
              <a:off x="5949950" y="3406775"/>
              <a:ext cx="468313" cy="315913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5" name="Straight Connector 113"/>
            <p:cNvCxnSpPr>
              <a:cxnSpLocks noChangeShapeType="1"/>
              <a:stCxn id="106" idx="6"/>
              <a:endCxn id="107" idx="2"/>
            </p:cNvCxnSpPr>
            <p:nvPr/>
          </p:nvCxnSpPr>
          <p:spPr bwMode="auto">
            <a:xfrm flipV="1">
              <a:off x="5441950" y="3957638"/>
              <a:ext cx="831850" cy="14287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" name="TextBox 149"/>
            <p:cNvSpPr txBox="1"/>
            <p:nvPr/>
          </p:nvSpPr>
          <p:spPr>
            <a:xfrm>
              <a:off x="6103938" y="3309938"/>
              <a:ext cx="327025" cy="369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24500" y="3632200"/>
              <a:ext cx="327025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41925" y="42751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7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958884" y="2136054"/>
            <a:ext cx="1758950" cy="1970088"/>
            <a:chOff x="7026275" y="2946400"/>
            <a:chExt cx="1758950" cy="1970088"/>
          </a:xfrm>
        </p:grpSpPr>
        <p:sp>
          <p:nvSpPr>
            <p:cNvPr id="115" name="Oval 114"/>
            <p:cNvSpPr/>
            <p:nvPr/>
          </p:nvSpPr>
          <p:spPr bwMode="auto">
            <a:xfrm>
              <a:off x="7677150" y="2946400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7026275" y="3748088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8321675" y="3732213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7702550" y="4467225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3103" name="Straight Connector 118"/>
            <p:cNvCxnSpPr>
              <a:cxnSpLocks noChangeShapeType="1"/>
              <a:stCxn id="116" idx="5"/>
              <a:endCxn id="118" idx="1"/>
            </p:cNvCxnSpPr>
            <p:nvPr/>
          </p:nvCxnSpPr>
          <p:spPr bwMode="auto">
            <a:xfrm rot="16200000" flipH="1">
              <a:off x="7395369" y="4156869"/>
              <a:ext cx="401638" cy="34925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4" name="Straight Connector 120"/>
            <p:cNvCxnSpPr>
              <a:cxnSpLocks noChangeShapeType="1"/>
              <a:stCxn id="115" idx="5"/>
              <a:endCxn id="117" idx="1"/>
            </p:cNvCxnSpPr>
            <p:nvPr/>
          </p:nvCxnSpPr>
          <p:spPr bwMode="auto">
            <a:xfrm rot="16200000" flipH="1">
              <a:off x="7997031" y="3405982"/>
              <a:ext cx="468313" cy="317500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5" name="Straight Connector 121"/>
            <p:cNvCxnSpPr>
              <a:cxnSpLocks noChangeShapeType="1"/>
              <a:stCxn id="118" idx="7"/>
              <a:endCxn id="117" idx="3"/>
            </p:cNvCxnSpPr>
            <p:nvPr/>
          </p:nvCxnSpPr>
          <p:spPr bwMode="auto">
            <a:xfrm rot="5400000" flipH="1" flipV="1">
              <a:off x="8036719" y="4179094"/>
              <a:ext cx="415925" cy="290513"/>
            </a:xfrm>
            <a:prstGeom prst="line">
              <a:avLst/>
            </a:prstGeom>
            <a:noFill/>
            <a:ln w="34925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TextBox 152"/>
            <p:cNvSpPr txBox="1"/>
            <p:nvPr/>
          </p:nvSpPr>
          <p:spPr>
            <a:xfrm>
              <a:off x="7289800" y="42751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229600" y="4249738"/>
              <a:ext cx="325438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178800" y="3271838"/>
              <a:ext cx="325438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9</a:t>
              </a:r>
            </a:p>
          </p:txBody>
        </p:sp>
      </p:grp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04775" y="1012032"/>
            <a:ext cx="860425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C00000"/>
                </a:solidFill>
                <a:latin typeface="+mn-lt"/>
              </a:rPr>
              <a:t>Minimum Spanning Tree: </a:t>
            </a:r>
            <a:r>
              <a:rPr lang="en-US" sz="2800" kern="0" dirty="0">
                <a:latin typeface="+mn-lt"/>
              </a:rPr>
              <a:t>Spanning tree with the </a:t>
            </a:r>
            <a:r>
              <a:rPr lang="en-US" sz="2800" b="1" kern="0" dirty="0">
                <a:solidFill>
                  <a:srgbClr val="002060"/>
                </a:solidFill>
                <a:latin typeface="+mn-lt"/>
              </a:rPr>
              <a:t>least total edge cost</a:t>
            </a:r>
            <a:endParaRPr lang="en-US" sz="2400" b="1" kern="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256834" y="4271386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61" name="Oval 60"/>
          <p:cNvSpPr/>
          <p:nvPr/>
        </p:nvSpPr>
        <p:spPr bwMode="auto">
          <a:xfrm>
            <a:off x="2451972" y="5073074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4095034" y="5031799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3309222" y="5881111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D</a:t>
            </a:r>
          </a:p>
        </p:txBody>
      </p:sp>
      <p:cxnSp>
        <p:nvCxnSpPr>
          <p:cNvPr id="67" name="Straight Connector 35"/>
          <p:cNvCxnSpPr>
            <a:cxnSpLocks noChangeShapeType="1"/>
            <a:stCxn id="63" idx="7"/>
            <a:endCxn id="62" idx="3"/>
          </p:cNvCxnSpPr>
          <p:nvPr/>
        </p:nvCxnSpPr>
        <p:spPr bwMode="auto">
          <a:xfrm rot="5400000" flipH="1" flipV="1">
            <a:off x="3666409" y="5452486"/>
            <a:ext cx="533400" cy="457200"/>
          </a:xfrm>
          <a:prstGeom prst="line">
            <a:avLst/>
          </a:prstGeom>
          <a:noFill/>
          <a:ln w="34925" algn="ctr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Straight Connector 43"/>
          <p:cNvCxnSpPr>
            <a:cxnSpLocks noChangeShapeType="1"/>
            <a:stCxn id="61" idx="6"/>
            <a:endCxn id="62" idx="2"/>
          </p:cNvCxnSpPr>
          <p:nvPr/>
        </p:nvCxnSpPr>
        <p:spPr bwMode="auto">
          <a:xfrm flipV="1">
            <a:off x="2915522" y="5255636"/>
            <a:ext cx="1179512" cy="41275"/>
          </a:xfrm>
          <a:prstGeom prst="line">
            <a:avLst/>
          </a:prstGeom>
          <a:noFill/>
          <a:ln w="34925" algn="ctr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2585322" y="6279506"/>
            <a:ext cx="2781300" cy="30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</a:rPr>
              <a:t>MST</a:t>
            </a:r>
            <a:endParaRPr lang="en-US" sz="2000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74497" y="5182179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75859" y="4982586"/>
            <a:ext cx="3254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87072" y="5562024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6" name="Arc 5"/>
          <p:cNvSpPr/>
          <p:nvPr/>
        </p:nvSpPr>
        <p:spPr>
          <a:xfrm>
            <a:off x="2291634" y="4473577"/>
            <a:ext cx="2882900" cy="1781681"/>
          </a:xfrm>
          <a:prstGeom prst="arc">
            <a:avLst>
              <a:gd name="adj1" fmla="val 16200000"/>
              <a:gd name="adj2" fmla="val 5515492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0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59" grpId="0"/>
      <p:bldP spid="60" grpId="0" animBg="1"/>
      <p:bldP spid="61" grpId="0" animBg="1"/>
      <p:bldP spid="62" grpId="0" animBg="1"/>
      <p:bldP spid="63" grpId="0" animBg="1"/>
      <p:bldP spid="70" grpId="0"/>
      <p:bldP spid="73" grpId="0"/>
      <p:bldP spid="74" grpId="0"/>
      <p:bldP spid="76" grpId="0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A-H.</a:t>
            </a:r>
          </a:p>
          <a:p>
            <a:r>
              <a:rPr lang="en-US" sz="2000" dirty="0" smtClean="0"/>
              <a:t>As A and H </a:t>
            </a:r>
            <a:r>
              <a:rPr lang="en-US" sz="2000" b="1" dirty="0" smtClean="0"/>
              <a:t>are not in same </a:t>
            </a:r>
            <a:r>
              <a:rPr lang="en-US" sz="2000" dirty="0" smtClean="0"/>
              <a:t>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9808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A-H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8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221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B-C.</a:t>
            </a:r>
          </a:p>
          <a:p>
            <a:r>
              <a:rPr lang="en-US" sz="2000" dirty="0" smtClean="0"/>
              <a:t>As B and C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</a:t>
            </a:r>
            <a:r>
              <a:rPr lang="en-US" sz="2000" b="1" dirty="0" smtClean="0"/>
              <a:t>do not</a:t>
            </a:r>
            <a:r>
              <a:rPr lang="en-US" sz="2000" dirty="0" smtClean="0"/>
              <a:t>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4052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6" name="Group 25"/>
            <p:cNvGrpSpPr/>
            <p:nvPr/>
          </p:nvGrpSpPr>
          <p:grpSpPr>
            <a:xfrm>
              <a:off x="762000" y="3335020"/>
              <a:ext cx="5410200" cy="1998980"/>
              <a:chOff x="762000" y="3335020"/>
              <a:chExt cx="5410200" cy="199898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4" name="Group 3"/>
                      <p:cNvGrpSpPr/>
                      <p:nvPr/>
                    </p:nvGrpSpPr>
                    <p:grpSpPr>
                      <a:xfrm>
                        <a:off x="762000" y="3335020"/>
                        <a:ext cx="5410200" cy="1915026"/>
                        <a:chOff x="1219200" y="3657600"/>
                        <a:chExt cx="6400800" cy="205740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12192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32004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I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7239000" y="4495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41148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59436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2286000" y="53340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H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22860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p:txBody>
                    </p:sp>
                    <p:sp>
                      <p:nvSpPr>
                        <p:cNvPr id="12" name="Oval 11"/>
                        <p:cNvSpPr/>
                        <p:nvPr/>
                      </p:nvSpPr>
                      <p:spPr>
                        <a:xfrm>
                          <a:off x="4114800" y="36576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p:txBody>
                    </p:sp>
                    <p:sp>
                      <p:nvSpPr>
                        <p:cNvPr id="13" name="Oval 12"/>
                        <p:cNvSpPr/>
                        <p:nvPr/>
                      </p:nvSpPr>
                      <p:spPr>
                        <a:xfrm>
                          <a:off x="5943600" y="3733800"/>
                          <a:ext cx="381000" cy="3810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p:txBody>
                    </p:sp>
                  </p:grpSp>
                  <p:cxnSp>
                    <p:nvCxnSpPr>
                      <p:cNvPr id="15" name="Straight Connector 14"/>
                      <p:cNvCxnSpPr/>
                      <p:nvPr/>
                    </p:nvCxnSpPr>
                    <p:spPr>
                      <a:xfrm>
                        <a:off x="1985736" y="5108194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389716" y="5047521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1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3531507" y="5088540"/>
                      <a:ext cx="122373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111171" y="503449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rot="5400000">
                    <a:off x="2719331" y="3629850"/>
                    <a:ext cx="529431" cy="5451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887436" y="3902436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2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rot="5400000" flipH="1" flipV="1">
                  <a:off x="1109152" y="3565443"/>
                  <a:ext cx="529431" cy="673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/>
                <p:cNvSpPr txBox="1"/>
                <p:nvPr/>
              </p:nvSpPr>
              <p:spPr>
                <a:xfrm>
                  <a:off x="1212850" y="3618729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3488561" y="3633505"/>
                <a:ext cx="1309627" cy="1318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111171" y="4112446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</a:t>
                </a:r>
                <a:endParaRPr lang="en-US" sz="2000" dirty="0"/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3531507" y="3527292"/>
              <a:ext cx="12237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128708" y="3264094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</p:grpSp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78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D-E.</a:t>
            </a:r>
          </a:p>
          <a:p>
            <a:r>
              <a:rPr lang="en-US" sz="2000" dirty="0" smtClean="0"/>
              <a:t>As D and E </a:t>
            </a:r>
            <a:r>
              <a:rPr lang="en-US" sz="2000" b="1" dirty="0" smtClean="0"/>
              <a:t>are in not same </a:t>
            </a:r>
            <a:r>
              <a:rPr lang="en-US" sz="2000" dirty="0" smtClean="0"/>
              <a:t>component,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77249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D-E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9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3264094"/>
              <a:ext cx="5410200" cy="2069906"/>
              <a:chOff x="762000" y="3264094"/>
              <a:chExt cx="5410200" cy="206990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762000" y="3335020"/>
                        <a:ext cx="5410200" cy="1998980"/>
                        <a:chOff x="762000" y="3335020"/>
                        <a:chExt cx="5410200" cy="1998980"/>
                      </a:xfrm>
                    </p:grpSpPr>
                    <p:grpSp>
                      <p:nvGrpSpPr>
                        <p:cNvPr id="4" name="Group 3"/>
                        <p:cNvGrpSpPr/>
                        <p:nvPr/>
                      </p:nvGrpSpPr>
                      <p:grpSpPr>
                        <a:xfrm>
                          <a:off x="762000" y="3335020"/>
                          <a:ext cx="5410200" cy="1915026"/>
                          <a:chOff x="1219200" y="3657600"/>
                          <a:chExt cx="6400800" cy="2057400"/>
                        </a:xfrm>
                      </p:grpSpPr>
                      <p:sp>
                        <p:nvSpPr>
                          <p:cNvPr id="5" name="Oval 4"/>
                          <p:cNvSpPr/>
                          <p:nvPr/>
                        </p:nvSpPr>
                        <p:spPr>
                          <a:xfrm>
                            <a:off x="12192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6" name="Oval 5"/>
                          <p:cNvSpPr/>
                          <p:nvPr/>
                        </p:nvSpPr>
                        <p:spPr>
                          <a:xfrm>
                            <a:off x="32004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I</a:t>
                            </a:r>
                          </a:p>
                        </p:txBody>
                      </p:sp>
                      <p:sp>
                        <p:nvSpPr>
                          <p:cNvPr id="7" name="Oval 6"/>
                          <p:cNvSpPr/>
                          <p:nvPr/>
                        </p:nvSpPr>
                        <p:spPr>
                          <a:xfrm>
                            <a:off x="72390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8" name="Oval 7"/>
                          <p:cNvSpPr/>
                          <p:nvPr/>
                        </p:nvSpPr>
                        <p:spPr>
                          <a:xfrm>
                            <a:off x="41148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G</a:t>
                            </a:r>
                          </a:p>
                        </p:txBody>
                      </p:sp>
                      <p:sp>
                        <p:nvSpPr>
                          <p:cNvPr id="9" name="Oval 8"/>
                          <p:cNvSpPr/>
                          <p:nvPr/>
                        </p:nvSpPr>
                        <p:spPr>
                          <a:xfrm>
                            <a:off x="59436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F</a:t>
                            </a:r>
                          </a:p>
                        </p:txBody>
                      </p:sp>
                      <p:sp>
                        <p:nvSpPr>
                          <p:cNvPr id="10" name="Oval 9"/>
                          <p:cNvSpPr/>
                          <p:nvPr/>
                        </p:nvSpPr>
                        <p:spPr>
                          <a:xfrm>
                            <a:off x="22860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H</a:t>
                            </a:r>
                          </a:p>
                        </p:txBody>
                      </p:sp>
                      <p:sp>
                        <p:nvSpPr>
                          <p:cNvPr id="11" name="Oval 10"/>
                          <p:cNvSpPr/>
                          <p:nvPr/>
                        </p:nvSpPr>
                        <p:spPr>
                          <a:xfrm>
                            <a:off x="22860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12" name="Oval 11"/>
                          <p:cNvSpPr/>
                          <p:nvPr/>
                        </p:nvSpPr>
                        <p:spPr>
                          <a:xfrm>
                            <a:off x="41148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C</a:t>
                            </a:r>
                          </a:p>
                        </p:txBody>
                      </p:sp>
                      <p:sp>
                        <p:nvSpPr>
                          <p:cNvPr id="13" name="Oval 12"/>
                          <p:cNvSpPr/>
                          <p:nvPr/>
                        </p:nvSpPr>
                        <p:spPr>
                          <a:xfrm>
                            <a:off x="5943600" y="3733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D</a:t>
                            </a:r>
                          </a:p>
                        </p:txBody>
                      </p: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>
                          <a:off x="1985736" y="5108194"/>
                          <a:ext cx="122373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TextBox 15"/>
                        <p:cNvSpPr txBox="1"/>
                        <p:nvPr/>
                      </p:nvSpPr>
                      <p:spPr>
                        <a:xfrm>
                          <a:off x="2389716" y="5047521"/>
                          <a:ext cx="240092" cy="2864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en-US" sz="2000" dirty="0"/>
                        </a:p>
                      </p:txBody>
                    </p:sp>
                  </p:grp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>
                        <a:off x="3531507" y="5088540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4111171" y="5034496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2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5400000">
                      <a:off x="2719331" y="3629850"/>
                      <a:ext cx="529431" cy="54517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87436" y="390243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4" name="Straight Connector 23"/>
                  <p:cNvCxnSpPr/>
                  <p:nvPr/>
                </p:nvCxnSpPr>
                <p:spPr>
                  <a:xfrm rot="5400000" flipH="1" flipV="1">
                    <a:off x="1109152" y="3565443"/>
                    <a:ext cx="529431" cy="6739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12850" y="3618729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4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7" name="Straight Connector 26"/>
                <p:cNvCxnSpPr/>
                <p:nvPr/>
              </p:nvCxnSpPr>
              <p:spPr>
                <a:xfrm rot="16200000" flipH="1">
                  <a:off x="3488561" y="3633505"/>
                  <a:ext cx="1309627" cy="1318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4111171" y="411244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531507" y="3527292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28708" y="3264094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  <a:endParaRPr lang="en-US" sz="20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5077279" y="3583265"/>
              <a:ext cx="820047" cy="58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63721" y="3618729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220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3248"/>
            <a:ext cx="62484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 the last 3 edges.</a:t>
            </a:r>
          </a:p>
          <a:p>
            <a:r>
              <a:rPr lang="en-US" sz="2000" dirty="0" smtClean="0"/>
              <a:t>E &amp; F, B &amp; H, D &amp; F </a:t>
            </a:r>
            <a:r>
              <a:rPr lang="en-US" sz="2000" b="1" dirty="0" smtClean="0"/>
              <a:t>are in same </a:t>
            </a:r>
            <a:r>
              <a:rPr lang="en-US" sz="2000" dirty="0" smtClean="0"/>
              <a:t>component, no need to connect those.</a:t>
            </a:r>
            <a:endParaRPr lang="en-US" sz="20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30570"/>
              </p:ext>
            </p:extLst>
          </p:nvPr>
        </p:nvGraphicFramePr>
        <p:xfrm>
          <a:off x="6705600" y="1828796"/>
          <a:ext cx="1295400" cy="420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Cost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G-I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C-D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H-I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A-H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B-C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D-E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E-F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B-H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8012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D-F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cxnSp>
        <p:nvCxnSpPr>
          <p:cNvPr id="34" name="Straight Connector 33"/>
          <p:cNvCxnSpPr/>
          <p:nvPr/>
        </p:nvCxnSpPr>
        <p:spPr>
          <a:xfrm rot="16200000" flipH="1">
            <a:off x="1109152" y="4345639"/>
            <a:ext cx="529431" cy="673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8443" y="4608934"/>
            <a:ext cx="240092" cy="286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</a:t>
            </a:r>
            <a:endParaRPr 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62000" y="3264094"/>
            <a:ext cx="5410200" cy="2069906"/>
            <a:chOff x="762000" y="3264094"/>
            <a:chExt cx="5410200" cy="2069906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3264094"/>
              <a:ext cx="5410200" cy="2069906"/>
              <a:chOff x="762000" y="3264094"/>
              <a:chExt cx="5410200" cy="2069906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762000" y="3335020"/>
                <a:ext cx="5410200" cy="1998980"/>
                <a:chOff x="762000" y="3335020"/>
                <a:chExt cx="5410200" cy="199898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762000" y="3335020"/>
                  <a:ext cx="5410200" cy="1998980"/>
                  <a:chOff x="762000" y="3335020"/>
                  <a:chExt cx="5410200" cy="1998980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" y="3335020"/>
                    <a:ext cx="5410200" cy="1998980"/>
                    <a:chOff x="762000" y="3335020"/>
                    <a:chExt cx="5410200" cy="1998980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762000" y="3335020"/>
                      <a:ext cx="5410200" cy="1998980"/>
                      <a:chOff x="762000" y="3335020"/>
                      <a:chExt cx="5410200" cy="1998980"/>
                    </a:xfrm>
                  </p:grpSpPr>
                  <p:grpSp>
                    <p:nvGrpSpPr>
                      <p:cNvPr id="14" name="Group 13"/>
                      <p:cNvGrpSpPr/>
                      <p:nvPr/>
                    </p:nvGrpSpPr>
                    <p:grpSpPr>
                      <a:xfrm>
                        <a:off x="762000" y="3335020"/>
                        <a:ext cx="5410200" cy="1998980"/>
                        <a:chOff x="762000" y="3335020"/>
                        <a:chExt cx="5410200" cy="1998980"/>
                      </a:xfrm>
                    </p:grpSpPr>
                    <p:grpSp>
                      <p:nvGrpSpPr>
                        <p:cNvPr id="4" name="Group 3"/>
                        <p:cNvGrpSpPr/>
                        <p:nvPr/>
                      </p:nvGrpSpPr>
                      <p:grpSpPr>
                        <a:xfrm>
                          <a:off x="762000" y="3335020"/>
                          <a:ext cx="5410200" cy="1915026"/>
                          <a:chOff x="1219200" y="3657600"/>
                          <a:chExt cx="6400800" cy="2057400"/>
                        </a:xfrm>
                      </p:grpSpPr>
                      <p:sp>
                        <p:nvSpPr>
                          <p:cNvPr id="5" name="Oval 4"/>
                          <p:cNvSpPr/>
                          <p:nvPr/>
                        </p:nvSpPr>
                        <p:spPr>
                          <a:xfrm>
                            <a:off x="12192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 smtClean="0"/>
                              <a:t>A</a:t>
                            </a:r>
                            <a:endParaRPr lang="en-US" dirty="0"/>
                          </a:p>
                        </p:txBody>
                      </p:sp>
                      <p:sp>
                        <p:nvSpPr>
                          <p:cNvPr id="6" name="Oval 5"/>
                          <p:cNvSpPr/>
                          <p:nvPr/>
                        </p:nvSpPr>
                        <p:spPr>
                          <a:xfrm>
                            <a:off x="32004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I</a:t>
                            </a:r>
                          </a:p>
                        </p:txBody>
                      </p:sp>
                      <p:sp>
                        <p:nvSpPr>
                          <p:cNvPr id="7" name="Oval 6"/>
                          <p:cNvSpPr/>
                          <p:nvPr/>
                        </p:nvSpPr>
                        <p:spPr>
                          <a:xfrm>
                            <a:off x="7239000" y="4495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8" name="Oval 7"/>
                          <p:cNvSpPr/>
                          <p:nvPr/>
                        </p:nvSpPr>
                        <p:spPr>
                          <a:xfrm>
                            <a:off x="41148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G</a:t>
                            </a:r>
                          </a:p>
                        </p:txBody>
                      </p:sp>
                      <p:sp>
                        <p:nvSpPr>
                          <p:cNvPr id="9" name="Oval 8"/>
                          <p:cNvSpPr/>
                          <p:nvPr/>
                        </p:nvSpPr>
                        <p:spPr>
                          <a:xfrm>
                            <a:off x="59436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F</a:t>
                            </a:r>
                          </a:p>
                        </p:txBody>
                      </p:sp>
                      <p:sp>
                        <p:nvSpPr>
                          <p:cNvPr id="10" name="Oval 9"/>
                          <p:cNvSpPr/>
                          <p:nvPr/>
                        </p:nvSpPr>
                        <p:spPr>
                          <a:xfrm>
                            <a:off x="2286000" y="53340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H</a:t>
                            </a:r>
                          </a:p>
                        </p:txBody>
                      </p:sp>
                      <p:sp>
                        <p:nvSpPr>
                          <p:cNvPr id="11" name="Oval 10"/>
                          <p:cNvSpPr/>
                          <p:nvPr/>
                        </p:nvSpPr>
                        <p:spPr>
                          <a:xfrm>
                            <a:off x="22860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B</a:t>
                            </a:r>
                          </a:p>
                        </p:txBody>
                      </p:sp>
                      <p:sp>
                        <p:nvSpPr>
                          <p:cNvPr id="12" name="Oval 11"/>
                          <p:cNvSpPr/>
                          <p:nvPr/>
                        </p:nvSpPr>
                        <p:spPr>
                          <a:xfrm>
                            <a:off x="4114800" y="36576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C</a:t>
                            </a:r>
                          </a:p>
                        </p:txBody>
                      </p:sp>
                      <p:sp>
                        <p:nvSpPr>
                          <p:cNvPr id="13" name="Oval 12"/>
                          <p:cNvSpPr/>
                          <p:nvPr/>
                        </p:nvSpPr>
                        <p:spPr>
                          <a:xfrm>
                            <a:off x="5943600" y="3733800"/>
                            <a:ext cx="381000" cy="3810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D</a:t>
                            </a:r>
                          </a:p>
                        </p:txBody>
                      </p:sp>
                    </p:grpSp>
                    <p:cxnSp>
                      <p:nvCxnSpPr>
                        <p:cNvPr id="15" name="Straight Connector 14"/>
                        <p:cNvCxnSpPr/>
                        <p:nvPr/>
                      </p:nvCxnSpPr>
                      <p:spPr>
                        <a:xfrm>
                          <a:off x="1985736" y="5108194"/>
                          <a:ext cx="1223736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6" name="TextBox 15"/>
                        <p:cNvSpPr txBox="1"/>
                        <p:nvPr/>
                      </p:nvSpPr>
                      <p:spPr>
                        <a:xfrm>
                          <a:off x="2389716" y="5047521"/>
                          <a:ext cx="240092" cy="28647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1400" dirty="0"/>
                            <a:t>1</a:t>
                          </a:r>
                          <a:endParaRPr lang="en-US" sz="2000" dirty="0"/>
                        </a:p>
                      </p:txBody>
                    </p:sp>
                  </p:grpSp>
                  <p:cxnSp>
                    <p:nvCxnSpPr>
                      <p:cNvPr id="18" name="Straight Connector 17"/>
                      <p:cNvCxnSpPr/>
                      <p:nvPr/>
                    </p:nvCxnSpPr>
                    <p:spPr>
                      <a:xfrm>
                        <a:off x="3531507" y="5088540"/>
                        <a:ext cx="1223736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4111171" y="5034496"/>
                        <a:ext cx="240092" cy="28647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2</a:t>
                        </a:r>
                        <a:endParaRPr lang="en-US" sz="2000" dirty="0"/>
                      </a:p>
                    </p:txBody>
                  </p:sp>
                </p:grp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rot="5400000">
                      <a:off x="2719331" y="3629850"/>
                      <a:ext cx="529431" cy="54517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87436" y="3902436"/>
                      <a:ext cx="240092" cy="28647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2</a:t>
                      </a:r>
                      <a:endParaRPr lang="en-US" sz="2000" dirty="0"/>
                    </a:p>
                  </p:txBody>
                </p:sp>
              </p:grpSp>
              <p:cxnSp>
                <p:nvCxnSpPr>
                  <p:cNvPr id="24" name="Straight Connector 23"/>
                  <p:cNvCxnSpPr/>
                  <p:nvPr/>
                </p:nvCxnSpPr>
                <p:spPr>
                  <a:xfrm rot="5400000" flipH="1" flipV="1">
                    <a:off x="1109152" y="3565443"/>
                    <a:ext cx="529431" cy="67398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212850" y="3618729"/>
                    <a:ext cx="240092" cy="2864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4</a:t>
                    </a:r>
                    <a:endParaRPr lang="en-US" sz="2000" dirty="0"/>
                  </a:p>
                </p:txBody>
              </p:sp>
            </p:grpSp>
            <p:cxnSp>
              <p:nvCxnSpPr>
                <p:cNvPr id="27" name="Straight Connector 26"/>
                <p:cNvCxnSpPr/>
                <p:nvPr/>
              </p:nvCxnSpPr>
              <p:spPr>
                <a:xfrm rot="16200000" flipH="1">
                  <a:off x="3488561" y="3633505"/>
                  <a:ext cx="1309627" cy="131805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4111171" y="4112446"/>
                  <a:ext cx="240092" cy="286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4</a:t>
                  </a:r>
                  <a:endParaRPr lang="en-US" sz="2000" dirty="0"/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>
              <a:xfrm>
                <a:off x="3531507" y="3527292"/>
                <a:ext cx="1223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128708" y="3264094"/>
                <a:ext cx="240092" cy="286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  <a:endParaRPr lang="en-US" sz="20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5077279" y="3583265"/>
              <a:ext cx="820047" cy="58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63721" y="3618729"/>
              <a:ext cx="240092" cy="286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6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– Example </a:t>
            </a:r>
            <a:br>
              <a:rPr lang="en-US" dirty="0" smtClean="0"/>
            </a:br>
            <a:r>
              <a:rPr lang="en-US" sz="1400" dirty="0" smtClean="0"/>
              <a:t>(all steps in a figure)</a:t>
            </a:r>
            <a:endParaRPr lang="en-US" dirty="0"/>
          </a:p>
        </p:txBody>
      </p:sp>
      <p:pic>
        <p:nvPicPr>
          <p:cNvPr id="24578" name="Picture 2" descr="https://techdifferences.com/wp-content/uploads/2018/06/Solution-kruskal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7848600" cy="368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5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techdifferences.com/wp-content/uploads/2018/06/Solution-kruskals-part-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2" y="1905000"/>
            <a:ext cx="7696200" cy="36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– Example </a:t>
            </a:r>
            <a:br>
              <a:rPr lang="en-US" dirty="0" smtClean="0"/>
            </a:br>
            <a:r>
              <a:rPr lang="en-US" sz="1400" dirty="0" smtClean="0"/>
              <a:t>(all steps in a figure)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Algorithm -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Algorithm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𝐾𝑟𝑢𝑠𝑘𝑎𝑙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1 </m:t>
                      </m:r>
                      <m:r>
                        <a:rPr lang="en-US" sz="1600" b="0" i="1" smtClean="0">
                          <a:latin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</a:rPr>
                        <m:t>=∅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2 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∈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3      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𝑀𝑎𝑘𝑒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4 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𝑠𝑜𝑟𝑡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𝑎𝑠𝑐𝑒𝑛𝑑𝑖𝑛𝑔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𝑜𝑟𝑑𝑒𝑟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𝑤𝑒𝑖𝑔h𝑡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5  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𝑓𝑜𝑟𝑒𝑎𝑐h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𝐺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6       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𝐹𝑖𝑛𝑑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𝑆𝑒𝑡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7               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8               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𝑈𝑛𝑖𝑜𝑛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1600" b="0" i="1" dirty="0" smtClean="0">
                  <a:latin typeface="Cambria Math"/>
                  <a:ea typeface="Cambria Math"/>
                </a:endParaRP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9  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𝑟𝑒𝑡𝑢𝑟𝑛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Complexity </a:t>
                </a:r>
              </a:p>
              <a:p>
                <a:pPr marL="640080" lvl="2" indent="0">
                  <a:buNone/>
                </a:pPr>
                <a:r>
                  <a:rPr lang="en-US" sz="1500" dirty="0" smtClean="0"/>
                  <a:t>= O(E </a:t>
                </a:r>
                <a:r>
                  <a:rPr lang="en-US" sz="1500" dirty="0" err="1" smtClean="0"/>
                  <a:t>logE</a:t>
                </a:r>
                <a:r>
                  <a:rPr lang="en-US" sz="1500" dirty="0" smtClean="0"/>
                  <a:t> + E </a:t>
                </a:r>
                <a:r>
                  <a:rPr lang="en-US" sz="1500" dirty="0" err="1" smtClean="0"/>
                  <a:t>logV</a:t>
                </a:r>
                <a:r>
                  <a:rPr lang="en-US" sz="1500" dirty="0" smtClean="0"/>
                  <a:t>) = O(E </a:t>
                </a:r>
                <a:r>
                  <a:rPr lang="en-US" sz="1500" dirty="0" err="1" smtClean="0"/>
                  <a:t>logE</a:t>
                </a:r>
                <a:r>
                  <a:rPr lang="en-US" sz="1500" dirty="0" smtClean="0"/>
                  <a:t>)</a:t>
                </a:r>
              </a:p>
              <a:p>
                <a:pPr marL="640080" lvl="2" indent="0">
                  <a:buNone/>
                </a:pPr>
                <a:r>
                  <a:rPr lang="en-US" sz="1500" dirty="0" smtClean="0"/>
                  <a:t>As </a:t>
                </a:r>
                <a:r>
                  <a:rPr lang="en-US" sz="1500" dirty="0" err="1" smtClean="0"/>
                  <a:t>E</a:t>
                </a:r>
                <a:r>
                  <a:rPr lang="en-US" sz="1500" baseline="-25000" dirty="0" err="1" smtClean="0"/>
                  <a:t>max</a:t>
                </a:r>
                <a:r>
                  <a:rPr lang="en-US" sz="1500" dirty="0" smtClean="0"/>
                  <a:t> = V</a:t>
                </a:r>
                <a:r>
                  <a:rPr lang="en-US" sz="1500" baseline="30000" dirty="0" smtClean="0"/>
                  <a:t>2</a:t>
                </a:r>
                <a:r>
                  <a:rPr lang="en-US" sz="1500" dirty="0" smtClean="0"/>
                  <a:t>, we can write O(</a:t>
                </a:r>
                <a:r>
                  <a:rPr lang="en-US" sz="1500" dirty="0" err="1" smtClean="0"/>
                  <a:t>logE</a:t>
                </a:r>
                <a:r>
                  <a:rPr lang="en-US" sz="1500" dirty="0" smtClean="0"/>
                  <a:t>) = O(</a:t>
                </a:r>
                <a:r>
                  <a:rPr lang="en-US" sz="1500" dirty="0" err="1" smtClean="0"/>
                  <a:t>logV</a:t>
                </a:r>
                <a:r>
                  <a:rPr lang="en-US" sz="1500" dirty="0" smtClean="0"/>
                  <a:t>)</a:t>
                </a:r>
              </a:p>
              <a:p>
                <a:r>
                  <a:rPr lang="en-US" dirty="0" smtClean="0"/>
                  <a:t>So, complexity = </a:t>
                </a:r>
                <a:r>
                  <a:rPr lang="en-US" dirty="0"/>
                  <a:t>O(E </a:t>
                </a:r>
                <a:r>
                  <a:rPr lang="en-US" dirty="0" err="1"/>
                  <a:t>logE</a:t>
                </a:r>
                <a:r>
                  <a:rPr lang="en-US" dirty="0" smtClean="0"/>
                  <a:t>) or </a:t>
                </a:r>
                <a:r>
                  <a:rPr lang="en-US" dirty="0"/>
                  <a:t>O(E </a:t>
                </a:r>
                <a:r>
                  <a:rPr lang="en-US" dirty="0" err="1" smtClean="0"/>
                  <a:t>logV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001" b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2743200" y="25146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5262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0" y="2743200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5298" y="3124200"/>
            <a:ext cx="129210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19800" y="28956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 err="1" smtClean="0"/>
              <a:t>logE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24200" y="3352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3657600"/>
            <a:ext cx="1292102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41148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64807" y="31732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07807" y="35168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 err="1" smtClean="0"/>
              <a:t>logV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344066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 </a:t>
            </a:r>
            <a:r>
              <a:rPr lang="en-US" dirty="0" err="1" smtClean="0"/>
              <a:t>logV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388620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</a:t>
            </a:r>
            <a:r>
              <a:rPr lang="en-US" dirty="0" err="1" smtClean="0"/>
              <a:t>logV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6858000" y="3264932"/>
            <a:ext cx="194814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Prim's algorithm vs Kruskal's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4572000" cy="520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Prim’s vs </a:t>
            </a:r>
            <a:r>
              <a:rPr lang="en-US" dirty="0" err="1"/>
              <a:t>Kruskal’s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MST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54108"/>
              </p:ext>
            </p:extLst>
          </p:nvPr>
        </p:nvGraphicFramePr>
        <p:xfrm>
          <a:off x="228600" y="914400"/>
          <a:ext cx="8382000" cy="533399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xmlns="" val="375915513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3240577144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1022019309"/>
                    </a:ext>
                  </a:extLst>
                </a:gridCol>
              </a:tblGrid>
              <a:tr h="4388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cap="all" dirty="0">
                          <a:effectLst/>
                        </a:rPr>
                        <a:t>BASIS FOR COMPARISON</a:t>
                      </a:r>
                    </a:p>
                  </a:txBody>
                  <a:tcPr marL="45978" marR="45978" marT="45978" marB="4597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cap="all">
                          <a:effectLst/>
                        </a:rPr>
                        <a:t>PRIMS ALGORITHM</a:t>
                      </a:r>
                    </a:p>
                  </a:txBody>
                  <a:tcPr marL="45978" marR="45978" marT="45978" marB="4597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cap="all" dirty="0">
                          <a:effectLst/>
                        </a:rPr>
                        <a:t>KRUSKAL ALGORITHM</a:t>
                      </a:r>
                    </a:p>
                  </a:txBody>
                  <a:tcPr marL="45978" marR="45978" marT="45978" marB="45978" anchor="ctr"/>
                </a:tc>
                <a:extLst>
                  <a:ext uri="{0D108BD9-81ED-4DB2-BD59-A6C34878D82A}">
                    <a16:rowId xmlns:a16="http://schemas.microsoft.com/office/drawing/2014/main" xmlns="" val="2865810799"/>
                  </a:ext>
                </a:extLst>
              </a:tr>
              <a:tr h="1472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Basic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algorithm obtains the minimum spanning tree by choosing the adjacent vertices from a set of selected vertices.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To obtain the minimum spanning tree this algorithm select the edges from a set of edges.</a:t>
                      </a:r>
                    </a:p>
                  </a:txBody>
                  <a:tcPr marL="45978" marR="45978" marT="45978" marB="45978"/>
                </a:tc>
                <a:extLst>
                  <a:ext uri="{0D108BD9-81ED-4DB2-BD59-A6C34878D82A}">
                    <a16:rowId xmlns:a16="http://schemas.microsoft.com/office/drawing/2014/main" xmlns="" val="1018086539"/>
                  </a:ext>
                </a:extLst>
              </a:tr>
              <a:tr h="529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Selection of the route is based on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Vertices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Edges</a:t>
                      </a:r>
                    </a:p>
                  </a:txBody>
                  <a:tcPr marL="45978" marR="45978" marT="45978" marB="45978"/>
                </a:tc>
                <a:extLst>
                  <a:ext uri="{0D108BD9-81ED-4DB2-BD59-A6C34878D82A}">
                    <a16:rowId xmlns:a16="http://schemas.microsoft.com/office/drawing/2014/main" xmlns="" val="652049015"/>
                  </a:ext>
                </a:extLst>
              </a:tr>
              <a:tr h="611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Connected components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All the graph components must be connected.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Disconnected graph may present.</a:t>
                      </a:r>
                    </a:p>
                  </a:txBody>
                  <a:tcPr marL="45978" marR="45978" marT="45978" marB="45978"/>
                </a:tc>
                <a:extLst>
                  <a:ext uri="{0D108BD9-81ED-4DB2-BD59-A6C34878D82A}">
                    <a16:rowId xmlns:a16="http://schemas.microsoft.com/office/drawing/2014/main" xmlns="" val="927856934"/>
                  </a:ext>
                </a:extLst>
              </a:tr>
              <a:tr h="438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Speed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Better for the dense graph.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Good for the sparse graph.</a:t>
                      </a:r>
                    </a:p>
                  </a:txBody>
                  <a:tcPr marL="45978" marR="45978" marT="45978" marB="45978"/>
                </a:tc>
                <a:extLst>
                  <a:ext uri="{0D108BD9-81ED-4DB2-BD59-A6C34878D82A}">
                    <a16:rowId xmlns:a16="http://schemas.microsoft.com/office/drawing/2014/main" xmlns="" val="2283869802"/>
                  </a:ext>
                </a:extLst>
              </a:tr>
              <a:tr h="529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Time complexity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O(V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)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O(log V)</a:t>
                      </a:r>
                    </a:p>
                  </a:txBody>
                  <a:tcPr marL="45978" marR="45978" marT="45978" marB="45978"/>
                </a:tc>
                <a:extLst>
                  <a:ext uri="{0D108BD9-81ED-4DB2-BD59-A6C34878D82A}">
                    <a16:rowId xmlns:a16="http://schemas.microsoft.com/office/drawing/2014/main" xmlns="" val="1337447112"/>
                  </a:ext>
                </a:extLst>
              </a:tr>
              <a:tr h="52995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Initiates with</a:t>
                      </a:r>
                      <a:br>
                        <a:rPr lang="en-US" sz="1400">
                          <a:effectLst/>
                        </a:rPr>
                      </a:br>
                      <a:endParaRPr lang="en-US" sz="1400">
                        <a:effectLst/>
                      </a:endParaRP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node.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 edge.</a:t>
                      </a:r>
                    </a:p>
                  </a:txBody>
                  <a:tcPr marL="45978" marR="45978" marT="45978" marB="45978"/>
                </a:tc>
                <a:extLst>
                  <a:ext uri="{0D108BD9-81ED-4DB2-BD59-A6C34878D82A}">
                    <a16:rowId xmlns:a16="http://schemas.microsoft.com/office/drawing/2014/main" xmlns="" val="2607217646"/>
                  </a:ext>
                </a:extLst>
              </a:tr>
              <a:tr h="783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Adjacent vertices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Must be opted for the tree.</a:t>
                      </a:r>
                    </a:p>
                  </a:txBody>
                  <a:tcPr marL="45978" marR="45978" marT="45978" marB="4597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Selected vertices are not necessarily adjacent.</a:t>
                      </a:r>
                    </a:p>
                  </a:txBody>
                  <a:tcPr marL="45978" marR="45978" marT="45978" marB="45978"/>
                </a:tc>
                <a:extLst>
                  <a:ext uri="{0D108BD9-81ED-4DB2-BD59-A6C34878D82A}">
                    <a16:rowId xmlns:a16="http://schemas.microsoft.com/office/drawing/2014/main" xmlns="" val="152034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6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at 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MST always unique for a graph?</a:t>
            </a:r>
          </a:p>
          <a:p>
            <a:pPr lvl="1"/>
            <a:r>
              <a:rPr lang="en-US" dirty="0"/>
              <a:t>Hints: 2 components can be connected via multiple edges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minimum weight edge always included in MST?</a:t>
            </a:r>
          </a:p>
          <a:p>
            <a:pPr lvl="1"/>
            <a:r>
              <a:rPr lang="en-US" dirty="0" smtClean="0"/>
              <a:t>Hints: think about non-unique weight edges.</a:t>
            </a:r>
          </a:p>
          <a:p>
            <a:r>
              <a:rPr lang="en-US" dirty="0" smtClean="0"/>
              <a:t>Negate the weights</a:t>
            </a:r>
          </a:p>
          <a:p>
            <a:r>
              <a:rPr lang="en-US" dirty="0" smtClean="0"/>
              <a:t>Increase all weights by a fixed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A1252F-1F1A-45DA-8C8C-5B91BE0DA90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altLang="en-US" dirty="0" smtClean="0"/>
              <a:t>Spanning Tree: Definition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2054875" y="3364422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A</a:t>
            </a:r>
          </a:p>
        </p:txBody>
      </p:sp>
      <p:sp>
        <p:nvSpPr>
          <p:cNvPr id="23" name="Oval 22"/>
          <p:cNvSpPr/>
          <p:nvPr/>
        </p:nvSpPr>
        <p:spPr bwMode="auto">
          <a:xfrm>
            <a:off x="1250013" y="4166110"/>
            <a:ext cx="463550" cy="447675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B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2893075" y="4124835"/>
            <a:ext cx="463550" cy="449262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C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2107263" y="4974147"/>
            <a:ext cx="463550" cy="449263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</a:rPr>
              <a:t>D</a:t>
            </a:r>
          </a:p>
        </p:txBody>
      </p:sp>
      <p:cxnSp>
        <p:nvCxnSpPr>
          <p:cNvPr id="3081" name="Straight Connector 26"/>
          <p:cNvCxnSpPr>
            <a:cxnSpLocks noChangeShapeType="1"/>
            <a:stCxn id="23" idx="5"/>
            <a:endCxn id="25" idx="1"/>
          </p:cNvCxnSpPr>
          <p:nvPr/>
        </p:nvCxnSpPr>
        <p:spPr bwMode="auto">
          <a:xfrm rot="16200000" flipH="1">
            <a:off x="1663557" y="4528853"/>
            <a:ext cx="493712" cy="5302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Straight Connector 27"/>
          <p:cNvCxnSpPr>
            <a:cxnSpLocks noChangeShapeType="1"/>
            <a:stCxn id="23" idx="7"/>
            <a:endCxn id="20" idx="3"/>
          </p:cNvCxnSpPr>
          <p:nvPr/>
        </p:nvCxnSpPr>
        <p:spPr bwMode="auto">
          <a:xfrm rot="5400000" flipH="1" flipV="1">
            <a:off x="1642919" y="3750978"/>
            <a:ext cx="482600" cy="47783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Straight Connector 30"/>
          <p:cNvCxnSpPr>
            <a:cxnSpLocks noChangeShapeType="1"/>
            <a:stCxn id="20" idx="5"/>
            <a:endCxn id="24" idx="1"/>
          </p:cNvCxnSpPr>
          <p:nvPr/>
        </p:nvCxnSpPr>
        <p:spPr bwMode="auto">
          <a:xfrm rot="16200000" flipH="1">
            <a:off x="2485087" y="3715260"/>
            <a:ext cx="441325" cy="5080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Straight Connector 35"/>
          <p:cNvCxnSpPr>
            <a:cxnSpLocks noChangeShapeType="1"/>
            <a:stCxn id="25" idx="7"/>
            <a:endCxn id="24" idx="3"/>
          </p:cNvCxnSpPr>
          <p:nvPr/>
        </p:nvCxnSpPr>
        <p:spPr bwMode="auto">
          <a:xfrm rot="5400000" flipH="1" flipV="1">
            <a:off x="2464450" y="4545522"/>
            <a:ext cx="533400" cy="45720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Straight Connector 41"/>
          <p:cNvCxnSpPr>
            <a:cxnSpLocks noChangeShapeType="1"/>
            <a:stCxn id="20" idx="4"/>
            <a:endCxn id="25" idx="0"/>
          </p:cNvCxnSpPr>
          <p:nvPr/>
        </p:nvCxnSpPr>
        <p:spPr bwMode="auto">
          <a:xfrm rot="16200000" flipH="1">
            <a:off x="1732613" y="4367722"/>
            <a:ext cx="1160462" cy="52388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Straight Connector 43"/>
          <p:cNvCxnSpPr>
            <a:cxnSpLocks noChangeShapeType="1"/>
            <a:stCxn id="23" idx="6"/>
            <a:endCxn id="24" idx="2"/>
          </p:cNvCxnSpPr>
          <p:nvPr/>
        </p:nvCxnSpPr>
        <p:spPr bwMode="auto">
          <a:xfrm flipV="1">
            <a:off x="1713563" y="4348672"/>
            <a:ext cx="1179512" cy="4127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3"/>
          <p:cNvSpPr txBox="1">
            <a:spLocks noChangeArrowheads="1"/>
          </p:cNvSpPr>
          <p:nvPr/>
        </p:nvSpPr>
        <p:spPr bwMode="auto">
          <a:xfrm>
            <a:off x="1191275" y="5491672"/>
            <a:ext cx="27813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kern="0" dirty="0">
                <a:latin typeface="+mn-lt"/>
              </a:rPr>
              <a:t>A weighted graph</a:t>
            </a:r>
            <a:endParaRPr lang="en-US" sz="2000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642125" y="3740660"/>
            <a:ext cx="3254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2620025" y="3662872"/>
            <a:ext cx="3254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9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259663" y="4539172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2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873900" y="4075622"/>
            <a:ext cx="3254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667525" y="4705860"/>
            <a:ext cx="32543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685113" y="4655060"/>
            <a:ext cx="3254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04775" y="1012032"/>
            <a:ext cx="860425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/>
              <a:t>What Is A Minimum Spanning Tree (MST)</a:t>
            </a:r>
          </a:p>
          <a:p>
            <a:r>
              <a:rPr lang="en-US" sz="2400" dirty="0"/>
              <a:t>A minimum spanning tree is the one that contains the least weight among all the other spanning trees of a connected weighted graph. There can be more than one minimum spanning tree for a graph.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37881" y="3286813"/>
            <a:ext cx="3074988" cy="2314217"/>
            <a:chOff x="2291634" y="4271386"/>
            <a:chExt cx="3074988" cy="2314217"/>
          </a:xfrm>
        </p:grpSpPr>
        <p:sp>
          <p:nvSpPr>
            <p:cNvPr id="60" name="Oval 59"/>
            <p:cNvSpPr/>
            <p:nvPr/>
          </p:nvSpPr>
          <p:spPr bwMode="auto">
            <a:xfrm>
              <a:off x="3256834" y="4271386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A</a:t>
              </a: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2451972" y="5073074"/>
              <a:ext cx="463550" cy="44767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B</a:t>
              </a: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4095034" y="5031799"/>
              <a:ext cx="463550" cy="449262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C</a:t>
              </a: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09222" y="5881111"/>
              <a:ext cx="463550" cy="449263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latin typeface="+mn-lt"/>
                </a:rPr>
                <a:t>D</a:t>
              </a:r>
            </a:p>
          </p:txBody>
        </p:sp>
        <p:cxnSp>
          <p:nvCxnSpPr>
            <p:cNvPr id="67" name="Straight Connector 35"/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rot="5400000" flipH="1" flipV="1">
              <a:off x="3666409" y="5452486"/>
              <a:ext cx="533400" cy="457200"/>
            </a:xfrm>
            <a:prstGeom prst="line">
              <a:avLst/>
            </a:prstGeom>
            <a:noFill/>
            <a:ln w="34925" algn="ctr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Straight Connector 43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 flipV="1">
              <a:off x="2915522" y="5255636"/>
              <a:ext cx="1179512" cy="41275"/>
            </a:xfrm>
            <a:prstGeom prst="line">
              <a:avLst/>
            </a:prstGeom>
            <a:noFill/>
            <a:ln w="34925" algn="ctr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Rectangle 3"/>
            <p:cNvSpPr txBox="1">
              <a:spLocks noChangeArrowheads="1"/>
            </p:cNvSpPr>
            <p:nvPr/>
          </p:nvSpPr>
          <p:spPr bwMode="auto">
            <a:xfrm>
              <a:off x="2585322" y="6279506"/>
              <a:ext cx="2781300" cy="3060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defRPr/>
              </a:pPr>
              <a:r>
                <a:rPr lang="en-US" sz="2400" kern="0" dirty="0" smtClean="0">
                  <a:latin typeface="+mn-lt"/>
                </a:rPr>
                <a:t>MST</a:t>
              </a:r>
              <a:endParaRPr lang="en-US" sz="2000" kern="0" dirty="0">
                <a:solidFill>
                  <a:schemeClr val="accent6"/>
                </a:solidFill>
                <a:latin typeface="+mn-lt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874497" y="5182179"/>
              <a:ext cx="325437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75859" y="4982586"/>
              <a:ext cx="325438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87072" y="5562024"/>
              <a:ext cx="325437" cy="3683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" name="Arc 5"/>
            <p:cNvSpPr/>
            <p:nvPr/>
          </p:nvSpPr>
          <p:spPr>
            <a:xfrm>
              <a:off x="2291634" y="4473577"/>
              <a:ext cx="2882900" cy="1781681"/>
            </a:xfrm>
            <a:prstGeom prst="arc">
              <a:avLst>
                <a:gd name="adj1" fmla="val 16200000"/>
                <a:gd name="adj2" fmla="val 5515492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011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Chapter 23 (</a:t>
            </a:r>
            <a:r>
              <a:rPr lang="en-US" dirty="0" err="1" smtClean="0"/>
              <a:t>Cormen</a:t>
            </a:r>
            <a:r>
              <a:rPr lang="en-US" dirty="0" smtClean="0"/>
              <a:t>) -&gt; 23.1, 23.2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www.programiz.com/dsa/kruskal-algorithm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www.programiz.com/dsa/prim-algorithm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56888"/>
            <a:ext cx="7467600" cy="1143000"/>
          </a:xfrm>
        </p:spPr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grpSp>
        <p:nvGrpSpPr>
          <p:cNvPr id="5" name="Group 57"/>
          <p:cNvGrpSpPr/>
          <p:nvPr/>
        </p:nvGrpSpPr>
        <p:grpSpPr>
          <a:xfrm>
            <a:off x="1219200" y="1524000"/>
            <a:ext cx="6400800" cy="2223794"/>
            <a:chOff x="1219200" y="3581400"/>
            <a:chExt cx="6400800" cy="2223794"/>
          </a:xfrm>
        </p:grpSpPr>
        <p:sp>
          <p:nvSpPr>
            <p:cNvPr id="4" name="Oval 3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15" name="Straight Connector 14"/>
            <p:cNvCxnSpPr>
              <a:stCxn id="4" idx="7"/>
              <a:endCxn id="11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6"/>
              <a:endCxn id="7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5"/>
              <a:endCxn id="10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3" idx="6"/>
              <a:endCxn id="7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12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3"/>
              <a:endCxn id="6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" idx="3"/>
              <a:endCxn id="10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1" idx="4"/>
              <a:endCxn id="10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3" idx="4"/>
              <a:endCxn id="9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2" idx="5"/>
              <a:endCxn id="9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181600" y="5483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144948" y="54974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219200" y="4177006"/>
            <a:ext cx="6400800" cy="2245828"/>
            <a:chOff x="1219200" y="3581400"/>
            <a:chExt cx="6400800" cy="2245828"/>
          </a:xfrm>
        </p:grpSpPr>
        <p:sp>
          <p:nvSpPr>
            <p:cNvPr id="58" name="Oval 57"/>
            <p:cNvSpPr/>
            <p:nvPr/>
          </p:nvSpPr>
          <p:spPr>
            <a:xfrm>
              <a:off x="1219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2004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72390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1148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59436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2286000" y="5334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22860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41148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5943600" y="3733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67" name="Straight Connector 66"/>
            <p:cNvCxnSpPr>
              <a:stCxn id="58" idx="7"/>
              <a:endCxn id="64" idx="3"/>
            </p:cNvCxnSpPr>
            <p:nvPr/>
          </p:nvCxnSpPr>
          <p:spPr>
            <a:xfrm rot="5400000" flipH="1" flipV="1">
              <a:off x="1658704" y="3868504"/>
              <a:ext cx="568792" cy="797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2" idx="6"/>
              <a:endCxn id="60" idx="3"/>
            </p:cNvCxnSpPr>
            <p:nvPr/>
          </p:nvCxnSpPr>
          <p:spPr>
            <a:xfrm flipV="1">
              <a:off x="6324600" y="4821004"/>
              <a:ext cx="970196" cy="703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8" idx="5"/>
              <a:endCxn id="63" idx="1"/>
            </p:cNvCxnSpPr>
            <p:nvPr/>
          </p:nvCxnSpPr>
          <p:spPr>
            <a:xfrm rot="16200000" flipH="1">
              <a:off x="1658704" y="4706704"/>
              <a:ext cx="568792" cy="797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6" idx="6"/>
              <a:endCxn id="60" idx="1"/>
            </p:cNvCxnSpPr>
            <p:nvPr/>
          </p:nvCxnSpPr>
          <p:spPr>
            <a:xfrm>
              <a:off x="6324600" y="3924300"/>
              <a:ext cx="970196" cy="62729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4" idx="6"/>
              <a:endCxn id="65" idx="2"/>
            </p:cNvCxnSpPr>
            <p:nvPr/>
          </p:nvCxnSpPr>
          <p:spPr>
            <a:xfrm>
              <a:off x="2667000" y="38481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67000" y="5562600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495800" y="3864166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495800" y="5541485"/>
              <a:ext cx="14478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5" idx="3"/>
              <a:endCxn id="59" idx="7"/>
            </p:cNvCxnSpPr>
            <p:nvPr/>
          </p:nvCxnSpPr>
          <p:spPr>
            <a:xfrm rot="5400000">
              <a:off x="3563704" y="3944704"/>
              <a:ext cx="568792" cy="6449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59" idx="3"/>
              <a:endCxn id="63" idx="7"/>
            </p:cNvCxnSpPr>
            <p:nvPr/>
          </p:nvCxnSpPr>
          <p:spPr>
            <a:xfrm rot="5400000">
              <a:off x="2649304" y="4782904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3584108" y="4762501"/>
              <a:ext cx="568792" cy="644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4" idx="4"/>
              <a:endCxn id="63" idx="0"/>
            </p:cNvCxnSpPr>
            <p:nvPr/>
          </p:nvCxnSpPr>
          <p:spPr>
            <a:xfrm rot="5400000">
              <a:off x="1828800" y="4686300"/>
              <a:ext cx="129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6" idx="4"/>
              <a:endCxn id="62" idx="0"/>
            </p:cNvCxnSpPr>
            <p:nvPr/>
          </p:nvCxnSpPr>
          <p:spPr>
            <a:xfrm rot="5400000">
              <a:off x="5524500" y="47244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5" idx="5"/>
              <a:endCxn id="62" idx="1"/>
            </p:cNvCxnSpPr>
            <p:nvPr/>
          </p:nvCxnSpPr>
          <p:spPr>
            <a:xfrm rot="16200000" flipH="1">
              <a:off x="4516204" y="3906604"/>
              <a:ext cx="1406992" cy="15593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7818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  <a:endParaRPr lang="en-US" sz="2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1449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</a:t>
              </a:r>
              <a:endParaRPr lang="en-US" sz="2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02348" y="3581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  <a:endParaRPr lang="en-US" sz="2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096000" y="44928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14</a:t>
              </a:r>
              <a:endParaRPr lang="en-US" sz="2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81800" y="502622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</a:t>
              </a:r>
              <a:endParaRPr lang="en-US" sz="2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181600" y="4492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81600" y="549444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144948" y="55194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  <a:endParaRPr lang="en-US" sz="2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733800" y="4267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886200" y="48738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</a:t>
              </a:r>
              <a:endParaRPr lang="en-US" sz="20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514600" y="4419600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11</a:t>
              </a:r>
              <a:endParaRPr lang="en-US" sz="2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752600" y="39624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2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</a:t>
              </a:r>
              <a:endParaRPr lang="en-US" sz="2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895600" y="50262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</a:t>
              </a:r>
              <a:endParaRPr lang="en-US" sz="2000" dirty="0"/>
            </a:p>
          </p:txBody>
        </p:sp>
      </p:grp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64866" y="-21812"/>
            <a:ext cx="8550275" cy="16494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Given a </a:t>
            </a:r>
            <a:r>
              <a:rPr lang="en-US" smtClean="0">
                <a:solidFill>
                  <a:schemeClr val="accent6"/>
                </a:solidFill>
              </a:rPr>
              <a:t>weighted, undirected </a:t>
            </a:r>
            <a:r>
              <a:rPr lang="en-US" smtClean="0"/>
              <a:t>graph G=(V, E), </a:t>
            </a:r>
            <a:r>
              <a:rPr lang="en-US" smtClean="0">
                <a:solidFill>
                  <a:srgbClr val="C00000"/>
                </a:solidFill>
              </a:rPr>
              <a:t>compute the minimum cost spanning tree</a:t>
            </a:r>
          </a:p>
          <a:p>
            <a:pPr lvl="1">
              <a:defRPr/>
            </a:pPr>
            <a:r>
              <a:rPr lang="en-US" smtClean="0"/>
              <a:t>MST may not be unique (unless all edge weights are distinct)</a:t>
            </a:r>
            <a:endParaRPr lang="nb-NO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</a:p>
          <a:p>
            <a:r>
              <a:rPr lang="en-US" dirty="0" smtClean="0"/>
              <a:t>Face verification</a:t>
            </a:r>
          </a:p>
          <a:p>
            <a:r>
              <a:rPr lang="en-US" dirty="0" smtClean="0"/>
              <a:t>Avoid cycle in network</a:t>
            </a:r>
          </a:p>
          <a:p>
            <a:r>
              <a:rPr lang="en-US" dirty="0" smtClean="0"/>
              <a:t>Network design(communication, electrical, computer, road) </a:t>
            </a:r>
          </a:p>
          <a:p>
            <a:r>
              <a:rPr lang="en-US" dirty="0" smtClean="0"/>
              <a:t>Reducing data storage in sequencing amino acid in protein.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2336</TotalTime>
  <Words>3643</Words>
  <Application>Microsoft Office PowerPoint</Application>
  <PresentationFormat>On-screen Show (4:3)</PresentationFormat>
  <Paragraphs>1485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Oriel</vt:lpstr>
      <vt:lpstr>PowerPoint Presentation</vt:lpstr>
      <vt:lpstr>PowerPoint Presentation</vt:lpstr>
      <vt:lpstr>Minimum Spanning Tree</vt:lpstr>
      <vt:lpstr>Spanning Tree: Definition</vt:lpstr>
      <vt:lpstr>Spanning Tree: properties </vt:lpstr>
      <vt:lpstr>Spanning Tree: Definition</vt:lpstr>
      <vt:lpstr>Spanning Tree: Definition</vt:lpstr>
      <vt:lpstr>Example </vt:lpstr>
      <vt:lpstr>Application</vt:lpstr>
      <vt:lpstr>Computing MST–Unweighted Graphs</vt:lpstr>
      <vt:lpstr>Computing MST – Weighted Graphs</vt:lpstr>
      <vt:lpstr>Computing MST – Weighted Graphs</vt:lpstr>
      <vt:lpstr>Greedy Algorithm</vt:lpstr>
      <vt:lpstr>Cut Property</vt:lpstr>
      <vt:lpstr>Proof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Greedy MST Algorithm</vt:lpstr>
      <vt:lpstr>Prim’s Algorithm </vt:lpstr>
      <vt:lpstr>How does the prim's algorithm work?</vt:lpstr>
      <vt:lpstr>Pseudocode for Prim’s Algorithm</vt:lpstr>
      <vt:lpstr>Example of Prim's algorithm</vt:lpstr>
      <vt:lpstr>Example of Prim's algorithm</vt:lpstr>
      <vt:lpstr>Example of Prim's algorithm</vt:lpstr>
      <vt:lpstr>Example of Prim's algorithm</vt:lpstr>
      <vt:lpstr>Example of Prim's algorithm</vt:lpstr>
      <vt:lpstr>Example of Prim's algorithm</vt:lpstr>
      <vt:lpstr>Example of Prim's algorithm (2)</vt:lpstr>
      <vt:lpstr>Example of Prim's algorithm (2)</vt:lpstr>
      <vt:lpstr>Example of Prim's algorithm (2)</vt:lpstr>
      <vt:lpstr>prim's algorithm</vt:lpstr>
      <vt:lpstr>Kruskal’s ALgorithm </vt:lpstr>
      <vt:lpstr>Kruskal’s Algorithm</vt:lpstr>
      <vt:lpstr>Kruskal’s Algorithm - pseudocode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- Example</vt:lpstr>
      <vt:lpstr>Kruskal’s Algorithm – Example  (all steps in a figure)</vt:lpstr>
      <vt:lpstr>Kruskal’s Algorithm – Example  (all steps in a figure)</vt:lpstr>
      <vt:lpstr>Kruskal’s Algorithm - Complexity</vt:lpstr>
      <vt:lpstr>PowerPoint Presentation</vt:lpstr>
      <vt:lpstr>Prim’s vs Kruskal’s for MST</vt:lpstr>
      <vt:lpstr>Try at home</vt:lpstr>
      <vt:lpstr>Reference</vt:lpstr>
    </vt:vector>
  </TitlesOfParts>
  <Company>Thomson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user</dc:creator>
  <cp:keywords>CSE-207</cp:keywords>
  <cp:lastModifiedBy>Fahad Ahmed</cp:lastModifiedBy>
  <cp:revision>59</cp:revision>
  <dcterms:created xsi:type="dcterms:W3CDTF">2017-11-30T04:26:54Z</dcterms:created>
  <dcterms:modified xsi:type="dcterms:W3CDTF">2022-04-18T03:53:02Z</dcterms:modified>
</cp:coreProperties>
</file>