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0" r:id="rId3"/>
    <p:sldId id="259" r:id="rId4"/>
    <p:sldId id="260" r:id="rId5"/>
    <p:sldId id="286" r:id="rId6"/>
    <p:sldId id="289" r:id="rId7"/>
    <p:sldId id="261" r:id="rId8"/>
    <p:sldId id="284" r:id="rId9"/>
    <p:sldId id="263" r:id="rId10"/>
    <p:sldId id="267" r:id="rId11"/>
    <p:sldId id="285" r:id="rId12"/>
    <p:sldId id="272" r:id="rId13"/>
    <p:sldId id="258" r:id="rId14"/>
    <p:sldId id="268" r:id="rId15"/>
    <p:sldId id="269" r:id="rId16"/>
    <p:sldId id="270" r:id="rId17"/>
    <p:sldId id="271" r:id="rId18"/>
    <p:sldId id="265" r:id="rId19"/>
    <p:sldId id="273" r:id="rId20"/>
    <p:sldId id="257" r:id="rId21"/>
    <p:sldId id="274" r:id="rId22"/>
    <p:sldId id="275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131A-AD11-4476-A872-69FA3B90E5D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B030F-22E1-4AF0-9F21-1EBB7B23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9483B51-54B4-4122-AC65-914C49CB8A51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F917-41D0-48CB-927C-4C76DF6C99AB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2C3C-5614-4A11-B842-49DA19F37785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79132F-6F04-4AA9-89A5-667416F8B0FE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50BD7C-576C-4535-9457-92992B9CA924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17B-C872-4083-BBD7-F8AA8AD40056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2D0-6F63-48A3-A746-E20442459509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B87660-1451-4B04-81BC-993D20FF8AD2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5FB9-2E4B-4166-BC25-FDC2A5C494F0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FA240B-53C8-4A6A-A35B-57A1BDC8907C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3F9055-1F5A-4EB0-865A-8B4E3D9CA6BA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585AE2-2FF9-4F2E-B18F-A02DD4D64EB4}" type="datetime8">
              <a:rPr lang="en-US" smtClean="0"/>
              <a:t>17-Apr-22 10:24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Tanjina</a:t>
            </a:r>
            <a:r>
              <a:rPr lang="en-US" dirty="0"/>
              <a:t> </a:t>
            </a:r>
            <a:r>
              <a:rPr lang="en-US" dirty="0" err="1"/>
              <a:t>Helaly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26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/>
              <a:t>Combines the dynamic sets that contain x and y into a new set that is the union of these two sets. </a:t>
            </a:r>
          </a:p>
          <a:p>
            <a:pPr lvl="0" algn="just"/>
            <a:r>
              <a:rPr lang="en-US" dirty="0"/>
              <a:t>We assume that the two sets are disjoint prior to the operation.</a:t>
            </a:r>
          </a:p>
          <a:p>
            <a:pPr lvl="0" algn="just"/>
            <a:r>
              <a:rPr lang="en-US" dirty="0"/>
              <a:t>Choose representative from any set.</a:t>
            </a:r>
          </a:p>
          <a:p>
            <a:pPr lvl="0" algn="just"/>
            <a:r>
              <a:rPr lang="en-US" dirty="0"/>
              <a:t>Reduce the number of set by </a:t>
            </a:r>
            <a:r>
              <a:rPr lang="en-US"/>
              <a:t>1.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3197" y="3581400"/>
            <a:ext cx="8017403" cy="3048000"/>
            <a:chOff x="593197" y="2133600"/>
            <a:chExt cx="8017403" cy="3048000"/>
          </a:xfrm>
        </p:grpSpPr>
        <p:grpSp>
          <p:nvGrpSpPr>
            <p:cNvPr id="5" name="Group 47"/>
            <p:cNvGrpSpPr/>
            <p:nvPr/>
          </p:nvGrpSpPr>
          <p:grpSpPr>
            <a:xfrm>
              <a:off x="593197" y="2133597"/>
              <a:ext cx="3140607" cy="3047998"/>
              <a:chOff x="1115233" y="1905000"/>
              <a:chExt cx="5316457" cy="3505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3"/>
              <p:cNvSpPr/>
              <p:nvPr/>
            </p:nvSpPr>
            <p:spPr>
              <a:xfrm>
                <a:off x="16764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14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002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33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766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292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638800" y="2971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800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4196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819400" y="4191000"/>
                <a:ext cx="1295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47800" y="39624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46036" y="50408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51036" y="4038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Set3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rot="10800000" flipV="1">
                <a:off x="2001604" y="2209800"/>
                <a:ext cx="1427396" cy="665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28" idx="0"/>
              </p:cNvCxnSpPr>
              <p:nvPr/>
            </p:nvCxnSpPr>
            <p:spPr>
              <a:xfrm rot="5400000">
                <a:off x="2438400" y="3314700"/>
                <a:ext cx="22098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886200" y="22860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115233" y="1905000"/>
                <a:ext cx="5316457" cy="35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Representative of the respective set</a:t>
                </a:r>
              </a:p>
            </p:txBody>
          </p:sp>
        </p:grpSp>
        <p:grpSp>
          <p:nvGrpSpPr>
            <p:cNvPr id="6" name="Group 47"/>
            <p:cNvGrpSpPr/>
            <p:nvPr/>
          </p:nvGrpSpPr>
          <p:grpSpPr>
            <a:xfrm>
              <a:off x="5469997" y="2133598"/>
              <a:ext cx="3140604" cy="2438397"/>
              <a:chOff x="1283136" y="1905000"/>
              <a:chExt cx="5316457" cy="2804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393584" y="2892029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26985" y="319682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65183" y="319682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850784" y="380642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384183" y="365402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67655" y="348234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922693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38800" y="2971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800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196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98384" y="433982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51036" y="4038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Set3</a:t>
                </a:r>
              </a:p>
            </p:txBody>
          </p:sp>
          <p:cxnSp>
            <p:nvCxnSpPr>
              <p:cNvPr id="20" name="Straight Arrow Connector 19"/>
              <p:cNvCxnSpPr>
                <a:endCxn id="9" idx="0"/>
              </p:cNvCxnSpPr>
              <p:nvPr/>
            </p:nvCxnSpPr>
            <p:spPr>
              <a:xfrm rot="5400000">
                <a:off x="2279730" y="2047557"/>
                <a:ext cx="987029" cy="13115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886200" y="22860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283136" y="1905000"/>
                <a:ext cx="5316457" cy="35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Representative of the respective set</a:t>
                </a: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962400" y="3352800"/>
              <a:ext cx="14478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Union(P,Y)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Union(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0">
              <a:buNone/>
            </a:pPr>
            <a:r>
              <a:rPr lang="en-US" dirty="0"/>
              <a:t>	x-set = Find-Set(x)</a:t>
            </a:r>
            <a:br>
              <a:rPr lang="en-US" dirty="0"/>
            </a:br>
            <a:r>
              <a:rPr lang="en-US" dirty="0"/>
              <a:t>y-set = Find-Set(y)</a:t>
            </a:r>
          </a:p>
          <a:p>
            <a:pPr lvl="0">
              <a:buNone/>
            </a:pPr>
            <a:r>
              <a:rPr lang="en-US" dirty="0"/>
              <a:t>	if(x-set !=y-set) </a:t>
            </a:r>
            <a:br>
              <a:rPr lang="en-US" dirty="0"/>
            </a:br>
            <a:r>
              <a:rPr lang="en-US" dirty="0"/>
              <a:t>      x-</a:t>
            </a:r>
            <a:r>
              <a:rPr lang="en-US" dirty="0" err="1"/>
              <a:t>set.Parent</a:t>
            </a:r>
            <a:r>
              <a:rPr lang="en-US" dirty="0"/>
              <a:t> = y-set;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using tree structure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70559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using Linked List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79983" y="1600200"/>
            <a:ext cx="702203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linked list</a:t>
            </a:r>
          </a:p>
          <a:p>
            <a:pPr lvl="1"/>
            <a:r>
              <a:rPr lang="en-US" dirty="0"/>
              <a:t>Need at most n-1 union operation</a:t>
            </a:r>
          </a:p>
          <a:p>
            <a:pPr lvl="1"/>
            <a:r>
              <a:rPr lang="en-US" dirty="0"/>
              <a:t>Each union will cause all members of the newly appended list to be updated with the new representative and also need to update the tail pointer.</a:t>
            </a:r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For tree structure </a:t>
            </a:r>
          </a:p>
          <a:p>
            <a:pPr lvl="1"/>
            <a:r>
              <a:rPr lang="en-US" dirty="0"/>
              <a:t>Tree could get unbalance if we keep adding the tree with more depth as a leaf of smaller depth tree. Worst case would be creating a linear tree with one child at every level.</a:t>
            </a:r>
          </a:p>
          <a:p>
            <a:pPr lvl="1"/>
            <a:r>
              <a:rPr lang="en-US" dirty="0"/>
              <a:t>Operation for unbalanced tree is really slow.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heuristics</a:t>
            </a:r>
          </a:p>
          <a:p>
            <a:pPr lvl="1"/>
            <a:r>
              <a:rPr lang="en-US" dirty="0"/>
              <a:t>Union-by-rank</a:t>
            </a:r>
          </a:p>
          <a:p>
            <a:pPr lvl="2"/>
            <a:r>
              <a:rPr lang="en-US" dirty="0"/>
              <a:t>Add the lower rank set at the end of higher rank set so that minimum updates are required.</a:t>
            </a:r>
          </a:p>
          <a:p>
            <a:pPr lvl="3"/>
            <a:r>
              <a:rPr lang="en-US" dirty="0"/>
              <a:t>For linked list, rank is the length</a:t>
            </a:r>
          </a:p>
          <a:p>
            <a:pPr lvl="3"/>
            <a:r>
              <a:rPr lang="en-US" dirty="0"/>
              <a:t>For tree, rank is the depth of the tree.</a:t>
            </a:r>
          </a:p>
          <a:p>
            <a:pPr lvl="1"/>
            <a:r>
              <a:rPr lang="en-US" dirty="0"/>
              <a:t>Path compression</a:t>
            </a:r>
          </a:p>
          <a:p>
            <a:pPr lvl="2"/>
            <a:r>
              <a:rPr lang="en-US" dirty="0"/>
              <a:t>Flattening the structure of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Set every visited node to be connected to the root node directly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This is modified version of the Find method</a:t>
            </a:r>
          </a:p>
          <a:p>
            <a:pPr lvl="3">
              <a:buNone/>
            </a:pPr>
            <a:r>
              <a:rPr lang="en-US" dirty="0"/>
              <a:t>Find(x):</a:t>
            </a:r>
          </a:p>
          <a:p>
            <a:pPr lvl="3">
              <a:buNone/>
            </a:pPr>
            <a:r>
              <a:rPr lang="en-US" dirty="0"/>
              <a:t>	If </a:t>
            </a:r>
            <a:r>
              <a:rPr lang="en-US" dirty="0" err="1"/>
              <a:t>x.parent</a:t>
            </a:r>
            <a:r>
              <a:rPr lang="en-US" dirty="0"/>
              <a:t> != x // x is not root node</a:t>
            </a:r>
          </a:p>
          <a:p>
            <a:pPr lvl="3">
              <a:buNone/>
            </a:pPr>
            <a:r>
              <a:rPr lang="en-US" dirty="0"/>
              <a:t>		</a:t>
            </a:r>
            <a:r>
              <a:rPr lang="en-US" dirty="0" err="1"/>
              <a:t>x.parent</a:t>
            </a:r>
            <a:r>
              <a:rPr lang="en-US" dirty="0"/>
              <a:t> = Find(</a:t>
            </a:r>
            <a:r>
              <a:rPr lang="en-US" dirty="0" err="1"/>
              <a:t>x.parent</a:t>
            </a:r>
            <a:r>
              <a:rPr lang="en-US" dirty="0"/>
              <a:t>);</a:t>
            </a:r>
          </a:p>
          <a:p>
            <a:pPr lvl="3">
              <a:buNone/>
            </a:pPr>
            <a:r>
              <a:rPr lang="en-US" dirty="0"/>
              <a:t>	return </a:t>
            </a:r>
            <a:r>
              <a:rPr lang="en-US" dirty="0" err="1"/>
              <a:t>x.parent</a:t>
            </a:r>
            <a:r>
              <a:rPr lang="en-US" dirty="0"/>
              <a:t>;</a:t>
            </a:r>
          </a:p>
          <a:p>
            <a:pPr lvl="3">
              <a:buNone/>
            </a:pPr>
            <a:endParaRPr lang="en-US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Once the tree is flattened, all nodes will be directly connected to root/representative. And Find(any node) will take constant time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 -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95303"/>
            <a:ext cx="1819529" cy="140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286125" y="2095303"/>
          <a:ext cx="16668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Bitmap Image" r:id="rId4" imgW="1666667" imgH="1333333" progId="PBrush">
                  <p:embed/>
                </p:oleObj>
              </mc:Choice>
              <mc:Fallback>
                <p:oleObj name="Bitmap Image" r:id="rId4" imgW="1666667" imgH="1333333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095303"/>
                        <a:ext cx="166687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715000" y="2076253"/>
          <a:ext cx="17240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Bitmap Image" r:id="rId6" imgW="1724266" imgH="1390844" progId="PBrush">
                  <p:embed/>
                </p:oleObj>
              </mc:Choice>
              <mc:Fallback>
                <p:oleObj name="Bitmap Image" r:id="rId6" imgW="1724266" imgH="1390844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76253"/>
                        <a:ext cx="17240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990600" y="4352925"/>
          <a:ext cx="167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Bitmap Image" r:id="rId8" imgW="1676634" imgH="1362265" progId="PBrush">
                  <p:embed/>
                </p:oleObj>
              </mc:Choice>
              <mc:Fallback>
                <p:oleObj name="Bitmap Image" r:id="rId8" imgW="1676634" imgH="1362265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52925"/>
                        <a:ext cx="16764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3429000" y="4343400"/>
          <a:ext cx="1790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Bitmap Image" r:id="rId10" imgW="1790476" imgH="1200318" progId="PBrush">
                  <p:embed/>
                </p:oleObj>
              </mc:Choice>
              <mc:Fallback>
                <p:oleObj name="Bitmap Image" r:id="rId10" imgW="1790476" imgH="1200318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17907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600200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Find(C) – with path compression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21668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Find(D) – with path compression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/>
          <a:lstStyle/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Main application is creating connected component. </a:t>
            </a:r>
          </a:p>
          <a:p>
            <a:pPr lvl="1" algn="just"/>
            <a:r>
              <a:rPr lang="en-US" dirty="0"/>
              <a:t>Involve manipulating objects from wide range e.g.</a:t>
            </a:r>
          </a:p>
          <a:p>
            <a:pPr lvl="2" algn="just"/>
            <a:r>
              <a:rPr lang="en-US" dirty="0"/>
              <a:t>Pixels in digital image</a:t>
            </a:r>
          </a:p>
          <a:p>
            <a:pPr lvl="2" algn="just"/>
            <a:r>
              <a:rPr lang="en-US" dirty="0"/>
              <a:t>Computers in network</a:t>
            </a:r>
          </a:p>
          <a:p>
            <a:pPr lvl="2" algn="just"/>
            <a:r>
              <a:rPr lang="en-US" dirty="0"/>
              <a:t>Friends in social network</a:t>
            </a:r>
          </a:p>
          <a:p>
            <a:pPr lvl="2" algn="just"/>
            <a:r>
              <a:rPr lang="en-US" dirty="0"/>
              <a:t>Transistors in computer chip</a:t>
            </a:r>
          </a:p>
          <a:p>
            <a:pPr lvl="2" algn="just"/>
            <a:r>
              <a:rPr lang="en-US" dirty="0"/>
              <a:t>…..</a:t>
            </a:r>
          </a:p>
          <a:p>
            <a:pPr algn="just"/>
            <a:r>
              <a:rPr lang="en-US" dirty="0"/>
              <a:t>Reachability checking</a:t>
            </a:r>
          </a:p>
          <a:p>
            <a:pPr algn="just"/>
            <a:r>
              <a:rPr lang="en-US" dirty="0"/>
              <a:t>Cycle checking </a:t>
            </a:r>
          </a:p>
          <a:p>
            <a:pPr algn="just"/>
            <a:r>
              <a:rPr lang="en-US" dirty="0"/>
              <a:t>Connected component counting</a:t>
            </a:r>
          </a:p>
          <a:p>
            <a:pPr algn="just"/>
            <a:r>
              <a:rPr lang="en-US" dirty="0"/>
              <a:t>Connected component size calculation,</a:t>
            </a:r>
          </a:p>
          <a:p>
            <a:pPr algn="just"/>
            <a:r>
              <a:rPr lang="en-US" dirty="0"/>
              <a:t>Component labeling for vertices,</a:t>
            </a:r>
          </a:p>
          <a:p>
            <a:pPr algn="just"/>
            <a:r>
              <a:rPr lang="en-US" dirty="0"/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Disjoint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036" y="8382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 disjoint–set is a data structure that keeps track of a set of elements partitioned into several disjoint (non-overlapping) subsets. In other words, a disjoint set is a group of sets where no item can be in more than one set. It is also called a union–find data structure as it supports union and find operation on subsets. Let’s begin by defining them: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Find</a:t>
            </a:r>
            <a:r>
              <a:rPr lang="en-US" sz="2000" dirty="0"/>
              <a:t>: It determines in which subset a particular element is in and returns the representative of that particular set. An item from this set typically acts as a “representative” of the set.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Union: </a:t>
            </a:r>
            <a:r>
              <a:rPr lang="en-US" sz="2000" dirty="0"/>
              <a:t>It merges two different subsets into a single subset, and the representative of one set becomes representative of another.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The </a:t>
            </a:r>
            <a:r>
              <a:rPr lang="en-US" sz="2000" b="1" dirty="0" smtClean="0"/>
              <a:t>disjoint </a:t>
            </a:r>
            <a:r>
              <a:rPr lang="en-US" sz="2000" dirty="0" smtClean="0"/>
              <a:t>–</a:t>
            </a:r>
            <a:r>
              <a:rPr lang="en-US" sz="2000" dirty="0"/>
              <a:t>set also supports one other important operation called </a:t>
            </a:r>
            <a:r>
              <a:rPr lang="en-US" sz="2000" dirty="0" err="1">
                <a:solidFill>
                  <a:srgbClr val="FF0000"/>
                </a:solidFill>
              </a:rPr>
              <a:t>MakeSet</a:t>
            </a:r>
            <a:r>
              <a:rPr lang="en-US" sz="2000" dirty="0"/>
              <a:t>, which creates a set containing only a given element in it.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2463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https://www.hackerearth.com/practice/notes/disjoint-set-union-union-find/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98" y="1600200"/>
            <a:ext cx="60189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296780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the union process if 2 vertices belong to the same disjoint set -&gt; there is a cycle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2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74320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Union(X,Y) – for cycle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x-root = Find-Set(x)</a:t>
                      </a:r>
                      <a:br>
                        <a:rPr lang="en-US" dirty="0"/>
                      </a:br>
                      <a:r>
                        <a:rPr lang="en-US" dirty="0"/>
                        <a:t>y-root = Find-Set(y)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if(x-root !=y-root) </a:t>
                      </a:r>
                      <a:br>
                        <a:rPr lang="en-US" dirty="0"/>
                      </a:br>
                      <a:r>
                        <a:rPr lang="en-US" dirty="0"/>
                        <a:t>      x-</a:t>
                      </a:r>
                      <a:r>
                        <a:rPr lang="en-US" dirty="0" err="1"/>
                        <a:t>root.Parent</a:t>
                      </a:r>
                      <a:r>
                        <a:rPr lang="en-US" dirty="0"/>
                        <a:t> = y-root;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x-root = Find-Set(x)</a:t>
                      </a:r>
                      <a:br>
                        <a:rPr lang="en-US" dirty="0"/>
                      </a:br>
                      <a:r>
                        <a:rPr lang="en-US" dirty="0"/>
                        <a:t>y-root = Find-Set(y)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if(x-root==y-root)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there is a cycle</a:t>
                      </a:r>
                      <a:br>
                        <a:rPr lang="en-US" dirty="0"/>
                      </a:br>
                      <a:r>
                        <a:rPr lang="en-US" dirty="0"/>
                        <a:t>else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x-</a:t>
                      </a:r>
                      <a:r>
                        <a:rPr lang="en-US" dirty="0" err="1"/>
                        <a:t>root.Parent</a:t>
                      </a:r>
                      <a:r>
                        <a:rPr lang="en-US" dirty="0"/>
                        <a:t> = y-root;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Reachability/Connectivity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2 vertices belong to the same set then they are connected to each other.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Need to create the connected component before calling this method.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/>
              <a:t>IsConnected</a:t>
            </a:r>
            <a:r>
              <a:rPr lang="en-US" dirty="0"/>
              <a:t>(X,Y)</a:t>
            </a:r>
          </a:p>
          <a:p>
            <a:pPr lvl="2">
              <a:buNone/>
            </a:pPr>
            <a:r>
              <a:rPr lang="en-US" dirty="0"/>
              <a:t>x-root = Find-Set(x)</a:t>
            </a:r>
          </a:p>
          <a:p>
            <a:pPr lvl="2">
              <a:buNone/>
            </a:pPr>
            <a:r>
              <a:rPr lang="en-US" dirty="0"/>
              <a:t>y-root = Find-Set(y)</a:t>
            </a:r>
          </a:p>
          <a:p>
            <a:pPr lvl="2">
              <a:buNone/>
            </a:pPr>
            <a:r>
              <a:rPr lang="en-US" dirty="0"/>
              <a:t>if(x-root==y-root) </a:t>
            </a:r>
          </a:p>
          <a:p>
            <a:pPr lvl="2">
              <a:buNone/>
            </a:pPr>
            <a:r>
              <a:rPr lang="en-US" dirty="0"/>
              <a:t>y is reachable from x or vice versa.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21 (</a:t>
            </a:r>
            <a:r>
              <a:rPr lang="en-US" dirty="0" err="1"/>
              <a:t>Cormen</a:t>
            </a:r>
            <a:r>
              <a:rPr lang="en-US" dirty="0"/>
              <a:t>) -&gt; 21.1, 21.3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 data structure to keep track of set of elements partitioned into different disjoint (non overlapping) subset</a:t>
            </a:r>
          </a:p>
          <a:p>
            <a:pPr lvl="0" algn="just"/>
            <a:r>
              <a:rPr lang="en-US" dirty="0"/>
              <a:t>Each set is represent by a representative</a:t>
            </a:r>
          </a:p>
          <a:p>
            <a:pPr lvl="1" algn="just"/>
            <a:r>
              <a:rPr lang="en-US" dirty="0"/>
              <a:t>In some applications, it doesn’t matter which member is used as the representative</a:t>
            </a:r>
          </a:p>
          <a:p>
            <a:pPr lvl="1" algn="just"/>
            <a:r>
              <a:rPr lang="en-US" dirty="0"/>
              <a:t>Other applications may require a pre-specified rule for choosing the representative, such as choosing the smallest member in the set (assuming, of course, that the elements can be ordered)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72414" y="2057400"/>
            <a:ext cx="5585586" cy="3505200"/>
            <a:chOff x="1143000" y="1905000"/>
            <a:chExt cx="5585586" cy="3505200"/>
          </a:xfrm>
        </p:grpSpPr>
        <p:sp>
          <p:nvSpPr>
            <p:cNvPr id="12" name="Oval 11"/>
            <p:cNvSpPr/>
            <p:nvPr/>
          </p:nvSpPr>
          <p:spPr>
            <a:xfrm>
              <a:off x="1143000" y="2514600"/>
              <a:ext cx="1981200" cy="152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764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5146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6002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33600" y="3276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8800" y="2971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006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514600"/>
              <a:ext cx="1981200" cy="152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9400" y="4191000"/>
              <a:ext cx="1295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7800" y="39624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6036" y="5040868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1036" y="40386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Set3</a:t>
              </a:r>
            </a:p>
          </p:txBody>
        </p:sp>
        <p:cxnSp>
          <p:nvCxnSpPr>
            <p:cNvPr id="37" name="Straight Arrow Connector 36"/>
            <p:cNvCxnSpPr>
              <a:endCxn id="4" idx="7"/>
            </p:cNvCxnSpPr>
            <p:nvPr/>
          </p:nvCxnSpPr>
          <p:spPr>
            <a:xfrm rot="10800000" flipV="1">
              <a:off x="2001604" y="2209800"/>
              <a:ext cx="1427396" cy="66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8" idx="0"/>
            </p:cNvCxnSpPr>
            <p:nvPr/>
          </p:nvCxnSpPr>
          <p:spPr>
            <a:xfrm rot="5400000">
              <a:off x="2438400" y="3314700"/>
              <a:ext cx="22098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886200" y="2286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43200" y="1905000"/>
              <a:ext cx="3985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Representative of the respective set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How to represent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/>
              <a:t>Can be represented by </a:t>
            </a:r>
            <a:r>
              <a:rPr lang="en-US" b="1" dirty="0"/>
              <a:t>Linked list</a:t>
            </a:r>
            <a:r>
              <a:rPr lang="en-US" dirty="0"/>
              <a:t>. </a:t>
            </a:r>
          </a:p>
          <a:p>
            <a:pPr lvl="0" algn="just"/>
            <a:r>
              <a:rPr lang="en-US" dirty="0"/>
              <a:t>But usually implemented as </a:t>
            </a:r>
            <a:r>
              <a:rPr lang="en-US" b="1" dirty="0"/>
              <a:t>tree like structure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Link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9983" y="1676400"/>
            <a:ext cx="7092417" cy="2057400"/>
            <a:chOff x="679983" y="1676400"/>
            <a:chExt cx="7092417" cy="20574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4691" r="-1002" b="62476"/>
            <a:stretch>
              <a:fillRect/>
            </a:stretch>
          </p:blipFill>
          <p:spPr bwMode="auto">
            <a:xfrm>
              <a:off x="679983" y="2133600"/>
              <a:ext cx="7092417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3352800" y="1676400"/>
              <a:ext cx="4398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Representative (The element head points to)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590800" y="2057400"/>
              <a:ext cx="914400" cy="59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72000" y="2057400"/>
              <a:ext cx="762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00200" y="4114800"/>
            <a:ext cx="6019801" cy="2438400"/>
            <a:chOff x="1600200" y="4114800"/>
            <a:chExt cx="6019801" cy="2438400"/>
          </a:xfrm>
        </p:grpSpPr>
        <p:pic>
          <p:nvPicPr>
            <p:cNvPr id="5" name="Content Placeholder 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r="64772" b="42000"/>
            <a:stretch>
              <a:fillRect/>
            </a:stretch>
          </p:blipFill>
          <p:spPr bwMode="auto">
            <a:xfrm>
              <a:off x="1600200" y="4648200"/>
              <a:ext cx="2362200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921549" y="4114800"/>
              <a:ext cx="3698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Representative </a:t>
              </a:r>
            </a:p>
            <a:p>
              <a:r>
                <a:rPr lang="en-US" sz="1600" dirty="0"/>
                <a:t>- the node that is its own parent</a:t>
              </a:r>
            </a:p>
            <a:p>
              <a:r>
                <a:rPr lang="en-US" sz="1600" dirty="0"/>
                <a:t>- root node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2362200" y="4267200"/>
              <a:ext cx="1600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90900" y="44577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Make-Set(X)</a:t>
            </a:r>
          </a:p>
          <a:p>
            <a:pPr lvl="1"/>
            <a:r>
              <a:rPr lang="en-US" dirty="0"/>
              <a:t>Create a set with just one node x</a:t>
            </a:r>
          </a:p>
          <a:p>
            <a:pPr lvl="2"/>
            <a:r>
              <a:rPr lang="en-US" dirty="0"/>
              <a:t>condition – x can’t be in any other set (as the sets are disjoint)</a:t>
            </a:r>
          </a:p>
          <a:p>
            <a:r>
              <a:rPr lang="en-US" dirty="0"/>
              <a:t>Find-Set(X)</a:t>
            </a:r>
          </a:p>
          <a:p>
            <a:pPr lvl="1"/>
            <a:r>
              <a:rPr lang="en-US" dirty="0"/>
              <a:t>Find the representative of the set X belong to.</a:t>
            </a:r>
          </a:p>
          <a:p>
            <a:r>
              <a:rPr lang="en-US" dirty="0"/>
              <a:t>Union(X,Y)</a:t>
            </a:r>
          </a:p>
          <a:p>
            <a:pPr lvl="1"/>
            <a:r>
              <a:rPr lang="en-US" dirty="0"/>
              <a:t>Combine the 2 sets x and y belongs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set with just one node x</a:t>
            </a:r>
          </a:p>
          <a:p>
            <a:pPr lvl="1"/>
            <a:r>
              <a:rPr lang="en-US" dirty="0"/>
              <a:t>condition – x can’t be in any other set (as the sets are disjoint)</a:t>
            </a:r>
          </a:p>
          <a:p>
            <a:pPr lvl="1"/>
            <a:r>
              <a:rPr lang="en-US" dirty="0"/>
              <a:t>Complexity: O(1)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i="1" dirty="0" err="1"/>
              <a:t>MakeSet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	 if </a:t>
            </a:r>
            <a:r>
              <a:rPr lang="en-US" i="1" dirty="0"/>
              <a:t>x</a:t>
            </a:r>
            <a:r>
              <a:rPr lang="en-US" dirty="0"/>
              <a:t> is not already present: </a:t>
            </a:r>
          </a:p>
          <a:p>
            <a:pPr lvl="1">
              <a:buNone/>
            </a:pPr>
            <a:r>
              <a:rPr lang="en-US" dirty="0"/>
              <a:t>		add </a:t>
            </a:r>
            <a:r>
              <a:rPr lang="en-US" i="1" dirty="0"/>
              <a:t>x</a:t>
            </a:r>
            <a:r>
              <a:rPr lang="en-US" dirty="0"/>
              <a:t> to the disjoint-set tree 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x.parent</a:t>
            </a:r>
            <a:r>
              <a:rPr lang="en-US" dirty="0"/>
              <a:t> := x 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x.rank</a:t>
            </a:r>
            <a:r>
              <a:rPr lang="en-US" dirty="0"/>
              <a:t> :=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Find-Set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2667000" y="3276600"/>
            <a:ext cx="5105400" cy="3048000"/>
            <a:chOff x="1219200" y="2057400"/>
            <a:chExt cx="5638800" cy="3621107"/>
          </a:xfrm>
        </p:grpSpPr>
        <p:grpSp>
          <p:nvGrpSpPr>
            <p:cNvPr id="15" name="Group 47"/>
            <p:cNvGrpSpPr/>
            <p:nvPr/>
          </p:nvGrpSpPr>
          <p:grpSpPr>
            <a:xfrm>
              <a:off x="1272414" y="2057400"/>
              <a:ext cx="5585586" cy="3505200"/>
              <a:chOff x="1143000" y="1905000"/>
              <a:chExt cx="5585586" cy="3505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6764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514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002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33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292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38800" y="2971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00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19400" y="4191000"/>
                <a:ext cx="1295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47800" y="39624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46036" y="50408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51036" y="4038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Set3</a:t>
                </a:r>
              </a:p>
            </p:txBody>
          </p:sp>
          <p:cxnSp>
            <p:nvCxnSpPr>
              <p:cNvPr id="37" name="Straight Arrow Connector 36"/>
              <p:cNvCxnSpPr>
                <a:endCxn id="4" idx="7"/>
              </p:cNvCxnSpPr>
              <p:nvPr/>
            </p:nvCxnSpPr>
            <p:spPr>
              <a:xfrm rot="10800000" flipV="1">
                <a:off x="2001604" y="2209800"/>
                <a:ext cx="1427396" cy="665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8" idx="0"/>
              </p:cNvCxnSpPr>
              <p:nvPr/>
            </p:nvCxnSpPr>
            <p:spPr>
              <a:xfrm rot="5400000">
                <a:off x="2438400" y="3314700"/>
                <a:ext cx="22098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886200" y="22860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43200" y="1905000"/>
                <a:ext cx="3985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Representative of the respective set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219200" y="4724400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Find(A)-&gt;A</a:t>
              </a:r>
            </a:p>
            <a:p>
              <a:r>
                <a:rPr lang="en-US" sz="1400" dirty="0"/>
                <a:t>Find(B)-&gt;A</a:t>
              </a:r>
            </a:p>
            <a:p>
              <a:r>
                <a:rPr lang="en-US" sz="1400" dirty="0"/>
                <a:t>Find(C)-&gt;A</a:t>
              </a:r>
            </a:p>
            <a:p>
              <a:r>
                <a:rPr lang="en-US" sz="1400" dirty="0"/>
                <a:t>Find(D)-&gt;A</a:t>
              </a:r>
              <a:endParaRPr lang="en-US" sz="14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600200"/>
            <a:ext cx="2736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/>
              <a:t>int</a:t>
            </a:r>
            <a:r>
              <a:rPr lang="en-US" dirty="0"/>
              <a:t> find(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if (</a:t>
            </a:r>
            <a:r>
              <a:rPr lang="en-US" dirty="0" err="1"/>
              <a:t>x.parent</a:t>
            </a:r>
            <a:r>
              <a:rPr lang="en-US" dirty="0"/>
              <a:t> == x)</a:t>
            </a:r>
          </a:p>
          <a:p>
            <a:pPr fontAlgn="base"/>
            <a:r>
              <a:rPr lang="en-US" dirty="0"/>
              <a:t>        return x;</a:t>
            </a:r>
          </a:p>
          <a:p>
            <a:pPr fontAlgn="base"/>
            <a:r>
              <a:rPr lang="en-US" dirty="0"/>
              <a:t>    return find(</a:t>
            </a:r>
            <a:r>
              <a:rPr lang="en-US" dirty="0" err="1"/>
              <a:t>x.parent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}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4072</TotalTime>
  <Words>872</Words>
  <Application>Microsoft Office PowerPoint</Application>
  <PresentationFormat>On-screen Show (4:3)</PresentationFormat>
  <Paragraphs>209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Oriel</vt:lpstr>
      <vt:lpstr>Bitmap Image</vt:lpstr>
      <vt:lpstr>Disjoint Set</vt:lpstr>
      <vt:lpstr>Disjoint set</vt:lpstr>
      <vt:lpstr>Disjoint set</vt:lpstr>
      <vt:lpstr>Disjoint set</vt:lpstr>
      <vt:lpstr>How to represent</vt:lpstr>
      <vt:lpstr>How to represent</vt:lpstr>
      <vt:lpstr>3 operations</vt:lpstr>
      <vt:lpstr>Create-Set</vt:lpstr>
      <vt:lpstr>Find-Set</vt:lpstr>
      <vt:lpstr>Union</vt:lpstr>
      <vt:lpstr>Union</vt:lpstr>
      <vt:lpstr>Union using tree structure</vt:lpstr>
      <vt:lpstr>Union using Linked List</vt:lpstr>
      <vt:lpstr>Union Problem</vt:lpstr>
      <vt:lpstr>How to solve</vt:lpstr>
      <vt:lpstr>Path Compression</vt:lpstr>
      <vt:lpstr>Path Compression - example</vt:lpstr>
      <vt:lpstr>Applications</vt:lpstr>
      <vt:lpstr>Applications</vt:lpstr>
      <vt:lpstr>Connected Component</vt:lpstr>
      <vt:lpstr>Cycle detection</vt:lpstr>
      <vt:lpstr>Reachability/Connectivity checking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Fahad Ahmed</cp:lastModifiedBy>
  <cp:revision>17</cp:revision>
  <dcterms:created xsi:type="dcterms:W3CDTF">2017-11-27T15:54:11Z</dcterms:created>
  <dcterms:modified xsi:type="dcterms:W3CDTF">2022-04-17T04:24:52Z</dcterms:modified>
</cp:coreProperties>
</file>