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334" r:id="rId2"/>
    <p:sldId id="332" r:id="rId3"/>
    <p:sldId id="411" r:id="rId4"/>
    <p:sldId id="398" r:id="rId5"/>
    <p:sldId id="399" r:id="rId6"/>
    <p:sldId id="400" r:id="rId7"/>
    <p:sldId id="401" r:id="rId8"/>
    <p:sldId id="402" r:id="rId9"/>
    <p:sldId id="403" r:id="rId10"/>
    <p:sldId id="404" r:id="rId11"/>
    <p:sldId id="296" r:id="rId12"/>
    <p:sldId id="298" r:id="rId13"/>
    <p:sldId id="307" r:id="rId14"/>
    <p:sldId id="406" r:id="rId15"/>
    <p:sldId id="405" r:id="rId16"/>
    <p:sldId id="285" r:id="rId17"/>
    <p:sldId id="407" r:id="rId18"/>
    <p:sldId id="408" r:id="rId19"/>
    <p:sldId id="409" r:id="rId20"/>
    <p:sldId id="410" r:id="rId21"/>
    <p:sldId id="3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p:cViewPr varScale="1">
        <p:scale>
          <a:sx n="70" d="100"/>
          <a:sy n="70" d="100"/>
        </p:scale>
        <p:origin x="-14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1C0A4-1E02-48A3-9D95-E732BF6A39CA}" type="datetimeFigureOut">
              <a:rPr lang="en-GB" smtClean="0"/>
              <a:t>17/01/2022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B6AE2-6659-444F-8CCB-1FDACD1250AF}" type="slidenum">
              <a:rPr lang="en-GB" smtClean="0"/>
              <a:t>‹#›</a:t>
            </a:fld>
            <a:endParaRPr lang="en-GB"/>
          </a:p>
        </p:txBody>
      </p:sp>
    </p:spTree>
    <p:extLst>
      <p:ext uri="{BB962C8B-B14F-4D97-AF65-F5344CB8AC3E}">
        <p14:creationId xmlns:p14="http://schemas.microsoft.com/office/powerpoint/2010/main" val="36446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BB6AE2-6659-444F-8CCB-1FDACD1250AF}" type="slidenum">
              <a:rPr lang="en-GB" smtClean="0"/>
              <a:t>9</a:t>
            </a:fld>
            <a:endParaRPr lang="en-GB"/>
          </a:p>
        </p:txBody>
      </p:sp>
    </p:spTree>
    <p:extLst>
      <p:ext uri="{BB962C8B-B14F-4D97-AF65-F5344CB8AC3E}">
        <p14:creationId xmlns:p14="http://schemas.microsoft.com/office/powerpoint/2010/main" val="70341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DBB6AE2-6659-444F-8CCB-1FDACD1250AF}" type="slidenum">
              <a:rPr lang="en-GB" smtClean="0"/>
              <a:t>10</a:t>
            </a:fld>
            <a:endParaRPr lang="en-GB"/>
          </a:p>
        </p:txBody>
      </p:sp>
    </p:spTree>
    <p:extLst>
      <p:ext uri="{BB962C8B-B14F-4D97-AF65-F5344CB8AC3E}">
        <p14:creationId xmlns:p14="http://schemas.microsoft.com/office/powerpoint/2010/main" val="409163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CBEC1D0-5150-4F8B-B464-6D5B6B5CEED7}" type="datetime2">
              <a:rPr lang="en-US" smtClean="0"/>
              <a:t>Monday, January 17, 2022</a:t>
            </a:fld>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6B77B13-1077-4559-BB8D-5228CB5F82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DCE99A-4AAA-4903-AC9D-DDC9D174D224}" type="datetime2">
              <a:rPr lang="en-US" smtClean="0"/>
              <a:t>Monday, January 17,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EF6B9-00CA-4635-8FBC-E73B7BB58AF9}" type="datetime2">
              <a:rPr lang="en-US" smtClean="0"/>
              <a:t>Monday, January 17,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B34BB07-6E95-413B-99B8-99756F56B5D3}" type="datetime2">
              <a:rPr lang="en-US" smtClean="0"/>
              <a:t>Monday, January 17, 2022</a:t>
            </a:fld>
            <a:endParaRPr lang="en-US"/>
          </a:p>
        </p:txBody>
      </p:sp>
      <p:sp>
        <p:nvSpPr>
          <p:cNvPr id="9" name="Slide Number Placeholder 8"/>
          <p:cNvSpPr>
            <a:spLocks noGrp="1"/>
          </p:cNvSpPr>
          <p:nvPr>
            <p:ph type="sldNum" sz="quarter" idx="15"/>
          </p:nvPr>
        </p:nvSpPr>
        <p:spPr/>
        <p:txBody>
          <a:bodyPr rtlCol="0"/>
          <a:lstStyle/>
          <a:p>
            <a:fld id="{46B77B13-1077-4559-BB8D-5228CB5F82E1}" type="slidenum">
              <a:rPr lang="en-US" smtClean="0"/>
              <a:pPr/>
              <a:t>‹#›</a:t>
            </a:fld>
            <a:endParaRPr lang="en-US"/>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D5C0D9B-9514-4045-A80E-F1CD2FC8029A}" type="datetime2">
              <a:rPr lang="en-US" smtClean="0"/>
              <a:t>Monday, January 17, 2022</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6B77B13-1077-4559-BB8D-5228CB5F82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5B01A9-2766-4FB2-BE69-E4F3B61D433E}" type="datetime2">
              <a:rPr lang="en-US" smtClean="0"/>
              <a:t>Monday, January 17, 2022</a:t>
            </a:fld>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6B77B13-1077-4559-BB8D-5228CB5F82E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9BD4DA9-29E2-42F4-989B-781E0122142C}" type="datetime2">
              <a:rPr lang="en-US" smtClean="0"/>
              <a:t>Monday, January 17, 2022</a:t>
            </a:fld>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6B77B13-1077-4559-BB8D-5228CB5F82E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0981E2E-2F98-4CA8-AE07-41E671807BED}" type="datetime2">
              <a:rPr lang="en-US" smtClean="0"/>
              <a:t>Monday, January 17, 2022</a:t>
            </a:fld>
            <a:endParaRPr lang="en-US"/>
          </a:p>
        </p:txBody>
      </p:sp>
      <p:sp>
        <p:nvSpPr>
          <p:cNvPr id="7" name="Slide Number Placeholder 6"/>
          <p:cNvSpPr>
            <a:spLocks noGrp="1"/>
          </p:cNvSpPr>
          <p:nvPr>
            <p:ph type="sldNum" sz="quarter" idx="11"/>
          </p:nvPr>
        </p:nvSpPr>
        <p:spPr/>
        <p:txBody>
          <a:bodyPr rtlCol="0"/>
          <a:lstStyle/>
          <a:p>
            <a:fld id="{46B77B13-1077-4559-BB8D-5228CB5F82E1}" type="slidenum">
              <a:rPr lang="en-US" smtClean="0"/>
              <a:pPr/>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F4D0F-573C-4957-AD6E-65CCA8768BE2}" type="datetime2">
              <a:rPr lang="en-US" smtClean="0"/>
              <a:t>Monday, January 17, 2022</a:t>
            </a:fld>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60AB821-4537-4A8D-96BB-CA5560AB5E13}" type="datetime2">
              <a:rPr lang="en-US" smtClean="0"/>
              <a:t>Monday, January 17, 2022</a:t>
            </a:fld>
            <a:endParaRPr lang="en-US"/>
          </a:p>
        </p:txBody>
      </p:sp>
      <p:sp>
        <p:nvSpPr>
          <p:cNvPr id="22" name="Slide Number Placeholder 21"/>
          <p:cNvSpPr>
            <a:spLocks noGrp="1"/>
          </p:cNvSpPr>
          <p:nvPr>
            <p:ph type="sldNum" sz="quarter" idx="15"/>
          </p:nvPr>
        </p:nvSpPr>
        <p:spPr/>
        <p:txBody>
          <a:bodyPr rtlCol="0"/>
          <a:lstStyle/>
          <a:p>
            <a:fld id="{46B77B13-1077-4559-BB8D-5228CB5F82E1}" type="slidenum">
              <a:rPr lang="en-US" smtClean="0"/>
              <a:pPr/>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76C196-A735-47F3-A074-92A37385C59B}" type="datetime2">
              <a:rPr lang="en-US" smtClean="0"/>
              <a:t>Monday, January 17, 2022</a:t>
            </a:fld>
            <a:endParaRPr lang="en-US"/>
          </a:p>
        </p:txBody>
      </p:sp>
      <p:sp>
        <p:nvSpPr>
          <p:cNvPr id="18" name="Slide Number Placeholder 17"/>
          <p:cNvSpPr>
            <a:spLocks noGrp="1"/>
          </p:cNvSpPr>
          <p:nvPr>
            <p:ph type="sldNum" sz="quarter" idx="11"/>
          </p:nvPr>
        </p:nvSpPr>
        <p:spPr/>
        <p:txBody>
          <a:bodyPr rtlCol="0"/>
          <a:lstStyle/>
          <a:p>
            <a:fld id="{46B77B13-1077-4559-BB8D-5228CB5F82E1}" type="slidenum">
              <a:rPr lang="en-US" smtClean="0"/>
              <a:pPr/>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rgbClr val="FF0000"/>
                </a:solidFill>
              </a:defRPr>
            </a:lvl1pPr>
          </a:lstStyle>
          <a:p>
            <a:pPr algn="l"/>
            <a:fld id="{81196212-CEDC-409C-8BFF-AE5F06C3E7E7}" type="datetime2">
              <a:rPr lang="en-US" smtClean="0"/>
              <a:t>Monday, January 17, 2022</a:t>
            </a:fld>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6B77B13-1077-4559-BB8D-5228CB5F82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program-swap-two-numb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eeksquiz.com/binary-sear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xmlns=""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xmlns=""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2190498"/>
            <a:ext cx="3905235"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207</a:t>
            </a:r>
          </a:p>
          <a:p>
            <a:pPr algn="ctr"/>
            <a:r>
              <a:rPr lang="en-US" sz="4800" dirty="0">
                <a:solidFill>
                  <a:srgbClr val="00B0F0"/>
                </a:solidFill>
                <a:latin typeface="Lucida Calligraphy" panose="03010101010101010101" pitchFamily="66" charset="0"/>
                <a:ea typeface="+mj-ea"/>
                <a:cs typeface="+mj-cs"/>
              </a:rPr>
              <a:t>Algorithms</a:t>
            </a:r>
          </a:p>
        </p:txBody>
      </p:sp>
      <p:sp>
        <p:nvSpPr>
          <p:cNvPr id="12" name="Rectangle 2"/>
          <p:cNvSpPr txBox="1">
            <a:spLocks noChangeArrowheads="1"/>
          </p:cNvSpPr>
          <p:nvPr/>
        </p:nvSpPr>
        <p:spPr>
          <a:xfrm>
            <a:off x="1971079" y="3975688"/>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4000" b="1" dirty="0" smtClean="0">
                <a:solidFill>
                  <a:srgbClr val="C00000"/>
                </a:solidFill>
              </a:rPr>
              <a:t>Lecture</a:t>
            </a:r>
            <a:r>
              <a:rPr lang="en-US" sz="4000" b="1" dirty="0" smtClean="0">
                <a:solidFill>
                  <a:srgbClr val="C00000"/>
                </a:solidFill>
              </a:rPr>
              <a:t>: 04 </a:t>
            </a:r>
            <a:r>
              <a:rPr lang="en-US" sz="4000" dirty="0">
                <a:solidFill>
                  <a:schemeClr val="tx1"/>
                </a:solidFill>
              </a:rPr>
              <a:t/>
            </a:r>
            <a:br>
              <a:rPr lang="en-US" sz="4000" dirty="0">
                <a:solidFill>
                  <a:schemeClr val="tx1"/>
                </a:solidFill>
              </a:rPr>
            </a:b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3" name="Slide Number Placeholder 2"/>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1532395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10</a:t>
            </a:fld>
            <a:endParaRPr lang="en-US"/>
          </a:p>
        </p:txBody>
      </p:sp>
      <p:sp>
        <p:nvSpPr>
          <p:cNvPr id="3" name="Rectangle 2"/>
          <p:cNvSpPr/>
          <p:nvPr/>
        </p:nvSpPr>
        <p:spPr>
          <a:xfrm>
            <a:off x="307974" y="1055305"/>
            <a:ext cx="7997825" cy="646331"/>
          </a:xfrm>
          <a:prstGeom prst="rect">
            <a:avLst/>
          </a:prstGeom>
        </p:spPr>
        <p:txBody>
          <a:bodyPr wrap="square">
            <a:spAutoFit/>
          </a:bodyPr>
          <a:lstStyle/>
          <a:p>
            <a:r>
              <a:rPr lang="en-GB" b="1" dirty="0"/>
              <a:t>How to combine the time complexities of consecutive loops?</a:t>
            </a:r>
            <a:r>
              <a:rPr lang="en-GB" dirty="0"/>
              <a:t> </a:t>
            </a:r>
            <a:r>
              <a:rPr lang="en-GB" sz="2000" dirty="0"/>
              <a:t/>
            </a:r>
            <a:br>
              <a:rPr lang="en-GB" sz="2000" dirty="0"/>
            </a:br>
            <a:endParaRPr lang="en-GB" dirty="0"/>
          </a:p>
        </p:txBody>
      </p:sp>
      <p:sp>
        <p:nvSpPr>
          <p:cNvPr id="13" name="Rectangle 12"/>
          <p:cNvSpPr/>
          <p:nvPr/>
        </p:nvSpPr>
        <p:spPr>
          <a:xfrm>
            <a:off x="418342" y="5800943"/>
            <a:ext cx="5165197" cy="369332"/>
          </a:xfrm>
          <a:prstGeom prst="rect">
            <a:avLst/>
          </a:prstGeom>
        </p:spPr>
        <p:txBody>
          <a:bodyPr wrap="none">
            <a:spAutoFit/>
          </a:bodyPr>
          <a:lstStyle/>
          <a:p>
            <a:r>
              <a:rPr lang="en-GB" dirty="0" smtClean="0"/>
              <a:t>What is the time </a:t>
            </a:r>
            <a:r>
              <a:rPr lang="en-GB" dirty="0"/>
              <a:t>complexity of above </a:t>
            </a:r>
            <a:r>
              <a:rPr lang="en-GB" dirty="0" smtClean="0"/>
              <a:t>function?</a:t>
            </a:r>
            <a:endParaRPr lang="en-GB" dirty="0"/>
          </a:p>
        </p:txBody>
      </p:sp>
      <p:sp>
        <p:nvSpPr>
          <p:cNvPr id="12" name="Rectangle 11"/>
          <p:cNvSpPr/>
          <p:nvPr/>
        </p:nvSpPr>
        <p:spPr>
          <a:xfrm>
            <a:off x="307974" y="1544197"/>
            <a:ext cx="8259997" cy="4247317"/>
          </a:xfrm>
          <a:prstGeom prst="rect">
            <a:avLst/>
          </a:prstGeom>
        </p:spPr>
        <p:txBody>
          <a:bodyPr wrap="square">
            <a:spAutoFit/>
          </a:bodyPr>
          <a:lstStyle/>
          <a:p>
            <a:r>
              <a:rPr lang="en-GB" dirty="0"/>
              <a:t>void </a:t>
            </a:r>
            <a:r>
              <a:rPr lang="en-GB" dirty="0" err="1"/>
              <a:t>printAllNumbersThenAllPairSums</a:t>
            </a:r>
            <a:r>
              <a:rPr lang="en-GB" dirty="0"/>
              <a:t>(</a:t>
            </a:r>
            <a:r>
              <a:rPr lang="en-GB" dirty="0" err="1"/>
              <a:t>int</a:t>
            </a:r>
            <a:r>
              <a:rPr lang="en-GB" dirty="0"/>
              <a:t> </a:t>
            </a:r>
            <a:r>
              <a:rPr lang="en-GB" dirty="0" err="1"/>
              <a:t>arr</a:t>
            </a:r>
            <a:r>
              <a:rPr lang="en-GB" dirty="0"/>
              <a:t>[], </a:t>
            </a:r>
            <a:r>
              <a:rPr lang="en-GB" dirty="0" err="1"/>
              <a:t>int</a:t>
            </a:r>
            <a:r>
              <a:rPr lang="en-GB" dirty="0"/>
              <a:t> size)</a:t>
            </a:r>
          </a:p>
          <a:p>
            <a:r>
              <a:rPr lang="en-GB" dirty="0"/>
              <a:t>{</a:t>
            </a:r>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a:t>
            </a:r>
            <a:r>
              <a:rPr lang="en-GB" dirty="0" err="1"/>
              <a:t>printf</a:t>
            </a:r>
            <a:r>
              <a:rPr lang="en-GB" dirty="0"/>
              <a:t>("%d\n", </a:t>
            </a:r>
            <a:r>
              <a:rPr lang="en-GB" dirty="0" err="1"/>
              <a:t>arr</a:t>
            </a:r>
            <a:r>
              <a:rPr lang="en-GB" dirty="0"/>
              <a:t>[</a:t>
            </a:r>
            <a:r>
              <a:rPr lang="en-GB" dirty="0" err="1"/>
              <a:t>i</a:t>
            </a:r>
            <a:r>
              <a:rPr lang="en-GB" dirty="0"/>
              <a:t>]);</a:t>
            </a:r>
          </a:p>
          <a:p>
            <a:r>
              <a:rPr lang="en-GB" dirty="0"/>
              <a:t>    }</a:t>
            </a:r>
          </a:p>
          <a:p>
            <a:endParaRPr lang="en-GB" dirty="0"/>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for (</a:t>
            </a:r>
            <a:r>
              <a:rPr lang="en-GB" dirty="0" err="1"/>
              <a:t>int</a:t>
            </a:r>
            <a:r>
              <a:rPr lang="en-GB" dirty="0"/>
              <a:t> j = 0; j &lt; size; </a:t>
            </a:r>
            <a:r>
              <a:rPr lang="en-GB" dirty="0" err="1"/>
              <a:t>j++</a:t>
            </a:r>
            <a:r>
              <a:rPr lang="en-GB" dirty="0"/>
              <a:t>)</a:t>
            </a:r>
          </a:p>
          <a:p>
            <a:r>
              <a:rPr lang="en-GB" dirty="0"/>
              <a:t>        {</a:t>
            </a:r>
          </a:p>
          <a:p>
            <a:r>
              <a:rPr lang="en-GB" dirty="0"/>
              <a:t>            </a:t>
            </a:r>
            <a:r>
              <a:rPr lang="en-GB" dirty="0" err="1"/>
              <a:t>printf</a:t>
            </a:r>
            <a:r>
              <a:rPr lang="en-GB" dirty="0"/>
              <a:t>("%d\n", </a:t>
            </a:r>
            <a:r>
              <a:rPr lang="en-GB" dirty="0" err="1"/>
              <a:t>arr</a:t>
            </a:r>
            <a:r>
              <a:rPr lang="en-GB" dirty="0"/>
              <a:t>[</a:t>
            </a:r>
            <a:r>
              <a:rPr lang="en-GB" dirty="0" err="1"/>
              <a:t>i</a:t>
            </a:r>
            <a:r>
              <a:rPr lang="en-GB" dirty="0"/>
              <a:t>] + </a:t>
            </a:r>
            <a:r>
              <a:rPr lang="en-GB" dirty="0" err="1"/>
              <a:t>arr</a:t>
            </a:r>
            <a:r>
              <a:rPr lang="en-GB" dirty="0"/>
              <a:t>[j]);</a:t>
            </a:r>
          </a:p>
          <a:p>
            <a:r>
              <a:rPr lang="en-GB" dirty="0"/>
              <a:t>        }</a:t>
            </a:r>
          </a:p>
          <a:p>
            <a:r>
              <a:rPr lang="en-GB" dirty="0"/>
              <a:t>    }</a:t>
            </a:r>
          </a:p>
          <a:p>
            <a:r>
              <a:rPr lang="en-GB" dirty="0"/>
              <a:t>}</a:t>
            </a:r>
          </a:p>
        </p:txBody>
      </p:sp>
      <p:sp>
        <p:nvSpPr>
          <p:cNvPr id="14" name="Rectangle 13"/>
          <p:cNvSpPr/>
          <p:nvPr/>
        </p:nvSpPr>
        <p:spPr>
          <a:xfrm>
            <a:off x="5802572" y="2458653"/>
            <a:ext cx="2514600" cy="1015663"/>
          </a:xfrm>
          <a:prstGeom prst="rect">
            <a:avLst/>
          </a:prstGeom>
        </p:spPr>
        <p:txBody>
          <a:bodyPr wrap="square">
            <a:spAutoFit/>
          </a:bodyPr>
          <a:lstStyle/>
          <a:p>
            <a:r>
              <a:rPr lang="en-GB" sz="2000" b="1" dirty="0">
                <a:solidFill>
                  <a:srgbClr val="C00000"/>
                </a:solidFill>
                <a:latin typeface="Merriweather"/>
              </a:rPr>
              <a:t>Here our runtime is O(n + n</a:t>
            </a:r>
            <a:r>
              <a:rPr lang="en-GB" sz="2000" b="1" baseline="30000" dirty="0">
                <a:solidFill>
                  <a:srgbClr val="C00000"/>
                </a:solidFill>
                <a:latin typeface="Merriweather"/>
              </a:rPr>
              <a:t>2</a:t>
            </a:r>
            <a:r>
              <a:rPr lang="en-GB" sz="2000" b="1" dirty="0">
                <a:solidFill>
                  <a:srgbClr val="C00000"/>
                </a:solidFill>
                <a:latin typeface="Merriweather"/>
              </a:rPr>
              <a:t>), which we just call O(n</a:t>
            </a:r>
            <a:r>
              <a:rPr lang="en-GB" sz="2000" b="1" baseline="30000" dirty="0">
                <a:solidFill>
                  <a:srgbClr val="C00000"/>
                </a:solidFill>
                <a:latin typeface="Merriweather"/>
              </a:rPr>
              <a:t>2</a:t>
            </a:r>
            <a:r>
              <a:rPr lang="en-GB" sz="2000" b="1" dirty="0">
                <a:solidFill>
                  <a:srgbClr val="C00000"/>
                </a:solidFill>
                <a:latin typeface="Merriweather"/>
              </a:rPr>
              <a:t>).</a:t>
            </a:r>
            <a:endParaRPr lang="en-GB" sz="2000" b="1" dirty="0">
              <a:solidFill>
                <a:srgbClr val="C00000"/>
              </a:solidFill>
            </a:endParaRPr>
          </a:p>
        </p:txBody>
      </p:sp>
    </p:spTree>
    <p:extLst>
      <p:ext uri="{BB962C8B-B14F-4D97-AF65-F5344CB8AC3E}">
        <p14:creationId xmlns:p14="http://schemas.microsoft.com/office/powerpoint/2010/main" val="15830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these – Find the Best/Worst case time complexity</a:t>
            </a:r>
          </a:p>
        </p:txBody>
      </p:sp>
      <p:sp>
        <p:nvSpPr>
          <p:cNvPr id="3" name="Content Placeholder 2"/>
          <p:cNvSpPr>
            <a:spLocks noGrp="1"/>
          </p:cNvSpPr>
          <p:nvPr>
            <p:ph sz="quarter" idx="1"/>
          </p:nvPr>
        </p:nvSpPr>
        <p:spPr/>
        <p:txBody>
          <a:bodyPr>
            <a:normAutofit fontScale="92500" lnSpcReduction="10000"/>
          </a:bodyPr>
          <a:lstStyle/>
          <a:p>
            <a:r>
              <a:rPr lang="en-US" b="1" dirty="0" err="1"/>
              <a:t>ArraySum</a:t>
            </a:r>
            <a:endParaRPr lang="en-US" b="1" dirty="0"/>
          </a:p>
          <a:p>
            <a:pPr marL="914400" lvl="3" indent="0">
              <a:buNone/>
            </a:pPr>
            <a:r>
              <a:rPr lang="en-US" sz="1700" dirty="0" err="1"/>
              <a:t>int</a:t>
            </a:r>
            <a:r>
              <a:rPr lang="en-US" sz="1700" dirty="0"/>
              <a:t> </a:t>
            </a:r>
            <a:r>
              <a:rPr lang="en-US" sz="1700" dirty="0" err="1"/>
              <a:t>sumArray</a:t>
            </a:r>
            <a:r>
              <a:rPr lang="en-US" sz="1700" dirty="0"/>
              <a:t>(</a:t>
            </a:r>
            <a:r>
              <a:rPr lang="en-US" sz="1700" dirty="0" err="1"/>
              <a:t>int</a:t>
            </a:r>
            <a:r>
              <a:rPr lang="en-US" sz="1700" dirty="0" smtClean="0"/>
              <a:t>[ ] </a:t>
            </a:r>
            <a:r>
              <a:rPr lang="en-US" sz="1700" dirty="0" err="1"/>
              <a:t>ar</a:t>
            </a:r>
            <a:r>
              <a:rPr lang="en-US" sz="1700" dirty="0"/>
              <a:t>, </a:t>
            </a:r>
            <a:r>
              <a:rPr lang="en-US" sz="1700" dirty="0" err="1"/>
              <a:t>int</a:t>
            </a:r>
            <a:r>
              <a:rPr lang="en-US" sz="1700" dirty="0"/>
              <a:t> l){</a:t>
            </a:r>
          </a:p>
          <a:p>
            <a:pPr marL="1188720" lvl="4" indent="0">
              <a:buNone/>
            </a:pPr>
            <a:r>
              <a:rPr lang="en-US" sz="1700" dirty="0" err="1"/>
              <a:t>int</a:t>
            </a:r>
            <a:r>
              <a:rPr lang="en-US" sz="1700" dirty="0"/>
              <a:t> sum = 0;</a:t>
            </a:r>
          </a:p>
          <a:p>
            <a:pPr marL="1188720" lvl="4" indent="0">
              <a:buNone/>
            </a:pPr>
            <a:r>
              <a:rPr lang="en-US" sz="1700" dirty="0"/>
              <a:t>for(</a:t>
            </a:r>
            <a:r>
              <a:rPr lang="en-US" sz="1700" dirty="0" err="1"/>
              <a:t>int</a:t>
            </a:r>
            <a:r>
              <a:rPr lang="en-US" sz="1700" dirty="0"/>
              <a:t> </a:t>
            </a:r>
            <a:r>
              <a:rPr lang="en-US" sz="1700" dirty="0" err="1"/>
              <a:t>i</a:t>
            </a:r>
            <a:r>
              <a:rPr lang="en-US" sz="1700" dirty="0"/>
              <a:t>=0; </a:t>
            </a:r>
            <a:r>
              <a:rPr lang="en-US" sz="1700" dirty="0" err="1"/>
              <a:t>i</a:t>
            </a:r>
            <a:r>
              <a:rPr lang="en-US" sz="1700" dirty="0"/>
              <a:t>&lt;</a:t>
            </a:r>
            <a:r>
              <a:rPr lang="en-US" sz="1700" dirty="0" err="1"/>
              <a:t>l;i</a:t>
            </a:r>
            <a:r>
              <a:rPr lang="en-US" sz="1700" dirty="0"/>
              <a:t>++){</a:t>
            </a:r>
          </a:p>
          <a:p>
            <a:pPr marL="1188720" lvl="4" indent="0">
              <a:buNone/>
            </a:pPr>
            <a:r>
              <a:rPr lang="en-US" sz="1700" dirty="0"/>
              <a:t>	sum += </a:t>
            </a:r>
            <a:r>
              <a:rPr lang="en-US" sz="1700" dirty="0" err="1"/>
              <a:t>ar</a:t>
            </a:r>
            <a:r>
              <a:rPr lang="en-US" sz="1700" dirty="0"/>
              <a:t>[</a:t>
            </a:r>
            <a:r>
              <a:rPr lang="en-US" sz="1700" dirty="0" err="1"/>
              <a:t>i</a:t>
            </a:r>
            <a:r>
              <a:rPr lang="en-US" sz="1700" dirty="0"/>
              <a:t>];</a:t>
            </a:r>
          </a:p>
          <a:p>
            <a:pPr marL="1188720" lvl="4" indent="0">
              <a:buNone/>
            </a:pPr>
            <a:r>
              <a:rPr lang="en-US" sz="1700" dirty="0"/>
              <a:t>}</a:t>
            </a:r>
          </a:p>
          <a:p>
            <a:pPr marL="1188720" lvl="4" indent="0">
              <a:buNone/>
            </a:pPr>
            <a:r>
              <a:rPr lang="en-US" sz="1700" dirty="0"/>
              <a:t>return sum;</a:t>
            </a:r>
          </a:p>
          <a:p>
            <a:pPr marL="914400" lvl="3" indent="0">
              <a:buNone/>
            </a:pPr>
            <a:r>
              <a:rPr lang="en-US" sz="1700" dirty="0"/>
              <a:t>}</a:t>
            </a:r>
          </a:p>
          <a:p>
            <a:r>
              <a:rPr lang="en-US" b="1" dirty="0" err="1"/>
              <a:t>ArrayMax</a:t>
            </a:r>
            <a:endParaRPr lang="en-US" b="1" dirty="0"/>
          </a:p>
          <a:p>
            <a:pPr marL="914400" lvl="3" indent="0">
              <a:buNone/>
            </a:pPr>
            <a:r>
              <a:rPr lang="en-US" sz="1700" dirty="0" err="1"/>
              <a:t>int</a:t>
            </a:r>
            <a:r>
              <a:rPr lang="en-US" sz="1700" dirty="0"/>
              <a:t> </a:t>
            </a:r>
            <a:r>
              <a:rPr lang="en-US" sz="1700" dirty="0" err="1"/>
              <a:t>maxArray</a:t>
            </a:r>
            <a:r>
              <a:rPr lang="en-US" sz="1700" dirty="0"/>
              <a:t>(</a:t>
            </a:r>
            <a:r>
              <a:rPr lang="en-US" sz="1700" dirty="0" err="1"/>
              <a:t>int</a:t>
            </a:r>
            <a:r>
              <a:rPr lang="en-US" sz="1700" dirty="0" smtClean="0"/>
              <a:t>[ ] </a:t>
            </a:r>
            <a:r>
              <a:rPr lang="en-US" sz="1700" dirty="0" err="1"/>
              <a:t>ar</a:t>
            </a:r>
            <a:r>
              <a:rPr lang="en-US" sz="1700" dirty="0"/>
              <a:t>, </a:t>
            </a:r>
            <a:r>
              <a:rPr lang="en-US" sz="1700" dirty="0" err="1"/>
              <a:t>int</a:t>
            </a:r>
            <a:r>
              <a:rPr lang="en-US" sz="1700" dirty="0"/>
              <a:t> l){</a:t>
            </a:r>
          </a:p>
          <a:p>
            <a:pPr marL="1188720" lvl="4" indent="0">
              <a:buNone/>
            </a:pPr>
            <a:r>
              <a:rPr lang="en-US" sz="1700" dirty="0" err="1"/>
              <a:t>int</a:t>
            </a:r>
            <a:r>
              <a:rPr lang="en-US" sz="1700" dirty="0"/>
              <a:t> max = </a:t>
            </a:r>
            <a:r>
              <a:rPr lang="en-US" sz="1700" dirty="0" err="1"/>
              <a:t>ar</a:t>
            </a:r>
            <a:r>
              <a:rPr lang="en-US" sz="1700" dirty="0"/>
              <a:t>[0];</a:t>
            </a:r>
          </a:p>
          <a:p>
            <a:pPr marL="1188720" lvl="4" indent="0">
              <a:buNone/>
            </a:pPr>
            <a:r>
              <a:rPr lang="en-US" sz="1700" dirty="0"/>
              <a:t>for(</a:t>
            </a:r>
            <a:r>
              <a:rPr lang="en-US" sz="1700" dirty="0" err="1"/>
              <a:t>int</a:t>
            </a:r>
            <a:r>
              <a:rPr lang="en-US" sz="1700" dirty="0"/>
              <a:t> </a:t>
            </a:r>
            <a:r>
              <a:rPr lang="en-US" sz="1700" dirty="0" err="1"/>
              <a:t>i</a:t>
            </a:r>
            <a:r>
              <a:rPr lang="en-US" sz="1700" dirty="0"/>
              <a:t>=1; </a:t>
            </a:r>
            <a:r>
              <a:rPr lang="en-US" sz="1700" dirty="0" err="1"/>
              <a:t>i</a:t>
            </a:r>
            <a:r>
              <a:rPr lang="en-US" sz="1700" dirty="0"/>
              <a:t>&lt;</a:t>
            </a:r>
            <a:r>
              <a:rPr lang="en-US" sz="1700" dirty="0" err="1"/>
              <a:t>l;i</a:t>
            </a:r>
            <a:r>
              <a:rPr lang="en-US" sz="1700" dirty="0"/>
              <a:t>++){</a:t>
            </a:r>
          </a:p>
          <a:p>
            <a:pPr marL="1463040" lvl="5" indent="0">
              <a:buNone/>
            </a:pPr>
            <a:r>
              <a:rPr lang="en-US" sz="1700" dirty="0"/>
              <a:t>if(max&lt;</a:t>
            </a:r>
            <a:r>
              <a:rPr lang="en-US" sz="1700" dirty="0" err="1"/>
              <a:t>ar</a:t>
            </a:r>
            <a:r>
              <a:rPr lang="en-US" sz="1700" dirty="0"/>
              <a:t>[</a:t>
            </a:r>
            <a:r>
              <a:rPr lang="en-US" sz="1700" dirty="0" err="1"/>
              <a:t>i</a:t>
            </a:r>
            <a:r>
              <a:rPr lang="en-US" sz="1700" dirty="0"/>
              <a:t>])</a:t>
            </a:r>
          </a:p>
          <a:p>
            <a:pPr marL="1463040" lvl="5" indent="0">
              <a:buNone/>
            </a:pPr>
            <a:r>
              <a:rPr lang="en-US" sz="1700" dirty="0"/>
              <a:t>max = </a:t>
            </a:r>
            <a:r>
              <a:rPr lang="en-US" sz="1700" dirty="0" err="1"/>
              <a:t>ar</a:t>
            </a:r>
            <a:r>
              <a:rPr lang="en-US" sz="1700" dirty="0"/>
              <a:t>[</a:t>
            </a:r>
            <a:r>
              <a:rPr lang="en-US" sz="1700" dirty="0" err="1"/>
              <a:t>i</a:t>
            </a:r>
            <a:r>
              <a:rPr lang="en-US" sz="1700" dirty="0"/>
              <a:t>];</a:t>
            </a:r>
          </a:p>
          <a:p>
            <a:pPr marL="1188720" lvl="4" indent="0">
              <a:buNone/>
            </a:pPr>
            <a:r>
              <a:rPr lang="en-US" sz="1700" dirty="0"/>
              <a:t>}</a:t>
            </a:r>
          </a:p>
          <a:p>
            <a:pPr marL="914400" lvl="3" indent="0">
              <a:buNone/>
            </a:pPr>
            <a:r>
              <a:rPr lang="en-US" sz="1700" dirty="0"/>
              <a:t>    return max;</a:t>
            </a:r>
          </a:p>
          <a:p>
            <a:pPr marL="914400" lvl="3" indent="0">
              <a:buNone/>
            </a:pPr>
            <a:r>
              <a:rPr lang="en-US" sz="1700" dirty="0"/>
              <a:t>}</a:t>
            </a:r>
          </a:p>
        </p:txBody>
      </p:sp>
      <p:sp>
        <p:nvSpPr>
          <p:cNvPr id="4" name="TextBox 3">
            <a:extLst>
              <a:ext uri="{FF2B5EF4-FFF2-40B4-BE49-F238E27FC236}">
                <a16:creationId xmlns:a16="http://schemas.microsoft.com/office/drawing/2014/main" xmlns="" id="{FECD8434-2D2F-4324-A0FE-9190592576CF}"/>
              </a:ext>
            </a:extLst>
          </p:cNvPr>
          <p:cNvSpPr txBox="1"/>
          <p:nvPr/>
        </p:nvSpPr>
        <p:spPr>
          <a:xfrm>
            <a:off x="5029200" y="2209800"/>
            <a:ext cx="2209800" cy="830997"/>
          </a:xfrm>
          <a:prstGeom prst="rect">
            <a:avLst/>
          </a:prstGeom>
          <a:noFill/>
        </p:spPr>
        <p:txBody>
          <a:bodyPr wrap="square" rtlCol="0">
            <a:spAutoFit/>
          </a:bodyPr>
          <a:lstStyle/>
          <a:p>
            <a:r>
              <a:rPr lang="en-AU" sz="1600" dirty="0">
                <a:solidFill>
                  <a:schemeClr val="accent1">
                    <a:lumMod val="75000"/>
                  </a:schemeClr>
                </a:solidFill>
              </a:rPr>
              <a:t>Complexity (Best &amp; Worst), </a:t>
            </a:r>
          </a:p>
          <a:p>
            <a:r>
              <a:rPr lang="en-AU" sz="1600" dirty="0">
                <a:solidFill>
                  <a:schemeClr val="accent1">
                    <a:lumMod val="75000"/>
                  </a:schemeClr>
                </a:solidFill>
              </a:rPr>
              <a:t>T(n) = an + b = O(n) </a:t>
            </a:r>
          </a:p>
        </p:txBody>
      </p:sp>
      <p:sp>
        <p:nvSpPr>
          <p:cNvPr id="5" name="TextBox 4">
            <a:extLst>
              <a:ext uri="{FF2B5EF4-FFF2-40B4-BE49-F238E27FC236}">
                <a16:creationId xmlns:a16="http://schemas.microsoft.com/office/drawing/2014/main" xmlns="" id="{C744F2C4-2D65-4EEA-926D-137C4087192F}"/>
              </a:ext>
            </a:extLst>
          </p:cNvPr>
          <p:cNvSpPr txBox="1"/>
          <p:nvPr/>
        </p:nvSpPr>
        <p:spPr>
          <a:xfrm>
            <a:off x="5029200" y="4444425"/>
            <a:ext cx="2209800" cy="830997"/>
          </a:xfrm>
          <a:prstGeom prst="rect">
            <a:avLst/>
          </a:prstGeom>
          <a:noFill/>
        </p:spPr>
        <p:txBody>
          <a:bodyPr wrap="square" rtlCol="0">
            <a:spAutoFit/>
          </a:bodyPr>
          <a:lstStyle/>
          <a:p>
            <a:r>
              <a:rPr lang="en-AU" sz="1600" dirty="0">
                <a:solidFill>
                  <a:schemeClr val="accent1">
                    <a:lumMod val="75000"/>
                  </a:schemeClr>
                </a:solidFill>
              </a:rPr>
              <a:t>Complexity (Best &amp; Worst), </a:t>
            </a:r>
          </a:p>
          <a:p>
            <a:r>
              <a:rPr lang="en-AU" sz="1600" dirty="0">
                <a:solidFill>
                  <a:schemeClr val="accent1">
                    <a:lumMod val="75000"/>
                  </a:schemeClr>
                </a:solidFill>
              </a:rPr>
              <a:t>T(n) = an + b = O(n) </a:t>
            </a:r>
          </a:p>
        </p:txBody>
      </p:sp>
      <p:sp>
        <p:nvSpPr>
          <p:cNvPr id="6" name="Slide Number Placeholder 5"/>
          <p:cNvSpPr>
            <a:spLocks noGrp="1"/>
          </p:cNvSpPr>
          <p:nvPr>
            <p:ph type="sldNum" sz="quarter" idx="15"/>
          </p:nvPr>
        </p:nvSpPr>
        <p:spPr/>
        <p:txBody>
          <a:bodyPr/>
          <a:lstStyle/>
          <a:p>
            <a:fld id="{46B77B13-1077-4559-BB8D-5228CB5F82E1}" type="slidenum">
              <a:rPr lang="en-US" smtClean="0"/>
              <a:pPr/>
              <a:t>11</a:t>
            </a:fld>
            <a:endParaRPr lang="en-US"/>
          </a:p>
        </p:txBody>
      </p:sp>
    </p:spTree>
    <p:extLst>
      <p:ext uri="{BB962C8B-B14F-4D97-AF65-F5344CB8AC3E}">
        <p14:creationId xmlns:p14="http://schemas.microsoft.com/office/powerpoint/2010/main" val="20510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these – Find the Best/Worst case time complexity</a:t>
            </a:r>
          </a:p>
        </p:txBody>
      </p:sp>
      <p:sp>
        <p:nvSpPr>
          <p:cNvPr id="3" name="Content Placeholder 2"/>
          <p:cNvSpPr>
            <a:spLocks noGrp="1"/>
          </p:cNvSpPr>
          <p:nvPr>
            <p:ph sz="quarter" idx="1"/>
          </p:nvPr>
        </p:nvSpPr>
        <p:spPr/>
        <p:txBody>
          <a:bodyPr>
            <a:normAutofit fontScale="85000" lnSpcReduction="20000"/>
          </a:bodyPr>
          <a:lstStyle/>
          <a:p>
            <a:r>
              <a:rPr lang="en-US" b="1" dirty="0"/>
              <a:t>Matrix Sum</a:t>
            </a:r>
          </a:p>
          <a:p>
            <a:pPr marL="365760" lvl="1" indent="0">
              <a:buNone/>
            </a:pPr>
            <a:r>
              <a:rPr lang="en-US" sz="1900" dirty="0" err="1"/>
              <a:t>int</a:t>
            </a:r>
            <a:r>
              <a:rPr lang="en-US" sz="1900" dirty="0"/>
              <a:t> </a:t>
            </a:r>
            <a:r>
              <a:rPr lang="en-US" sz="1900" dirty="0" err="1"/>
              <a:t>sumSquareMatrix</a:t>
            </a:r>
            <a:r>
              <a:rPr lang="en-US" sz="1900" dirty="0"/>
              <a:t>(</a:t>
            </a:r>
            <a:r>
              <a:rPr lang="en-US" sz="1900" dirty="0" err="1"/>
              <a:t>int</a:t>
            </a:r>
            <a:r>
              <a:rPr lang="en-US" sz="1900" dirty="0"/>
              <a:t>[][] array, </a:t>
            </a:r>
            <a:r>
              <a:rPr lang="en-US" sz="1900" dirty="0" err="1"/>
              <a:t>int</a:t>
            </a:r>
            <a:r>
              <a:rPr lang="en-US" sz="1900" dirty="0"/>
              <a:t> n){</a:t>
            </a:r>
          </a:p>
          <a:p>
            <a:pPr marL="640080" lvl="2" indent="0">
              <a:buNone/>
            </a:pPr>
            <a:r>
              <a:rPr lang="en-US" sz="1900" dirty="0" err="1"/>
              <a:t>int</a:t>
            </a:r>
            <a:r>
              <a:rPr lang="en-US" sz="1900" dirty="0"/>
              <a:t> sum=0;</a:t>
            </a:r>
          </a:p>
          <a:p>
            <a:pPr marL="640080" lvl="2" indent="0">
              <a:buNone/>
            </a:pPr>
            <a:r>
              <a:rPr lang="en-US" sz="1900" dirty="0"/>
              <a:t>for(</a:t>
            </a:r>
            <a:r>
              <a:rPr lang="en-US" sz="1900" dirty="0" err="1"/>
              <a:t>int</a:t>
            </a:r>
            <a:r>
              <a:rPr lang="en-US" sz="1900" dirty="0"/>
              <a:t> </a:t>
            </a:r>
            <a:r>
              <a:rPr lang="en-US" sz="1900" dirty="0" err="1"/>
              <a:t>i</a:t>
            </a:r>
            <a:r>
              <a:rPr lang="en-US" sz="1900" dirty="0"/>
              <a:t>=0;i&lt;</a:t>
            </a:r>
            <a:r>
              <a:rPr lang="en-US" sz="1900" dirty="0" err="1"/>
              <a:t>n;i</a:t>
            </a:r>
            <a:r>
              <a:rPr lang="en-US" sz="1900" dirty="0"/>
              <a:t>++){</a:t>
            </a:r>
          </a:p>
          <a:p>
            <a:pPr marL="914400" lvl="3" indent="0">
              <a:buNone/>
            </a:pPr>
            <a:r>
              <a:rPr lang="en-US" sz="1900" dirty="0"/>
              <a:t>for(</a:t>
            </a:r>
            <a:r>
              <a:rPr lang="en-US" sz="1900" dirty="0" err="1"/>
              <a:t>int</a:t>
            </a:r>
            <a:r>
              <a:rPr lang="en-US" sz="1900" dirty="0"/>
              <a:t> j=0;j&lt;</a:t>
            </a:r>
            <a:r>
              <a:rPr lang="en-US" sz="1900" dirty="0" err="1"/>
              <a:t>n;j</a:t>
            </a:r>
            <a:r>
              <a:rPr lang="en-US" sz="1900" dirty="0"/>
              <a:t>++){</a:t>
            </a:r>
          </a:p>
          <a:p>
            <a:pPr marL="914400" lvl="3" indent="0">
              <a:buNone/>
            </a:pPr>
            <a:r>
              <a:rPr lang="en-US" sz="1900" dirty="0"/>
              <a:t>	sum+=array[</a:t>
            </a:r>
            <a:r>
              <a:rPr lang="en-US" sz="1900" dirty="0" err="1"/>
              <a:t>i</a:t>
            </a:r>
            <a:r>
              <a:rPr lang="en-US" sz="1900" dirty="0"/>
              <a:t>][j];</a:t>
            </a:r>
          </a:p>
          <a:p>
            <a:pPr marL="914400" lvl="3" indent="0">
              <a:buNone/>
            </a:pPr>
            <a:r>
              <a:rPr lang="en-US" sz="1900" dirty="0"/>
              <a:t>}</a:t>
            </a:r>
          </a:p>
          <a:p>
            <a:pPr marL="640080" lvl="2" indent="0">
              <a:buNone/>
            </a:pPr>
            <a:r>
              <a:rPr lang="en-US" sz="1900" dirty="0"/>
              <a:t>}</a:t>
            </a:r>
          </a:p>
          <a:p>
            <a:pPr marL="640080" lvl="2" indent="0">
              <a:buNone/>
            </a:pPr>
            <a:r>
              <a:rPr lang="en-US" sz="1900" dirty="0"/>
              <a:t>return sum;</a:t>
            </a:r>
          </a:p>
          <a:p>
            <a:pPr marL="365760" lvl="1" indent="0">
              <a:buNone/>
            </a:pPr>
            <a:r>
              <a:rPr lang="en-US" sz="1900" dirty="0"/>
              <a:t>}</a:t>
            </a:r>
          </a:p>
          <a:p>
            <a:pPr marL="365760" lvl="1" indent="0">
              <a:buNone/>
            </a:pPr>
            <a:endParaRPr lang="en-US" sz="1900" dirty="0"/>
          </a:p>
          <a:p>
            <a:r>
              <a:rPr lang="en-US" sz="2200" b="1" dirty="0"/>
              <a:t>Find Element</a:t>
            </a:r>
          </a:p>
          <a:p>
            <a:pPr marL="640080" lvl="2" indent="0">
              <a:buNone/>
            </a:pPr>
            <a:r>
              <a:rPr lang="en-US" sz="1900" dirty="0">
                <a:solidFill>
                  <a:schemeClr val="dk1"/>
                </a:solidFill>
              </a:rPr>
              <a:t>int </a:t>
            </a:r>
            <a:r>
              <a:rPr lang="en-US" sz="1900" dirty="0" err="1">
                <a:solidFill>
                  <a:schemeClr val="dk1"/>
                </a:solidFill>
              </a:rPr>
              <a:t>findItemInArray</a:t>
            </a:r>
            <a:r>
              <a:rPr lang="en-US" sz="1900" dirty="0">
                <a:solidFill>
                  <a:schemeClr val="dk1"/>
                </a:solidFill>
              </a:rPr>
              <a:t>(int </a:t>
            </a:r>
            <a:r>
              <a:rPr lang="en-US" sz="1900" dirty="0" err="1">
                <a:solidFill>
                  <a:schemeClr val="dk1"/>
                </a:solidFill>
              </a:rPr>
              <a:t>arr</a:t>
            </a:r>
            <a:r>
              <a:rPr lang="en-US" sz="1900" dirty="0">
                <a:solidFill>
                  <a:schemeClr val="dk1"/>
                </a:solidFill>
              </a:rPr>
              <a:t>[], int n, int key){</a:t>
            </a:r>
          </a:p>
          <a:p>
            <a:pPr marL="640080" lvl="2" indent="0">
              <a:buNone/>
            </a:pPr>
            <a:r>
              <a:rPr lang="nn-NO" sz="1900" dirty="0">
                <a:solidFill>
                  <a:schemeClr val="dk1"/>
                </a:solidFill>
              </a:rPr>
              <a:t>    for (int i =n; i&gt;=0; i--)</a:t>
            </a:r>
            <a:r>
              <a:rPr lang="en-US" sz="1900" dirty="0">
                <a:solidFill>
                  <a:schemeClr val="dk1"/>
                </a:solidFill>
              </a:rPr>
              <a:t>  {</a:t>
            </a:r>
          </a:p>
          <a:p>
            <a:pPr marL="640080" lvl="2" indent="0">
              <a:buNone/>
            </a:pPr>
            <a:r>
              <a:rPr lang="en-US" sz="1900" dirty="0">
                <a:solidFill>
                  <a:schemeClr val="dk1"/>
                </a:solidFill>
              </a:rPr>
              <a:t>       if (</a:t>
            </a:r>
            <a:r>
              <a:rPr lang="en-US" sz="1900" dirty="0" err="1">
                <a:solidFill>
                  <a:schemeClr val="dk1"/>
                </a:solidFill>
              </a:rPr>
              <a:t>arr</a:t>
            </a:r>
            <a:r>
              <a:rPr lang="en-US" sz="1900" dirty="0">
                <a:solidFill>
                  <a:schemeClr val="dk1"/>
                </a:solidFill>
              </a:rPr>
              <a:t>[</a:t>
            </a:r>
            <a:r>
              <a:rPr lang="en-US" sz="1900" dirty="0" err="1">
                <a:solidFill>
                  <a:schemeClr val="dk1"/>
                </a:solidFill>
              </a:rPr>
              <a:t>i</a:t>
            </a:r>
            <a:r>
              <a:rPr lang="en-US" sz="1900" dirty="0">
                <a:solidFill>
                  <a:schemeClr val="dk1"/>
                </a:solidFill>
              </a:rPr>
              <a:t>] == key)</a:t>
            </a:r>
          </a:p>
          <a:p>
            <a:pPr marL="640080" lvl="2" indent="0">
              <a:buNone/>
            </a:pPr>
            <a:r>
              <a:rPr lang="en-US" sz="1900" dirty="0">
                <a:solidFill>
                  <a:schemeClr val="dk1"/>
                </a:solidFill>
              </a:rPr>
              <a:t>          return </a:t>
            </a:r>
            <a:r>
              <a:rPr lang="en-US" sz="1900" dirty="0" err="1">
                <a:solidFill>
                  <a:schemeClr val="dk1"/>
                </a:solidFill>
              </a:rPr>
              <a:t>i</a:t>
            </a:r>
            <a:r>
              <a:rPr lang="en-US" sz="1900" dirty="0">
                <a:solidFill>
                  <a:schemeClr val="dk1"/>
                </a:solidFill>
              </a:rPr>
              <a:t>;</a:t>
            </a:r>
          </a:p>
          <a:p>
            <a:pPr marL="640080" lvl="2" indent="0">
              <a:buNone/>
            </a:pPr>
            <a:r>
              <a:rPr lang="en-US" sz="1900" dirty="0">
                <a:solidFill>
                  <a:schemeClr val="dk1"/>
                </a:solidFill>
              </a:rPr>
              <a:t>   	}</a:t>
            </a:r>
          </a:p>
          <a:p>
            <a:pPr marL="640080" lvl="2" indent="0">
              <a:buNone/>
            </a:pPr>
            <a:r>
              <a:rPr lang="en-US" sz="1900" dirty="0">
                <a:solidFill>
                  <a:schemeClr val="dk1"/>
                </a:solidFill>
              </a:rPr>
              <a:t>   	return -1;</a:t>
            </a:r>
          </a:p>
          <a:p>
            <a:pPr marL="640080" lvl="2" indent="0">
              <a:buNone/>
            </a:pPr>
            <a:r>
              <a:rPr lang="en-US" sz="1900" dirty="0">
                <a:solidFill>
                  <a:schemeClr val="dk1"/>
                </a:solidFill>
              </a:rPr>
              <a:t>}</a:t>
            </a:r>
            <a:endParaRPr lang="en-US" sz="1600" dirty="0"/>
          </a:p>
          <a:p>
            <a:pPr marL="0" indent="0">
              <a:buNone/>
            </a:pPr>
            <a:endParaRPr lang="en-US" sz="2200" dirty="0"/>
          </a:p>
          <a:p>
            <a:pPr marL="0" indent="0">
              <a:buNone/>
            </a:pPr>
            <a:endParaRPr lang="en-US" sz="1900" dirty="0"/>
          </a:p>
        </p:txBody>
      </p:sp>
      <p:sp>
        <p:nvSpPr>
          <p:cNvPr id="4" name="TextBox 3">
            <a:extLst>
              <a:ext uri="{FF2B5EF4-FFF2-40B4-BE49-F238E27FC236}">
                <a16:creationId xmlns:a16="http://schemas.microsoft.com/office/drawing/2014/main" xmlns="" id="{89FFA3B2-FE29-498E-B72B-9835C69D58EB}"/>
              </a:ext>
            </a:extLst>
          </p:cNvPr>
          <p:cNvSpPr txBox="1"/>
          <p:nvPr/>
        </p:nvSpPr>
        <p:spPr>
          <a:xfrm>
            <a:off x="5410200" y="2133600"/>
            <a:ext cx="2286000" cy="830997"/>
          </a:xfrm>
          <a:prstGeom prst="rect">
            <a:avLst/>
          </a:prstGeom>
          <a:noFill/>
        </p:spPr>
        <p:txBody>
          <a:bodyPr wrap="square" rtlCol="0">
            <a:spAutoFit/>
          </a:bodyPr>
          <a:lstStyle/>
          <a:p>
            <a:r>
              <a:rPr lang="en-AU" sz="1600" dirty="0">
                <a:solidFill>
                  <a:schemeClr val="accent1">
                    <a:lumMod val="75000"/>
                  </a:schemeClr>
                </a:solidFill>
              </a:rPr>
              <a:t>Complexity (Best &amp; Worst), </a:t>
            </a:r>
          </a:p>
          <a:p>
            <a:r>
              <a:rPr lang="en-AU" sz="1600" dirty="0">
                <a:solidFill>
                  <a:schemeClr val="accent1">
                    <a:lumMod val="75000"/>
                  </a:schemeClr>
                </a:solidFill>
              </a:rPr>
              <a:t>T(n) = an</a:t>
            </a:r>
            <a:r>
              <a:rPr lang="en-AU" sz="1600" baseline="30000" dirty="0">
                <a:solidFill>
                  <a:schemeClr val="accent1">
                    <a:lumMod val="75000"/>
                  </a:schemeClr>
                </a:solidFill>
              </a:rPr>
              <a:t>2</a:t>
            </a:r>
            <a:r>
              <a:rPr lang="en-AU" sz="1600" dirty="0">
                <a:solidFill>
                  <a:schemeClr val="accent1">
                    <a:lumMod val="75000"/>
                  </a:schemeClr>
                </a:solidFill>
              </a:rPr>
              <a:t> + b = O(n</a:t>
            </a:r>
            <a:r>
              <a:rPr lang="en-AU" sz="1600" baseline="30000" dirty="0">
                <a:solidFill>
                  <a:schemeClr val="accent1">
                    <a:lumMod val="75000"/>
                  </a:schemeClr>
                </a:solidFill>
              </a:rPr>
              <a:t>2</a:t>
            </a:r>
            <a:r>
              <a:rPr lang="en-AU" sz="1600" dirty="0">
                <a:solidFill>
                  <a:schemeClr val="accent1">
                    <a:lumMod val="75000"/>
                  </a:schemeClr>
                </a:solidFill>
              </a:rPr>
              <a:t>) </a:t>
            </a:r>
          </a:p>
        </p:txBody>
      </p:sp>
      <p:sp>
        <p:nvSpPr>
          <p:cNvPr id="5" name="TextBox 4">
            <a:extLst>
              <a:ext uri="{FF2B5EF4-FFF2-40B4-BE49-F238E27FC236}">
                <a16:creationId xmlns:a16="http://schemas.microsoft.com/office/drawing/2014/main" xmlns="" id="{80FA58AF-197A-4F27-AB26-582CA96DF014}"/>
              </a:ext>
            </a:extLst>
          </p:cNvPr>
          <p:cNvSpPr txBox="1"/>
          <p:nvPr/>
        </p:nvSpPr>
        <p:spPr>
          <a:xfrm>
            <a:off x="5217367" y="5204936"/>
            <a:ext cx="2936033" cy="738664"/>
          </a:xfrm>
          <a:prstGeom prst="rect">
            <a:avLst/>
          </a:prstGeom>
          <a:noFill/>
        </p:spPr>
        <p:txBody>
          <a:bodyPr wrap="square" rtlCol="0">
            <a:spAutoFit/>
          </a:bodyPr>
          <a:lstStyle/>
          <a:p>
            <a:r>
              <a:rPr lang="en-AU" sz="1400" dirty="0">
                <a:solidFill>
                  <a:schemeClr val="accent1">
                    <a:lumMod val="75000"/>
                  </a:schemeClr>
                </a:solidFill>
              </a:rPr>
              <a:t>Complexity.</a:t>
            </a:r>
          </a:p>
          <a:p>
            <a:r>
              <a:rPr lang="en-AU" sz="1400" dirty="0">
                <a:solidFill>
                  <a:schemeClr val="accent1">
                    <a:lumMod val="75000"/>
                  </a:schemeClr>
                </a:solidFill>
              </a:rPr>
              <a:t>Best, T(n) = c = O(1)</a:t>
            </a:r>
          </a:p>
          <a:p>
            <a:r>
              <a:rPr lang="en-AU" sz="1400" dirty="0">
                <a:solidFill>
                  <a:schemeClr val="accent1">
                    <a:lumMod val="75000"/>
                  </a:schemeClr>
                </a:solidFill>
              </a:rPr>
              <a:t>Worst, T(n) = an</a:t>
            </a:r>
            <a:r>
              <a:rPr lang="en-AU" sz="1400" baseline="30000" dirty="0">
                <a:solidFill>
                  <a:schemeClr val="accent1">
                    <a:lumMod val="75000"/>
                  </a:schemeClr>
                </a:solidFill>
              </a:rPr>
              <a:t>2</a:t>
            </a:r>
            <a:r>
              <a:rPr lang="en-AU" sz="1400" dirty="0">
                <a:solidFill>
                  <a:schemeClr val="accent1">
                    <a:lumMod val="75000"/>
                  </a:schemeClr>
                </a:solidFill>
              </a:rPr>
              <a:t> + b = O(n</a:t>
            </a:r>
            <a:r>
              <a:rPr lang="en-AU" sz="1400" baseline="30000" dirty="0">
                <a:solidFill>
                  <a:schemeClr val="accent1">
                    <a:lumMod val="75000"/>
                  </a:schemeClr>
                </a:solidFill>
              </a:rPr>
              <a:t>2</a:t>
            </a:r>
            <a:r>
              <a:rPr lang="en-AU" sz="1400" dirty="0">
                <a:solidFill>
                  <a:schemeClr val="accent1">
                    <a:lumMod val="75000"/>
                  </a:schemeClr>
                </a:solidFill>
              </a:rPr>
              <a:t>) </a:t>
            </a:r>
          </a:p>
        </p:txBody>
      </p:sp>
      <p:sp>
        <p:nvSpPr>
          <p:cNvPr id="6" name="Slide Number Placeholder 5"/>
          <p:cNvSpPr>
            <a:spLocks noGrp="1"/>
          </p:cNvSpPr>
          <p:nvPr>
            <p:ph type="sldNum" sz="quarter" idx="15"/>
          </p:nvPr>
        </p:nvSpPr>
        <p:spPr/>
        <p:txBody>
          <a:bodyPr/>
          <a:lstStyle/>
          <a:p>
            <a:fld id="{46B77B13-1077-4559-BB8D-5228CB5F82E1}" type="slidenum">
              <a:rPr lang="en-US" smtClean="0"/>
              <a:pPr/>
              <a:t>12</a:t>
            </a:fld>
            <a:endParaRPr lang="en-US"/>
          </a:p>
        </p:txBody>
      </p:sp>
    </p:spTree>
    <p:extLst>
      <p:ext uri="{BB962C8B-B14F-4D97-AF65-F5344CB8AC3E}">
        <p14:creationId xmlns:p14="http://schemas.microsoft.com/office/powerpoint/2010/main" val="6254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887E5-12E3-45C2-BF84-AB50AF71D2E8}"/>
              </a:ext>
            </a:extLst>
          </p:cNvPr>
          <p:cNvSpPr>
            <a:spLocks noGrp="1"/>
          </p:cNvSpPr>
          <p:nvPr>
            <p:ph type="title"/>
          </p:nvPr>
        </p:nvSpPr>
        <p:spPr/>
        <p:txBody>
          <a:bodyPr/>
          <a:lstStyle/>
          <a:p>
            <a:r>
              <a:rPr lang="en-AU" dirty="0"/>
              <a:t>More Examples</a:t>
            </a:r>
          </a:p>
        </p:txBody>
      </p:sp>
      <p:sp>
        <p:nvSpPr>
          <p:cNvPr id="3" name="Content Placeholder 2">
            <a:extLst>
              <a:ext uri="{FF2B5EF4-FFF2-40B4-BE49-F238E27FC236}">
                <a16:creationId xmlns:a16="http://schemas.microsoft.com/office/drawing/2014/main" xmlns="" id="{602C888C-42EF-4CA8-A45C-92EE33B775C1}"/>
              </a:ext>
            </a:extLst>
          </p:cNvPr>
          <p:cNvSpPr>
            <a:spLocks noGrp="1"/>
          </p:cNvSpPr>
          <p:nvPr>
            <p:ph sz="quarter" idx="1"/>
          </p:nvPr>
        </p:nvSpPr>
        <p:spPr>
          <a:xfrm>
            <a:off x="457200" y="1600200"/>
            <a:ext cx="8153400" cy="4873752"/>
          </a:xfrm>
        </p:spPr>
        <p:txBody>
          <a:bodyPr/>
          <a:lstStyle/>
          <a:p>
            <a:pPr marL="0" indent="0">
              <a:buNone/>
            </a:pPr>
            <a:r>
              <a:rPr lang="en-AU" dirty="0"/>
              <a:t>for(</a:t>
            </a:r>
            <a:r>
              <a:rPr lang="en-AU" dirty="0" err="1"/>
              <a:t>i</a:t>
            </a:r>
            <a:r>
              <a:rPr lang="en-AU" dirty="0"/>
              <a:t>=1; </a:t>
            </a:r>
            <a:r>
              <a:rPr lang="en-AU" dirty="0" err="1"/>
              <a:t>i</a:t>
            </a:r>
            <a:r>
              <a:rPr lang="en-AU" dirty="0"/>
              <a:t>&lt;=n; </a:t>
            </a:r>
            <a:r>
              <a:rPr lang="en-AU" dirty="0" err="1"/>
              <a:t>i</a:t>
            </a:r>
            <a:r>
              <a:rPr lang="en-AU" dirty="0"/>
              <a:t>++)			</a:t>
            </a:r>
          </a:p>
          <a:p>
            <a:pPr marL="0" indent="0">
              <a:buNone/>
            </a:pPr>
            <a:r>
              <a:rPr lang="en-AU" dirty="0"/>
              <a:t>    for(j=1; j&lt;=n; </a:t>
            </a:r>
            <a:r>
              <a:rPr lang="en-AU" dirty="0" err="1"/>
              <a:t>j++</a:t>
            </a:r>
            <a:r>
              <a:rPr lang="en-AU" dirty="0"/>
              <a:t>)</a:t>
            </a:r>
          </a:p>
          <a:p>
            <a:pPr marL="0" indent="0">
              <a:buNone/>
            </a:pPr>
            <a:r>
              <a:rPr lang="en-AU" dirty="0"/>
              <a:t>	print(</a:t>
            </a:r>
            <a:r>
              <a:rPr lang="en-AU" dirty="0" err="1"/>
              <a:t>i</a:t>
            </a:r>
            <a:r>
              <a:rPr lang="en-AU" dirty="0"/>
              <a:t>*j)</a:t>
            </a:r>
          </a:p>
        </p:txBody>
      </p:sp>
      <p:sp>
        <p:nvSpPr>
          <p:cNvPr id="4" name="TextBox 3">
            <a:extLst>
              <a:ext uri="{FF2B5EF4-FFF2-40B4-BE49-F238E27FC236}">
                <a16:creationId xmlns:a16="http://schemas.microsoft.com/office/drawing/2014/main" xmlns="" id="{B2399E77-614E-4C3C-8F55-077AC35D8BDD}"/>
              </a:ext>
            </a:extLst>
          </p:cNvPr>
          <p:cNvSpPr txBox="1"/>
          <p:nvPr/>
        </p:nvSpPr>
        <p:spPr>
          <a:xfrm>
            <a:off x="5642212" y="1828800"/>
            <a:ext cx="2286000" cy="584775"/>
          </a:xfrm>
          <a:prstGeom prst="rect">
            <a:avLst/>
          </a:prstGeom>
          <a:noFill/>
        </p:spPr>
        <p:txBody>
          <a:bodyPr wrap="square" rtlCol="0">
            <a:spAutoFit/>
          </a:bodyPr>
          <a:lstStyle/>
          <a:p>
            <a:r>
              <a:rPr lang="en-AU" sz="1600" dirty="0">
                <a:solidFill>
                  <a:schemeClr val="accent1">
                    <a:lumMod val="75000"/>
                  </a:schemeClr>
                </a:solidFill>
              </a:rPr>
              <a:t>Complexity, </a:t>
            </a:r>
          </a:p>
          <a:p>
            <a:r>
              <a:rPr lang="en-AU" sz="1600" dirty="0">
                <a:solidFill>
                  <a:schemeClr val="accent1">
                    <a:lumMod val="75000"/>
                  </a:schemeClr>
                </a:solidFill>
              </a:rPr>
              <a:t>T(n) = an</a:t>
            </a:r>
            <a:r>
              <a:rPr lang="en-AU" sz="1600" baseline="30000" dirty="0">
                <a:solidFill>
                  <a:schemeClr val="accent1">
                    <a:lumMod val="75000"/>
                  </a:schemeClr>
                </a:solidFill>
              </a:rPr>
              <a:t>2</a:t>
            </a:r>
            <a:r>
              <a:rPr lang="en-AU" sz="1600" dirty="0">
                <a:solidFill>
                  <a:schemeClr val="accent1">
                    <a:lumMod val="75000"/>
                  </a:schemeClr>
                </a:solidFill>
              </a:rPr>
              <a:t>  = O(n</a:t>
            </a:r>
            <a:r>
              <a:rPr lang="en-AU" sz="1600" baseline="30000" dirty="0">
                <a:solidFill>
                  <a:schemeClr val="accent1">
                    <a:lumMod val="75000"/>
                  </a:schemeClr>
                </a:solidFill>
              </a:rPr>
              <a:t>2</a:t>
            </a:r>
            <a:r>
              <a:rPr lang="en-AU" sz="1600" dirty="0">
                <a:solidFill>
                  <a:schemeClr val="accent1">
                    <a:lumMod val="75000"/>
                  </a:schemeClr>
                </a:solidFill>
              </a:rPr>
              <a:t>) </a:t>
            </a:r>
          </a:p>
        </p:txBody>
      </p:sp>
      <p:sp>
        <p:nvSpPr>
          <p:cNvPr id="5" name="Slide Number Placeholder 4"/>
          <p:cNvSpPr>
            <a:spLocks noGrp="1"/>
          </p:cNvSpPr>
          <p:nvPr>
            <p:ph type="sldNum" sz="quarter" idx="15"/>
          </p:nvPr>
        </p:nvSpPr>
        <p:spPr/>
        <p:txBody>
          <a:bodyPr/>
          <a:lstStyle/>
          <a:p>
            <a:fld id="{46B77B13-1077-4559-BB8D-5228CB5F82E1}" type="slidenum">
              <a:rPr lang="en-US" smtClean="0"/>
              <a:pPr/>
              <a:t>13</a:t>
            </a:fld>
            <a:endParaRPr lang="en-US"/>
          </a:p>
        </p:txBody>
      </p:sp>
    </p:spTree>
    <p:extLst>
      <p:ext uri="{BB962C8B-B14F-4D97-AF65-F5344CB8AC3E}">
        <p14:creationId xmlns:p14="http://schemas.microsoft.com/office/powerpoint/2010/main" val="368638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887E5-12E3-45C2-BF84-AB50AF71D2E8}"/>
              </a:ext>
            </a:extLst>
          </p:cNvPr>
          <p:cNvSpPr>
            <a:spLocks noGrp="1"/>
          </p:cNvSpPr>
          <p:nvPr>
            <p:ph type="title"/>
          </p:nvPr>
        </p:nvSpPr>
        <p:spPr/>
        <p:txBody>
          <a:bodyPr/>
          <a:lstStyle/>
          <a:p>
            <a:r>
              <a:rPr lang="en-AU" dirty="0"/>
              <a:t>More Examples</a:t>
            </a:r>
          </a:p>
        </p:txBody>
      </p:sp>
      <p:sp>
        <p:nvSpPr>
          <p:cNvPr id="5" name="Slide Number Placeholder 4"/>
          <p:cNvSpPr>
            <a:spLocks noGrp="1"/>
          </p:cNvSpPr>
          <p:nvPr>
            <p:ph type="sldNum" sz="quarter" idx="15"/>
          </p:nvPr>
        </p:nvSpPr>
        <p:spPr/>
        <p:txBody>
          <a:bodyPr/>
          <a:lstStyle/>
          <a:p>
            <a:fld id="{46B77B13-1077-4559-BB8D-5228CB5F82E1}" type="slidenum">
              <a:rPr lang="en-US" smtClean="0"/>
              <a:pPr/>
              <a:t>14</a:t>
            </a:fld>
            <a:endParaRPr lang="en-US"/>
          </a:p>
        </p:txBody>
      </p:sp>
      <p:sp>
        <p:nvSpPr>
          <p:cNvPr id="7" name="Rectangle 6"/>
          <p:cNvSpPr/>
          <p:nvPr/>
        </p:nvSpPr>
        <p:spPr>
          <a:xfrm>
            <a:off x="304800" y="1470339"/>
            <a:ext cx="8662416" cy="4801314"/>
          </a:xfrm>
          <a:prstGeom prst="rect">
            <a:avLst/>
          </a:prstGeom>
        </p:spPr>
        <p:txBody>
          <a:bodyPr wrap="square">
            <a:spAutoFit/>
          </a:bodyPr>
          <a:lstStyle/>
          <a:p>
            <a:r>
              <a:rPr lang="en-GB" b="1" dirty="0" smtClean="0"/>
              <a:t>1. A </a:t>
            </a:r>
            <a:r>
              <a:rPr lang="en-GB" b="1" dirty="0"/>
              <a:t>nested loop followed by a non-nested loop:</a:t>
            </a:r>
          </a:p>
          <a:p>
            <a:r>
              <a:rPr lang="en-GB" dirty="0">
                <a:solidFill>
                  <a:srgbClr val="C00000"/>
                </a:solidFill>
              </a:rPr>
              <a:t>for (</a:t>
            </a:r>
            <a:r>
              <a:rPr lang="en-GB" dirty="0" err="1">
                <a:solidFill>
                  <a:srgbClr val="C00000"/>
                </a:solidFill>
              </a:rPr>
              <a:t>i</a:t>
            </a:r>
            <a:r>
              <a:rPr lang="en-GB" dirty="0">
                <a:solidFill>
                  <a:srgbClr val="C00000"/>
                </a:solidFill>
              </a:rPr>
              <a:t> = 0; </a:t>
            </a:r>
            <a:r>
              <a:rPr lang="en-GB" dirty="0" err="1">
                <a:solidFill>
                  <a:srgbClr val="C00000"/>
                </a:solidFill>
              </a:rPr>
              <a:t>i</a:t>
            </a:r>
            <a:r>
              <a:rPr lang="en-GB" dirty="0">
                <a:solidFill>
                  <a:srgbClr val="C00000"/>
                </a:solidFill>
              </a:rPr>
              <a:t> &lt; N; </a:t>
            </a:r>
            <a:r>
              <a:rPr lang="en-GB" dirty="0" err="1">
                <a:solidFill>
                  <a:srgbClr val="C00000"/>
                </a:solidFill>
              </a:rPr>
              <a:t>i</a:t>
            </a:r>
            <a:r>
              <a:rPr lang="en-GB" dirty="0">
                <a:solidFill>
                  <a:srgbClr val="C00000"/>
                </a:solidFill>
              </a:rPr>
              <a:t>++) {</a:t>
            </a:r>
          </a:p>
          <a:p>
            <a:r>
              <a:rPr lang="en-GB" dirty="0">
                <a:solidFill>
                  <a:srgbClr val="C00000"/>
                </a:solidFill>
              </a:rPr>
              <a:t>    for (j = 0; j &lt; N; </a:t>
            </a:r>
            <a:r>
              <a:rPr lang="en-GB" dirty="0" err="1">
                <a:solidFill>
                  <a:srgbClr val="C00000"/>
                </a:solidFill>
              </a:rPr>
              <a:t>j++</a:t>
            </a:r>
            <a:r>
              <a:rPr lang="en-GB" dirty="0">
                <a:solidFill>
                  <a:srgbClr val="C00000"/>
                </a:solidFill>
              </a:rPr>
              <a:t>) {</a:t>
            </a:r>
          </a:p>
          <a:p>
            <a:r>
              <a:rPr lang="en-GB" dirty="0">
                <a:solidFill>
                  <a:srgbClr val="C00000"/>
                </a:solidFill>
              </a:rPr>
              <a:t>        sequence of statements</a:t>
            </a:r>
          </a:p>
          <a:p>
            <a:r>
              <a:rPr lang="en-GB" dirty="0">
                <a:solidFill>
                  <a:srgbClr val="C00000"/>
                </a:solidFill>
              </a:rPr>
              <a:t>    }</a:t>
            </a:r>
          </a:p>
          <a:p>
            <a:r>
              <a:rPr lang="en-GB" dirty="0">
                <a:solidFill>
                  <a:srgbClr val="C00000"/>
                </a:solidFill>
              </a:rPr>
              <a:t>}</a:t>
            </a:r>
          </a:p>
          <a:p>
            <a:r>
              <a:rPr lang="en-GB" dirty="0">
                <a:solidFill>
                  <a:srgbClr val="C00000"/>
                </a:solidFill>
              </a:rPr>
              <a:t>for (k = 0; k &lt; N; k++) {</a:t>
            </a:r>
          </a:p>
          <a:p>
            <a:r>
              <a:rPr lang="en-GB" dirty="0">
                <a:solidFill>
                  <a:srgbClr val="C00000"/>
                </a:solidFill>
              </a:rPr>
              <a:t>    sequence of statements</a:t>
            </a:r>
          </a:p>
          <a:p>
            <a:r>
              <a:rPr lang="en-GB" dirty="0" smtClean="0">
                <a:solidFill>
                  <a:srgbClr val="C00000"/>
                </a:solidFill>
              </a:rPr>
              <a:t>}</a:t>
            </a:r>
          </a:p>
          <a:p>
            <a:endParaRPr lang="en-GB" dirty="0"/>
          </a:p>
          <a:p>
            <a:r>
              <a:rPr lang="en-GB" b="1" dirty="0" smtClean="0"/>
              <a:t>2. A </a:t>
            </a:r>
            <a:r>
              <a:rPr lang="en-GB" b="1" dirty="0"/>
              <a:t>nested loop in which the number of times the inner loop executes depends on the value of the outer loop index:</a:t>
            </a:r>
          </a:p>
          <a:p>
            <a:r>
              <a:rPr lang="en-GB" dirty="0">
                <a:solidFill>
                  <a:srgbClr val="C00000"/>
                </a:solidFill>
              </a:rPr>
              <a:t>for (</a:t>
            </a:r>
            <a:r>
              <a:rPr lang="en-GB" dirty="0" err="1">
                <a:solidFill>
                  <a:srgbClr val="C00000"/>
                </a:solidFill>
              </a:rPr>
              <a:t>i</a:t>
            </a:r>
            <a:r>
              <a:rPr lang="en-GB" dirty="0">
                <a:solidFill>
                  <a:srgbClr val="C00000"/>
                </a:solidFill>
              </a:rPr>
              <a:t> = 0; </a:t>
            </a:r>
            <a:r>
              <a:rPr lang="en-GB" dirty="0" err="1">
                <a:solidFill>
                  <a:srgbClr val="C00000"/>
                </a:solidFill>
              </a:rPr>
              <a:t>i</a:t>
            </a:r>
            <a:r>
              <a:rPr lang="en-GB" dirty="0">
                <a:solidFill>
                  <a:srgbClr val="C00000"/>
                </a:solidFill>
              </a:rPr>
              <a:t> &lt; N; </a:t>
            </a:r>
            <a:r>
              <a:rPr lang="en-GB" dirty="0" err="1">
                <a:solidFill>
                  <a:srgbClr val="C00000"/>
                </a:solidFill>
              </a:rPr>
              <a:t>i</a:t>
            </a:r>
            <a:r>
              <a:rPr lang="en-GB" dirty="0">
                <a:solidFill>
                  <a:srgbClr val="C00000"/>
                </a:solidFill>
              </a:rPr>
              <a:t>++) {</a:t>
            </a:r>
          </a:p>
          <a:p>
            <a:r>
              <a:rPr lang="en-GB" dirty="0">
                <a:solidFill>
                  <a:srgbClr val="C00000"/>
                </a:solidFill>
              </a:rPr>
              <a:t>    for (j = N; j &gt; </a:t>
            </a:r>
            <a:r>
              <a:rPr lang="en-GB" dirty="0" err="1">
                <a:solidFill>
                  <a:srgbClr val="C00000"/>
                </a:solidFill>
              </a:rPr>
              <a:t>i</a:t>
            </a:r>
            <a:r>
              <a:rPr lang="en-GB" dirty="0">
                <a:solidFill>
                  <a:srgbClr val="C00000"/>
                </a:solidFill>
              </a:rPr>
              <a:t>; j--) {</a:t>
            </a:r>
          </a:p>
          <a:p>
            <a:r>
              <a:rPr lang="en-GB" dirty="0">
                <a:solidFill>
                  <a:srgbClr val="C00000"/>
                </a:solidFill>
              </a:rPr>
              <a:t>        sequence of statements</a:t>
            </a:r>
          </a:p>
          <a:p>
            <a:r>
              <a:rPr lang="en-GB" dirty="0">
                <a:solidFill>
                  <a:srgbClr val="C00000"/>
                </a:solidFill>
              </a:rPr>
              <a:t>    }</a:t>
            </a:r>
          </a:p>
          <a:p>
            <a:r>
              <a:rPr lang="en-GB" dirty="0">
                <a:solidFill>
                  <a:srgbClr val="C00000"/>
                </a:solidFill>
              </a:rPr>
              <a:t>}</a:t>
            </a:r>
          </a:p>
        </p:txBody>
      </p:sp>
    </p:spTree>
    <p:extLst>
      <p:ext uri="{BB962C8B-B14F-4D97-AF65-F5344CB8AC3E}">
        <p14:creationId xmlns:p14="http://schemas.microsoft.com/office/powerpoint/2010/main" val="2259658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887E5-12E3-45C2-BF84-AB50AF71D2E8}"/>
              </a:ext>
            </a:extLst>
          </p:cNvPr>
          <p:cNvSpPr>
            <a:spLocks noGrp="1"/>
          </p:cNvSpPr>
          <p:nvPr>
            <p:ph type="title"/>
          </p:nvPr>
        </p:nvSpPr>
        <p:spPr/>
        <p:txBody>
          <a:bodyPr/>
          <a:lstStyle/>
          <a:p>
            <a:r>
              <a:rPr lang="en-AU" dirty="0" smtClean="0"/>
              <a:t>Solutions</a:t>
            </a:r>
            <a:endParaRPr lang="en-AU" dirty="0"/>
          </a:p>
        </p:txBody>
      </p:sp>
      <p:sp>
        <p:nvSpPr>
          <p:cNvPr id="5" name="Slide Number Placeholder 4"/>
          <p:cNvSpPr>
            <a:spLocks noGrp="1"/>
          </p:cNvSpPr>
          <p:nvPr>
            <p:ph type="sldNum" sz="quarter" idx="15"/>
          </p:nvPr>
        </p:nvSpPr>
        <p:spPr/>
        <p:txBody>
          <a:bodyPr/>
          <a:lstStyle/>
          <a:p>
            <a:fld id="{46B77B13-1077-4559-BB8D-5228CB5F82E1}" type="slidenum">
              <a:rPr lang="en-US" smtClean="0"/>
              <a:pPr/>
              <a:t>15</a:t>
            </a:fld>
            <a:endParaRPr lang="en-US"/>
          </a:p>
        </p:txBody>
      </p:sp>
      <p:sp>
        <p:nvSpPr>
          <p:cNvPr id="8" name="Rectangle 7"/>
          <p:cNvSpPr/>
          <p:nvPr/>
        </p:nvSpPr>
        <p:spPr>
          <a:xfrm>
            <a:off x="457200" y="1582341"/>
            <a:ext cx="7924800" cy="3785652"/>
          </a:xfrm>
          <a:prstGeom prst="rect">
            <a:avLst/>
          </a:prstGeom>
        </p:spPr>
        <p:txBody>
          <a:bodyPr wrap="square">
            <a:spAutoFit/>
          </a:bodyPr>
          <a:lstStyle/>
          <a:p>
            <a:pPr algn="just">
              <a:buFont typeface="+mj-lt"/>
              <a:buAutoNum type="arabicPeriod"/>
            </a:pPr>
            <a:r>
              <a:rPr lang="en-GB" sz="2400" dirty="0">
                <a:solidFill>
                  <a:srgbClr val="000000"/>
                </a:solidFill>
                <a:latin typeface="Times New Roman" panose="02020603050405020304" pitchFamily="18" charset="0"/>
              </a:rPr>
              <a:t>The first set of nested loops is O(N</a:t>
            </a:r>
            <a:r>
              <a:rPr lang="en-GB" sz="2400" baseline="30000" dirty="0">
                <a:solidFill>
                  <a:srgbClr val="000000"/>
                </a:solidFill>
                <a:latin typeface="Times New Roman" panose="02020603050405020304" pitchFamily="18" charset="0"/>
              </a:rPr>
              <a:t>2</a:t>
            </a:r>
            <a:r>
              <a:rPr lang="en-GB" sz="2400" dirty="0">
                <a:solidFill>
                  <a:srgbClr val="000000"/>
                </a:solidFill>
                <a:latin typeface="Times New Roman" panose="02020603050405020304" pitchFamily="18" charset="0"/>
              </a:rPr>
              <a:t>) and the second loop is O(N). This is O(max(N</a:t>
            </a:r>
            <a:r>
              <a:rPr lang="en-GB" sz="2400" baseline="30000" dirty="0">
                <a:solidFill>
                  <a:srgbClr val="000000"/>
                </a:solidFill>
                <a:latin typeface="Times New Roman" panose="02020603050405020304" pitchFamily="18" charset="0"/>
              </a:rPr>
              <a:t>2</a:t>
            </a:r>
            <a:r>
              <a:rPr lang="en-GB" sz="2400" dirty="0">
                <a:solidFill>
                  <a:srgbClr val="000000"/>
                </a:solidFill>
                <a:latin typeface="Times New Roman" panose="02020603050405020304" pitchFamily="18" charset="0"/>
              </a:rPr>
              <a:t>,N)) which is O(N</a:t>
            </a:r>
            <a:r>
              <a:rPr lang="en-GB" sz="2400" baseline="30000" dirty="0">
                <a:solidFill>
                  <a:srgbClr val="000000"/>
                </a:solidFill>
                <a:latin typeface="Times New Roman" panose="02020603050405020304" pitchFamily="18" charset="0"/>
              </a:rPr>
              <a:t>2</a:t>
            </a:r>
            <a:r>
              <a:rPr lang="en-GB" sz="2400" dirty="0" smtClean="0">
                <a:solidFill>
                  <a:srgbClr val="000000"/>
                </a:solidFill>
                <a:latin typeface="Times New Roman" panose="02020603050405020304" pitchFamily="18" charset="0"/>
              </a:rPr>
              <a:t>).</a:t>
            </a:r>
          </a:p>
          <a:p>
            <a:pPr algn="just">
              <a:buFont typeface="+mj-lt"/>
              <a:buAutoNum type="arabicPeriod"/>
            </a:pPr>
            <a:endParaRPr lang="en-GB" sz="2400" dirty="0">
              <a:solidFill>
                <a:srgbClr val="000000"/>
              </a:solidFill>
              <a:latin typeface="Times New Roman" panose="02020603050405020304" pitchFamily="18" charset="0"/>
            </a:endParaRPr>
          </a:p>
          <a:p>
            <a:pPr algn="just">
              <a:buFont typeface="+mj-lt"/>
              <a:buAutoNum type="arabicPeriod"/>
            </a:pPr>
            <a:r>
              <a:rPr lang="en-GB" sz="2400" dirty="0">
                <a:solidFill>
                  <a:srgbClr val="000000"/>
                </a:solidFill>
                <a:latin typeface="Times New Roman" panose="02020603050405020304" pitchFamily="18" charset="0"/>
              </a:rPr>
              <a:t>This is very similar to our earlier example of a nested loop where the number of iterations of the inner loop depends on the value of the index of the outer loop. The only difference is that in this example the inner-loop index is counting down from N to i+1. It is still the case that the inner loop executes N times, then N-1, then N-2, </a:t>
            </a:r>
            <a:r>
              <a:rPr lang="en-GB" sz="2400" dirty="0" err="1">
                <a:solidFill>
                  <a:srgbClr val="000000"/>
                </a:solidFill>
                <a:latin typeface="Times New Roman" panose="02020603050405020304" pitchFamily="18" charset="0"/>
              </a:rPr>
              <a:t>etc</a:t>
            </a:r>
            <a:r>
              <a:rPr lang="en-GB" sz="2400" dirty="0">
                <a:solidFill>
                  <a:srgbClr val="000000"/>
                </a:solidFill>
                <a:latin typeface="Times New Roman" panose="02020603050405020304" pitchFamily="18" charset="0"/>
              </a:rPr>
              <a:t>, so the total number of times the innermost "sequence of statements" </a:t>
            </a:r>
            <a:r>
              <a:rPr lang="en-GB" sz="2400" dirty="0" err="1">
                <a:solidFill>
                  <a:srgbClr val="000000"/>
                </a:solidFill>
                <a:latin typeface="Times New Roman" panose="02020603050405020304" pitchFamily="18" charset="0"/>
              </a:rPr>
              <a:t>execites</a:t>
            </a:r>
            <a:r>
              <a:rPr lang="en-GB" sz="2400" dirty="0">
                <a:solidFill>
                  <a:srgbClr val="000000"/>
                </a:solidFill>
                <a:latin typeface="Times New Roman" panose="02020603050405020304" pitchFamily="18" charset="0"/>
              </a:rPr>
              <a:t> is O(N</a:t>
            </a:r>
            <a:r>
              <a:rPr lang="en-GB" sz="2400" baseline="30000" dirty="0">
                <a:solidFill>
                  <a:srgbClr val="000000"/>
                </a:solidFill>
                <a:latin typeface="Times New Roman" panose="02020603050405020304" pitchFamily="18" charset="0"/>
              </a:rPr>
              <a:t>2</a:t>
            </a:r>
            <a:r>
              <a:rPr lang="en-GB" sz="2400" dirty="0">
                <a:solidFill>
                  <a:srgbClr val="000000"/>
                </a:solidFill>
                <a:latin typeface="Times New Roman" panose="02020603050405020304" pitchFamily="18" charset="0"/>
              </a:rPr>
              <a:t>).</a:t>
            </a:r>
            <a:endParaRPr lang="en-GB"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09962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Growth rate </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714375" y="1752600"/>
            <a:ext cx="7560456" cy="3775075"/>
          </a:xfrm>
          <a:prstGeom prst="rect">
            <a:avLst/>
          </a:prstGeom>
          <a:noFill/>
          <a:ln w="9525">
            <a:noFill/>
            <a:miter lim="800000"/>
            <a:headEnd/>
            <a:tailEnd/>
          </a:ln>
          <a:effectLst/>
        </p:spPr>
      </p:pic>
      <p:sp>
        <p:nvSpPr>
          <p:cNvPr id="3" name="Slide Number Placeholder 2"/>
          <p:cNvSpPr>
            <a:spLocks noGrp="1"/>
          </p:cNvSpPr>
          <p:nvPr>
            <p:ph type="sldNum" sz="quarter" idx="15"/>
          </p:nvPr>
        </p:nvSpPr>
        <p:spPr/>
        <p:txBody>
          <a:bodyPr/>
          <a:lstStyle/>
          <a:p>
            <a:fld id="{46B77B13-1077-4559-BB8D-5228CB5F82E1}" type="slidenum">
              <a:rPr lang="en-US" smtClean="0"/>
              <a:pPr/>
              <a:t>16</a:t>
            </a:fld>
            <a:endParaRPr lang="en-US"/>
          </a:p>
        </p:txBody>
      </p:sp>
    </p:spTree>
    <p:extLst>
      <p:ext uri="{BB962C8B-B14F-4D97-AF65-F5344CB8AC3E}">
        <p14:creationId xmlns:p14="http://schemas.microsoft.com/office/powerpoint/2010/main" val="154107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Algorithms</a:t>
            </a:r>
          </a:p>
        </p:txBody>
      </p:sp>
      <p:sp>
        <p:nvSpPr>
          <p:cNvPr id="3" name="Slide Number Placeholder 2"/>
          <p:cNvSpPr>
            <a:spLocks noGrp="1"/>
          </p:cNvSpPr>
          <p:nvPr>
            <p:ph type="sldNum" sz="quarter" idx="15"/>
          </p:nvPr>
        </p:nvSpPr>
        <p:spPr/>
        <p:txBody>
          <a:bodyPr/>
          <a:lstStyle/>
          <a:p>
            <a:fld id="{46B77B13-1077-4559-BB8D-5228CB5F82E1}" type="slidenum">
              <a:rPr lang="en-US" smtClean="0"/>
              <a:pPr/>
              <a:t>17</a:t>
            </a:fld>
            <a:endParaRPr lang="en-US"/>
          </a:p>
        </p:txBody>
      </p:sp>
      <p:sp>
        <p:nvSpPr>
          <p:cNvPr id="5" name="Rectangle 1"/>
          <p:cNvSpPr>
            <a:spLocks noChangeArrowheads="1"/>
          </p:cNvSpPr>
          <p:nvPr/>
        </p:nvSpPr>
        <p:spPr bwMode="auto">
          <a:xfrm>
            <a:off x="351430" y="1676400"/>
            <a:ext cx="8111956"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chemeClr val="tx1"/>
                </a:solidFill>
                <a:effectLst/>
                <a:latin typeface="+mn-lt"/>
              </a:rPr>
              <a:t>Space complexity</a:t>
            </a:r>
            <a:r>
              <a:rPr kumimoji="0" lang="en-US" altLang="en-US" sz="2000" b="0" i="1" u="none" strike="noStrike" cap="none" normalizeH="0" baseline="0" dirty="0" smtClean="0">
                <a:ln>
                  <a:noFill/>
                </a:ln>
                <a:solidFill>
                  <a:schemeClr val="tx1"/>
                </a:solidFill>
                <a:effectLst/>
                <a:latin typeface="+mn-lt"/>
              </a:rPr>
              <a:t> is the amount of memory used by the algorithm (including the input values to the algorithm) to execute and produce the result.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12529"/>
                </a:solidFill>
                <a:effectLst/>
                <a:latin typeface="+mn-lt"/>
              </a:rPr>
              <a:t>Sometime </a:t>
            </a:r>
            <a:r>
              <a:rPr kumimoji="0" lang="en-US" altLang="en-US" sz="2000" b="1" i="0" u="none" strike="noStrike" cap="none" normalizeH="0" baseline="0" dirty="0" smtClean="0">
                <a:ln>
                  <a:noFill/>
                </a:ln>
                <a:solidFill>
                  <a:srgbClr val="212529"/>
                </a:solidFill>
                <a:effectLst/>
                <a:latin typeface="+mn-lt"/>
              </a:rPr>
              <a:t>Auxiliary Space</a:t>
            </a:r>
            <a:r>
              <a:rPr kumimoji="0" lang="en-US" altLang="en-US" sz="2000" b="0" i="0" u="none" strike="noStrike" cap="none" normalizeH="0" baseline="0" dirty="0" smtClean="0">
                <a:ln>
                  <a:noFill/>
                </a:ln>
                <a:solidFill>
                  <a:srgbClr val="212529"/>
                </a:solidFill>
                <a:effectLst/>
                <a:latin typeface="+mn-lt"/>
              </a:rPr>
              <a:t> is confused with Space Complexity. But Auxiliary Space is the extra space or the temporary space used by the algorithm during it's execution.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12529"/>
                </a:solidFill>
                <a:effectLst/>
                <a:latin typeface="+mn-lt"/>
              </a:rPr>
              <a:t>Space Complexity</a:t>
            </a:r>
            <a:r>
              <a:rPr kumimoji="0" lang="en-US" altLang="en-US" sz="2000" b="0" i="0" u="none" strike="noStrike" cap="none" normalizeH="0" baseline="0" dirty="0" smtClean="0">
                <a:ln>
                  <a:noFill/>
                </a:ln>
                <a:solidFill>
                  <a:srgbClr val="212529"/>
                </a:solidFill>
                <a:effectLst/>
                <a:latin typeface="+mn-lt"/>
              </a:rPr>
              <a:t> = </a:t>
            </a:r>
            <a:r>
              <a:rPr kumimoji="0" lang="en-US" altLang="en-US" sz="2000" b="1" i="0" u="none" strike="noStrike" cap="none" normalizeH="0" baseline="0" dirty="0" smtClean="0">
                <a:ln>
                  <a:noFill/>
                </a:ln>
                <a:solidFill>
                  <a:srgbClr val="212529"/>
                </a:solidFill>
                <a:effectLst/>
                <a:latin typeface="+mn-lt"/>
              </a:rPr>
              <a:t>Auxiliary Space + Input space</a:t>
            </a:r>
            <a:endParaRPr kumimoji="0" lang="en-US" alt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741837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Algorithms</a:t>
            </a:r>
          </a:p>
        </p:txBody>
      </p:sp>
      <p:sp>
        <p:nvSpPr>
          <p:cNvPr id="3" name="Slide Number Placeholder 2"/>
          <p:cNvSpPr>
            <a:spLocks noGrp="1"/>
          </p:cNvSpPr>
          <p:nvPr>
            <p:ph type="sldNum" sz="quarter" idx="15"/>
          </p:nvPr>
        </p:nvSpPr>
        <p:spPr/>
        <p:txBody>
          <a:bodyPr/>
          <a:lstStyle/>
          <a:p>
            <a:fld id="{46B77B13-1077-4559-BB8D-5228CB5F82E1}" type="slidenum">
              <a:rPr lang="en-US" smtClean="0"/>
              <a:pPr/>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89229594"/>
              </p:ext>
            </p:extLst>
          </p:nvPr>
        </p:nvGraphicFramePr>
        <p:xfrm>
          <a:off x="630664" y="2081284"/>
          <a:ext cx="7315200" cy="3676650"/>
        </p:xfrm>
        <a:graphic>
          <a:graphicData uri="http://schemas.openxmlformats.org/drawingml/2006/table">
            <a:tbl>
              <a:tblPr>
                <a:tableStyleId>{8799B23B-EC83-4686-B30A-512413B5E67A}</a:tableStyleId>
              </a:tblPr>
              <a:tblGrid>
                <a:gridCol w="5384415">
                  <a:extLst>
                    <a:ext uri="{9D8B030D-6E8A-4147-A177-3AD203B41FA5}">
                      <a16:colId xmlns:a16="http://schemas.microsoft.com/office/drawing/2014/main" xmlns="" val="2743948206"/>
                    </a:ext>
                  </a:extLst>
                </a:gridCol>
                <a:gridCol w="1930785">
                  <a:extLst>
                    <a:ext uri="{9D8B030D-6E8A-4147-A177-3AD203B41FA5}">
                      <a16:colId xmlns:a16="http://schemas.microsoft.com/office/drawing/2014/main" xmlns="" val="383163978"/>
                    </a:ext>
                  </a:extLst>
                </a:gridCol>
              </a:tblGrid>
              <a:tr h="503121">
                <a:tc>
                  <a:txBody>
                    <a:bodyPr/>
                    <a:lstStyle/>
                    <a:p>
                      <a:pPr algn="ctr"/>
                      <a:r>
                        <a:rPr lang="en-GB" sz="2000" b="1" dirty="0">
                          <a:effectLst/>
                        </a:rPr>
                        <a:t>Type</a:t>
                      </a:r>
                    </a:p>
                  </a:txBody>
                  <a:tcPr/>
                </a:tc>
                <a:tc>
                  <a:txBody>
                    <a:bodyPr/>
                    <a:lstStyle/>
                    <a:p>
                      <a:pPr algn="ctr"/>
                      <a:r>
                        <a:rPr lang="en-GB" sz="2000" b="1" dirty="0">
                          <a:effectLst/>
                        </a:rPr>
                        <a:t>Size</a:t>
                      </a:r>
                    </a:p>
                  </a:txBody>
                  <a:tcPr/>
                </a:tc>
                <a:extLst>
                  <a:ext uri="{0D108BD9-81ED-4DB2-BD59-A6C34878D82A}">
                    <a16:rowId xmlns:a16="http://schemas.microsoft.com/office/drawing/2014/main" xmlns="" val="1545111248"/>
                  </a:ext>
                </a:extLst>
              </a:tr>
              <a:tr h="890136">
                <a:tc>
                  <a:txBody>
                    <a:bodyPr/>
                    <a:lstStyle/>
                    <a:p>
                      <a:pPr algn="l"/>
                      <a:r>
                        <a:rPr lang="en-GB" sz="2000" dirty="0">
                          <a:effectLst/>
                        </a:rPr>
                        <a:t>bool, char, unsigned char, signed char, __int8</a:t>
                      </a:r>
                    </a:p>
                  </a:txBody>
                  <a:tcPr/>
                </a:tc>
                <a:tc>
                  <a:txBody>
                    <a:bodyPr/>
                    <a:lstStyle/>
                    <a:p>
                      <a:pPr algn="ctr"/>
                      <a:r>
                        <a:rPr lang="en-GB" sz="2000">
                          <a:effectLst/>
                        </a:rPr>
                        <a:t>1 byte</a:t>
                      </a:r>
                    </a:p>
                  </a:txBody>
                  <a:tcPr/>
                </a:tc>
                <a:extLst>
                  <a:ext uri="{0D108BD9-81ED-4DB2-BD59-A6C34878D82A}">
                    <a16:rowId xmlns:a16="http://schemas.microsoft.com/office/drawing/2014/main" xmlns="" val="4221425222"/>
                  </a:ext>
                </a:extLst>
              </a:tr>
              <a:tr h="890136">
                <a:tc>
                  <a:txBody>
                    <a:bodyPr/>
                    <a:lstStyle/>
                    <a:p>
                      <a:pPr algn="l"/>
                      <a:r>
                        <a:rPr lang="en-GB" sz="2000">
                          <a:effectLst/>
                        </a:rPr>
                        <a:t>__int16, short, unsigned short, wchar_t, __wchar_t</a:t>
                      </a:r>
                    </a:p>
                  </a:txBody>
                  <a:tcPr/>
                </a:tc>
                <a:tc>
                  <a:txBody>
                    <a:bodyPr/>
                    <a:lstStyle/>
                    <a:p>
                      <a:pPr algn="ctr"/>
                      <a:r>
                        <a:rPr lang="en-GB" sz="2000" dirty="0">
                          <a:effectLst/>
                        </a:rPr>
                        <a:t>2 bytes</a:t>
                      </a:r>
                    </a:p>
                  </a:txBody>
                  <a:tcPr/>
                </a:tc>
                <a:extLst>
                  <a:ext uri="{0D108BD9-81ED-4DB2-BD59-A6C34878D82A}">
                    <a16:rowId xmlns:a16="http://schemas.microsoft.com/office/drawing/2014/main" xmlns="" val="1807448979"/>
                  </a:ext>
                </a:extLst>
              </a:tr>
              <a:tr h="890136">
                <a:tc>
                  <a:txBody>
                    <a:bodyPr/>
                    <a:lstStyle/>
                    <a:p>
                      <a:pPr algn="l"/>
                      <a:r>
                        <a:rPr lang="en-GB" sz="2000">
                          <a:effectLst/>
                        </a:rPr>
                        <a:t>float, __int32, int, unsigned int, long, unsigned long</a:t>
                      </a:r>
                    </a:p>
                  </a:txBody>
                  <a:tcPr/>
                </a:tc>
                <a:tc>
                  <a:txBody>
                    <a:bodyPr/>
                    <a:lstStyle/>
                    <a:p>
                      <a:pPr algn="ctr"/>
                      <a:r>
                        <a:rPr lang="en-GB" sz="2000">
                          <a:effectLst/>
                        </a:rPr>
                        <a:t>4 bytes</a:t>
                      </a:r>
                    </a:p>
                  </a:txBody>
                  <a:tcPr/>
                </a:tc>
                <a:extLst>
                  <a:ext uri="{0D108BD9-81ED-4DB2-BD59-A6C34878D82A}">
                    <a16:rowId xmlns:a16="http://schemas.microsoft.com/office/drawing/2014/main" xmlns="" val="3310182945"/>
                  </a:ext>
                </a:extLst>
              </a:tr>
              <a:tr h="503121">
                <a:tc>
                  <a:txBody>
                    <a:bodyPr/>
                    <a:lstStyle/>
                    <a:p>
                      <a:pPr algn="l"/>
                      <a:r>
                        <a:rPr lang="en-GB" sz="2000" dirty="0">
                          <a:effectLst/>
                        </a:rPr>
                        <a:t>double, __int64, long double, long </a:t>
                      </a:r>
                      <a:r>
                        <a:rPr lang="en-GB" sz="2000" dirty="0" err="1">
                          <a:effectLst/>
                        </a:rPr>
                        <a:t>long</a:t>
                      </a:r>
                      <a:endParaRPr lang="en-GB" sz="2000" dirty="0">
                        <a:effectLst/>
                      </a:endParaRPr>
                    </a:p>
                  </a:txBody>
                  <a:tcPr/>
                </a:tc>
                <a:tc>
                  <a:txBody>
                    <a:bodyPr/>
                    <a:lstStyle/>
                    <a:p>
                      <a:pPr algn="ctr"/>
                      <a:r>
                        <a:rPr lang="en-GB" sz="2000" dirty="0">
                          <a:effectLst/>
                        </a:rPr>
                        <a:t>8 bytes</a:t>
                      </a:r>
                    </a:p>
                  </a:txBody>
                  <a:tcPr/>
                </a:tc>
                <a:extLst>
                  <a:ext uri="{0D108BD9-81ED-4DB2-BD59-A6C34878D82A}">
                    <a16:rowId xmlns:a16="http://schemas.microsoft.com/office/drawing/2014/main" xmlns="" val="3996888836"/>
                  </a:ext>
                </a:extLst>
              </a:tr>
            </a:tbl>
          </a:graphicData>
        </a:graphic>
      </p:graphicFrame>
      <p:sp>
        <p:nvSpPr>
          <p:cNvPr id="6" name="Rectangle 1"/>
          <p:cNvSpPr>
            <a:spLocks noChangeArrowheads="1"/>
          </p:cNvSpPr>
          <p:nvPr/>
        </p:nvSpPr>
        <p:spPr bwMode="auto">
          <a:xfrm>
            <a:off x="639763" y="257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78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Algorithms</a:t>
            </a:r>
          </a:p>
        </p:txBody>
      </p:sp>
      <p:sp>
        <p:nvSpPr>
          <p:cNvPr id="3" name="Slide Number Placeholder 2"/>
          <p:cNvSpPr>
            <a:spLocks noGrp="1"/>
          </p:cNvSpPr>
          <p:nvPr>
            <p:ph type="sldNum" sz="quarter" idx="15"/>
          </p:nvPr>
        </p:nvSpPr>
        <p:spPr/>
        <p:txBody>
          <a:bodyPr/>
          <a:lstStyle/>
          <a:p>
            <a:fld id="{46B77B13-1077-4559-BB8D-5228CB5F82E1}" type="slidenum">
              <a:rPr lang="en-US" smtClean="0"/>
              <a:pPr/>
              <a:t>19</a:t>
            </a:fld>
            <a:endParaRPr lang="en-US"/>
          </a:p>
        </p:txBody>
      </p:sp>
      <p:sp>
        <p:nvSpPr>
          <p:cNvPr id="6" name="Rectangle 1"/>
          <p:cNvSpPr>
            <a:spLocks noChangeArrowheads="1"/>
          </p:cNvSpPr>
          <p:nvPr/>
        </p:nvSpPr>
        <p:spPr bwMode="auto">
          <a:xfrm>
            <a:off x="639763" y="257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423081" y="1626156"/>
            <a:ext cx="8077200" cy="369332"/>
          </a:xfrm>
          <a:prstGeom prst="rect">
            <a:avLst/>
          </a:prstGeom>
        </p:spPr>
        <p:txBody>
          <a:bodyPr wrap="square">
            <a:spAutoFit/>
          </a:bodyPr>
          <a:lstStyle/>
          <a:p>
            <a:r>
              <a:rPr lang="en-GB" dirty="0">
                <a:solidFill>
                  <a:srgbClr val="212529"/>
                </a:solidFill>
                <a:latin typeface="system-ui"/>
              </a:rPr>
              <a:t>Now let's learn how to compute space complexity by taking a few examples</a:t>
            </a:r>
            <a:endParaRPr lang="en-GB" dirty="0"/>
          </a:p>
        </p:txBody>
      </p:sp>
      <p:sp>
        <p:nvSpPr>
          <p:cNvPr id="8" name="Rectangle 7"/>
          <p:cNvSpPr/>
          <p:nvPr/>
        </p:nvSpPr>
        <p:spPr>
          <a:xfrm>
            <a:off x="458337" y="2204006"/>
            <a:ext cx="4572000" cy="1477328"/>
          </a:xfrm>
          <a:prstGeom prst="rect">
            <a:avLst/>
          </a:prstGeom>
        </p:spPr>
        <p:txBody>
          <a:bodyPr>
            <a:spAutoFit/>
          </a:bodyPr>
          <a:lstStyle/>
          <a:p>
            <a:r>
              <a:rPr lang="pl-PL" dirty="0"/>
              <a:t>{</a:t>
            </a:r>
          </a:p>
          <a:p>
            <a:r>
              <a:rPr lang="en-GB" dirty="0" smtClean="0"/>
              <a:t>    </a:t>
            </a:r>
            <a:r>
              <a:rPr lang="en-GB" dirty="0" err="1" smtClean="0"/>
              <a:t>int</a:t>
            </a:r>
            <a:r>
              <a:rPr lang="en-GB" dirty="0" smtClean="0"/>
              <a:t> a=10,b=20,c=30;</a:t>
            </a:r>
          </a:p>
          <a:p>
            <a:r>
              <a:rPr lang="pl-PL" dirty="0" smtClean="0"/>
              <a:t>    </a:t>
            </a:r>
            <a:r>
              <a:rPr lang="pl-PL" dirty="0"/>
              <a:t>int z = a + b + c;</a:t>
            </a:r>
          </a:p>
          <a:p>
            <a:r>
              <a:rPr lang="pl-PL" dirty="0"/>
              <a:t>    return(z);</a:t>
            </a:r>
          </a:p>
          <a:p>
            <a:r>
              <a:rPr lang="pl-PL" dirty="0"/>
              <a:t>}</a:t>
            </a:r>
            <a:endParaRPr lang="en-GB" dirty="0"/>
          </a:p>
        </p:txBody>
      </p:sp>
      <p:sp>
        <p:nvSpPr>
          <p:cNvPr id="10" name="Rectangle 3"/>
          <p:cNvSpPr>
            <a:spLocks noChangeArrowheads="1"/>
          </p:cNvSpPr>
          <p:nvPr/>
        </p:nvSpPr>
        <p:spPr bwMode="auto">
          <a:xfrm>
            <a:off x="431042" y="3889852"/>
            <a:ext cx="8069239"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2529"/>
                </a:solidFill>
                <a:effectLst/>
                <a:latin typeface="system-ui"/>
              </a:rPr>
              <a:t>In the above expression, variables </a:t>
            </a:r>
            <a:r>
              <a:rPr kumimoji="0" lang="en-US" altLang="en-US" sz="2400" b="0" i="0" u="none" strike="noStrike" cap="none" normalizeH="0" baseline="0" dirty="0" smtClean="0">
                <a:ln>
                  <a:noFill/>
                </a:ln>
                <a:solidFill>
                  <a:srgbClr val="D63384"/>
                </a:solidFill>
                <a:effectLst/>
                <a:latin typeface="var(--bs-font-monospace)"/>
              </a:rPr>
              <a:t>a</a:t>
            </a:r>
            <a:r>
              <a:rPr kumimoji="0" lang="en-US" altLang="en-US" b="0" i="0" u="none" strike="noStrike" cap="none" normalizeH="0" baseline="0" dirty="0" smtClean="0">
                <a:ln>
                  <a:noFill/>
                </a:ln>
                <a:solidFill>
                  <a:srgbClr val="212529"/>
                </a:solidFill>
                <a:effectLst/>
                <a:latin typeface="system-ui"/>
              </a:rPr>
              <a:t>, </a:t>
            </a:r>
            <a:r>
              <a:rPr kumimoji="0" lang="en-US" altLang="en-US" sz="2400" b="0" i="0" u="none" strike="noStrike" cap="none" normalizeH="0" baseline="0" dirty="0" smtClean="0">
                <a:ln>
                  <a:noFill/>
                </a:ln>
                <a:solidFill>
                  <a:srgbClr val="D63384"/>
                </a:solidFill>
                <a:effectLst/>
                <a:latin typeface="var(--bs-font-monospace)"/>
              </a:rPr>
              <a:t>b</a:t>
            </a:r>
            <a:r>
              <a:rPr kumimoji="0" lang="en-US" altLang="en-US" b="0" i="0" u="none" strike="noStrike" cap="none" normalizeH="0" baseline="0" dirty="0" smtClean="0">
                <a:ln>
                  <a:noFill/>
                </a:ln>
                <a:solidFill>
                  <a:srgbClr val="212529"/>
                </a:solidFill>
                <a:effectLst/>
                <a:latin typeface="system-ui"/>
              </a:rPr>
              <a:t>, </a:t>
            </a:r>
            <a:r>
              <a:rPr kumimoji="0" lang="en-US" altLang="en-US" sz="2400" b="0" i="0" u="none" strike="noStrike" cap="none" normalizeH="0" baseline="0" dirty="0" smtClean="0">
                <a:ln>
                  <a:noFill/>
                </a:ln>
                <a:solidFill>
                  <a:srgbClr val="D63384"/>
                </a:solidFill>
                <a:effectLst/>
                <a:latin typeface="var(--bs-font-monospace)"/>
              </a:rPr>
              <a:t>c</a:t>
            </a:r>
            <a:r>
              <a:rPr kumimoji="0" lang="en-US" altLang="en-US" b="0" i="0" u="none" strike="noStrike" cap="none" normalizeH="0" baseline="0" dirty="0" smtClean="0">
                <a:ln>
                  <a:noFill/>
                </a:ln>
                <a:solidFill>
                  <a:srgbClr val="212529"/>
                </a:solidFill>
                <a:effectLst/>
                <a:latin typeface="system-ui"/>
              </a:rPr>
              <a:t> and </a:t>
            </a:r>
            <a:r>
              <a:rPr kumimoji="0" lang="en-US" altLang="en-US" sz="2400" b="0" i="0" u="none" strike="noStrike" cap="none" normalizeH="0" baseline="0" dirty="0" smtClean="0">
                <a:ln>
                  <a:noFill/>
                </a:ln>
                <a:solidFill>
                  <a:srgbClr val="D63384"/>
                </a:solidFill>
                <a:effectLst/>
                <a:latin typeface="var(--bs-font-monospace)"/>
              </a:rPr>
              <a:t>z</a:t>
            </a:r>
            <a:r>
              <a:rPr kumimoji="0" lang="en-US" altLang="en-US" b="0" i="0" u="none" strike="noStrike" cap="none" normalizeH="0" baseline="0" dirty="0" smtClean="0">
                <a:ln>
                  <a:noFill/>
                </a:ln>
                <a:solidFill>
                  <a:srgbClr val="212529"/>
                </a:solidFill>
                <a:effectLst/>
                <a:latin typeface="system-ui"/>
              </a:rPr>
              <a:t> are all integer types, hence they will take up 4 bytes each, so total memory requirement will be </a:t>
            </a:r>
            <a:r>
              <a:rPr kumimoji="0" lang="en-US" altLang="en-US" sz="2400" b="0" i="0" u="none" strike="noStrike" cap="none" normalizeH="0" baseline="0" dirty="0" smtClean="0">
                <a:ln>
                  <a:noFill/>
                </a:ln>
                <a:solidFill>
                  <a:srgbClr val="D63384"/>
                </a:solidFill>
                <a:effectLst/>
                <a:latin typeface="var(--bs-font-monospace)"/>
              </a:rPr>
              <a:t>(4(4) + 4) = 20 bytes</a:t>
            </a:r>
            <a:r>
              <a:rPr kumimoji="0" lang="en-US" altLang="en-US" b="0" i="0" u="none" strike="noStrike" cap="none" normalizeH="0" baseline="0" dirty="0" smtClean="0">
                <a:ln>
                  <a:noFill/>
                </a:ln>
                <a:solidFill>
                  <a:srgbClr val="212529"/>
                </a:solidFill>
                <a:effectLst/>
                <a:latin typeface="system-ui"/>
              </a:rPr>
              <a:t>, this additional 4 bytes is for </a:t>
            </a:r>
            <a:r>
              <a:rPr kumimoji="0" lang="en-US" altLang="en-US" b="1" i="0" u="none" strike="noStrike" cap="none" normalizeH="0" baseline="0" dirty="0" smtClean="0">
                <a:ln>
                  <a:noFill/>
                </a:ln>
                <a:solidFill>
                  <a:srgbClr val="212529"/>
                </a:solidFill>
                <a:effectLst/>
                <a:latin typeface="system-ui"/>
              </a:rPr>
              <a:t>return value</a:t>
            </a:r>
            <a:r>
              <a:rPr kumimoji="0" lang="en-US" altLang="en-US" b="0" i="0" u="none" strike="noStrike" cap="none" normalizeH="0" baseline="0" dirty="0" smtClean="0">
                <a:ln>
                  <a:noFill/>
                </a:ln>
                <a:solidFill>
                  <a:srgbClr val="212529"/>
                </a:solidFill>
                <a:effectLst/>
                <a:latin typeface="system-ui"/>
              </a:rPr>
              <a:t>. And because this space requirement is fixed for the above example, hence it is called </a:t>
            </a:r>
            <a:r>
              <a:rPr kumimoji="0" lang="en-US" altLang="en-US" b="1" i="0" u="none" strike="noStrike" cap="none" normalizeH="0" baseline="0" dirty="0" smtClean="0">
                <a:ln>
                  <a:noFill/>
                </a:ln>
                <a:solidFill>
                  <a:srgbClr val="212529"/>
                </a:solidFill>
                <a:effectLst/>
                <a:latin typeface="system-ui"/>
              </a:rPr>
              <a:t>Constant Space Complexity</a:t>
            </a:r>
            <a:r>
              <a:rPr kumimoji="0" lang="en-US" altLang="en-US" b="0" i="0" u="none" strike="noStrike" cap="none" normalizeH="0" baseline="0" dirty="0" smtClean="0">
                <a:ln>
                  <a:noFill/>
                </a:ln>
                <a:solidFill>
                  <a:srgbClr val="212529"/>
                </a:solidFill>
                <a:effectLst/>
                <a:latin typeface="system-ui"/>
              </a:rPr>
              <a:t>.</a:t>
            </a:r>
            <a:r>
              <a:rPr kumimoji="0" lang="en-US" altLang="en-US" sz="10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331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1" y="2617470"/>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smtClean="0">
                <a:solidFill>
                  <a:srgbClr val="FFFEE9"/>
                </a:solidFill>
                <a:latin typeface="Times New Roman"/>
                <a:cs typeface="Times New Roman"/>
              </a:rPr>
              <a:t>Algorithm: Complexity Analysis</a:t>
            </a:r>
            <a:endParaRPr lang="en-US" sz="4000" dirty="0">
              <a:solidFill>
                <a:srgbClr val="FFFEE9"/>
              </a:solidFill>
              <a:latin typeface="Times New Roman"/>
              <a:cs typeface="Times New Roman"/>
            </a:endParaRPr>
          </a:p>
        </p:txBody>
      </p:sp>
      <p:sp>
        <p:nvSpPr>
          <p:cNvPr id="13" name="Slide Number Placeholder 12"/>
          <p:cNvSpPr>
            <a:spLocks noGrp="1"/>
          </p:cNvSpPr>
          <p:nvPr>
            <p:ph type="sldNum" sz="quarter" idx="12"/>
          </p:nvPr>
        </p:nvSpPr>
        <p:spPr/>
        <p:txBody>
          <a:bodyPr/>
          <a:lstStyle/>
          <a:p>
            <a:fld id="{46B77B13-1077-4559-BB8D-5228CB5F82E1}" type="slidenum">
              <a:rPr lang="en-US" smtClean="0"/>
              <a:pPr/>
              <a:t>2</a:t>
            </a:fld>
            <a:endParaRPr lang="en-US"/>
          </a:p>
        </p:txBody>
      </p:sp>
    </p:spTree>
    <p:extLst>
      <p:ext uri="{BB962C8B-B14F-4D97-AF65-F5344CB8AC3E}">
        <p14:creationId xmlns:p14="http://schemas.microsoft.com/office/powerpoint/2010/main" val="951122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Algorithms</a:t>
            </a:r>
          </a:p>
        </p:txBody>
      </p:sp>
      <p:sp>
        <p:nvSpPr>
          <p:cNvPr id="3" name="Slide Number Placeholder 2"/>
          <p:cNvSpPr>
            <a:spLocks noGrp="1"/>
          </p:cNvSpPr>
          <p:nvPr>
            <p:ph type="sldNum" sz="quarter" idx="15"/>
          </p:nvPr>
        </p:nvSpPr>
        <p:spPr/>
        <p:txBody>
          <a:bodyPr/>
          <a:lstStyle/>
          <a:p>
            <a:fld id="{46B77B13-1077-4559-BB8D-5228CB5F82E1}" type="slidenum">
              <a:rPr lang="en-US" smtClean="0"/>
              <a:pPr/>
              <a:t>20</a:t>
            </a:fld>
            <a:endParaRPr lang="en-US"/>
          </a:p>
        </p:txBody>
      </p:sp>
      <p:sp>
        <p:nvSpPr>
          <p:cNvPr id="6" name="Rectangle 1"/>
          <p:cNvSpPr>
            <a:spLocks noChangeArrowheads="1"/>
          </p:cNvSpPr>
          <p:nvPr/>
        </p:nvSpPr>
        <p:spPr bwMode="auto">
          <a:xfrm>
            <a:off x="639763" y="257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423081" y="1626156"/>
            <a:ext cx="8077200" cy="369332"/>
          </a:xfrm>
          <a:prstGeom prst="rect">
            <a:avLst/>
          </a:prstGeom>
        </p:spPr>
        <p:txBody>
          <a:bodyPr wrap="square">
            <a:spAutoFit/>
          </a:bodyPr>
          <a:lstStyle/>
          <a:p>
            <a:r>
              <a:rPr lang="en-GB" dirty="0" smtClean="0">
                <a:solidFill>
                  <a:srgbClr val="212529"/>
                </a:solidFill>
                <a:latin typeface="system-ui"/>
              </a:rPr>
              <a:t>Another example</a:t>
            </a:r>
            <a:endParaRPr lang="en-GB" dirty="0"/>
          </a:p>
        </p:txBody>
      </p:sp>
      <p:sp>
        <p:nvSpPr>
          <p:cNvPr id="4" name="Rectangle 3"/>
          <p:cNvSpPr/>
          <p:nvPr/>
        </p:nvSpPr>
        <p:spPr>
          <a:xfrm>
            <a:off x="482221" y="2181260"/>
            <a:ext cx="7694470" cy="2862322"/>
          </a:xfrm>
          <a:prstGeom prst="rect">
            <a:avLst/>
          </a:prstGeom>
        </p:spPr>
        <p:txBody>
          <a:bodyPr wrap="square">
            <a:spAutoFit/>
          </a:bodyPr>
          <a:lstStyle/>
          <a:p>
            <a:r>
              <a:rPr lang="en-GB" dirty="0"/>
              <a:t>// n is the length of array a[]</a:t>
            </a:r>
          </a:p>
          <a:p>
            <a:r>
              <a:rPr lang="en-GB" dirty="0" err="1"/>
              <a:t>int</a:t>
            </a:r>
            <a:r>
              <a:rPr lang="en-GB" dirty="0"/>
              <a:t> sum(</a:t>
            </a:r>
            <a:r>
              <a:rPr lang="en-GB" dirty="0" err="1"/>
              <a:t>int</a:t>
            </a:r>
            <a:r>
              <a:rPr lang="en-GB" dirty="0"/>
              <a:t> a[], </a:t>
            </a:r>
            <a:r>
              <a:rPr lang="en-GB" dirty="0" err="1"/>
              <a:t>int</a:t>
            </a:r>
            <a:r>
              <a:rPr lang="en-GB" dirty="0"/>
              <a:t> n)</a:t>
            </a:r>
          </a:p>
          <a:p>
            <a:r>
              <a:rPr lang="en-GB" dirty="0"/>
              <a:t>{</a:t>
            </a:r>
          </a:p>
          <a:p>
            <a:r>
              <a:rPr lang="en-GB" dirty="0"/>
              <a:t>	</a:t>
            </a:r>
            <a:r>
              <a:rPr lang="en-GB" dirty="0" err="1"/>
              <a:t>int</a:t>
            </a:r>
            <a:r>
              <a:rPr lang="en-GB" dirty="0"/>
              <a:t> x = 0;		// 4 bytes for x</a:t>
            </a:r>
          </a:p>
          <a:p>
            <a:r>
              <a:rPr lang="en-GB" dirty="0"/>
              <a:t>	for(</a:t>
            </a:r>
            <a:r>
              <a:rPr lang="en-GB" dirty="0" err="1"/>
              <a:t>int</a:t>
            </a:r>
            <a:r>
              <a:rPr lang="en-GB" dirty="0"/>
              <a:t> </a:t>
            </a:r>
            <a:r>
              <a:rPr lang="en-GB" dirty="0" err="1"/>
              <a:t>i</a:t>
            </a:r>
            <a:r>
              <a:rPr lang="en-GB" dirty="0"/>
              <a:t> = 0; </a:t>
            </a:r>
            <a:r>
              <a:rPr lang="en-GB" dirty="0" err="1"/>
              <a:t>i</a:t>
            </a:r>
            <a:r>
              <a:rPr lang="en-GB" dirty="0"/>
              <a:t> &lt; n; </a:t>
            </a:r>
            <a:r>
              <a:rPr lang="en-GB" dirty="0" err="1"/>
              <a:t>i</a:t>
            </a:r>
            <a:r>
              <a:rPr lang="en-GB" dirty="0"/>
              <a:t>++)	// 4 bytes for </a:t>
            </a:r>
            <a:r>
              <a:rPr lang="en-GB" dirty="0" err="1"/>
              <a:t>i</a:t>
            </a:r>
            <a:endParaRPr lang="en-GB" dirty="0"/>
          </a:p>
          <a:p>
            <a:r>
              <a:rPr lang="en-GB" dirty="0"/>
              <a:t>	{	</a:t>
            </a:r>
          </a:p>
          <a:p>
            <a:r>
              <a:rPr lang="en-GB" dirty="0"/>
              <a:t>	    x  = x + a[</a:t>
            </a:r>
            <a:r>
              <a:rPr lang="en-GB" dirty="0" err="1"/>
              <a:t>i</a:t>
            </a:r>
            <a:r>
              <a:rPr lang="en-GB" dirty="0"/>
              <a:t>];		</a:t>
            </a:r>
          </a:p>
          <a:p>
            <a:r>
              <a:rPr lang="en-GB" dirty="0"/>
              <a:t>	}</a:t>
            </a:r>
          </a:p>
          <a:p>
            <a:r>
              <a:rPr lang="en-GB" dirty="0"/>
              <a:t>	return(x);</a:t>
            </a:r>
          </a:p>
          <a:p>
            <a:r>
              <a:rPr lang="en-GB" dirty="0"/>
              <a:t>}</a:t>
            </a:r>
          </a:p>
        </p:txBody>
      </p:sp>
      <p:sp>
        <p:nvSpPr>
          <p:cNvPr id="5" name="Rectangle 1"/>
          <p:cNvSpPr>
            <a:spLocks noChangeArrowheads="1"/>
          </p:cNvSpPr>
          <p:nvPr/>
        </p:nvSpPr>
        <p:spPr bwMode="auto">
          <a:xfrm>
            <a:off x="178558" y="5346664"/>
            <a:ext cx="8321723" cy="1277273"/>
          </a:xfrm>
          <a:prstGeom prst="rect">
            <a:avLst/>
          </a:prstGeom>
          <a:noFill/>
          <a:ln>
            <a:noFill/>
          </a:ln>
          <a:effec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12529"/>
                </a:solidFill>
                <a:effectLst/>
                <a:latin typeface="system-ui"/>
              </a:rPr>
              <a:t>In the above code, </a:t>
            </a:r>
            <a:r>
              <a:rPr kumimoji="0" lang="en-US" altLang="en-US" sz="2000" b="0" i="0" u="none" strike="noStrike" cap="none" normalizeH="0" baseline="0" dirty="0" smtClean="0">
                <a:ln>
                  <a:noFill/>
                </a:ln>
                <a:solidFill>
                  <a:srgbClr val="D63384"/>
                </a:solidFill>
                <a:effectLst/>
                <a:latin typeface="var(--bs-font-monospace)"/>
              </a:rPr>
              <a:t>4*n</a:t>
            </a:r>
            <a:r>
              <a:rPr kumimoji="0" lang="en-US" altLang="en-US" sz="1600" b="0" i="0" u="none" strike="noStrike" cap="none" normalizeH="0" baseline="0" dirty="0" smtClean="0">
                <a:ln>
                  <a:noFill/>
                </a:ln>
                <a:solidFill>
                  <a:srgbClr val="212529"/>
                </a:solidFill>
                <a:effectLst/>
                <a:latin typeface="system-ui"/>
              </a:rPr>
              <a:t> bytes of space is required for the array </a:t>
            </a:r>
            <a:r>
              <a:rPr kumimoji="0" lang="en-US" altLang="en-US" sz="2000" b="0" i="0" u="none" strike="noStrike" cap="none" normalizeH="0" baseline="0" dirty="0" smtClean="0">
                <a:ln>
                  <a:noFill/>
                </a:ln>
                <a:solidFill>
                  <a:srgbClr val="D63384"/>
                </a:solidFill>
                <a:effectLst/>
                <a:latin typeface="var(--bs-font-monospace)"/>
              </a:rPr>
              <a:t>a[]</a:t>
            </a:r>
            <a:r>
              <a:rPr kumimoji="0" lang="en-US" altLang="en-US" sz="1600" b="0" i="0" u="none" strike="noStrike" cap="none" normalizeH="0" baseline="0" dirty="0" smtClean="0">
                <a:ln>
                  <a:noFill/>
                </a:ln>
                <a:solidFill>
                  <a:srgbClr val="212529"/>
                </a:solidFill>
                <a:effectLst/>
                <a:latin typeface="system-ui"/>
              </a:rPr>
              <a:t>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212529"/>
                </a:solidFill>
                <a:effectLst/>
                <a:latin typeface="system-ui"/>
              </a:rPr>
              <a:t>4 bytes each for </a:t>
            </a:r>
            <a:r>
              <a:rPr kumimoji="0" lang="en-US" altLang="en-US" sz="2000" b="0" i="0" u="none" strike="noStrike" cap="none" normalizeH="0" baseline="0" dirty="0" smtClean="0">
                <a:ln>
                  <a:noFill/>
                </a:ln>
                <a:solidFill>
                  <a:srgbClr val="D63384"/>
                </a:solidFill>
                <a:effectLst/>
                <a:latin typeface="var(--bs-font-monospace)"/>
              </a:rPr>
              <a:t>x</a:t>
            </a:r>
            <a:r>
              <a:rPr kumimoji="0" lang="en-US" altLang="en-US" sz="1600" b="0" i="0" u="none" strike="noStrike" cap="none" normalizeH="0" baseline="0" dirty="0" smtClean="0">
                <a:ln>
                  <a:noFill/>
                </a:ln>
                <a:solidFill>
                  <a:srgbClr val="212529"/>
                </a:solidFill>
                <a:effectLst/>
                <a:latin typeface="system-ui"/>
              </a:rPr>
              <a:t>, </a:t>
            </a:r>
            <a:r>
              <a:rPr kumimoji="0" lang="en-US" altLang="en-US" sz="2000" b="0" i="0" u="none" strike="noStrike" cap="none" normalizeH="0" baseline="0" dirty="0" smtClean="0">
                <a:ln>
                  <a:noFill/>
                </a:ln>
                <a:solidFill>
                  <a:srgbClr val="D63384"/>
                </a:solidFill>
                <a:effectLst/>
                <a:latin typeface="var(--bs-font-monospace)"/>
              </a:rPr>
              <a:t>n</a:t>
            </a:r>
            <a:r>
              <a:rPr kumimoji="0" lang="en-US" altLang="en-US" sz="1600" b="0" i="0" u="none" strike="noStrike" cap="none" normalizeH="0" baseline="0" dirty="0" smtClean="0">
                <a:ln>
                  <a:noFill/>
                </a:ln>
                <a:solidFill>
                  <a:srgbClr val="212529"/>
                </a:solidFill>
                <a:effectLst/>
                <a:latin typeface="system-ui"/>
              </a:rPr>
              <a:t>, </a:t>
            </a:r>
            <a:r>
              <a:rPr kumimoji="0" lang="en-US" altLang="en-US" sz="2000" b="0" i="0" u="none" strike="noStrike" cap="none" normalizeH="0" baseline="0" dirty="0" err="1" smtClean="0">
                <a:ln>
                  <a:noFill/>
                </a:ln>
                <a:solidFill>
                  <a:srgbClr val="D63384"/>
                </a:solidFill>
                <a:effectLst/>
                <a:latin typeface="var(--bs-font-monospace)"/>
              </a:rPr>
              <a:t>i</a:t>
            </a:r>
            <a:r>
              <a:rPr kumimoji="0" lang="en-US" altLang="en-US" sz="1600" b="0" i="0" u="none" strike="noStrike" cap="none" normalizeH="0" baseline="0" dirty="0" smtClean="0">
                <a:ln>
                  <a:noFill/>
                </a:ln>
                <a:solidFill>
                  <a:srgbClr val="212529"/>
                </a:solidFill>
                <a:effectLst/>
                <a:latin typeface="system-ui"/>
              </a:rPr>
              <a:t> and the return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12529"/>
                </a:solidFill>
                <a:effectLst/>
                <a:latin typeface="system-ui"/>
              </a:rPr>
              <a:t>Hence the total memory requirement will be </a:t>
            </a:r>
            <a:r>
              <a:rPr kumimoji="0" lang="en-US" altLang="en-US" sz="2000" b="0" i="0" u="none" strike="noStrike" cap="none" normalizeH="0" baseline="0" dirty="0" smtClean="0">
                <a:ln>
                  <a:noFill/>
                </a:ln>
                <a:solidFill>
                  <a:srgbClr val="D63384"/>
                </a:solidFill>
                <a:effectLst/>
                <a:latin typeface="var(--bs-font-monospace)"/>
              </a:rPr>
              <a:t>(4n + 12)</a:t>
            </a:r>
            <a:r>
              <a:rPr kumimoji="0" lang="en-US" altLang="en-US" sz="1600" b="0" i="0" u="none" strike="noStrike" cap="none" normalizeH="0" baseline="0" dirty="0" smtClean="0">
                <a:ln>
                  <a:noFill/>
                </a:ln>
                <a:solidFill>
                  <a:srgbClr val="212529"/>
                </a:solidFill>
                <a:effectLst/>
                <a:latin typeface="system-ui"/>
              </a:rPr>
              <a:t>, which is increasing linearly with the increase in the input value </a:t>
            </a:r>
            <a:r>
              <a:rPr kumimoji="0" lang="en-US" altLang="en-US" sz="2000" b="0" i="0" u="none" strike="noStrike" cap="none" normalizeH="0" baseline="0" dirty="0" smtClean="0">
                <a:ln>
                  <a:noFill/>
                </a:ln>
                <a:solidFill>
                  <a:srgbClr val="D63384"/>
                </a:solidFill>
                <a:effectLst/>
                <a:latin typeface="var(--bs-font-monospace)"/>
              </a:rPr>
              <a:t>n</a:t>
            </a:r>
            <a:r>
              <a:rPr kumimoji="0" lang="en-US" altLang="en-US" sz="1600" b="0" i="0" u="none" strike="noStrike" cap="none" normalizeH="0" baseline="0" dirty="0" smtClean="0">
                <a:ln>
                  <a:noFill/>
                </a:ln>
                <a:solidFill>
                  <a:srgbClr val="212529"/>
                </a:solidFill>
                <a:effectLst/>
                <a:latin typeface="system-ui"/>
              </a:rPr>
              <a:t>, hence it is called as </a:t>
            </a:r>
            <a:r>
              <a:rPr kumimoji="0" lang="en-US" altLang="en-US" sz="1600" b="1" i="0" u="none" strike="noStrike" cap="none" normalizeH="0" baseline="0" dirty="0" smtClean="0">
                <a:ln>
                  <a:noFill/>
                </a:ln>
                <a:solidFill>
                  <a:srgbClr val="212529"/>
                </a:solidFill>
                <a:effectLst/>
                <a:latin typeface="system-ui"/>
              </a:rPr>
              <a:t>Linear Space Complexity.</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4498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xmlns=""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4" name="Slide Number Placeholder 3">
            <a:extLst>
              <a:ext uri="{FF2B5EF4-FFF2-40B4-BE49-F238E27FC236}">
                <a16:creationId xmlns:a16="http://schemas.microsoft.com/office/drawing/2014/main" xmlns="" id="{74C32DBB-99E4-4868-92CA-A8BD5B863A62}"/>
              </a:ext>
            </a:extLst>
          </p:cNvPr>
          <p:cNvSpPr>
            <a:spLocks noGrp="1"/>
          </p:cNvSpPr>
          <p:nvPr>
            <p:ph type="sldNum" sz="quarter" idx="12"/>
          </p:nvPr>
        </p:nvSpPr>
        <p:spPr/>
        <p:txBody>
          <a:bodyPr/>
          <a:lstStyle/>
          <a:p>
            <a:fld id="{BC490F8C-3D0D-4DB1-B2BD-1525EA5CE111}" type="slidenum">
              <a:rPr lang="en-US" smtClean="0"/>
              <a:pPr/>
              <a:t>21</a:t>
            </a:fld>
            <a:endParaRPr lang="en-US"/>
          </a:p>
        </p:txBody>
      </p:sp>
    </p:spTree>
    <p:extLst>
      <p:ext uri="{BB962C8B-B14F-4D97-AF65-F5344CB8AC3E}">
        <p14:creationId xmlns:p14="http://schemas.microsoft.com/office/powerpoint/2010/main" val="22285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smtClean="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3</a:t>
            </a:fld>
            <a:endParaRPr lang="en-US"/>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476344"/>
            <a:ext cx="2718816" cy="203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174009" y="3986944"/>
            <a:ext cx="8686798" cy="2554545"/>
          </a:xfrm>
          <a:prstGeom prst="rect">
            <a:avLst/>
          </a:prstGeom>
        </p:spPr>
        <p:txBody>
          <a:bodyPr wrap="square">
            <a:spAutoFit/>
          </a:bodyPr>
          <a:lstStyle/>
          <a:p>
            <a:pPr marL="342900" indent="-342900">
              <a:buFont typeface="Arial" panose="020B0604020202020204" pitchFamily="34" charset="0"/>
              <a:buChar char="•"/>
            </a:pPr>
            <a:r>
              <a:rPr lang="en-US" sz="2000" b="1" u="sng" dirty="0" smtClean="0"/>
              <a:t>Another Example</a:t>
            </a:r>
            <a:r>
              <a:rPr lang="en-US" sz="2000" b="1" u="sng" dirty="0"/>
              <a:t>: </a:t>
            </a:r>
            <a:r>
              <a:rPr lang="en-US" altLang="en-US" sz="2000" dirty="0"/>
              <a:t>Suppose f(n) = 4n</a:t>
            </a:r>
            <a:r>
              <a:rPr lang="en-US" altLang="en-US" sz="2000" baseline="30000" dirty="0"/>
              <a:t>2</a:t>
            </a:r>
            <a:r>
              <a:rPr lang="en-US" altLang="en-US" sz="2000" dirty="0"/>
              <a:t>+5n+3. Is f(n) is O(n</a:t>
            </a:r>
            <a:r>
              <a:rPr lang="en-US" altLang="en-US" sz="2000" baseline="30000" dirty="0"/>
              <a:t>2</a:t>
            </a:r>
            <a:r>
              <a:rPr lang="en-US" altLang="en-US" sz="2000" dirty="0"/>
              <a:t> ) ?</a:t>
            </a:r>
          </a:p>
          <a:p>
            <a:pPr marL="0" indent="0">
              <a:buNone/>
            </a:pPr>
            <a:r>
              <a:rPr lang="en-US" altLang="en-US" sz="2000" dirty="0"/>
              <a:t>    </a:t>
            </a:r>
            <a:endParaRPr lang="en-US" altLang="en-US" sz="2000" dirty="0" smtClean="0"/>
          </a:p>
          <a:p>
            <a:pPr marL="0" indent="0">
              <a:buNone/>
            </a:pPr>
            <a:r>
              <a:rPr lang="en-US" altLang="en-US" sz="2000" dirty="0" smtClean="0"/>
              <a:t>Solution</a:t>
            </a:r>
            <a:r>
              <a:rPr lang="en-US" altLang="en-US" sz="2000" dirty="0"/>
              <a:t>:     f(n)= 4n</a:t>
            </a:r>
            <a:r>
              <a:rPr lang="en-US" altLang="en-US" sz="2000" baseline="30000" dirty="0"/>
              <a:t>2</a:t>
            </a:r>
            <a:r>
              <a:rPr lang="en-US" altLang="en-US" sz="2000" dirty="0"/>
              <a:t>+5n+3 </a:t>
            </a:r>
          </a:p>
          <a:p>
            <a:pPr>
              <a:buFontTx/>
              <a:buNone/>
            </a:pPr>
            <a:r>
              <a:rPr lang="en-US" altLang="en-US" sz="2000" dirty="0"/>
              <a:t>		      ≤ 4n</a:t>
            </a:r>
            <a:r>
              <a:rPr lang="en-US" altLang="en-US" sz="2000" baseline="30000" dirty="0"/>
              <a:t>2</a:t>
            </a:r>
            <a:r>
              <a:rPr lang="en-US" altLang="en-US" sz="2000" dirty="0"/>
              <a:t>+5n+3 , for all n &gt; 0</a:t>
            </a:r>
          </a:p>
          <a:p>
            <a:pPr>
              <a:buFontTx/>
              <a:buNone/>
            </a:pPr>
            <a:r>
              <a:rPr lang="en-US" altLang="en-US" sz="2000" dirty="0"/>
              <a:t>		      ≤ 4n</a:t>
            </a:r>
            <a:r>
              <a:rPr lang="en-US" altLang="en-US" sz="2000" baseline="30000" dirty="0"/>
              <a:t>2</a:t>
            </a:r>
            <a:r>
              <a:rPr lang="en-US" altLang="en-US" sz="2000" dirty="0"/>
              <a:t>+5n</a:t>
            </a:r>
            <a:r>
              <a:rPr lang="en-US" altLang="en-US" sz="2000" baseline="30000" dirty="0"/>
              <a:t>2</a:t>
            </a:r>
            <a:r>
              <a:rPr lang="en-US" altLang="en-US" sz="2000" dirty="0"/>
              <a:t>+3n</a:t>
            </a:r>
            <a:r>
              <a:rPr lang="en-US" altLang="en-US" sz="2000" baseline="30000" dirty="0"/>
              <a:t>2</a:t>
            </a:r>
            <a:r>
              <a:rPr lang="en-US" altLang="en-US" sz="2000" dirty="0"/>
              <a:t> , for all n &gt; 1</a:t>
            </a:r>
          </a:p>
          <a:p>
            <a:pPr>
              <a:buFontTx/>
              <a:buNone/>
            </a:pPr>
            <a:r>
              <a:rPr lang="en-US" altLang="en-US" sz="2000" dirty="0"/>
              <a:t>		      ≤12n</a:t>
            </a:r>
            <a:r>
              <a:rPr lang="en-US" altLang="en-US" sz="2000" baseline="30000" dirty="0"/>
              <a:t>2 </a:t>
            </a:r>
            <a:r>
              <a:rPr lang="en-US" altLang="en-US" sz="2000" dirty="0"/>
              <a:t> for all n &gt; 1</a:t>
            </a:r>
          </a:p>
          <a:p>
            <a:pPr>
              <a:buFontTx/>
              <a:buNone/>
            </a:pPr>
            <a:r>
              <a:rPr lang="en-US" altLang="en-US" sz="2000" dirty="0"/>
              <a:t>		</a:t>
            </a:r>
            <a:r>
              <a:rPr lang="en-US" altLang="en-US" sz="2000" b="1" dirty="0"/>
              <a:t>4n</a:t>
            </a:r>
            <a:r>
              <a:rPr lang="en-US" altLang="en-US" sz="2000" b="1" baseline="30000" dirty="0"/>
              <a:t>2</a:t>
            </a:r>
            <a:r>
              <a:rPr lang="en-US" altLang="en-US" sz="2000" b="1" dirty="0"/>
              <a:t>+5n+3  ≤ 12n</a:t>
            </a:r>
            <a:r>
              <a:rPr lang="en-US" altLang="en-US" sz="2000" b="1" baseline="30000" dirty="0"/>
              <a:t>2 </a:t>
            </a:r>
            <a:endParaRPr lang="en-US" altLang="en-US" sz="2000" b="1" dirty="0"/>
          </a:p>
          <a:p>
            <a:pPr>
              <a:buFontTx/>
              <a:buNone/>
            </a:pPr>
            <a:r>
              <a:rPr lang="en-US" altLang="en-US" sz="2000" dirty="0" smtClean="0"/>
              <a:t>	Hence </a:t>
            </a:r>
            <a:r>
              <a:rPr lang="en-US" altLang="en-US" sz="2000" dirty="0"/>
              <a:t>f(n) = O(n</a:t>
            </a:r>
            <a:r>
              <a:rPr lang="en-US" altLang="en-US" sz="2000" baseline="30000" dirty="0"/>
              <a:t>2</a:t>
            </a:r>
            <a:r>
              <a:rPr lang="en-US" altLang="en-US" sz="2000" dirty="0"/>
              <a:t> )</a:t>
            </a:r>
          </a:p>
        </p:txBody>
      </p:sp>
      <p:sp>
        <p:nvSpPr>
          <p:cNvPr id="11" name="Rectangle 10"/>
          <p:cNvSpPr/>
          <p:nvPr/>
        </p:nvSpPr>
        <p:spPr>
          <a:xfrm>
            <a:off x="298876" y="1423713"/>
            <a:ext cx="5187524" cy="1384995"/>
          </a:xfrm>
          <a:prstGeom prst="rect">
            <a:avLst/>
          </a:prstGeom>
          <a:solidFill>
            <a:srgbClr val="FFFF00"/>
          </a:solidFill>
        </p:spPr>
        <p:txBody>
          <a:bodyPr wrap="square">
            <a:spAutoFit/>
          </a:bodyPr>
          <a:lstStyle/>
          <a:p>
            <a:r>
              <a:rPr lang="en-US" sz="2800" b="1" u="sng" dirty="0"/>
              <a:t>Example: </a:t>
            </a:r>
            <a:endParaRPr lang="en-US" sz="2800" b="1" u="sng" dirty="0" smtClean="0"/>
          </a:p>
          <a:p>
            <a:pPr marL="342900" indent="-342900">
              <a:buFont typeface="Arial" panose="020B0604020202020204" pitchFamily="34" charset="0"/>
              <a:buChar char="•"/>
            </a:pPr>
            <a:r>
              <a:rPr lang="en-US" altLang="en-US" sz="2800" dirty="0" smtClean="0"/>
              <a:t>Suppose </a:t>
            </a:r>
            <a:r>
              <a:rPr lang="en-US" altLang="en-US" sz="2800" dirty="0"/>
              <a:t>f(n) = </a:t>
            </a:r>
            <a:r>
              <a:rPr lang="en-US" altLang="en-US" sz="2800" dirty="0" smtClean="0"/>
              <a:t>2n</a:t>
            </a:r>
            <a:r>
              <a:rPr lang="en-US" altLang="en-US" sz="2800" baseline="30000" dirty="0" smtClean="0"/>
              <a:t>2</a:t>
            </a:r>
            <a:r>
              <a:rPr lang="en-US" altLang="en-US" sz="2800" dirty="0" smtClean="0"/>
              <a:t>+5n+1. </a:t>
            </a:r>
            <a:r>
              <a:rPr lang="en-US" altLang="en-US" sz="2800" dirty="0"/>
              <a:t>Is f(n) is O(n</a:t>
            </a:r>
            <a:r>
              <a:rPr lang="en-US" altLang="en-US" sz="2800" baseline="30000" dirty="0"/>
              <a:t>2</a:t>
            </a:r>
            <a:r>
              <a:rPr lang="en-US" altLang="en-US" sz="2800" dirty="0"/>
              <a:t> ) </a:t>
            </a:r>
            <a:r>
              <a:rPr lang="en-US" altLang="en-US" sz="2800" dirty="0" smtClean="0"/>
              <a:t> or  O(n</a:t>
            </a:r>
            <a:r>
              <a:rPr lang="en-US" altLang="en-US" sz="2800" baseline="30000" dirty="0" smtClean="0"/>
              <a:t>3</a:t>
            </a:r>
            <a:r>
              <a:rPr lang="en-US" altLang="en-US" sz="2800" dirty="0" smtClean="0"/>
              <a:t> </a:t>
            </a:r>
            <a:r>
              <a:rPr lang="en-US" altLang="en-US" sz="2800" dirty="0"/>
              <a:t>) </a:t>
            </a:r>
            <a:r>
              <a:rPr lang="en-US" altLang="en-US" sz="2800" dirty="0" smtClean="0"/>
              <a:t>?</a:t>
            </a:r>
            <a:endParaRPr lang="en-US" altLang="en-US" sz="2800" dirty="0"/>
          </a:p>
        </p:txBody>
      </p:sp>
    </p:spTree>
    <p:extLst>
      <p:ext uri="{BB962C8B-B14F-4D97-AF65-F5344CB8AC3E}">
        <p14:creationId xmlns:p14="http://schemas.microsoft.com/office/powerpoint/2010/main" val="26827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4</a:t>
            </a:fld>
            <a:endParaRPr lang="en-US"/>
          </a:p>
        </p:txBody>
      </p:sp>
      <p:sp>
        <p:nvSpPr>
          <p:cNvPr id="11" name="Rectangle 1"/>
          <p:cNvSpPr>
            <a:spLocks noChangeArrowheads="1"/>
          </p:cNvSpPr>
          <p:nvPr/>
        </p:nvSpPr>
        <p:spPr bwMode="auto">
          <a:xfrm>
            <a:off x="204216" y="1132391"/>
            <a:ext cx="8229600" cy="1813289"/>
          </a:xfrm>
          <a:prstGeom prst="rect">
            <a:avLst/>
          </a:prstGeom>
          <a:noFill/>
          <a:ln>
            <a:noFill/>
          </a:ln>
          <a:effec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73239"/>
                </a:solidFill>
                <a:effectLst/>
                <a:latin typeface="urw-din"/>
              </a:rPr>
              <a:t> </a:t>
            </a:r>
            <a:r>
              <a:rPr kumimoji="0" lang="en-US" altLang="en-US" sz="2800" b="1" i="0" u="none" strike="noStrike" cap="none" normalizeH="0" baseline="0" dirty="0" smtClean="0">
                <a:ln>
                  <a:noFill/>
                </a:ln>
                <a:solidFill>
                  <a:srgbClr val="C00000"/>
                </a:solidFill>
                <a:effectLst/>
                <a:latin typeface="urw-din"/>
              </a:rPr>
              <a:t>O(1):</a:t>
            </a:r>
            <a:r>
              <a:rPr kumimoji="0" lang="en-US" altLang="en-US" sz="2000" b="1" i="0" u="none" strike="noStrike" cap="none" normalizeH="0" baseline="0" dirty="0" smtClean="0">
                <a:ln>
                  <a:noFill/>
                </a:ln>
                <a:solidFill>
                  <a:srgbClr val="273239"/>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urw-din"/>
              </a:rPr>
              <a:t>Time complexity of a function (or set of statements) is considered as O(1) if </a:t>
            </a:r>
            <a:r>
              <a:rPr kumimoji="0" lang="en-US" altLang="en-US" sz="2000" b="1" i="0" u="none" strike="noStrike" cap="none" normalizeH="0" baseline="0" dirty="0" smtClean="0">
                <a:ln>
                  <a:noFill/>
                </a:ln>
                <a:solidFill>
                  <a:srgbClr val="273239"/>
                </a:solidFill>
                <a:effectLst/>
                <a:latin typeface="urw-din"/>
              </a:rPr>
              <a:t>it doesn’t contain loop, recursion, and call to any other non-constant time function. </a:t>
            </a:r>
          </a:p>
          <a:p>
            <a:pPr lvl="0"/>
            <a:endParaRPr kumimoji="0" lang="en-US" altLang="en-US" sz="2400" b="0" i="0" u="none" strike="noStrike" cap="none" normalizeH="0" baseline="0" dirty="0" smtClean="0">
              <a:ln>
                <a:noFill/>
              </a:ln>
              <a:solidFill>
                <a:srgbClr val="0070C0"/>
              </a:solidFill>
              <a:effectLst/>
            </a:endParaRPr>
          </a:p>
        </p:txBody>
      </p:sp>
      <p:sp>
        <p:nvSpPr>
          <p:cNvPr id="12" name="Rectangle 11"/>
          <p:cNvSpPr/>
          <p:nvPr/>
        </p:nvSpPr>
        <p:spPr>
          <a:xfrm>
            <a:off x="204216" y="4952830"/>
            <a:ext cx="8306816" cy="1569660"/>
          </a:xfrm>
          <a:prstGeom prst="rect">
            <a:avLst/>
          </a:prstGeom>
        </p:spPr>
        <p:txBody>
          <a:bodyPr wrap="square">
            <a:spAutoFit/>
          </a:bodyPr>
          <a:lstStyle/>
          <a:p>
            <a:pPr lvl="0" eaLnBrk="0" fontAlgn="base" hangingPunct="0">
              <a:spcBef>
                <a:spcPct val="0"/>
              </a:spcBef>
              <a:spcAft>
                <a:spcPct val="0"/>
              </a:spcAft>
            </a:pPr>
            <a:r>
              <a:rPr lang="en-US" altLang="en-US" dirty="0">
                <a:solidFill>
                  <a:srgbClr val="273239"/>
                </a:solidFill>
                <a:latin typeface="urw-din"/>
              </a:rPr>
              <a:t>A loop or recursion that runs a constant number of times is also considered as O(1). For example, the following loop is O(1). </a:t>
            </a:r>
            <a:br>
              <a:rPr lang="en-US" altLang="en-US" dirty="0">
                <a:solidFill>
                  <a:srgbClr val="273239"/>
                </a:solidFill>
                <a:latin typeface="urw-din"/>
              </a:rPr>
            </a:br>
            <a:r>
              <a:rPr lang="en-US" altLang="en-US" dirty="0">
                <a:solidFill>
                  <a:srgbClr val="273239"/>
                </a:solidFill>
                <a:latin typeface="urw-din"/>
              </a:rPr>
              <a:t> </a:t>
            </a:r>
            <a:endParaRPr lang="en-US" altLang="en-US" dirty="0">
              <a:solidFill>
                <a:srgbClr val="273239"/>
              </a:solidFill>
              <a:latin typeface="Consolas" panose="020B0609020204030204" pitchFamily="49" charset="0"/>
            </a:endParaRPr>
          </a:p>
          <a:p>
            <a:pPr lvl="0" eaLnBrk="0" fontAlgn="base" hangingPunct="0">
              <a:spcBef>
                <a:spcPct val="0"/>
              </a:spcBef>
              <a:spcAft>
                <a:spcPct val="0"/>
              </a:spcAft>
            </a:pPr>
            <a:r>
              <a:rPr lang="en-US" altLang="en-US" sz="1400" dirty="0">
                <a:solidFill>
                  <a:srgbClr val="0070C0"/>
                </a:solidFill>
                <a:latin typeface="Consolas" panose="020B0609020204030204" pitchFamily="49" charset="0"/>
              </a:rPr>
              <a:t>// Here c is a constant </a:t>
            </a:r>
          </a:p>
          <a:p>
            <a:pPr lvl="0" eaLnBrk="0" fontAlgn="base" hangingPunct="0">
              <a:spcBef>
                <a:spcPct val="0"/>
              </a:spcBef>
              <a:spcAft>
                <a:spcPct val="0"/>
              </a:spcAft>
            </a:pPr>
            <a:r>
              <a:rPr lang="en-US" altLang="en-US" sz="1400" dirty="0">
                <a:solidFill>
                  <a:srgbClr val="0070C0"/>
                </a:solidFill>
                <a:latin typeface="Consolas" panose="020B0609020204030204" pitchFamily="49" charset="0"/>
              </a:rPr>
              <a:t>for (</a:t>
            </a:r>
            <a:r>
              <a:rPr lang="en-US" altLang="en-US" sz="1400" dirty="0" err="1">
                <a:solidFill>
                  <a:srgbClr val="0070C0"/>
                </a:solidFill>
                <a:latin typeface="Consolas" panose="020B0609020204030204" pitchFamily="49" charset="0"/>
              </a:rPr>
              <a:t>int</a:t>
            </a:r>
            <a:r>
              <a:rPr lang="en-US" altLang="en-US" sz="1400" dirty="0">
                <a:solidFill>
                  <a:srgbClr val="0070C0"/>
                </a:solidFill>
                <a:latin typeface="Consolas" panose="020B0609020204030204" pitchFamily="49" charset="0"/>
              </a:rPr>
              <a:t> </a:t>
            </a:r>
            <a:r>
              <a:rPr lang="en-US" altLang="en-US" sz="1400" dirty="0" err="1">
                <a:solidFill>
                  <a:srgbClr val="0070C0"/>
                </a:solidFill>
                <a:latin typeface="Consolas" panose="020B0609020204030204" pitchFamily="49" charset="0"/>
              </a:rPr>
              <a:t>i</a:t>
            </a:r>
            <a:r>
              <a:rPr lang="en-US" altLang="en-US" sz="1400" dirty="0">
                <a:solidFill>
                  <a:srgbClr val="0070C0"/>
                </a:solidFill>
                <a:latin typeface="Consolas" panose="020B0609020204030204" pitchFamily="49" charset="0"/>
              </a:rPr>
              <a:t> = 1; </a:t>
            </a:r>
            <a:r>
              <a:rPr lang="en-US" altLang="en-US" sz="1400" dirty="0" err="1">
                <a:solidFill>
                  <a:srgbClr val="0070C0"/>
                </a:solidFill>
                <a:latin typeface="Consolas" panose="020B0609020204030204" pitchFamily="49" charset="0"/>
              </a:rPr>
              <a:t>i</a:t>
            </a:r>
            <a:r>
              <a:rPr lang="en-US" altLang="en-US" sz="1400" dirty="0">
                <a:solidFill>
                  <a:srgbClr val="0070C0"/>
                </a:solidFill>
                <a:latin typeface="Consolas" panose="020B0609020204030204" pitchFamily="49" charset="0"/>
              </a:rPr>
              <a:t> &lt;= c; </a:t>
            </a:r>
            <a:r>
              <a:rPr lang="en-US" altLang="en-US" sz="1400" dirty="0" err="1">
                <a:solidFill>
                  <a:srgbClr val="0070C0"/>
                </a:solidFill>
                <a:latin typeface="Consolas" panose="020B0609020204030204" pitchFamily="49" charset="0"/>
              </a:rPr>
              <a:t>i</a:t>
            </a:r>
            <a:r>
              <a:rPr lang="en-US" altLang="en-US" sz="1400" dirty="0">
                <a:solidFill>
                  <a:srgbClr val="0070C0"/>
                </a:solidFill>
                <a:latin typeface="Consolas" panose="020B0609020204030204" pitchFamily="49" charset="0"/>
              </a:rPr>
              <a:t>++) </a:t>
            </a:r>
          </a:p>
          <a:p>
            <a:pPr lvl="0" eaLnBrk="0" fontAlgn="base" hangingPunct="0">
              <a:spcBef>
                <a:spcPct val="0"/>
              </a:spcBef>
              <a:spcAft>
                <a:spcPct val="0"/>
              </a:spcAft>
            </a:pPr>
            <a:r>
              <a:rPr lang="en-US" altLang="en-US" sz="1400" dirty="0">
                <a:solidFill>
                  <a:srgbClr val="0070C0"/>
                </a:solidFill>
                <a:latin typeface="Consolas" panose="020B0609020204030204" pitchFamily="49" charset="0"/>
              </a:rPr>
              <a:t>	{ // some O(1) expressions }</a:t>
            </a:r>
            <a:r>
              <a:rPr lang="en-US" altLang="en-US" sz="900" dirty="0">
                <a:solidFill>
                  <a:srgbClr val="0070C0"/>
                </a:solidFill>
              </a:rPr>
              <a:t> </a:t>
            </a:r>
            <a:endParaRPr lang="en-US" altLang="en-US" sz="2000" dirty="0">
              <a:solidFill>
                <a:srgbClr val="0070C0"/>
              </a:solidFill>
            </a:endParaRPr>
          </a:p>
        </p:txBody>
      </p:sp>
      <p:sp>
        <p:nvSpPr>
          <p:cNvPr id="13" name="Rectangle 12"/>
          <p:cNvSpPr/>
          <p:nvPr/>
        </p:nvSpPr>
        <p:spPr>
          <a:xfrm>
            <a:off x="307974" y="2655067"/>
            <a:ext cx="7693025" cy="1631216"/>
          </a:xfrm>
          <a:prstGeom prst="rect">
            <a:avLst/>
          </a:prstGeom>
        </p:spPr>
        <p:txBody>
          <a:bodyPr wrap="square">
            <a:spAutoFit/>
          </a:bodyPr>
          <a:lstStyle/>
          <a:p>
            <a:r>
              <a:rPr lang="en-US" altLang="en-US" sz="2000" dirty="0">
                <a:solidFill>
                  <a:srgbClr val="0070C0"/>
                </a:solidFill>
                <a:latin typeface="urw-din"/>
              </a:rPr>
              <a:t> </a:t>
            </a:r>
            <a:r>
              <a:rPr lang="en-GB" altLang="en-US" sz="1600" dirty="0" err="1">
                <a:solidFill>
                  <a:srgbClr val="0070C0"/>
                </a:solidFill>
                <a:latin typeface="urw-din"/>
              </a:rPr>
              <a:t>int</a:t>
            </a:r>
            <a:r>
              <a:rPr lang="en-GB" altLang="en-US" sz="1600" dirty="0">
                <a:solidFill>
                  <a:srgbClr val="0070C0"/>
                </a:solidFill>
                <a:latin typeface="urw-din"/>
              </a:rPr>
              <a:t> myAlgorithm1(</a:t>
            </a:r>
            <a:r>
              <a:rPr lang="en-GB" altLang="en-US" sz="1600" dirty="0" err="1">
                <a:solidFill>
                  <a:srgbClr val="0070C0"/>
                </a:solidFill>
                <a:latin typeface="urw-din"/>
              </a:rPr>
              <a:t>int</a:t>
            </a:r>
            <a:r>
              <a:rPr lang="en-GB" altLang="en-US" sz="1600" dirty="0">
                <a:solidFill>
                  <a:srgbClr val="0070C0"/>
                </a:solidFill>
                <a:latin typeface="urw-din"/>
              </a:rPr>
              <a:t> n)</a:t>
            </a:r>
          </a:p>
          <a:p>
            <a:pPr lvl="1"/>
            <a:r>
              <a:rPr lang="en-GB" altLang="en-US" sz="1600" dirty="0">
                <a:solidFill>
                  <a:srgbClr val="0070C0"/>
                </a:solidFill>
                <a:latin typeface="urw-din"/>
              </a:rPr>
              <a:t>{</a:t>
            </a:r>
          </a:p>
          <a:p>
            <a:pPr lvl="1"/>
            <a:r>
              <a:rPr lang="en-GB" altLang="en-US" sz="1600" dirty="0">
                <a:solidFill>
                  <a:srgbClr val="0070C0"/>
                </a:solidFill>
                <a:latin typeface="urw-din"/>
              </a:rPr>
              <a:t>   </a:t>
            </a:r>
            <a:r>
              <a:rPr lang="en-GB" altLang="en-US" sz="1600" dirty="0" err="1">
                <a:solidFill>
                  <a:srgbClr val="0070C0"/>
                </a:solidFill>
                <a:latin typeface="urw-din"/>
              </a:rPr>
              <a:t>int</a:t>
            </a:r>
            <a:r>
              <a:rPr lang="en-GB" altLang="en-US" sz="1600" dirty="0">
                <a:solidFill>
                  <a:srgbClr val="0070C0"/>
                </a:solidFill>
                <a:latin typeface="urw-din"/>
              </a:rPr>
              <a:t> x=n+10;</a:t>
            </a:r>
          </a:p>
          <a:p>
            <a:pPr lvl="1"/>
            <a:r>
              <a:rPr lang="en-GB" altLang="en-US" sz="1600" dirty="0">
                <a:solidFill>
                  <a:srgbClr val="0070C0"/>
                </a:solidFill>
                <a:latin typeface="urw-din"/>
              </a:rPr>
              <a:t>   x=x/2;</a:t>
            </a:r>
          </a:p>
          <a:p>
            <a:pPr lvl="1"/>
            <a:r>
              <a:rPr lang="en-GB" altLang="en-US" sz="1600" dirty="0">
                <a:solidFill>
                  <a:srgbClr val="0070C0"/>
                </a:solidFill>
                <a:latin typeface="urw-din"/>
              </a:rPr>
              <a:t>   return x;</a:t>
            </a:r>
          </a:p>
          <a:p>
            <a:pPr lvl="1"/>
            <a:r>
              <a:rPr lang="en-GB" altLang="en-US" sz="1600" dirty="0" smtClean="0">
                <a:solidFill>
                  <a:srgbClr val="0070C0"/>
                </a:solidFill>
                <a:latin typeface="urw-din"/>
              </a:rPr>
              <a:t>}</a:t>
            </a:r>
            <a:endParaRPr lang="en-US" altLang="en-US" sz="1600" dirty="0">
              <a:solidFill>
                <a:srgbClr val="0070C0"/>
              </a:solidFill>
              <a:latin typeface="Consolas" panose="020B0609020204030204" pitchFamily="49" charset="0"/>
            </a:endParaRPr>
          </a:p>
        </p:txBody>
      </p:sp>
      <p:sp>
        <p:nvSpPr>
          <p:cNvPr id="14" name="Rectangle 13"/>
          <p:cNvSpPr/>
          <p:nvPr/>
        </p:nvSpPr>
        <p:spPr>
          <a:xfrm>
            <a:off x="260644" y="4391455"/>
            <a:ext cx="7787684" cy="461665"/>
          </a:xfrm>
          <a:prstGeom prst="rect">
            <a:avLst/>
          </a:prstGeom>
          <a:solidFill>
            <a:schemeClr val="accent3">
              <a:lumMod val="20000"/>
              <a:lumOff val="80000"/>
            </a:schemeClr>
          </a:solidFill>
        </p:spPr>
        <p:txBody>
          <a:bodyPr wrap="square">
            <a:spAutoFit/>
          </a:bodyPr>
          <a:lstStyle/>
          <a:p>
            <a:pPr lvl="0" eaLnBrk="0" fontAlgn="base" hangingPunct="0">
              <a:spcBef>
                <a:spcPct val="0"/>
              </a:spcBef>
              <a:spcAft>
                <a:spcPct val="0"/>
              </a:spcAft>
            </a:pPr>
            <a:r>
              <a:rPr lang="en-US" altLang="en-US" sz="2400" dirty="0">
                <a:solidFill>
                  <a:srgbClr val="273239"/>
                </a:solidFill>
                <a:latin typeface="urw-din"/>
              </a:rPr>
              <a:t>For example, </a:t>
            </a:r>
            <a:r>
              <a:rPr lang="en-US" altLang="en-US" sz="2400" u="sng" dirty="0">
                <a:solidFill>
                  <a:srgbClr val="273239"/>
                </a:solidFill>
                <a:latin typeface="urw-din"/>
                <a:hlinkClick r:id="rId2"/>
              </a:rPr>
              <a:t>swap() function</a:t>
            </a:r>
            <a:r>
              <a:rPr lang="en-US" altLang="en-US" sz="2400" dirty="0">
                <a:solidFill>
                  <a:srgbClr val="273239"/>
                </a:solidFill>
                <a:latin typeface="urw-din"/>
              </a:rPr>
              <a:t> has O(1) time complexity. </a:t>
            </a:r>
          </a:p>
        </p:txBody>
      </p:sp>
      <p:sp>
        <p:nvSpPr>
          <p:cNvPr id="21" name="Rectangle 20"/>
          <p:cNvSpPr/>
          <p:nvPr/>
        </p:nvSpPr>
        <p:spPr>
          <a:xfrm>
            <a:off x="3852537" y="2773737"/>
            <a:ext cx="4572000" cy="1200329"/>
          </a:xfrm>
          <a:prstGeom prst="rect">
            <a:avLst/>
          </a:prstGeom>
          <a:solidFill>
            <a:schemeClr val="bg2">
              <a:lumMod val="90000"/>
            </a:schemeClr>
          </a:solidFill>
        </p:spPr>
        <p:txBody>
          <a:bodyPr>
            <a:spAutoFit/>
          </a:bodyPr>
          <a:lstStyle/>
          <a:p>
            <a:pPr algn="just"/>
            <a:r>
              <a:rPr lang="as-IN" i="1" dirty="0">
                <a:solidFill>
                  <a:srgbClr val="444444"/>
                </a:solidFill>
                <a:latin typeface="Lato"/>
              </a:rPr>
              <a:t>অ্যালগোরিদমের কমপ্লেক্সিটি হলো </a:t>
            </a:r>
            <a:r>
              <a:rPr lang="en-GB" dirty="0" smtClean="0">
                <a:solidFill>
                  <a:srgbClr val="444444"/>
                </a:solidFill>
                <a:latin typeface="inherit"/>
              </a:rPr>
              <a:t>O(1</a:t>
            </a:r>
            <a:r>
              <a:rPr lang="en-GB" dirty="0">
                <a:solidFill>
                  <a:srgbClr val="444444"/>
                </a:solidFill>
                <a:latin typeface="inherit"/>
              </a:rPr>
              <a:t>)</a:t>
            </a:r>
            <a:r>
              <a:rPr lang="en-GB" i="1" dirty="0">
                <a:solidFill>
                  <a:srgbClr val="444444"/>
                </a:solidFill>
                <a:latin typeface="Lato"/>
              </a:rPr>
              <a:t>,</a:t>
            </a:r>
            <a:r>
              <a:rPr lang="as-IN" i="1" dirty="0">
                <a:solidFill>
                  <a:srgbClr val="444444"/>
                </a:solidFill>
                <a:latin typeface="Lato"/>
              </a:rPr>
              <a:t>এর মানে হলো ইনপুটের আকার যেমনই হোকনা কেন একটি </a:t>
            </a:r>
            <a:r>
              <a:rPr lang="en-GB" i="1" dirty="0">
                <a:solidFill>
                  <a:srgbClr val="444444"/>
                </a:solidFill>
                <a:latin typeface="Lato"/>
              </a:rPr>
              <a:t>constant </a:t>
            </a:r>
            <a:r>
              <a:rPr lang="as-IN" i="1" dirty="0">
                <a:solidFill>
                  <a:srgbClr val="444444"/>
                </a:solidFill>
                <a:latin typeface="Lato"/>
              </a:rPr>
              <a:t>টাইমে অ্যালগোরিদমটি কাজ করা শেষ করবে।</a:t>
            </a:r>
            <a:endParaRPr lang="en-GB" dirty="0"/>
          </a:p>
        </p:txBody>
      </p:sp>
    </p:spTree>
    <p:extLst>
      <p:ext uri="{BB962C8B-B14F-4D97-AF65-F5344CB8AC3E}">
        <p14:creationId xmlns:p14="http://schemas.microsoft.com/office/powerpoint/2010/main" val="4369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5</a:t>
            </a:fld>
            <a:endParaRPr lang="en-US"/>
          </a:p>
        </p:txBody>
      </p:sp>
      <p:sp>
        <p:nvSpPr>
          <p:cNvPr id="3" name="Rectangle 2"/>
          <p:cNvSpPr/>
          <p:nvPr/>
        </p:nvSpPr>
        <p:spPr>
          <a:xfrm>
            <a:off x="152400" y="1352064"/>
            <a:ext cx="8458200" cy="1354217"/>
          </a:xfrm>
          <a:prstGeom prst="rect">
            <a:avLst/>
          </a:prstGeom>
        </p:spPr>
        <p:txBody>
          <a:bodyPr wrap="square">
            <a:spAutoFit/>
          </a:bodyPr>
          <a:lstStyle/>
          <a:p>
            <a:r>
              <a:rPr lang="en-GB" sz="2400" b="1" dirty="0">
                <a:solidFill>
                  <a:srgbClr val="C00000"/>
                </a:solidFill>
                <a:latin typeface="urw-din"/>
              </a:rPr>
              <a:t> </a:t>
            </a:r>
            <a:r>
              <a:rPr lang="en-GB" sz="2800" b="1" dirty="0">
                <a:solidFill>
                  <a:srgbClr val="C00000"/>
                </a:solidFill>
                <a:latin typeface="urw-din"/>
              </a:rPr>
              <a:t>O(n</a:t>
            </a:r>
            <a:r>
              <a:rPr lang="en-GB" sz="2800" b="1" dirty="0" smtClean="0">
                <a:solidFill>
                  <a:srgbClr val="C00000"/>
                </a:solidFill>
                <a:latin typeface="urw-din"/>
              </a:rPr>
              <a:t>):</a:t>
            </a:r>
            <a:r>
              <a:rPr lang="en-GB" sz="2800" b="1" dirty="0">
                <a:solidFill>
                  <a:srgbClr val="C00000"/>
                </a:solidFill>
                <a:latin typeface="urw-din"/>
              </a:rPr>
              <a:t> </a:t>
            </a:r>
          </a:p>
          <a:p>
            <a:r>
              <a:rPr lang="en-GB" dirty="0" smtClean="0">
                <a:solidFill>
                  <a:srgbClr val="273239"/>
                </a:solidFill>
                <a:latin typeface="urw-din"/>
              </a:rPr>
              <a:t>Time </a:t>
            </a:r>
            <a:r>
              <a:rPr lang="en-GB" dirty="0">
                <a:solidFill>
                  <a:srgbClr val="273239"/>
                </a:solidFill>
                <a:latin typeface="urw-din"/>
              </a:rPr>
              <a:t>Complexity of a loop is considered as O(n) if the loop variables are incremented/decremented by a constant amount. For example following functions have O(n) time complexity. </a:t>
            </a:r>
            <a:endParaRPr lang="en-GB" dirty="0"/>
          </a:p>
        </p:txBody>
      </p:sp>
      <p:sp>
        <p:nvSpPr>
          <p:cNvPr id="24" name="Rectangle 23"/>
          <p:cNvSpPr/>
          <p:nvPr/>
        </p:nvSpPr>
        <p:spPr>
          <a:xfrm>
            <a:off x="611684" y="2832782"/>
            <a:ext cx="5636715" cy="2031325"/>
          </a:xfrm>
          <a:prstGeom prst="rect">
            <a:avLst/>
          </a:prstGeom>
        </p:spPr>
        <p:txBody>
          <a:bodyPr wrap="square">
            <a:spAutoFit/>
          </a:bodyPr>
          <a:lstStyle/>
          <a:p>
            <a:r>
              <a:rPr lang="en-GB" dirty="0"/>
              <a:t>void </a:t>
            </a:r>
            <a:r>
              <a:rPr lang="en-GB" dirty="0" err="1"/>
              <a:t>printAllElementOfArray</a:t>
            </a:r>
            <a:r>
              <a:rPr lang="en-GB" dirty="0"/>
              <a:t>(</a:t>
            </a:r>
            <a:r>
              <a:rPr lang="en-GB" dirty="0" err="1"/>
              <a:t>int</a:t>
            </a:r>
            <a:r>
              <a:rPr lang="en-GB" dirty="0"/>
              <a:t> </a:t>
            </a:r>
            <a:r>
              <a:rPr lang="en-GB" dirty="0" err="1"/>
              <a:t>arr</a:t>
            </a:r>
            <a:r>
              <a:rPr lang="en-GB" dirty="0"/>
              <a:t>[], </a:t>
            </a:r>
            <a:r>
              <a:rPr lang="en-GB" dirty="0" err="1"/>
              <a:t>int</a:t>
            </a:r>
            <a:r>
              <a:rPr lang="en-GB" dirty="0"/>
              <a:t> size)</a:t>
            </a:r>
          </a:p>
          <a:p>
            <a:r>
              <a:rPr lang="en-GB" dirty="0"/>
              <a:t>{</a:t>
            </a:r>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a:t>
            </a:r>
            <a:r>
              <a:rPr lang="en-GB" dirty="0" err="1"/>
              <a:t>printf</a:t>
            </a:r>
            <a:r>
              <a:rPr lang="en-GB" dirty="0"/>
              <a:t>("%d\n", </a:t>
            </a:r>
            <a:r>
              <a:rPr lang="en-GB" dirty="0" err="1"/>
              <a:t>arr</a:t>
            </a:r>
            <a:r>
              <a:rPr lang="en-GB" dirty="0"/>
              <a:t>[</a:t>
            </a:r>
            <a:r>
              <a:rPr lang="en-GB" dirty="0" err="1"/>
              <a:t>i</a:t>
            </a:r>
            <a:r>
              <a:rPr lang="en-GB" dirty="0"/>
              <a:t>]);</a:t>
            </a:r>
          </a:p>
          <a:p>
            <a:r>
              <a:rPr lang="en-GB" dirty="0"/>
              <a:t>    }</a:t>
            </a:r>
          </a:p>
          <a:p>
            <a:r>
              <a:rPr lang="en-GB" dirty="0"/>
              <a:t>}</a:t>
            </a:r>
          </a:p>
        </p:txBody>
      </p:sp>
      <p:sp>
        <p:nvSpPr>
          <p:cNvPr id="26" name="Rectangle 25"/>
          <p:cNvSpPr/>
          <p:nvPr/>
        </p:nvSpPr>
        <p:spPr>
          <a:xfrm>
            <a:off x="307975" y="5351080"/>
            <a:ext cx="7654993" cy="923330"/>
          </a:xfrm>
          <a:prstGeom prst="rect">
            <a:avLst/>
          </a:prstGeom>
        </p:spPr>
        <p:txBody>
          <a:bodyPr wrap="square">
            <a:spAutoFit/>
          </a:bodyPr>
          <a:lstStyle/>
          <a:p>
            <a:r>
              <a:rPr lang="en-GB" dirty="0"/>
              <a:t>This function runs in O(n) time (or "linear time"), where n is the number of items in the array. If the array has 10 items, we have to print 10 times. If it has 1000 items, we have to print 1000 times.</a:t>
            </a:r>
          </a:p>
        </p:txBody>
      </p:sp>
    </p:spTree>
    <p:extLst>
      <p:ext uri="{BB962C8B-B14F-4D97-AF65-F5344CB8AC3E}">
        <p14:creationId xmlns:p14="http://schemas.microsoft.com/office/powerpoint/2010/main" val="125706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6</a:t>
            </a:fld>
            <a:endParaRPr lang="en-US"/>
          </a:p>
        </p:txBody>
      </p:sp>
      <p:sp>
        <p:nvSpPr>
          <p:cNvPr id="3" name="Rectangle 2"/>
          <p:cNvSpPr/>
          <p:nvPr/>
        </p:nvSpPr>
        <p:spPr>
          <a:xfrm>
            <a:off x="152400" y="968026"/>
            <a:ext cx="8458200" cy="1292662"/>
          </a:xfrm>
          <a:prstGeom prst="rect">
            <a:avLst/>
          </a:prstGeom>
        </p:spPr>
        <p:txBody>
          <a:bodyPr wrap="square">
            <a:spAutoFit/>
          </a:bodyPr>
          <a:lstStyle/>
          <a:p>
            <a:r>
              <a:rPr lang="en-GB" sz="2400" b="1" dirty="0">
                <a:solidFill>
                  <a:srgbClr val="C00000"/>
                </a:solidFill>
              </a:rPr>
              <a:t>O(</a:t>
            </a:r>
            <a:r>
              <a:rPr lang="en-GB" sz="2400" b="1" dirty="0" err="1">
                <a:solidFill>
                  <a:srgbClr val="C00000"/>
                </a:solidFill>
              </a:rPr>
              <a:t>n</a:t>
            </a:r>
            <a:r>
              <a:rPr lang="en-GB" sz="2400" b="1" baseline="30000" dirty="0" err="1">
                <a:solidFill>
                  <a:srgbClr val="C00000"/>
                </a:solidFill>
              </a:rPr>
              <a:t>c</a:t>
            </a:r>
            <a:r>
              <a:rPr lang="en-GB" sz="2400" b="1" dirty="0">
                <a:solidFill>
                  <a:srgbClr val="C00000"/>
                </a:solidFill>
              </a:rPr>
              <a:t>): </a:t>
            </a:r>
            <a:endParaRPr lang="en-GB" sz="2400" b="1" dirty="0" smtClean="0">
              <a:solidFill>
                <a:srgbClr val="C00000"/>
              </a:solidFill>
            </a:endParaRPr>
          </a:p>
          <a:p>
            <a:r>
              <a:rPr lang="en-GB" dirty="0" smtClean="0"/>
              <a:t>Time </a:t>
            </a:r>
            <a:r>
              <a:rPr lang="en-GB" dirty="0"/>
              <a:t>complexity </a:t>
            </a:r>
            <a:r>
              <a:rPr lang="en-GB" dirty="0">
                <a:solidFill>
                  <a:srgbClr val="FF0000"/>
                </a:solidFill>
              </a:rPr>
              <a:t>of nested loops </a:t>
            </a:r>
            <a:r>
              <a:rPr lang="en-GB" dirty="0"/>
              <a:t>is equal to the number of times the innermost statement is executed. For example, the following sample loops have </a:t>
            </a:r>
            <a:r>
              <a:rPr lang="en-GB" b="1" dirty="0">
                <a:solidFill>
                  <a:srgbClr val="C00000"/>
                </a:solidFill>
              </a:rPr>
              <a:t>O(n</a:t>
            </a:r>
            <a:r>
              <a:rPr lang="en-GB" b="1" baseline="30000" dirty="0">
                <a:solidFill>
                  <a:srgbClr val="C00000"/>
                </a:solidFill>
              </a:rPr>
              <a:t>2</a:t>
            </a:r>
            <a:r>
              <a:rPr lang="en-GB" b="1" dirty="0">
                <a:solidFill>
                  <a:srgbClr val="C00000"/>
                </a:solidFill>
              </a:rPr>
              <a:t>) </a:t>
            </a:r>
            <a:r>
              <a:rPr lang="en-GB" dirty="0"/>
              <a:t>time complexity </a:t>
            </a:r>
          </a:p>
        </p:txBody>
      </p:sp>
      <p:sp>
        <p:nvSpPr>
          <p:cNvPr id="4" name="Rectangle 3"/>
          <p:cNvSpPr/>
          <p:nvPr/>
        </p:nvSpPr>
        <p:spPr>
          <a:xfrm>
            <a:off x="584390" y="2353335"/>
            <a:ext cx="7858572" cy="2862322"/>
          </a:xfrm>
          <a:prstGeom prst="rect">
            <a:avLst/>
          </a:prstGeom>
        </p:spPr>
        <p:txBody>
          <a:bodyPr wrap="square">
            <a:spAutoFit/>
          </a:bodyPr>
          <a:lstStyle/>
          <a:p>
            <a:r>
              <a:rPr lang="en-GB" dirty="0"/>
              <a:t>void </a:t>
            </a:r>
            <a:r>
              <a:rPr lang="en-GB" dirty="0" err="1"/>
              <a:t>printAllPossibleOrderedPairs</a:t>
            </a:r>
            <a:r>
              <a:rPr lang="en-GB" dirty="0"/>
              <a:t>(</a:t>
            </a:r>
            <a:r>
              <a:rPr lang="en-GB" dirty="0" err="1"/>
              <a:t>int</a:t>
            </a:r>
            <a:r>
              <a:rPr lang="en-GB" dirty="0"/>
              <a:t> </a:t>
            </a:r>
            <a:r>
              <a:rPr lang="en-GB" dirty="0" err="1"/>
              <a:t>arr</a:t>
            </a:r>
            <a:r>
              <a:rPr lang="en-GB" dirty="0"/>
              <a:t>[], </a:t>
            </a:r>
            <a:r>
              <a:rPr lang="en-GB" dirty="0" err="1"/>
              <a:t>int</a:t>
            </a:r>
            <a:r>
              <a:rPr lang="en-GB" dirty="0"/>
              <a:t> size)</a:t>
            </a:r>
          </a:p>
          <a:p>
            <a:r>
              <a:rPr lang="en-GB" dirty="0"/>
              <a:t>{</a:t>
            </a:r>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for (</a:t>
            </a:r>
            <a:r>
              <a:rPr lang="en-GB" dirty="0" err="1"/>
              <a:t>int</a:t>
            </a:r>
            <a:r>
              <a:rPr lang="en-GB" dirty="0"/>
              <a:t> j = 0; j &lt; size; </a:t>
            </a:r>
            <a:r>
              <a:rPr lang="en-GB" dirty="0" err="1"/>
              <a:t>j++</a:t>
            </a:r>
            <a:r>
              <a:rPr lang="en-GB" dirty="0"/>
              <a:t>)</a:t>
            </a:r>
          </a:p>
          <a:p>
            <a:r>
              <a:rPr lang="en-GB" dirty="0"/>
              <a:t>        {</a:t>
            </a:r>
          </a:p>
          <a:p>
            <a:r>
              <a:rPr lang="en-GB" dirty="0"/>
              <a:t>            </a:t>
            </a:r>
            <a:r>
              <a:rPr lang="en-GB" dirty="0" err="1"/>
              <a:t>printf</a:t>
            </a:r>
            <a:r>
              <a:rPr lang="en-GB" dirty="0"/>
              <a:t>("%d = %d\n", </a:t>
            </a:r>
            <a:r>
              <a:rPr lang="en-GB" dirty="0" err="1"/>
              <a:t>arr</a:t>
            </a:r>
            <a:r>
              <a:rPr lang="en-GB" dirty="0"/>
              <a:t>[</a:t>
            </a:r>
            <a:r>
              <a:rPr lang="en-GB" dirty="0" err="1"/>
              <a:t>i</a:t>
            </a:r>
            <a:r>
              <a:rPr lang="en-GB" dirty="0"/>
              <a:t>], </a:t>
            </a:r>
            <a:r>
              <a:rPr lang="en-GB" dirty="0" err="1"/>
              <a:t>arr</a:t>
            </a:r>
            <a:r>
              <a:rPr lang="en-GB" dirty="0"/>
              <a:t>[j]);</a:t>
            </a:r>
          </a:p>
          <a:p>
            <a:r>
              <a:rPr lang="en-GB" dirty="0"/>
              <a:t>        }</a:t>
            </a:r>
          </a:p>
          <a:p>
            <a:r>
              <a:rPr lang="en-GB" dirty="0"/>
              <a:t>     }</a:t>
            </a:r>
          </a:p>
          <a:p>
            <a:r>
              <a:rPr lang="en-GB" dirty="0"/>
              <a:t>}</a:t>
            </a:r>
          </a:p>
        </p:txBody>
      </p:sp>
      <p:sp>
        <p:nvSpPr>
          <p:cNvPr id="11" name="Rectangle 10"/>
          <p:cNvSpPr/>
          <p:nvPr/>
        </p:nvSpPr>
        <p:spPr>
          <a:xfrm>
            <a:off x="152400" y="5308304"/>
            <a:ext cx="7976616" cy="1477328"/>
          </a:xfrm>
          <a:prstGeom prst="rect">
            <a:avLst/>
          </a:prstGeom>
        </p:spPr>
        <p:txBody>
          <a:bodyPr wrap="square">
            <a:spAutoFit/>
          </a:bodyPr>
          <a:lstStyle/>
          <a:p>
            <a:r>
              <a:rPr lang="en-GB" dirty="0"/>
              <a:t>Here we're nesting two loops. If our array has n items, our outer loop runs n times and our inner loop runs n times for each iteration of the outer loop, giving us n2 total prints. Thus this function runs in O(n2) time (or "quadratic time"). If the array has 10 items, we have to print 100 times. If it has 1000 items, we have to print 1000000 times.</a:t>
            </a:r>
          </a:p>
        </p:txBody>
      </p:sp>
      <p:sp>
        <p:nvSpPr>
          <p:cNvPr id="12" name="Rectangle 11"/>
          <p:cNvSpPr/>
          <p:nvPr/>
        </p:nvSpPr>
        <p:spPr>
          <a:xfrm>
            <a:off x="6147816" y="2877281"/>
            <a:ext cx="2590800" cy="1200329"/>
          </a:xfrm>
          <a:prstGeom prst="rect">
            <a:avLst/>
          </a:prstGeom>
          <a:solidFill>
            <a:schemeClr val="bg2">
              <a:lumMod val="75000"/>
            </a:schemeClr>
          </a:solidFill>
        </p:spPr>
        <p:txBody>
          <a:bodyPr wrap="square">
            <a:spAutoFit/>
          </a:bodyPr>
          <a:lstStyle/>
          <a:p>
            <a:pPr algn="just"/>
            <a:r>
              <a:rPr lang="en-GB" dirty="0"/>
              <a:t>For example, </a:t>
            </a:r>
            <a:r>
              <a:rPr lang="en-GB" dirty="0">
                <a:solidFill>
                  <a:srgbClr val="C00000"/>
                </a:solidFill>
              </a:rPr>
              <a:t>Selection sort and Insertion Sort</a:t>
            </a:r>
            <a:r>
              <a:rPr lang="en-GB" dirty="0"/>
              <a:t> have O(n</a:t>
            </a:r>
            <a:r>
              <a:rPr lang="en-GB" baseline="30000" dirty="0"/>
              <a:t>2</a:t>
            </a:r>
            <a:r>
              <a:rPr lang="en-GB" dirty="0"/>
              <a:t>) time complexity. </a:t>
            </a:r>
          </a:p>
        </p:txBody>
      </p:sp>
    </p:spTree>
    <p:extLst>
      <p:ext uri="{BB962C8B-B14F-4D97-AF65-F5344CB8AC3E}">
        <p14:creationId xmlns:p14="http://schemas.microsoft.com/office/powerpoint/2010/main" val="2434132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7</a:t>
            </a:fld>
            <a:endParaRPr lang="en-US"/>
          </a:p>
        </p:txBody>
      </p:sp>
      <p:sp>
        <p:nvSpPr>
          <p:cNvPr id="13" name="Rectangle 12"/>
          <p:cNvSpPr/>
          <p:nvPr/>
        </p:nvSpPr>
        <p:spPr>
          <a:xfrm>
            <a:off x="307974" y="926569"/>
            <a:ext cx="8430641" cy="954107"/>
          </a:xfrm>
          <a:prstGeom prst="rect">
            <a:avLst/>
          </a:prstGeom>
        </p:spPr>
        <p:txBody>
          <a:bodyPr wrap="square">
            <a:spAutoFit/>
          </a:bodyPr>
          <a:lstStyle/>
          <a:p>
            <a:r>
              <a:rPr lang="en-GB" sz="2000" b="1" dirty="0">
                <a:solidFill>
                  <a:srgbClr val="C00000"/>
                </a:solidFill>
                <a:latin typeface="urw-din"/>
              </a:rPr>
              <a:t>O(</a:t>
            </a:r>
            <a:r>
              <a:rPr lang="en-GB" sz="2000" b="1" dirty="0" err="1">
                <a:solidFill>
                  <a:srgbClr val="C00000"/>
                </a:solidFill>
                <a:latin typeface="urw-din"/>
              </a:rPr>
              <a:t>Logn</a:t>
            </a:r>
            <a:r>
              <a:rPr lang="en-GB" sz="2000" b="1" dirty="0">
                <a:solidFill>
                  <a:srgbClr val="C00000"/>
                </a:solidFill>
                <a:latin typeface="urw-din"/>
              </a:rPr>
              <a:t>) </a:t>
            </a:r>
            <a:endParaRPr lang="en-GB" sz="2000" b="1" dirty="0" smtClean="0">
              <a:solidFill>
                <a:srgbClr val="C00000"/>
              </a:solidFill>
              <a:latin typeface="urw-din"/>
            </a:endParaRPr>
          </a:p>
          <a:p>
            <a:r>
              <a:rPr lang="en-GB" dirty="0" smtClean="0">
                <a:solidFill>
                  <a:srgbClr val="273239"/>
                </a:solidFill>
                <a:latin typeface="urw-din"/>
              </a:rPr>
              <a:t>Time </a:t>
            </a:r>
            <a:r>
              <a:rPr lang="en-GB" dirty="0">
                <a:solidFill>
                  <a:srgbClr val="273239"/>
                </a:solidFill>
                <a:latin typeface="urw-din"/>
              </a:rPr>
              <a:t>Complexity of a loop is considered as O(</a:t>
            </a:r>
            <a:r>
              <a:rPr lang="en-GB" dirty="0" err="1">
                <a:solidFill>
                  <a:srgbClr val="273239"/>
                </a:solidFill>
                <a:latin typeface="urw-din"/>
              </a:rPr>
              <a:t>Logn</a:t>
            </a:r>
            <a:r>
              <a:rPr lang="en-GB" dirty="0">
                <a:solidFill>
                  <a:srgbClr val="273239"/>
                </a:solidFill>
                <a:latin typeface="urw-din"/>
              </a:rPr>
              <a:t>) if the loop variables are </a:t>
            </a:r>
            <a:r>
              <a:rPr lang="en-GB" dirty="0">
                <a:solidFill>
                  <a:schemeClr val="accent1">
                    <a:lumMod val="75000"/>
                  </a:schemeClr>
                </a:solidFill>
                <a:latin typeface="urw-din"/>
              </a:rPr>
              <a:t>divided/multiplied</a:t>
            </a:r>
            <a:r>
              <a:rPr lang="en-GB" dirty="0">
                <a:solidFill>
                  <a:srgbClr val="273239"/>
                </a:solidFill>
                <a:latin typeface="urw-din"/>
              </a:rPr>
              <a:t> by a constant amount. </a:t>
            </a:r>
            <a:endParaRPr lang="en-GB" dirty="0"/>
          </a:p>
        </p:txBody>
      </p:sp>
      <p:sp>
        <p:nvSpPr>
          <p:cNvPr id="21" name="Rectangle 20"/>
          <p:cNvSpPr/>
          <p:nvPr/>
        </p:nvSpPr>
        <p:spPr>
          <a:xfrm>
            <a:off x="633294" y="2370128"/>
            <a:ext cx="4572000" cy="2246769"/>
          </a:xfrm>
          <a:prstGeom prst="rect">
            <a:avLst/>
          </a:prstGeom>
        </p:spPr>
        <p:txBody>
          <a:bodyPr>
            <a:spAutoFit/>
          </a:bodyPr>
          <a:lstStyle/>
          <a:p>
            <a:r>
              <a:rPr lang="en-GB" sz="2000" dirty="0"/>
              <a:t>for (</a:t>
            </a:r>
            <a:r>
              <a:rPr lang="en-GB" sz="2000" dirty="0" err="1"/>
              <a:t>int</a:t>
            </a:r>
            <a:r>
              <a:rPr lang="en-GB" sz="2000" dirty="0"/>
              <a:t> </a:t>
            </a:r>
            <a:r>
              <a:rPr lang="en-GB" sz="2000" dirty="0" err="1"/>
              <a:t>i</a:t>
            </a:r>
            <a:r>
              <a:rPr lang="en-GB" sz="2000" dirty="0"/>
              <a:t> = 1; </a:t>
            </a:r>
            <a:r>
              <a:rPr lang="en-GB" sz="2000" dirty="0" err="1"/>
              <a:t>i</a:t>
            </a:r>
            <a:r>
              <a:rPr lang="en-GB" sz="2000" dirty="0"/>
              <a:t> &lt;=n; </a:t>
            </a:r>
            <a:r>
              <a:rPr lang="en-GB" sz="2000" dirty="0" err="1"/>
              <a:t>i</a:t>
            </a:r>
            <a:r>
              <a:rPr lang="en-GB" sz="2000" dirty="0"/>
              <a:t> *= c) {</a:t>
            </a:r>
          </a:p>
          <a:p>
            <a:r>
              <a:rPr lang="en-GB" sz="2000" dirty="0"/>
              <a:t>       // some O(1) expressions</a:t>
            </a:r>
          </a:p>
          <a:p>
            <a:r>
              <a:rPr lang="en-GB" sz="2000" dirty="0"/>
              <a:t>   </a:t>
            </a:r>
            <a:r>
              <a:rPr lang="en-GB" sz="2000" dirty="0" smtClean="0"/>
              <a:t>}</a:t>
            </a:r>
          </a:p>
          <a:p>
            <a:endParaRPr lang="en-GB" sz="2000" dirty="0"/>
          </a:p>
          <a:p>
            <a:r>
              <a:rPr lang="en-GB" sz="2000" dirty="0"/>
              <a:t> </a:t>
            </a:r>
            <a:r>
              <a:rPr lang="en-GB" sz="2000" dirty="0" smtClean="0"/>
              <a:t>for </a:t>
            </a:r>
            <a:r>
              <a:rPr lang="en-GB" sz="2000" dirty="0"/>
              <a:t>(</a:t>
            </a:r>
            <a:r>
              <a:rPr lang="en-GB" sz="2000" dirty="0" err="1"/>
              <a:t>int</a:t>
            </a:r>
            <a:r>
              <a:rPr lang="en-GB" sz="2000" dirty="0"/>
              <a:t> </a:t>
            </a:r>
            <a:r>
              <a:rPr lang="en-GB" sz="2000" dirty="0" err="1"/>
              <a:t>i</a:t>
            </a:r>
            <a:r>
              <a:rPr lang="en-GB" sz="2000" dirty="0"/>
              <a:t> = n; </a:t>
            </a:r>
            <a:r>
              <a:rPr lang="en-GB" sz="2000" dirty="0" err="1"/>
              <a:t>i</a:t>
            </a:r>
            <a:r>
              <a:rPr lang="en-GB" sz="2000" dirty="0"/>
              <a:t> &gt; 0; </a:t>
            </a:r>
            <a:r>
              <a:rPr lang="en-GB" sz="2000" dirty="0" err="1"/>
              <a:t>i</a:t>
            </a:r>
            <a:r>
              <a:rPr lang="en-GB" sz="2000" dirty="0"/>
              <a:t> /= c) {</a:t>
            </a:r>
          </a:p>
          <a:p>
            <a:r>
              <a:rPr lang="en-GB" sz="2000" dirty="0"/>
              <a:t>       // some O(1) expressions</a:t>
            </a:r>
          </a:p>
          <a:p>
            <a:r>
              <a:rPr lang="en-GB" sz="2000" dirty="0"/>
              <a:t>   }</a:t>
            </a:r>
          </a:p>
        </p:txBody>
      </p:sp>
      <p:sp>
        <p:nvSpPr>
          <p:cNvPr id="22" name="Rectangle 21"/>
          <p:cNvSpPr/>
          <p:nvPr/>
        </p:nvSpPr>
        <p:spPr>
          <a:xfrm>
            <a:off x="6002249" y="2305305"/>
            <a:ext cx="2460000" cy="1477328"/>
          </a:xfrm>
          <a:prstGeom prst="rect">
            <a:avLst/>
          </a:prstGeom>
          <a:solidFill>
            <a:schemeClr val="bg2">
              <a:lumMod val="75000"/>
            </a:schemeClr>
          </a:solidFill>
        </p:spPr>
        <p:txBody>
          <a:bodyPr wrap="square">
            <a:spAutoFit/>
          </a:bodyPr>
          <a:lstStyle/>
          <a:p>
            <a:pPr algn="just"/>
            <a:r>
              <a:rPr lang="en-GB" dirty="0">
                <a:solidFill>
                  <a:srgbClr val="273239"/>
                </a:solidFill>
                <a:latin typeface="urw-din"/>
              </a:rPr>
              <a:t>For example, </a:t>
            </a:r>
            <a:r>
              <a:rPr lang="en-GB" u="sng" dirty="0">
                <a:latin typeface="urw-din"/>
                <a:hlinkClick r:id="rId2"/>
              </a:rPr>
              <a:t>Binary Search(refer iterative implementation)</a:t>
            </a:r>
            <a:r>
              <a:rPr lang="en-GB" dirty="0">
                <a:solidFill>
                  <a:srgbClr val="273239"/>
                </a:solidFill>
                <a:latin typeface="urw-din"/>
              </a:rPr>
              <a:t> has O(</a:t>
            </a:r>
            <a:r>
              <a:rPr lang="en-GB" dirty="0" err="1">
                <a:solidFill>
                  <a:srgbClr val="273239"/>
                </a:solidFill>
                <a:latin typeface="urw-din"/>
              </a:rPr>
              <a:t>Logn</a:t>
            </a:r>
            <a:r>
              <a:rPr lang="en-GB" dirty="0">
                <a:solidFill>
                  <a:srgbClr val="273239"/>
                </a:solidFill>
                <a:latin typeface="urw-din"/>
              </a:rPr>
              <a:t>) time complexity.</a:t>
            </a:r>
            <a:endParaRPr lang="en-GB" dirty="0"/>
          </a:p>
        </p:txBody>
      </p:sp>
    </p:spTree>
    <p:extLst>
      <p:ext uri="{BB962C8B-B14F-4D97-AF65-F5344CB8AC3E}">
        <p14:creationId xmlns:p14="http://schemas.microsoft.com/office/powerpoint/2010/main" val="2133487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8</a:t>
            </a:fld>
            <a:endParaRPr lang="en-US"/>
          </a:p>
        </p:txBody>
      </p:sp>
      <p:sp>
        <p:nvSpPr>
          <p:cNvPr id="3" name="Rectangle 2"/>
          <p:cNvSpPr/>
          <p:nvPr/>
        </p:nvSpPr>
        <p:spPr>
          <a:xfrm>
            <a:off x="307974" y="1055305"/>
            <a:ext cx="7997825" cy="954107"/>
          </a:xfrm>
          <a:prstGeom prst="rect">
            <a:avLst/>
          </a:prstGeom>
        </p:spPr>
        <p:txBody>
          <a:bodyPr wrap="square">
            <a:spAutoFit/>
          </a:bodyPr>
          <a:lstStyle/>
          <a:p>
            <a:r>
              <a:rPr lang="en-GB" b="1" dirty="0"/>
              <a:t>How to combine the time complexities of consecutive loops?</a:t>
            </a:r>
            <a:r>
              <a:rPr lang="en-GB" dirty="0"/>
              <a:t> </a:t>
            </a:r>
            <a:r>
              <a:rPr lang="en-GB" sz="2000" dirty="0"/>
              <a:t/>
            </a:r>
            <a:br>
              <a:rPr lang="en-GB" sz="2000" dirty="0"/>
            </a:br>
            <a:r>
              <a:rPr lang="en-GB" dirty="0"/>
              <a:t>When there are consecutive loops, we calculate time complexity as a sum of time complexities of individual loops. </a:t>
            </a:r>
          </a:p>
        </p:txBody>
      </p:sp>
      <p:sp>
        <p:nvSpPr>
          <p:cNvPr id="12" name="Rectangle 11"/>
          <p:cNvSpPr/>
          <p:nvPr/>
        </p:nvSpPr>
        <p:spPr>
          <a:xfrm>
            <a:off x="435401" y="2398970"/>
            <a:ext cx="8303215" cy="3477875"/>
          </a:xfrm>
          <a:prstGeom prst="rect">
            <a:avLst/>
          </a:prstGeom>
        </p:spPr>
        <p:txBody>
          <a:bodyPr wrap="square">
            <a:spAutoFit/>
          </a:bodyPr>
          <a:lstStyle/>
          <a:p>
            <a:r>
              <a:rPr lang="en-GB" sz="2000" dirty="0"/>
              <a:t> for (</a:t>
            </a:r>
            <a:r>
              <a:rPr lang="en-GB" sz="2000" dirty="0" err="1"/>
              <a:t>int</a:t>
            </a:r>
            <a:r>
              <a:rPr lang="en-GB" sz="2000" dirty="0"/>
              <a:t> </a:t>
            </a:r>
            <a:r>
              <a:rPr lang="en-GB" sz="2000" dirty="0" err="1"/>
              <a:t>i</a:t>
            </a:r>
            <a:r>
              <a:rPr lang="en-GB" sz="2000" dirty="0"/>
              <a:t> = 1; </a:t>
            </a:r>
            <a:r>
              <a:rPr lang="en-GB" sz="2000" dirty="0" err="1"/>
              <a:t>i</a:t>
            </a:r>
            <a:r>
              <a:rPr lang="en-GB" sz="2000" dirty="0"/>
              <a:t> &lt;=m; </a:t>
            </a:r>
            <a:r>
              <a:rPr lang="en-GB" sz="2000" dirty="0" err="1"/>
              <a:t>i</a:t>
            </a:r>
            <a:r>
              <a:rPr lang="en-GB" sz="2000" dirty="0"/>
              <a:t> += c) {  </a:t>
            </a:r>
          </a:p>
          <a:p>
            <a:r>
              <a:rPr lang="en-GB" sz="2000" dirty="0"/>
              <a:t>        // some O(1) expressions</a:t>
            </a:r>
          </a:p>
          <a:p>
            <a:r>
              <a:rPr lang="en-GB" sz="2000" dirty="0"/>
              <a:t>   </a:t>
            </a:r>
            <a:r>
              <a:rPr lang="en-GB" sz="2000" dirty="0" smtClean="0"/>
              <a:t>}</a:t>
            </a:r>
          </a:p>
          <a:p>
            <a:endParaRPr lang="en-GB" sz="2000" dirty="0"/>
          </a:p>
          <a:p>
            <a:r>
              <a:rPr lang="en-GB" sz="2000" dirty="0"/>
              <a:t> </a:t>
            </a:r>
            <a:r>
              <a:rPr lang="en-GB" sz="2000" dirty="0" smtClean="0"/>
              <a:t>for </a:t>
            </a:r>
            <a:r>
              <a:rPr lang="en-GB" sz="2000" dirty="0"/>
              <a:t>(</a:t>
            </a:r>
            <a:r>
              <a:rPr lang="en-GB" sz="2000" dirty="0" err="1"/>
              <a:t>int</a:t>
            </a:r>
            <a:r>
              <a:rPr lang="en-GB" sz="2000" dirty="0"/>
              <a:t> </a:t>
            </a:r>
            <a:r>
              <a:rPr lang="en-GB" sz="2000" dirty="0" err="1"/>
              <a:t>i</a:t>
            </a:r>
            <a:r>
              <a:rPr lang="en-GB" sz="2000" dirty="0"/>
              <a:t> = 1; </a:t>
            </a:r>
            <a:r>
              <a:rPr lang="en-GB" sz="2000" dirty="0" err="1"/>
              <a:t>i</a:t>
            </a:r>
            <a:r>
              <a:rPr lang="en-GB" sz="2000" dirty="0"/>
              <a:t> &lt;=n; </a:t>
            </a:r>
            <a:r>
              <a:rPr lang="en-GB" sz="2000" dirty="0" err="1"/>
              <a:t>i</a:t>
            </a:r>
            <a:r>
              <a:rPr lang="en-GB" sz="2000" dirty="0"/>
              <a:t> += c) {</a:t>
            </a:r>
          </a:p>
          <a:p>
            <a:r>
              <a:rPr lang="en-GB" sz="2000" dirty="0"/>
              <a:t>        // some O(1) expressions</a:t>
            </a:r>
          </a:p>
          <a:p>
            <a:r>
              <a:rPr lang="en-GB" sz="2000" dirty="0"/>
              <a:t>   </a:t>
            </a:r>
            <a:r>
              <a:rPr lang="en-GB" sz="2000" dirty="0" smtClean="0"/>
              <a:t>}</a:t>
            </a:r>
          </a:p>
          <a:p>
            <a:endParaRPr lang="en-GB" sz="2000" dirty="0"/>
          </a:p>
          <a:p>
            <a:r>
              <a:rPr lang="en-GB" sz="2000" dirty="0"/>
              <a:t>   Time complexity of above code is O(m) + O(n) which is O(</a:t>
            </a:r>
            <a:r>
              <a:rPr lang="en-GB" sz="2000" dirty="0" err="1"/>
              <a:t>m+n</a:t>
            </a:r>
            <a:r>
              <a:rPr lang="en-GB" sz="2000" dirty="0" smtClean="0"/>
              <a:t>)</a:t>
            </a:r>
          </a:p>
          <a:p>
            <a:endParaRPr lang="en-GB" sz="2000" dirty="0"/>
          </a:p>
          <a:p>
            <a:r>
              <a:rPr lang="en-GB" sz="2000" dirty="0"/>
              <a:t>   If m == n, the time complexity becomes O(2n) which is O(n). </a:t>
            </a:r>
          </a:p>
        </p:txBody>
      </p:sp>
    </p:spTree>
    <p:extLst>
      <p:ext uri="{BB962C8B-B14F-4D97-AF65-F5344CB8AC3E}">
        <p14:creationId xmlns:p14="http://schemas.microsoft.com/office/powerpoint/2010/main" val="48840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72141"/>
            <a:ext cx="7467600" cy="503238"/>
          </a:xfrm>
        </p:spPr>
        <p:txBody>
          <a:bodyPr>
            <a:noAutofit/>
          </a:bodyPr>
          <a:lstStyle/>
          <a:p>
            <a:r>
              <a:rPr lang="en-GB" b="1" dirty="0"/>
              <a:t>Runtime Analysis of Algorithms</a:t>
            </a:r>
            <a:endParaRPr lang="en-US" sz="3200" dirty="0"/>
          </a:p>
        </p:txBody>
      </p:sp>
      <p:sp>
        <p:nvSpPr>
          <p:cNvPr id="15" name="AutoShape 13" descr="▪"/>
          <p:cNvSpPr>
            <a:spLocks noChangeAspect="1" noChangeArrowheads="1"/>
          </p:cNvSpPr>
          <p:nvPr/>
        </p:nvSpPr>
        <p:spPr bwMode="auto">
          <a:xfrm>
            <a:off x="444500" y="2100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6" name="AutoShape 14" descr="▪"/>
          <p:cNvSpPr>
            <a:spLocks noChangeAspect="1" noChangeArrowheads="1"/>
          </p:cNvSpPr>
          <p:nvPr/>
        </p:nvSpPr>
        <p:spPr bwMode="auto">
          <a:xfrm>
            <a:off x="444500" y="2572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7" name="AutoShape 15" descr="▪"/>
          <p:cNvSpPr>
            <a:spLocks noChangeAspect="1" noChangeArrowheads="1"/>
          </p:cNvSpPr>
          <p:nvPr/>
        </p:nvSpPr>
        <p:spPr bwMode="auto">
          <a:xfrm>
            <a:off x="444500" y="304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8" name="AutoShape 16" descr="▪"/>
          <p:cNvSpPr>
            <a:spLocks noChangeAspect="1" noChangeArrowheads="1"/>
          </p:cNvSpPr>
          <p:nvPr/>
        </p:nvSpPr>
        <p:spPr bwMode="auto">
          <a:xfrm>
            <a:off x="444500" y="351545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19" name="AutoShape 17" descr="▪"/>
          <p:cNvSpPr>
            <a:spLocks noChangeAspect="1" noChangeArrowheads="1"/>
          </p:cNvSpPr>
          <p:nvPr/>
        </p:nvSpPr>
        <p:spPr bwMode="auto">
          <a:xfrm>
            <a:off x="444500" y="3986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20" name="AutoShape 18" descr="▪"/>
          <p:cNvSpPr>
            <a:spLocks noChangeAspect="1" noChangeArrowheads="1"/>
          </p:cNvSpPr>
          <p:nvPr/>
        </p:nvSpPr>
        <p:spPr bwMode="auto">
          <a:xfrm>
            <a:off x="444500" y="44584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3200"/>
          </a:p>
        </p:txBody>
      </p:sp>
      <p:sp>
        <p:nvSpPr>
          <p:cNvPr id="5" name="AutoShape 2" descr="▪"/>
          <p:cNvSpPr>
            <a:spLocks noChangeAspect="1" noChangeArrowheads="1"/>
          </p:cNvSpPr>
          <p:nvPr/>
        </p:nvSpPr>
        <p:spPr bwMode="auto">
          <a:xfrm>
            <a:off x="155575" y="-630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3" descr="▪"/>
          <p:cNvSpPr>
            <a:spLocks noChangeAspect="1" noChangeArrowheads="1"/>
          </p:cNvSpPr>
          <p:nvPr/>
        </p:nvSpPr>
        <p:spPr bwMode="auto">
          <a:xfrm>
            <a:off x="155575" y="-3413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
          <p:cNvSpPr>
            <a:spLocks noChangeAspect="1" noChangeArrowheads="1"/>
          </p:cNvSpPr>
          <p:nvPr/>
        </p:nvSpPr>
        <p:spPr bwMode="auto">
          <a:xfrm>
            <a:off x="155575" y="-523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5" descr="▪"/>
          <p:cNvSpPr>
            <a:spLocks noChangeAspect="1" noChangeArrowheads="1"/>
          </p:cNvSpPr>
          <p:nvPr/>
        </p:nvSpPr>
        <p:spPr bwMode="auto">
          <a:xfrm>
            <a:off x="1555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
          <p:cNvSpPr>
            <a:spLocks noChangeAspect="1" noChangeArrowheads="1"/>
          </p:cNvSpPr>
          <p:nvPr/>
        </p:nvSpPr>
        <p:spPr bwMode="auto">
          <a:xfrm>
            <a:off x="155575"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Slide Number Placeholder 9"/>
          <p:cNvSpPr>
            <a:spLocks noGrp="1"/>
          </p:cNvSpPr>
          <p:nvPr>
            <p:ph type="sldNum" sz="quarter" idx="15"/>
          </p:nvPr>
        </p:nvSpPr>
        <p:spPr/>
        <p:txBody>
          <a:bodyPr/>
          <a:lstStyle/>
          <a:p>
            <a:fld id="{46B77B13-1077-4559-BB8D-5228CB5F82E1}" type="slidenum">
              <a:rPr lang="en-US" smtClean="0"/>
              <a:pPr/>
              <a:t>9</a:t>
            </a:fld>
            <a:endParaRPr lang="en-US"/>
          </a:p>
        </p:txBody>
      </p:sp>
      <p:sp>
        <p:nvSpPr>
          <p:cNvPr id="3" name="Rectangle 2"/>
          <p:cNvSpPr/>
          <p:nvPr/>
        </p:nvSpPr>
        <p:spPr>
          <a:xfrm>
            <a:off x="307974" y="1055305"/>
            <a:ext cx="7997825" cy="646331"/>
          </a:xfrm>
          <a:prstGeom prst="rect">
            <a:avLst/>
          </a:prstGeom>
        </p:spPr>
        <p:txBody>
          <a:bodyPr wrap="square">
            <a:spAutoFit/>
          </a:bodyPr>
          <a:lstStyle/>
          <a:p>
            <a:r>
              <a:rPr lang="en-GB" b="1" dirty="0"/>
              <a:t>How to combine the time complexities of consecutive loops?</a:t>
            </a:r>
            <a:r>
              <a:rPr lang="en-GB" dirty="0"/>
              <a:t> </a:t>
            </a:r>
            <a:r>
              <a:rPr lang="en-GB" sz="2000" dirty="0"/>
              <a:t/>
            </a:r>
            <a:br>
              <a:rPr lang="en-GB" sz="2000" dirty="0"/>
            </a:br>
            <a:endParaRPr lang="en-GB" dirty="0"/>
          </a:p>
        </p:txBody>
      </p:sp>
      <p:sp>
        <p:nvSpPr>
          <p:cNvPr id="4" name="Rectangle 3"/>
          <p:cNvSpPr/>
          <p:nvPr/>
        </p:nvSpPr>
        <p:spPr>
          <a:xfrm>
            <a:off x="317073" y="1644985"/>
            <a:ext cx="7565098" cy="3416320"/>
          </a:xfrm>
          <a:prstGeom prst="rect">
            <a:avLst/>
          </a:prstGeom>
        </p:spPr>
        <p:txBody>
          <a:bodyPr wrap="square">
            <a:spAutoFit/>
          </a:bodyPr>
          <a:lstStyle/>
          <a:p>
            <a:r>
              <a:rPr lang="en-GB" dirty="0"/>
              <a:t>void </a:t>
            </a:r>
            <a:r>
              <a:rPr lang="en-GB" dirty="0" err="1" smtClean="0"/>
              <a:t>printAllItemsFunction</a:t>
            </a:r>
            <a:r>
              <a:rPr lang="en-GB" dirty="0" smtClean="0"/>
              <a:t>(</a:t>
            </a:r>
            <a:r>
              <a:rPr lang="en-GB" dirty="0" err="1" smtClean="0"/>
              <a:t>int</a:t>
            </a:r>
            <a:r>
              <a:rPr lang="en-GB" dirty="0" smtClean="0"/>
              <a:t> </a:t>
            </a:r>
            <a:r>
              <a:rPr lang="en-GB" dirty="0" err="1"/>
              <a:t>arr</a:t>
            </a:r>
            <a:r>
              <a:rPr lang="en-GB" dirty="0"/>
              <a:t>[], </a:t>
            </a:r>
            <a:r>
              <a:rPr lang="en-GB" dirty="0" err="1"/>
              <a:t>int</a:t>
            </a:r>
            <a:r>
              <a:rPr lang="en-GB" dirty="0"/>
              <a:t> size)</a:t>
            </a:r>
          </a:p>
          <a:p>
            <a:r>
              <a:rPr lang="en-GB" dirty="0"/>
              <a:t>{</a:t>
            </a:r>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a:t>
            </a:r>
            <a:r>
              <a:rPr lang="en-GB" dirty="0" err="1"/>
              <a:t>printf</a:t>
            </a:r>
            <a:r>
              <a:rPr lang="en-GB" dirty="0"/>
              <a:t>("%d\n", </a:t>
            </a:r>
            <a:r>
              <a:rPr lang="en-GB" dirty="0" err="1"/>
              <a:t>arr</a:t>
            </a:r>
            <a:r>
              <a:rPr lang="en-GB" dirty="0"/>
              <a:t>[</a:t>
            </a:r>
            <a:r>
              <a:rPr lang="en-GB" dirty="0" err="1"/>
              <a:t>i</a:t>
            </a:r>
            <a:r>
              <a:rPr lang="en-GB" dirty="0"/>
              <a:t>]);</a:t>
            </a:r>
          </a:p>
          <a:p>
            <a:r>
              <a:rPr lang="en-GB" dirty="0"/>
              <a:t>    }</a:t>
            </a:r>
          </a:p>
          <a:p>
            <a:r>
              <a:rPr lang="en-GB" dirty="0"/>
              <a:t>	</a:t>
            </a:r>
          </a:p>
          <a:p>
            <a:r>
              <a:rPr lang="en-GB" dirty="0"/>
              <a:t>    for (</a:t>
            </a:r>
            <a:r>
              <a:rPr lang="en-GB" dirty="0" err="1"/>
              <a:t>int</a:t>
            </a:r>
            <a:r>
              <a:rPr lang="en-GB" dirty="0"/>
              <a:t> </a:t>
            </a:r>
            <a:r>
              <a:rPr lang="en-GB" dirty="0" err="1"/>
              <a:t>i</a:t>
            </a:r>
            <a:r>
              <a:rPr lang="en-GB" dirty="0"/>
              <a:t> = 0; </a:t>
            </a:r>
            <a:r>
              <a:rPr lang="en-GB" dirty="0" err="1"/>
              <a:t>i</a:t>
            </a:r>
            <a:r>
              <a:rPr lang="en-GB" dirty="0"/>
              <a:t> &lt; size; </a:t>
            </a:r>
            <a:r>
              <a:rPr lang="en-GB" dirty="0" err="1"/>
              <a:t>i</a:t>
            </a:r>
            <a:r>
              <a:rPr lang="en-GB" dirty="0"/>
              <a:t>++)</a:t>
            </a:r>
          </a:p>
          <a:p>
            <a:r>
              <a:rPr lang="en-GB" dirty="0"/>
              <a:t>    {</a:t>
            </a:r>
          </a:p>
          <a:p>
            <a:r>
              <a:rPr lang="en-GB" dirty="0"/>
              <a:t>        </a:t>
            </a:r>
            <a:r>
              <a:rPr lang="en-GB" dirty="0" err="1"/>
              <a:t>printf</a:t>
            </a:r>
            <a:r>
              <a:rPr lang="en-GB" dirty="0"/>
              <a:t>("%d\n", </a:t>
            </a:r>
            <a:r>
              <a:rPr lang="en-GB" dirty="0" err="1"/>
              <a:t>arr</a:t>
            </a:r>
            <a:r>
              <a:rPr lang="en-GB" dirty="0"/>
              <a:t>[</a:t>
            </a:r>
            <a:r>
              <a:rPr lang="en-GB" dirty="0" err="1"/>
              <a:t>i</a:t>
            </a:r>
            <a:r>
              <a:rPr lang="en-GB" dirty="0"/>
              <a:t>]);</a:t>
            </a:r>
          </a:p>
          <a:p>
            <a:r>
              <a:rPr lang="en-GB" dirty="0"/>
              <a:t>    }</a:t>
            </a:r>
          </a:p>
          <a:p>
            <a:r>
              <a:rPr lang="en-GB" dirty="0"/>
              <a:t>}</a:t>
            </a:r>
          </a:p>
        </p:txBody>
      </p:sp>
      <p:sp>
        <p:nvSpPr>
          <p:cNvPr id="13" name="Rectangle 12"/>
          <p:cNvSpPr/>
          <p:nvPr/>
        </p:nvSpPr>
        <p:spPr>
          <a:xfrm>
            <a:off x="317073" y="5549384"/>
            <a:ext cx="5165197" cy="369332"/>
          </a:xfrm>
          <a:prstGeom prst="rect">
            <a:avLst/>
          </a:prstGeom>
        </p:spPr>
        <p:txBody>
          <a:bodyPr wrap="none">
            <a:spAutoFit/>
          </a:bodyPr>
          <a:lstStyle/>
          <a:p>
            <a:r>
              <a:rPr lang="en-GB" dirty="0" smtClean="0"/>
              <a:t>What is the time </a:t>
            </a:r>
            <a:r>
              <a:rPr lang="en-GB" dirty="0"/>
              <a:t>complexity of above </a:t>
            </a:r>
            <a:r>
              <a:rPr lang="en-GB" dirty="0" smtClean="0"/>
              <a:t>function?</a:t>
            </a:r>
            <a:endParaRPr lang="en-GB" dirty="0"/>
          </a:p>
        </p:txBody>
      </p:sp>
      <p:sp>
        <p:nvSpPr>
          <p:cNvPr id="21" name="Rectangle 20"/>
          <p:cNvSpPr/>
          <p:nvPr/>
        </p:nvSpPr>
        <p:spPr>
          <a:xfrm>
            <a:off x="5833690" y="2331822"/>
            <a:ext cx="2295326" cy="1200329"/>
          </a:xfrm>
          <a:prstGeom prst="rect">
            <a:avLst/>
          </a:prstGeom>
          <a:solidFill>
            <a:schemeClr val="bg2">
              <a:lumMod val="90000"/>
            </a:schemeClr>
          </a:solidFill>
        </p:spPr>
        <p:txBody>
          <a:bodyPr wrap="square">
            <a:spAutoFit/>
          </a:bodyPr>
          <a:lstStyle/>
          <a:p>
            <a:r>
              <a:rPr lang="en-GB" sz="2400" dirty="0"/>
              <a:t>This is O(2n), which we just call O(n).</a:t>
            </a:r>
          </a:p>
        </p:txBody>
      </p:sp>
    </p:spTree>
    <p:extLst>
      <p:ext uri="{BB962C8B-B14F-4D97-AF65-F5344CB8AC3E}">
        <p14:creationId xmlns:p14="http://schemas.microsoft.com/office/powerpoint/2010/main" val="281235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5377</TotalTime>
  <Words>1265</Words>
  <Application>Microsoft Office PowerPoint</Application>
  <PresentationFormat>On-screen Show (4:3)</PresentationFormat>
  <Paragraphs>260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PowerPoint Presentation</vt:lpstr>
      <vt:lpstr>PowerPoint Presentation</vt:lpstr>
      <vt:lpstr>Runtime Analysis of Algorithms</vt:lpstr>
      <vt:lpstr>Runtime Analysis of Algorithms</vt:lpstr>
      <vt:lpstr>Runtime Analysis of Algorithms</vt:lpstr>
      <vt:lpstr>Runtime Analysis of Algorithms</vt:lpstr>
      <vt:lpstr>Runtime Analysis of Algorithms</vt:lpstr>
      <vt:lpstr>Runtime Analysis of Algorithms</vt:lpstr>
      <vt:lpstr>Runtime Analysis of Algorithms</vt:lpstr>
      <vt:lpstr>Runtime Analysis of Algorithms</vt:lpstr>
      <vt:lpstr>Try these – Find the Best/Worst case time complexity</vt:lpstr>
      <vt:lpstr>Try these – Find the Best/Worst case time complexity</vt:lpstr>
      <vt:lpstr>More Examples</vt:lpstr>
      <vt:lpstr>More Examples</vt:lpstr>
      <vt:lpstr>Solutions</vt:lpstr>
      <vt:lpstr>Comparison of Growth rate </vt:lpstr>
      <vt:lpstr>Space Complexity of Algorithms</vt:lpstr>
      <vt:lpstr>Space Complexity of Algorithms</vt:lpstr>
      <vt:lpstr>Space Complexity of Algorithms</vt:lpstr>
      <vt:lpstr>Space Complexity of Algorithms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Introduction</dc:title>
  <dc:creator>Tanjina Helaly</dc:creator>
  <cp:lastModifiedBy>Fahad Ahmed</cp:lastModifiedBy>
  <cp:revision>154</cp:revision>
  <dcterms:created xsi:type="dcterms:W3CDTF">2017-10-07T11:09:41Z</dcterms:created>
  <dcterms:modified xsi:type="dcterms:W3CDTF">2022-01-17T06:18:34Z</dcterms:modified>
</cp:coreProperties>
</file>