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409" r:id="rId2"/>
    <p:sldId id="514" r:id="rId3"/>
    <p:sldId id="494" r:id="rId4"/>
    <p:sldId id="495" r:id="rId5"/>
    <p:sldId id="497" r:id="rId6"/>
    <p:sldId id="498" r:id="rId7"/>
    <p:sldId id="520" r:id="rId8"/>
    <p:sldId id="522" r:id="rId9"/>
    <p:sldId id="521" r:id="rId10"/>
    <p:sldId id="523" r:id="rId11"/>
    <p:sldId id="524" r:id="rId12"/>
    <p:sldId id="500" r:id="rId13"/>
    <p:sldId id="499" r:id="rId14"/>
    <p:sldId id="501" r:id="rId15"/>
    <p:sldId id="502" r:id="rId16"/>
    <p:sldId id="503" r:id="rId17"/>
    <p:sldId id="504" r:id="rId18"/>
    <p:sldId id="505" r:id="rId19"/>
    <p:sldId id="506" r:id="rId20"/>
    <p:sldId id="507" r:id="rId21"/>
    <p:sldId id="508" r:id="rId22"/>
    <p:sldId id="509" r:id="rId23"/>
    <p:sldId id="511" r:id="rId24"/>
    <p:sldId id="512" r:id="rId25"/>
    <p:sldId id="513" r:id="rId26"/>
    <p:sldId id="515" r:id="rId27"/>
    <p:sldId id="517" r:id="rId28"/>
    <p:sldId id="516" r:id="rId29"/>
    <p:sldId id="519" r:id="rId30"/>
    <p:sldId id="518" r:id="rId31"/>
    <p:sldId id="33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E4580A"/>
    <a:srgbClr val="91E509"/>
    <a:srgbClr val="00CC00"/>
    <a:srgbClr val="72E509"/>
    <a:srgbClr val="002B82"/>
    <a:srgbClr val="28A010"/>
    <a:srgbClr val="FFA401"/>
    <a:srgbClr val="339933"/>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81" autoAdjust="0"/>
    <p:restoredTop sz="76173" autoAdjust="0"/>
  </p:normalViewPr>
  <p:slideViewPr>
    <p:cSldViewPr>
      <p:cViewPr varScale="1">
        <p:scale>
          <a:sx n="75" d="100"/>
          <a:sy n="75" d="100"/>
        </p:scale>
        <p:origin x="-1566" y="-96"/>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17-Jan-22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17-Jan-22</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17-Jan-22</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17-Jan-22</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17-Jan-22</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17-Jan-22</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17-Jan-22</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17-Jan-22</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17-Jan-22</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17-Jan-22</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17-Jan-22</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17-Jan-22</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17-Jan-22</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
        <p:nvSpPr>
          <p:cNvPr id="7" name="TextBox 6"/>
          <p:cNvSpPr txBox="1"/>
          <p:nvPr userDrawn="1"/>
        </p:nvSpPr>
        <p:spPr>
          <a:xfrm>
            <a:off x="3962698" y="6650056"/>
            <a:ext cx="1148071" cy="261610"/>
          </a:xfrm>
          <a:prstGeom prst="rect">
            <a:avLst/>
          </a:prstGeom>
          <a:noFill/>
        </p:spPr>
        <p:txBody>
          <a:bodyPr wrap="none" rtlCol="0">
            <a:spAutoFit/>
          </a:bodyPr>
          <a:lstStyle/>
          <a:p>
            <a:r>
              <a:rPr lang="en-US" sz="900" b="0" baseline="0" dirty="0" smtClean="0">
                <a:solidFill>
                  <a:srgbClr val="002060"/>
                </a:solidFill>
                <a:latin typeface="Lucida Bright" panose="02040602050505020304" pitchFamily="18" charset="0"/>
                <a:cs typeface="Aharoni" panose="02010803020104030203" pitchFamily="2" charset="-79"/>
              </a:rPr>
              <a:t>  Fall</a:t>
            </a:r>
            <a:r>
              <a:rPr lang="en-US" sz="900" b="0" dirty="0" smtClean="0">
                <a:solidFill>
                  <a:srgbClr val="002060"/>
                </a:solidFill>
                <a:latin typeface="Lucida Bright" panose="02040602050505020304" pitchFamily="18" charset="0"/>
                <a:cs typeface="Aharoni" panose="02010803020104030203" pitchFamily="2" charset="-79"/>
              </a:rPr>
              <a:t>_21</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www.shafaetsplanet.com/?p=1022" TargetMode="External"/><Relationship Id="rId2" Type="http://schemas.openxmlformats.org/officeDocument/2006/relationships/hyperlink" Target="https://jakir.me/%E0%A6%B0%E0%A6%BF%E0%A6%95%E0%A6%BE%E0%A6%B0%E0%A6%B6%E0%A6%A8-recursio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zobayer.blogspot.com/2009/12/cse-102-practice-recursions.html"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xmlns=""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xmlns=""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xmlns=""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734502" y="2235834"/>
            <a:ext cx="3833101" cy="1754326"/>
          </a:xfrm>
          <a:prstGeom prst="rect">
            <a:avLst/>
          </a:prstGeom>
          <a:noFill/>
        </p:spPr>
        <p:txBody>
          <a:bodyPr wrap="none" rtlCol="0">
            <a:spAutoFit/>
          </a:bodyPr>
          <a:lstStyle/>
          <a:p>
            <a:pPr algn="ctr"/>
            <a:r>
              <a:rPr lang="en-US" sz="6000" dirty="0">
                <a:solidFill>
                  <a:srgbClr val="0070C0"/>
                </a:solidFill>
                <a:latin typeface="Lucida Calligraphy" panose="03010101010101010101" pitchFamily="66" charset="0"/>
                <a:ea typeface="+mj-ea"/>
                <a:cs typeface="+mj-cs"/>
              </a:rPr>
              <a:t>CSE- </a:t>
            </a:r>
            <a:r>
              <a:rPr lang="en-US" sz="6000" dirty="0" smtClean="0">
                <a:solidFill>
                  <a:srgbClr val="0070C0"/>
                </a:solidFill>
                <a:latin typeface="Lucida Calligraphy" panose="03010101010101010101" pitchFamily="66" charset="0"/>
                <a:ea typeface="+mj-ea"/>
                <a:cs typeface="+mj-cs"/>
              </a:rPr>
              <a:t>207</a:t>
            </a:r>
          </a:p>
          <a:p>
            <a:pPr algn="ctr"/>
            <a:r>
              <a:rPr lang="en-GB" sz="4800" dirty="0" smtClean="0">
                <a:solidFill>
                  <a:srgbClr val="00B0F0"/>
                </a:solidFill>
                <a:latin typeface="Lucida Calligraphy" panose="03010101010101010101" pitchFamily="66" charset="0"/>
                <a:ea typeface="+mj-ea"/>
                <a:cs typeface="+mj-cs"/>
              </a:rPr>
              <a:t>Algorithm </a:t>
            </a:r>
            <a:endParaRPr lang="en-US" sz="4800" dirty="0">
              <a:solidFill>
                <a:srgbClr val="00B0F0"/>
              </a:solidFill>
              <a:latin typeface="Lucida Calligraphy" panose="03010101010101010101" pitchFamily="66" charset="0"/>
              <a:ea typeface="+mj-ea"/>
              <a:cs typeface="+mj-cs"/>
            </a:endParaRPr>
          </a:p>
        </p:txBody>
      </p:sp>
      <p:sp>
        <p:nvSpPr>
          <p:cNvPr id="12" name="Rectangle 2"/>
          <p:cNvSpPr txBox="1">
            <a:spLocks noChangeArrowheads="1"/>
          </p:cNvSpPr>
          <p:nvPr/>
        </p:nvSpPr>
        <p:spPr>
          <a:xfrm>
            <a:off x="1971079" y="3975688"/>
            <a:ext cx="4943475"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GB" sz="4000" b="1" dirty="0" smtClean="0">
                <a:solidFill>
                  <a:srgbClr val="C00000"/>
                </a:solidFill>
              </a:rPr>
              <a:t>Lecture</a:t>
            </a:r>
            <a:r>
              <a:rPr lang="en-US" sz="4000" b="1" dirty="0" smtClean="0">
                <a:solidFill>
                  <a:srgbClr val="C00000"/>
                </a:solidFill>
              </a:rPr>
              <a:t>: 04</a:t>
            </a:r>
            <a:r>
              <a:rPr lang="en-US" sz="2400" b="1" dirty="0" smtClean="0">
                <a:solidFill>
                  <a:srgbClr val="C00000"/>
                </a:solidFill>
              </a:rPr>
              <a:t>(part-2)</a:t>
            </a:r>
            <a:r>
              <a:rPr lang="en-US" sz="4000" b="1" dirty="0" smtClean="0">
                <a:solidFill>
                  <a:srgbClr val="C00000"/>
                </a:solidFill>
              </a:rPr>
              <a:t> </a:t>
            </a:r>
            <a:r>
              <a:rPr lang="en-US" sz="4000" dirty="0">
                <a:solidFill>
                  <a:schemeClr val="tx1"/>
                </a:solidFill>
              </a:rPr>
              <a:t/>
            </a:r>
            <a:br>
              <a:rPr lang="en-US" sz="4000" dirty="0">
                <a:solidFill>
                  <a:schemeClr val="tx1"/>
                </a:solidFill>
              </a:rPr>
            </a:b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358" y="341774"/>
            <a:ext cx="1249388" cy="1211907"/>
          </a:xfrm>
          <a:prstGeom prst="rect">
            <a:avLst/>
          </a:prstGeom>
        </p:spPr>
      </p:pic>
    </p:spTree>
    <p:extLst>
      <p:ext uri="{BB962C8B-B14F-4D97-AF65-F5344CB8AC3E}">
        <p14:creationId xmlns:p14="http://schemas.microsoft.com/office/powerpoint/2010/main" val="4167331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latin typeface="Times New Roman" panose="02020603050405020304" pitchFamily="18" charset="0"/>
                <a:cs typeface="Times New Roman" panose="02020603050405020304" pitchFamily="18" charset="0"/>
              </a:rPr>
              <a:t>Sum of Natural Numbers Using Recursion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04775" y="409354"/>
            <a:ext cx="9012283" cy="769441"/>
          </a:xfrm>
          <a:prstGeom prst="rect">
            <a:avLst/>
          </a:prstGeom>
          <a:noFill/>
        </p:spPr>
        <p:txBody>
          <a:bodyPr wrap="square" rtlCol="0">
            <a:spAutoFit/>
          </a:bodyPr>
          <a:lstStyle/>
          <a:p>
            <a:r>
              <a:rPr lang="en-GB" sz="4400" dirty="0" smtClean="0"/>
              <a:t>1</a:t>
            </a:r>
            <a:r>
              <a:rPr lang="en-GB" sz="4400" dirty="0" smtClean="0"/>
              <a:t>+3+5+…..+n=?? </a:t>
            </a:r>
            <a:r>
              <a:rPr lang="en-GB" sz="2400" dirty="0" smtClean="0"/>
              <a:t>[sum of first  </a:t>
            </a:r>
            <a:r>
              <a:rPr lang="en-GB" sz="2400" dirty="0" smtClean="0">
                <a:solidFill>
                  <a:srgbClr val="FF0000"/>
                </a:solidFill>
              </a:rPr>
              <a:t>n odd </a:t>
            </a:r>
            <a:r>
              <a:rPr lang="en-GB" sz="2400" dirty="0" smtClean="0"/>
              <a:t>natural number]</a:t>
            </a:r>
            <a:endParaRPr lang="en-GB"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663" y="3581400"/>
            <a:ext cx="4937074"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284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latin typeface="Times New Roman" panose="02020603050405020304" pitchFamily="18" charset="0"/>
                <a:cs typeface="Times New Roman" panose="02020603050405020304" pitchFamily="18" charset="0"/>
              </a:rPr>
              <a:t>Sum of Natural Numbers Using Recursion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04775" y="409354"/>
            <a:ext cx="9012283" cy="769441"/>
          </a:xfrm>
          <a:prstGeom prst="rect">
            <a:avLst/>
          </a:prstGeom>
          <a:noFill/>
        </p:spPr>
        <p:txBody>
          <a:bodyPr wrap="square" rtlCol="0">
            <a:spAutoFit/>
          </a:bodyPr>
          <a:lstStyle/>
          <a:p>
            <a:r>
              <a:rPr lang="en-GB" sz="4400" dirty="0" smtClean="0"/>
              <a:t>1</a:t>
            </a:r>
            <a:r>
              <a:rPr lang="en-GB" sz="4400" dirty="0" smtClean="0"/>
              <a:t>+3+5+…..+n=?? </a:t>
            </a:r>
            <a:r>
              <a:rPr lang="en-GB" sz="2400" dirty="0" smtClean="0"/>
              <a:t>[sum of first  </a:t>
            </a:r>
            <a:r>
              <a:rPr lang="en-GB" sz="2400" dirty="0" smtClean="0">
                <a:solidFill>
                  <a:srgbClr val="FF0000"/>
                </a:solidFill>
              </a:rPr>
              <a:t>n odd </a:t>
            </a:r>
            <a:r>
              <a:rPr lang="en-GB" sz="2400" dirty="0" smtClean="0"/>
              <a:t>natural number]</a:t>
            </a:r>
            <a:endParaRPr lang="en-GB"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663" y="3581400"/>
            <a:ext cx="4937074"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1265751"/>
            <a:ext cx="3630048" cy="3077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252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F</a:t>
            </a:r>
            <a:r>
              <a:rPr lang="en-US" sz="3000" b="1" dirty="0" smtClean="0">
                <a:latin typeface="Times New Roman" panose="02020603050405020304" pitchFamily="18" charset="0"/>
                <a:cs typeface="Times New Roman" panose="02020603050405020304" pitchFamily="18" charset="0"/>
              </a:rPr>
              <a:t>actorial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75428"/>
            <a:ext cx="7430791" cy="4320227"/>
          </a:xfrm>
          <a:prstGeom prst="rect">
            <a:avLst/>
          </a:prstGeom>
        </p:spPr>
      </p:pic>
    </p:spTree>
    <p:extLst>
      <p:ext uri="{BB962C8B-B14F-4D97-AF65-F5344CB8AC3E}">
        <p14:creationId xmlns:p14="http://schemas.microsoft.com/office/powerpoint/2010/main" val="3926714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factorial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72329" y="734991"/>
            <a:ext cx="4572000" cy="5632311"/>
          </a:xfrm>
          <a:prstGeom prst="rect">
            <a:avLst/>
          </a:prstGeom>
        </p:spPr>
        <p:txBody>
          <a:bodyPr>
            <a:spAutoFit/>
          </a:bodyPr>
          <a:lstStyle/>
          <a:p>
            <a:r>
              <a:rPr lang="en-GB" sz="2000" dirty="0"/>
              <a:t>#include &lt;</a:t>
            </a:r>
            <a:r>
              <a:rPr lang="en-GB" sz="2000" dirty="0" err="1"/>
              <a:t>stdio.h</a:t>
            </a:r>
            <a:r>
              <a:rPr lang="en-GB" sz="2000" dirty="0"/>
              <a:t>&gt;</a:t>
            </a:r>
          </a:p>
          <a:p>
            <a:endParaRPr lang="en-GB" sz="2000" dirty="0"/>
          </a:p>
          <a:p>
            <a:r>
              <a:rPr lang="en-GB" sz="2000" dirty="0" err="1"/>
              <a:t>int</a:t>
            </a:r>
            <a:r>
              <a:rPr lang="en-GB" sz="2000" dirty="0"/>
              <a:t> factorial(</a:t>
            </a:r>
            <a:r>
              <a:rPr lang="en-GB" sz="2000" dirty="0" err="1"/>
              <a:t>int</a:t>
            </a:r>
            <a:r>
              <a:rPr lang="en-GB" sz="2000" dirty="0"/>
              <a:t> n) {</a:t>
            </a:r>
          </a:p>
          <a:p>
            <a:r>
              <a:rPr lang="en-GB" sz="2000" dirty="0"/>
              <a:t>   if (n == 1)</a:t>
            </a:r>
          </a:p>
          <a:p>
            <a:r>
              <a:rPr lang="en-GB" sz="2000" dirty="0"/>
              <a:t>      return 1;</a:t>
            </a:r>
          </a:p>
          <a:p>
            <a:r>
              <a:rPr lang="en-GB" sz="2000" dirty="0"/>
              <a:t>   else</a:t>
            </a:r>
          </a:p>
          <a:p>
            <a:r>
              <a:rPr lang="en-GB" sz="2000" dirty="0"/>
              <a:t>      return (n * factorial(n-1));</a:t>
            </a:r>
          </a:p>
          <a:p>
            <a:r>
              <a:rPr lang="en-GB" sz="2000" dirty="0"/>
              <a:t>}</a:t>
            </a:r>
          </a:p>
          <a:p>
            <a:endParaRPr lang="en-GB" sz="2000" dirty="0"/>
          </a:p>
          <a:p>
            <a:r>
              <a:rPr lang="en-GB" sz="2000" dirty="0" err="1"/>
              <a:t>int</a:t>
            </a:r>
            <a:r>
              <a:rPr lang="en-GB" sz="2000" dirty="0"/>
              <a:t> main(){</a:t>
            </a:r>
          </a:p>
          <a:p>
            <a:r>
              <a:rPr lang="en-GB" sz="2000" dirty="0"/>
              <a:t>    </a:t>
            </a:r>
            <a:r>
              <a:rPr lang="en-GB" sz="2000" dirty="0" err="1"/>
              <a:t>int</a:t>
            </a:r>
            <a:r>
              <a:rPr lang="en-GB" sz="2000" dirty="0"/>
              <a:t> </a:t>
            </a:r>
            <a:r>
              <a:rPr lang="en-GB" sz="2000" dirty="0" err="1"/>
              <a:t>n,result</a:t>
            </a:r>
            <a:r>
              <a:rPr lang="en-GB" sz="2000" dirty="0"/>
              <a:t>;</a:t>
            </a:r>
          </a:p>
          <a:p>
            <a:r>
              <a:rPr lang="en-GB" sz="2000" dirty="0"/>
              <a:t>    </a:t>
            </a:r>
            <a:r>
              <a:rPr lang="en-GB" sz="2000" dirty="0" err="1"/>
              <a:t>printf</a:t>
            </a:r>
            <a:r>
              <a:rPr lang="en-GB" sz="2000" dirty="0"/>
              <a:t>("Enter the value of n: ");</a:t>
            </a:r>
          </a:p>
          <a:p>
            <a:r>
              <a:rPr lang="en-GB" sz="2000" dirty="0"/>
              <a:t>    </a:t>
            </a:r>
            <a:r>
              <a:rPr lang="en-GB" sz="2000" dirty="0" err="1"/>
              <a:t>scanf</a:t>
            </a:r>
            <a:r>
              <a:rPr lang="en-GB" sz="2000" dirty="0"/>
              <a:t>("%</a:t>
            </a:r>
            <a:r>
              <a:rPr lang="en-GB" sz="2000" dirty="0" err="1"/>
              <a:t>d",&amp;n</a:t>
            </a:r>
            <a:r>
              <a:rPr lang="en-GB" sz="2000" dirty="0"/>
              <a:t>);</a:t>
            </a:r>
          </a:p>
          <a:p>
            <a:r>
              <a:rPr lang="en-GB" sz="2000" dirty="0"/>
              <a:t>    result = factorial(n);</a:t>
            </a:r>
          </a:p>
          <a:p>
            <a:r>
              <a:rPr lang="en-GB" sz="2000" dirty="0"/>
              <a:t>    </a:t>
            </a:r>
            <a:r>
              <a:rPr lang="en-GB" sz="2000" dirty="0" err="1"/>
              <a:t>printf</a:t>
            </a:r>
            <a:r>
              <a:rPr lang="en-GB" sz="2000" dirty="0"/>
              <a:t>("Factorial is : %</a:t>
            </a:r>
            <a:r>
              <a:rPr lang="en-GB" sz="2000" dirty="0" err="1"/>
              <a:t>d",result</a:t>
            </a:r>
            <a:r>
              <a:rPr lang="en-GB" sz="2000" dirty="0"/>
              <a:t>);</a:t>
            </a:r>
          </a:p>
          <a:p>
            <a:endParaRPr lang="en-GB" sz="2000" dirty="0"/>
          </a:p>
          <a:p>
            <a:r>
              <a:rPr lang="en-GB" sz="2000" dirty="0"/>
              <a:t>    return 0;</a:t>
            </a:r>
          </a:p>
          <a:p>
            <a:r>
              <a:rPr lang="en-GB" sz="2000" dirty="0"/>
              <a:t>}</a:t>
            </a:r>
          </a:p>
        </p:txBody>
      </p:sp>
      <p:sp>
        <p:nvSpPr>
          <p:cNvPr id="6" name="Rectangle 5"/>
          <p:cNvSpPr/>
          <p:nvPr/>
        </p:nvSpPr>
        <p:spPr>
          <a:xfrm>
            <a:off x="5943600" y="752850"/>
            <a:ext cx="3021058" cy="2862322"/>
          </a:xfrm>
          <a:prstGeom prst="rect">
            <a:avLst/>
          </a:prstGeom>
        </p:spPr>
        <p:txBody>
          <a:bodyPr wrap="square">
            <a:spAutoFit/>
          </a:bodyPr>
          <a:lstStyle/>
          <a:p>
            <a:pPr>
              <a:lnSpc>
                <a:spcPct val="150000"/>
              </a:lnSpc>
            </a:pPr>
            <a:r>
              <a:rPr lang="pt-BR" sz="2400" dirty="0">
                <a:solidFill>
                  <a:srgbClr val="28A010"/>
                </a:solidFill>
                <a:latin typeface="open sans"/>
              </a:rPr>
              <a:t>factorial(3) =</a:t>
            </a:r>
            <a:r>
              <a:rPr lang="pt-BR" sz="2400" dirty="0">
                <a:solidFill>
                  <a:srgbClr val="28A010"/>
                </a:solidFill>
              </a:rPr>
              <a:t/>
            </a:r>
            <a:br>
              <a:rPr lang="pt-BR" sz="2400" dirty="0">
                <a:solidFill>
                  <a:srgbClr val="28A010"/>
                </a:solidFill>
              </a:rPr>
            </a:br>
            <a:r>
              <a:rPr lang="pt-BR" sz="2400" dirty="0">
                <a:solidFill>
                  <a:srgbClr val="28A010"/>
                </a:solidFill>
                <a:latin typeface="open sans"/>
              </a:rPr>
              <a:t>3 * factorial(2)</a:t>
            </a:r>
            <a:r>
              <a:rPr lang="pt-BR" sz="2400" dirty="0">
                <a:solidFill>
                  <a:srgbClr val="28A010"/>
                </a:solidFill>
              </a:rPr>
              <a:t/>
            </a:r>
            <a:br>
              <a:rPr lang="pt-BR" sz="2400" dirty="0">
                <a:solidFill>
                  <a:srgbClr val="28A010"/>
                </a:solidFill>
              </a:rPr>
            </a:br>
            <a:r>
              <a:rPr lang="pt-BR" sz="2400" dirty="0">
                <a:solidFill>
                  <a:srgbClr val="28A010"/>
                </a:solidFill>
                <a:latin typeface="open sans"/>
              </a:rPr>
              <a:t>3 * 2 * factorial(1)</a:t>
            </a:r>
            <a:r>
              <a:rPr lang="pt-BR" sz="2400" dirty="0">
                <a:solidFill>
                  <a:srgbClr val="28A010"/>
                </a:solidFill>
              </a:rPr>
              <a:t/>
            </a:r>
            <a:br>
              <a:rPr lang="pt-BR" sz="2400" dirty="0">
                <a:solidFill>
                  <a:srgbClr val="28A010"/>
                </a:solidFill>
              </a:rPr>
            </a:br>
            <a:r>
              <a:rPr lang="pt-BR" sz="2400" dirty="0" smtClean="0">
                <a:solidFill>
                  <a:srgbClr val="28A010"/>
                </a:solidFill>
                <a:latin typeface="open sans"/>
              </a:rPr>
              <a:t>3 </a:t>
            </a:r>
            <a:r>
              <a:rPr lang="pt-BR" sz="2400" dirty="0">
                <a:solidFill>
                  <a:srgbClr val="28A010"/>
                </a:solidFill>
                <a:latin typeface="open sans"/>
              </a:rPr>
              <a:t>* 2 * 1 </a:t>
            </a:r>
            <a:r>
              <a:rPr lang="pt-BR" sz="2400" dirty="0">
                <a:solidFill>
                  <a:srgbClr val="28A010"/>
                </a:solidFill>
              </a:rPr>
              <a:t/>
            </a:r>
            <a:br>
              <a:rPr lang="pt-BR" sz="2400" dirty="0">
                <a:solidFill>
                  <a:srgbClr val="28A010"/>
                </a:solidFill>
              </a:rPr>
            </a:br>
            <a:r>
              <a:rPr lang="pt-BR" sz="2400" dirty="0">
                <a:solidFill>
                  <a:srgbClr val="28A010"/>
                </a:solidFill>
                <a:latin typeface="open sans"/>
              </a:rPr>
              <a:t>= 6</a:t>
            </a:r>
            <a:endParaRPr lang="en-GB" sz="2400" dirty="0">
              <a:solidFill>
                <a:srgbClr val="28A010"/>
              </a:solidFill>
            </a:endParaRPr>
          </a:p>
        </p:txBody>
      </p:sp>
    </p:spTree>
    <p:extLst>
      <p:ext uri="{BB962C8B-B14F-4D97-AF65-F5344CB8AC3E}">
        <p14:creationId xmlns:p14="http://schemas.microsoft.com/office/powerpoint/2010/main" val="1225073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Digit sum</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00829" y="1482952"/>
            <a:ext cx="8888458" cy="4708981"/>
          </a:xfrm>
          <a:prstGeom prst="rect">
            <a:avLst/>
          </a:prstGeom>
        </p:spPr>
        <p:txBody>
          <a:bodyPr wrap="square">
            <a:spAutoFit/>
          </a:bodyPr>
          <a:lstStyle/>
          <a:p>
            <a:endParaRPr lang="en-GB" sz="2400" b="1" dirty="0" smtClean="0"/>
          </a:p>
          <a:p>
            <a:pPr algn="ctr"/>
            <a:r>
              <a:rPr lang="en-GB" sz="3600" b="1" dirty="0" smtClean="0"/>
              <a:t>Given </a:t>
            </a:r>
            <a:r>
              <a:rPr lang="en-GB" sz="3600" b="1" dirty="0"/>
              <a:t>a </a:t>
            </a:r>
            <a:r>
              <a:rPr lang="en-GB" sz="3600" b="1" dirty="0" smtClean="0"/>
              <a:t>number (Max-7),  </a:t>
            </a:r>
          </a:p>
          <a:p>
            <a:pPr algn="ctr"/>
            <a:r>
              <a:rPr lang="en-GB" sz="3600" b="1" dirty="0" smtClean="0"/>
              <a:t>find </a:t>
            </a:r>
            <a:r>
              <a:rPr lang="en-GB" sz="3600" b="1" dirty="0"/>
              <a:t>sum of its digits using recursion</a:t>
            </a:r>
            <a:r>
              <a:rPr lang="en-GB" sz="3600" b="1" dirty="0" smtClean="0"/>
              <a:t>.</a:t>
            </a:r>
          </a:p>
          <a:p>
            <a:pPr algn="ctr"/>
            <a:endParaRPr lang="en-GB" sz="3600" b="1" dirty="0"/>
          </a:p>
          <a:p>
            <a:pPr algn="ctr"/>
            <a:r>
              <a:rPr lang="en-GB" sz="2800" dirty="0"/>
              <a:t>Input : 12345</a:t>
            </a:r>
          </a:p>
          <a:p>
            <a:pPr algn="ctr"/>
            <a:r>
              <a:rPr lang="en-GB" sz="2800" dirty="0"/>
              <a:t>Output : 15</a:t>
            </a:r>
          </a:p>
          <a:p>
            <a:pPr algn="ctr"/>
            <a:endParaRPr lang="en-GB" sz="2800" dirty="0"/>
          </a:p>
          <a:p>
            <a:pPr algn="ctr"/>
            <a:r>
              <a:rPr lang="en-GB" sz="2800" dirty="0"/>
              <a:t>Input : </a:t>
            </a:r>
            <a:r>
              <a:rPr lang="en-GB" sz="2800" dirty="0" smtClean="0"/>
              <a:t>456320</a:t>
            </a:r>
            <a:endParaRPr lang="en-GB" sz="2800" dirty="0"/>
          </a:p>
          <a:p>
            <a:pPr algn="ctr"/>
            <a:r>
              <a:rPr lang="en-GB" sz="2800" dirty="0"/>
              <a:t>Output :20</a:t>
            </a:r>
          </a:p>
          <a:p>
            <a:pPr algn="ctr"/>
            <a:r>
              <a:rPr lang="en-GB" sz="2800" dirty="0"/>
              <a:t> </a:t>
            </a:r>
            <a:endParaRPr lang="en-GB" sz="2800" dirty="0" smtClean="0"/>
          </a:p>
        </p:txBody>
      </p:sp>
    </p:spTree>
    <p:extLst>
      <p:ext uri="{BB962C8B-B14F-4D97-AF65-F5344CB8AC3E}">
        <p14:creationId xmlns:p14="http://schemas.microsoft.com/office/powerpoint/2010/main" val="222626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Digit sum</a:t>
            </a: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62000" y="930812"/>
            <a:ext cx="6324600" cy="5078313"/>
          </a:xfrm>
          <a:prstGeom prst="rect">
            <a:avLst/>
          </a:prstGeom>
        </p:spPr>
        <p:txBody>
          <a:bodyPr wrap="square">
            <a:spAutoFit/>
          </a:bodyPr>
          <a:lstStyle/>
          <a:p>
            <a:r>
              <a:rPr lang="en-GB" b="1" dirty="0"/>
              <a:t>#include &lt;</a:t>
            </a:r>
            <a:r>
              <a:rPr lang="en-GB" b="1" dirty="0" err="1"/>
              <a:t>stdio.h</a:t>
            </a:r>
            <a:r>
              <a:rPr lang="en-GB" b="1" dirty="0"/>
              <a:t>&gt;</a:t>
            </a:r>
          </a:p>
          <a:p>
            <a:endParaRPr lang="en-GB" b="1" dirty="0"/>
          </a:p>
          <a:p>
            <a:r>
              <a:rPr lang="en-GB" b="1" dirty="0" err="1"/>
              <a:t>int</a:t>
            </a:r>
            <a:r>
              <a:rPr lang="en-GB" b="1" dirty="0"/>
              <a:t> </a:t>
            </a:r>
            <a:r>
              <a:rPr lang="en-GB" b="1" dirty="0" err="1"/>
              <a:t>sum_of_digit</a:t>
            </a:r>
            <a:r>
              <a:rPr lang="en-GB" b="1" dirty="0"/>
              <a:t>(</a:t>
            </a:r>
            <a:r>
              <a:rPr lang="en-GB" b="1" dirty="0" err="1"/>
              <a:t>int</a:t>
            </a:r>
            <a:r>
              <a:rPr lang="en-GB" b="1" dirty="0"/>
              <a:t> n)</a:t>
            </a:r>
          </a:p>
          <a:p>
            <a:r>
              <a:rPr lang="en-GB" b="1" dirty="0"/>
              <a:t>{</a:t>
            </a:r>
          </a:p>
          <a:p>
            <a:r>
              <a:rPr lang="en-GB" b="1" dirty="0"/>
              <a:t>    if (n == 0)</a:t>
            </a:r>
          </a:p>
          <a:p>
            <a:r>
              <a:rPr lang="en-GB" b="1" dirty="0"/>
              <a:t>       return 0;</a:t>
            </a:r>
          </a:p>
          <a:p>
            <a:endParaRPr lang="en-GB" b="1" dirty="0"/>
          </a:p>
          <a:p>
            <a:r>
              <a:rPr lang="en-GB" b="1" dirty="0"/>
              <a:t>    return (n % 10 + </a:t>
            </a:r>
            <a:r>
              <a:rPr lang="en-GB" b="1" dirty="0" err="1"/>
              <a:t>sum_of_digit</a:t>
            </a:r>
            <a:r>
              <a:rPr lang="en-GB" b="1" dirty="0"/>
              <a:t>(n / 10));</a:t>
            </a:r>
          </a:p>
          <a:p>
            <a:r>
              <a:rPr lang="en-GB" b="1" dirty="0"/>
              <a:t>}</a:t>
            </a:r>
          </a:p>
          <a:p>
            <a:endParaRPr lang="en-GB" b="1" dirty="0"/>
          </a:p>
          <a:p>
            <a:r>
              <a:rPr lang="en-GB" b="1" dirty="0" err="1"/>
              <a:t>int</a:t>
            </a:r>
            <a:r>
              <a:rPr lang="en-GB" b="1" dirty="0"/>
              <a:t> main()</a:t>
            </a:r>
          </a:p>
          <a:p>
            <a:r>
              <a:rPr lang="en-GB" b="1" dirty="0"/>
              <a:t>{</a:t>
            </a:r>
          </a:p>
          <a:p>
            <a:r>
              <a:rPr lang="en-GB" b="1" dirty="0"/>
              <a:t>    </a:t>
            </a:r>
            <a:r>
              <a:rPr lang="en-GB" b="1" dirty="0" err="1"/>
              <a:t>int</a:t>
            </a:r>
            <a:r>
              <a:rPr lang="en-GB" b="1" dirty="0"/>
              <a:t> </a:t>
            </a:r>
            <a:r>
              <a:rPr lang="en-GB" b="1" dirty="0" err="1"/>
              <a:t>num</a:t>
            </a:r>
            <a:r>
              <a:rPr lang="en-GB" b="1" dirty="0"/>
              <a:t>;</a:t>
            </a:r>
          </a:p>
          <a:p>
            <a:r>
              <a:rPr lang="en-GB" b="1" dirty="0"/>
              <a:t>    </a:t>
            </a:r>
            <a:r>
              <a:rPr lang="en-GB" b="1" dirty="0" err="1"/>
              <a:t>scanf</a:t>
            </a:r>
            <a:r>
              <a:rPr lang="en-GB" b="1" dirty="0"/>
              <a:t>("%d",&amp;</a:t>
            </a:r>
            <a:r>
              <a:rPr lang="en-GB" b="1" dirty="0" err="1"/>
              <a:t>num</a:t>
            </a:r>
            <a:r>
              <a:rPr lang="en-GB" b="1" dirty="0"/>
              <a:t>);</a:t>
            </a:r>
          </a:p>
          <a:p>
            <a:r>
              <a:rPr lang="en-GB" b="1" dirty="0"/>
              <a:t>    </a:t>
            </a:r>
            <a:r>
              <a:rPr lang="en-GB" b="1" dirty="0" err="1"/>
              <a:t>int</a:t>
            </a:r>
            <a:r>
              <a:rPr lang="en-GB" b="1" dirty="0"/>
              <a:t> result = </a:t>
            </a:r>
            <a:r>
              <a:rPr lang="en-GB" b="1" dirty="0" err="1"/>
              <a:t>sum_of_digit</a:t>
            </a:r>
            <a:r>
              <a:rPr lang="en-GB" b="1" dirty="0"/>
              <a:t>(</a:t>
            </a:r>
            <a:r>
              <a:rPr lang="en-GB" b="1" dirty="0" err="1"/>
              <a:t>num</a:t>
            </a:r>
            <a:r>
              <a:rPr lang="en-GB" b="1" dirty="0"/>
              <a:t>);</a:t>
            </a:r>
          </a:p>
          <a:p>
            <a:r>
              <a:rPr lang="en-GB" b="1" dirty="0"/>
              <a:t>    </a:t>
            </a:r>
            <a:r>
              <a:rPr lang="en-GB" b="1" dirty="0" err="1"/>
              <a:t>printf</a:t>
            </a:r>
            <a:r>
              <a:rPr lang="en-GB" b="1" dirty="0"/>
              <a:t>("Sum of digits in %d is %d\n", </a:t>
            </a:r>
            <a:r>
              <a:rPr lang="en-GB" b="1" dirty="0" err="1"/>
              <a:t>num</a:t>
            </a:r>
            <a:r>
              <a:rPr lang="en-GB" b="1" dirty="0"/>
              <a:t>, result);</a:t>
            </a:r>
          </a:p>
          <a:p>
            <a:r>
              <a:rPr lang="en-GB" b="1" dirty="0"/>
              <a:t>    return 0;</a:t>
            </a:r>
          </a:p>
          <a:p>
            <a:r>
              <a:rPr lang="en-GB" b="1" dirty="0"/>
              <a:t>}</a:t>
            </a:r>
          </a:p>
        </p:txBody>
      </p:sp>
    </p:spTree>
    <p:extLst>
      <p:ext uri="{BB962C8B-B14F-4D97-AF65-F5344CB8AC3E}">
        <p14:creationId xmlns:p14="http://schemas.microsoft.com/office/powerpoint/2010/main" val="4225411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Digit sum</a:t>
            </a: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25" y="665779"/>
            <a:ext cx="8956675" cy="5782666"/>
          </a:xfrm>
          <a:prstGeom prst="rect">
            <a:avLst/>
          </a:prstGeom>
        </p:spPr>
      </p:pic>
    </p:spTree>
    <p:extLst>
      <p:ext uri="{BB962C8B-B14F-4D97-AF65-F5344CB8AC3E}">
        <p14:creationId xmlns:p14="http://schemas.microsoft.com/office/powerpoint/2010/main" val="558782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Digit sum</a:t>
            </a: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82608" y="1077975"/>
            <a:ext cx="8382000" cy="3890937"/>
          </a:xfrm>
          <a:prstGeom prst="rect">
            <a:avLst/>
          </a:prstGeom>
        </p:spPr>
        <p:txBody>
          <a:bodyPr wrap="square">
            <a:spAutoFit/>
          </a:bodyPr>
          <a:lstStyle/>
          <a:p>
            <a:pPr>
              <a:lnSpc>
                <a:spcPct val="200000"/>
              </a:lnSpc>
            </a:pPr>
            <a:r>
              <a:rPr lang="en-GB" dirty="0">
                <a:latin typeface="Roboto"/>
              </a:rPr>
              <a:t>Let number be 12345.</a:t>
            </a:r>
            <a:r>
              <a:rPr lang="en-GB" dirty="0"/>
              <a:t/>
            </a:r>
            <a:br>
              <a:rPr lang="en-GB" dirty="0"/>
            </a:br>
            <a:r>
              <a:rPr lang="en-GB" dirty="0">
                <a:latin typeface="Roboto"/>
              </a:rPr>
              <a:t>Step 1-&gt; 12345 % 10 which is equal-too 5 + ( send 12345/10 to next step )</a:t>
            </a:r>
            <a:r>
              <a:rPr lang="en-GB" dirty="0"/>
              <a:t/>
            </a:r>
            <a:br>
              <a:rPr lang="en-GB" dirty="0"/>
            </a:br>
            <a:r>
              <a:rPr lang="en-GB" dirty="0">
                <a:latin typeface="Roboto"/>
              </a:rPr>
              <a:t>Step 2-&gt; 1234 % 10 which is equal-too 4 + ( send 1234/10 to next step )</a:t>
            </a:r>
            <a:r>
              <a:rPr lang="en-GB" dirty="0"/>
              <a:t/>
            </a:r>
            <a:br>
              <a:rPr lang="en-GB" dirty="0"/>
            </a:br>
            <a:r>
              <a:rPr lang="en-GB" dirty="0">
                <a:latin typeface="Roboto"/>
              </a:rPr>
              <a:t>Step 3-&gt; 123 % 10 which is equal-too 3 + ( send 123/10 to next step )</a:t>
            </a:r>
            <a:r>
              <a:rPr lang="en-GB" dirty="0"/>
              <a:t/>
            </a:r>
            <a:br>
              <a:rPr lang="en-GB" dirty="0"/>
            </a:br>
            <a:r>
              <a:rPr lang="en-GB" dirty="0">
                <a:latin typeface="Roboto"/>
              </a:rPr>
              <a:t>Step 4-&gt; 12 % 10 which is equal-too 2 + ( send 12/10 to next step )</a:t>
            </a:r>
            <a:r>
              <a:rPr lang="en-GB" dirty="0"/>
              <a:t/>
            </a:r>
            <a:br>
              <a:rPr lang="en-GB" dirty="0"/>
            </a:br>
            <a:r>
              <a:rPr lang="en-GB" dirty="0">
                <a:latin typeface="Roboto"/>
              </a:rPr>
              <a:t>Step 5-&gt; 1 % 10 which is equal-too 1 + ( send 1/10 to next step )</a:t>
            </a:r>
            <a:r>
              <a:rPr lang="en-GB" dirty="0"/>
              <a:t/>
            </a:r>
            <a:br>
              <a:rPr lang="en-GB" dirty="0"/>
            </a:br>
            <a:r>
              <a:rPr lang="en-GB" dirty="0">
                <a:latin typeface="Roboto"/>
              </a:rPr>
              <a:t>Step 6-&gt; 0 algorithm stops</a:t>
            </a:r>
            <a:endParaRPr lang="en-GB" dirty="0"/>
          </a:p>
        </p:txBody>
      </p:sp>
    </p:spTree>
    <p:extLst>
      <p:ext uri="{BB962C8B-B14F-4D97-AF65-F5344CB8AC3E}">
        <p14:creationId xmlns:p14="http://schemas.microsoft.com/office/powerpoint/2010/main" val="4075118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Single digit sum </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82608" y="719990"/>
            <a:ext cx="8382000" cy="5632311"/>
          </a:xfrm>
          <a:prstGeom prst="rect">
            <a:avLst/>
          </a:prstGeom>
        </p:spPr>
        <p:txBody>
          <a:bodyPr wrap="square">
            <a:spAutoFit/>
          </a:bodyPr>
          <a:lstStyle/>
          <a:p>
            <a:r>
              <a:rPr lang="en-GB" dirty="0">
                <a:latin typeface="Roboto"/>
              </a:rPr>
              <a:t>#include &lt;</a:t>
            </a:r>
            <a:r>
              <a:rPr lang="en-GB" dirty="0" err="1">
                <a:latin typeface="Roboto"/>
              </a:rPr>
              <a:t>stdio.h</a:t>
            </a:r>
            <a:r>
              <a:rPr lang="en-GB" dirty="0">
                <a:latin typeface="Roboto"/>
              </a:rPr>
              <a:t>&gt;</a:t>
            </a:r>
          </a:p>
          <a:p>
            <a:r>
              <a:rPr lang="en-GB" dirty="0" err="1">
                <a:latin typeface="Roboto"/>
              </a:rPr>
              <a:t>int</a:t>
            </a:r>
            <a:r>
              <a:rPr lang="en-GB" dirty="0">
                <a:latin typeface="Roboto"/>
              </a:rPr>
              <a:t> </a:t>
            </a:r>
            <a:r>
              <a:rPr lang="en-GB" dirty="0" err="1">
                <a:latin typeface="Roboto"/>
              </a:rPr>
              <a:t>DigitSum</a:t>
            </a:r>
            <a:r>
              <a:rPr lang="en-GB" dirty="0">
                <a:latin typeface="Roboto"/>
              </a:rPr>
              <a:t>(</a:t>
            </a:r>
            <a:r>
              <a:rPr lang="en-GB" dirty="0" err="1">
                <a:latin typeface="Roboto"/>
              </a:rPr>
              <a:t>int</a:t>
            </a:r>
            <a:r>
              <a:rPr lang="en-GB" dirty="0">
                <a:latin typeface="Roboto"/>
              </a:rPr>
              <a:t> </a:t>
            </a:r>
            <a:r>
              <a:rPr lang="en-GB" dirty="0" err="1">
                <a:latin typeface="Roboto"/>
              </a:rPr>
              <a:t>num</a:t>
            </a:r>
            <a:r>
              <a:rPr lang="en-GB" dirty="0">
                <a:latin typeface="Roboto"/>
              </a:rPr>
              <a:t>);</a:t>
            </a:r>
          </a:p>
          <a:p>
            <a:r>
              <a:rPr lang="en-GB" dirty="0" err="1">
                <a:latin typeface="Roboto"/>
              </a:rPr>
              <a:t>int</a:t>
            </a:r>
            <a:r>
              <a:rPr lang="en-GB" dirty="0">
                <a:latin typeface="Roboto"/>
              </a:rPr>
              <a:t> main()</a:t>
            </a:r>
          </a:p>
          <a:p>
            <a:r>
              <a:rPr lang="en-GB" dirty="0">
                <a:latin typeface="Roboto"/>
              </a:rPr>
              <a:t>{</a:t>
            </a:r>
          </a:p>
          <a:p>
            <a:r>
              <a:rPr lang="en-GB" dirty="0">
                <a:latin typeface="Roboto"/>
              </a:rPr>
              <a:t>    </a:t>
            </a:r>
            <a:r>
              <a:rPr lang="en-GB" dirty="0" err="1">
                <a:latin typeface="Roboto"/>
              </a:rPr>
              <a:t>int</a:t>
            </a:r>
            <a:r>
              <a:rPr lang="en-GB" dirty="0">
                <a:latin typeface="Roboto"/>
              </a:rPr>
              <a:t> n1, sum;</a:t>
            </a:r>
          </a:p>
          <a:p>
            <a:r>
              <a:rPr lang="en-GB" dirty="0">
                <a:latin typeface="Roboto"/>
              </a:rPr>
              <a:t>    </a:t>
            </a:r>
            <a:r>
              <a:rPr lang="en-GB" dirty="0" err="1">
                <a:latin typeface="Roboto"/>
              </a:rPr>
              <a:t>scanf</a:t>
            </a:r>
            <a:r>
              <a:rPr lang="en-GB" dirty="0">
                <a:latin typeface="Roboto"/>
              </a:rPr>
              <a:t>("%d", &amp;n1);</a:t>
            </a:r>
          </a:p>
          <a:p>
            <a:r>
              <a:rPr lang="en-GB" dirty="0">
                <a:latin typeface="Roboto"/>
              </a:rPr>
              <a:t>    </a:t>
            </a:r>
            <a:r>
              <a:rPr lang="en-GB" dirty="0" err="1">
                <a:latin typeface="Roboto"/>
              </a:rPr>
              <a:t>int</a:t>
            </a:r>
            <a:r>
              <a:rPr lang="en-GB" dirty="0">
                <a:latin typeface="Roboto"/>
              </a:rPr>
              <a:t> s=n1;</a:t>
            </a:r>
          </a:p>
          <a:p>
            <a:r>
              <a:rPr lang="en-GB" dirty="0">
                <a:latin typeface="Roboto"/>
              </a:rPr>
              <a:t>    while(s&gt;9)    </a:t>
            </a:r>
          </a:p>
          <a:p>
            <a:r>
              <a:rPr lang="en-GB" dirty="0">
                <a:latin typeface="Roboto"/>
              </a:rPr>
              <a:t>        s = </a:t>
            </a:r>
            <a:r>
              <a:rPr lang="en-GB" dirty="0" err="1">
                <a:latin typeface="Roboto"/>
              </a:rPr>
              <a:t>DigitSum</a:t>
            </a:r>
            <a:r>
              <a:rPr lang="en-GB" dirty="0">
                <a:latin typeface="Roboto"/>
              </a:rPr>
              <a:t>(s);    </a:t>
            </a:r>
          </a:p>
          <a:p>
            <a:endParaRPr lang="en-GB" dirty="0">
              <a:latin typeface="Roboto"/>
            </a:endParaRPr>
          </a:p>
          <a:p>
            <a:r>
              <a:rPr lang="en-GB" dirty="0">
                <a:latin typeface="Roboto"/>
              </a:rPr>
              <a:t>    </a:t>
            </a:r>
            <a:r>
              <a:rPr lang="en-GB" dirty="0" err="1">
                <a:latin typeface="Roboto"/>
              </a:rPr>
              <a:t>printf</a:t>
            </a:r>
            <a:r>
              <a:rPr lang="en-GB" dirty="0">
                <a:latin typeface="Roboto"/>
              </a:rPr>
              <a:t>("The Sum of digits of %d = %d\n\n", n1,s);</a:t>
            </a:r>
          </a:p>
          <a:p>
            <a:r>
              <a:rPr lang="en-GB" dirty="0">
                <a:latin typeface="Roboto"/>
              </a:rPr>
              <a:t>    return 0;</a:t>
            </a:r>
          </a:p>
          <a:p>
            <a:r>
              <a:rPr lang="en-GB" dirty="0">
                <a:latin typeface="Roboto"/>
              </a:rPr>
              <a:t>}</a:t>
            </a:r>
          </a:p>
          <a:p>
            <a:endParaRPr lang="en-GB" dirty="0">
              <a:latin typeface="Roboto"/>
            </a:endParaRPr>
          </a:p>
          <a:p>
            <a:r>
              <a:rPr lang="en-GB" dirty="0" err="1">
                <a:latin typeface="Roboto"/>
              </a:rPr>
              <a:t>int</a:t>
            </a:r>
            <a:r>
              <a:rPr lang="en-GB" dirty="0">
                <a:latin typeface="Roboto"/>
              </a:rPr>
              <a:t> </a:t>
            </a:r>
            <a:r>
              <a:rPr lang="en-GB" dirty="0" err="1">
                <a:latin typeface="Roboto"/>
              </a:rPr>
              <a:t>DigitSum</a:t>
            </a:r>
            <a:r>
              <a:rPr lang="en-GB" dirty="0">
                <a:latin typeface="Roboto"/>
              </a:rPr>
              <a:t>(</a:t>
            </a:r>
            <a:r>
              <a:rPr lang="en-GB" dirty="0" err="1">
                <a:latin typeface="Roboto"/>
              </a:rPr>
              <a:t>int</a:t>
            </a:r>
            <a:r>
              <a:rPr lang="en-GB" dirty="0">
                <a:latin typeface="Roboto"/>
              </a:rPr>
              <a:t> n1)</a:t>
            </a:r>
          </a:p>
          <a:p>
            <a:r>
              <a:rPr lang="en-GB" dirty="0">
                <a:latin typeface="Roboto"/>
              </a:rPr>
              <a:t>{</a:t>
            </a:r>
          </a:p>
          <a:p>
            <a:r>
              <a:rPr lang="en-GB" dirty="0">
                <a:latin typeface="Roboto"/>
              </a:rPr>
              <a:t>    if(n1 == 0)</a:t>
            </a:r>
          </a:p>
          <a:p>
            <a:r>
              <a:rPr lang="en-GB" dirty="0">
                <a:latin typeface="Roboto"/>
              </a:rPr>
              <a:t>        return 0;</a:t>
            </a:r>
          </a:p>
          <a:p>
            <a:r>
              <a:rPr lang="en-GB" dirty="0">
                <a:latin typeface="Roboto"/>
              </a:rPr>
              <a:t>    return ((n1 % 10) + </a:t>
            </a:r>
            <a:r>
              <a:rPr lang="en-GB" dirty="0" err="1">
                <a:latin typeface="Roboto"/>
              </a:rPr>
              <a:t>DigitSum</a:t>
            </a:r>
            <a:r>
              <a:rPr lang="en-GB" dirty="0">
                <a:latin typeface="Roboto"/>
              </a:rPr>
              <a:t>(n1 / 10));//calling the function </a:t>
            </a:r>
            <a:r>
              <a:rPr lang="en-GB" dirty="0" err="1">
                <a:latin typeface="Roboto"/>
              </a:rPr>
              <a:t>DigitSum</a:t>
            </a:r>
            <a:r>
              <a:rPr lang="en-GB" dirty="0">
                <a:latin typeface="Roboto"/>
              </a:rPr>
              <a:t> itself</a:t>
            </a:r>
          </a:p>
          <a:p>
            <a:r>
              <a:rPr lang="en-GB" dirty="0">
                <a:latin typeface="Roboto"/>
              </a:rPr>
              <a:t>}</a:t>
            </a:r>
          </a:p>
        </p:txBody>
      </p:sp>
    </p:spTree>
    <p:extLst>
      <p:ext uri="{BB962C8B-B14F-4D97-AF65-F5344CB8AC3E}">
        <p14:creationId xmlns:p14="http://schemas.microsoft.com/office/powerpoint/2010/main" val="4123179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200" dirty="0">
                <a:latin typeface="Roboto"/>
              </a:rPr>
              <a:t>Fibonacci</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156952" y="1100134"/>
            <a:ext cx="6776214" cy="646331"/>
          </a:xfrm>
          <a:prstGeom prst="rect">
            <a:avLst/>
          </a:prstGeom>
        </p:spPr>
        <p:txBody>
          <a:bodyPr wrap="none">
            <a:spAutoFit/>
          </a:bodyPr>
          <a:lstStyle/>
          <a:p>
            <a:pPr algn="just" fontAlgn="base"/>
            <a:r>
              <a:rPr lang="en-GB" sz="3600" dirty="0">
                <a:latin typeface="Roboto"/>
              </a:rPr>
              <a:t>Program for Fibonacci </a:t>
            </a:r>
            <a:r>
              <a:rPr lang="en-GB" sz="3600" dirty="0" smtClean="0">
                <a:latin typeface="Roboto"/>
              </a:rPr>
              <a:t>numbers </a:t>
            </a:r>
            <a:endParaRPr lang="en-GB" sz="3600" b="0" i="0" dirty="0">
              <a:effectLst/>
              <a:latin typeface="Roboto"/>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58" y="2404535"/>
            <a:ext cx="7620000" cy="2924175"/>
          </a:xfrm>
          <a:prstGeom prst="rect">
            <a:avLst/>
          </a:prstGeom>
        </p:spPr>
      </p:pic>
      <p:sp>
        <p:nvSpPr>
          <p:cNvPr id="9" name="Rectangle 8"/>
          <p:cNvSpPr/>
          <p:nvPr/>
        </p:nvSpPr>
        <p:spPr>
          <a:xfrm>
            <a:off x="3581400" y="4648200"/>
            <a:ext cx="1752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9425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818258" y="2617470"/>
            <a:ext cx="5576062" cy="583946"/>
          </a:xfrm>
          <a:prstGeom prst="rect">
            <a:avLst/>
          </a:prstGeom>
        </p:spPr>
        <p:txBody>
          <a:bodyPr wrap="square" lIns="0" tIns="0" rIns="0" bIns="0" rtlCol="0">
            <a:noAutofit/>
          </a:bodyPr>
          <a:lstStyle/>
          <a:p>
            <a:pPr marL="12700" algn="ctr">
              <a:lnSpc>
                <a:spcPts val="4590"/>
              </a:lnSpc>
              <a:spcBef>
                <a:spcPts val="229"/>
              </a:spcBef>
            </a:pPr>
            <a:r>
              <a:rPr lang="en-GB" sz="4000" dirty="0" smtClean="0">
                <a:solidFill>
                  <a:srgbClr val="FFFEE9"/>
                </a:solidFill>
                <a:latin typeface="Times New Roman"/>
                <a:cs typeface="Times New Roman"/>
              </a:rPr>
              <a:t>Recursion </a:t>
            </a:r>
            <a:endParaRPr lang="en-US" sz="4000" dirty="0">
              <a:solidFill>
                <a:srgbClr val="FFFEE9"/>
              </a:solidFill>
              <a:latin typeface="Times New Roman"/>
              <a:cs typeface="Times New Roman"/>
            </a:endParaRPr>
          </a:p>
        </p:txBody>
      </p:sp>
      <p:sp>
        <p:nvSpPr>
          <p:cNvPr id="3" name="Slide Number Placeholder 2"/>
          <p:cNvSpPr>
            <a:spLocks noGrp="1"/>
          </p:cNvSpPr>
          <p:nvPr>
            <p:ph type="sldNum" sz="quarter" idx="12"/>
          </p:nvPr>
        </p:nvSpPr>
        <p:spPr/>
        <p:txBody>
          <a:bodyPr/>
          <a:lstStyle/>
          <a:p>
            <a:fld id="{BC490F8C-3D0D-4DB1-B2BD-1525EA5CE111}" type="slidenum">
              <a:rPr lang="en-US" smtClean="0"/>
              <a:pPr/>
              <a:t>2</a:t>
            </a:fld>
            <a:endParaRPr lang="en-US" dirty="0"/>
          </a:p>
        </p:txBody>
      </p:sp>
    </p:spTree>
    <p:extLst>
      <p:ext uri="{BB962C8B-B14F-4D97-AF65-F5344CB8AC3E}">
        <p14:creationId xmlns:p14="http://schemas.microsoft.com/office/powerpoint/2010/main" val="173876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200" dirty="0">
                <a:latin typeface="Roboto"/>
              </a:rPr>
              <a:t>Fibonacci</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525" y="621688"/>
            <a:ext cx="6991350" cy="430887"/>
          </a:xfrm>
          <a:prstGeom prst="rect">
            <a:avLst/>
          </a:prstGeom>
        </p:spPr>
        <p:txBody>
          <a:bodyPr wrap="square">
            <a:spAutoFit/>
          </a:bodyPr>
          <a:lstStyle/>
          <a:p>
            <a:pPr algn="just" fontAlgn="base"/>
            <a:r>
              <a:rPr lang="en-GB" sz="2200" dirty="0">
                <a:latin typeface="Roboto"/>
              </a:rPr>
              <a:t>Program for Fibonacci numbers</a:t>
            </a:r>
            <a:endParaRPr lang="en-GB" sz="2200" b="0" i="0" dirty="0">
              <a:effectLst/>
              <a:latin typeface="Roboto"/>
            </a:endParaRPr>
          </a:p>
        </p:txBody>
      </p:sp>
      <p:sp>
        <p:nvSpPr>
          <p:cNvPr id="6" name="Rectangle 5"/>
          <p:cNvSpPr/>
          <p:nvPr/>
        </p:nvSpPr>
        <p:spPr>
          <a:xfrm>
            <a:off x="116876" y="1496103"/>
            <a:ext cx="8913463" cy="1200329"/>
          </a:xfrm>
          <a:prstGeom prst="rect">
            <a:avLst/>
          </a:prstGeom>
        </p:spPr>
        <p:txBody>
          <a:bodyPr wrap="square">
            <a:spAutoFit/>
          </a:bodyPr>
          <a:lstStyle/>
          <a:p>
            <a:r>
              <a:rPr lang="en-GB" sz="2400" b="1" dirty="0" smtClean="0"/>
              <a:t>Method 1:</a:t>
            </a:r>
            <a:r>
              <a:rPr lang="en-GB" sz="2400" dirty="0" smtClean="0"/>
              <a:t>(</a:t>
            </a:r>
            <a:r>
              <a:rPr lang="en-GB" sz="2400" dirty="0"/>
              <a:t>Using formula)</a:t>
            </a:r>
            <a:br>
              <a:rPr lang="en-GB" sz="2400" dirty="0"/>
            </a:br>
            <a:r>
              <a:rPr lang="en-GB" sz="2400" dirty="0"/>
              <a:t>In this method we directly implement the formula for nth term in the </a:t>
            </a:r>
            <a:r>
              <a:rPr lang="en-GB" sz="2400" dirty="0" smtClean="0"/>
              <a:t>Fibonacci </a:t>
            </a:r>
            <a:r>
              <a:rPr lang="en-GB" sz="2400" dirty="0"/>
              <a:t>series</a:t>
            </a:r>
            <a:r>
              <a:rPr lang="en-GB" sz="2400" dirty="0" smtClean="0"/>
              <a:t>.</a:t>
            </a:r>
            <a:endParaRPr lang="en-GB" sz="4000" dirty="0"/>
          </a:p>
        </p:txBody>
      </p:sp>
      <p:sp>
        <p:nvSpPr>
          <p:cNvPr id="5" name="Rectangle 4"/>
          <p:cNvSpPr/>
          <p:nvPr/>
        </p:nvSpPr>
        <p:spPr>
          <a:xfrm>
            <a:off x="1828800" y="3396053"/>
            <a:ext cx="5989140" cy="769441"/>
          </a:xfrm>
          <a:prstGeom prst="rect">
            <a:avLst/>
          </a:prstGeom>
        </p:spPr>
        <p:txBody>
          <a:bodyPr wrap="none">
            <a:spAutoFit/>
          </a:bodyPr>
          <a:lstStyle/>
          <a:p>
            <a:r>
              <a:rPr lang="en-GB" sz="4400" dirty="0" err="1">
                <a:solidFill>
                  <a:srgbClr val="FF0000"/>
                </a:solidFill>
              </a:rPr>
              <a:t>F</a:t>
            </a:r>
            <a:r>
              <a:rPr lang="en-GB" sz="4400" baseline="-25000" dirty="0" err="1">
                <a:solidFill>
                  <a:srgbClr val="FF0000"/>
                </a:solidFill>
              </a:rPr>
              <a:t>n</a:t>
            </a:r>
            <a:r>
              <a:rPr lang="en-GB" sz="4400" dirty="0">
                <a:solidFill>
                  <a:srgbClr val="FF0000"/>
                </a:solidFill>
              </a:rPr>
              <a:t> = {[(√5 + 1)/2] ^ n} / √5</a:t>
            </a:r>
          </a:p>
        </p:txBody>
      </p:sp>
    </p:spTree>
    <p:extLst>
      <p:ext uri="{BB962C8B-B14F-4D97-AF65-F5344CB8AC3E}">
        <p14:creationId xmlns:p14="http://schemas.microsoft.com/office/powerpoint/2010/main" val="4167923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200" dirty="0">
                <a:latin typeface="Roboto"/>
              </a:rPr>
              <a:t>Fibonacci</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525" y="621688"/>
            <a:ext cx="6991350" cy="430887"/>
          </a:xfrm>
          <a:prstGeom prst="rect">
            <a:avLst/>
          </a:prstGeom>
        </p:spPr>
        <p:txBody>
          <a:bodyPr wrap="square">
            <a:spAutoFit/>
          </a:bodyPr>
          <a:lstStyle/>
          <a:p>
            <a:pPr algn="just" fontAlgn="base"/>
            <a:r>
              <a:rPr lang="en-GB" sz="2200" dirty="0">
                <a:latin typeface="Roboto"/>
              </a:rPr>
              <a:t>Program for Fibonacci numbers</a:t>
            </a:r>
            <a:endParaRPr lang="en-GB" sz="2200" b="0" i="0" dirty="0">
              <a:effectLst/>
              <a:latin typeface="Roboto"/>
            </a:endParaRPr>
          </a:p>
        </p:txBody>
      </p:sp>
      <p:sp>
        <p:nvSpPr>
          <p:cNvPr id="6" name="Rectangle 5"/>
          <p:cNvSpPr/>
          <p:nvPr/>
        </p:nvSpPr>
        <p:spPr>
          <a:xfrm>
            <a:off x="-12700" y="1233808"/>
            <a:ext cx="8913463" cy="461665"/>
          </a:xfrm>
          <a:prstGeom prst="rect">
            <a:avLst/>
          </a:prstGeom>
        </p:spPr>
        <p:txBody>
          <a:bodyPr wrap="square">
            <a:spAutoFit/>
          </a:bodyPr>
          <a:lstStyle/>
          <a:p>
            <a:r>
              <a:rPr lang="en-GB" sz="2400" b="1" dirty="0" smtClean="0"/>
              <a:t>Method 1:</a:t>
            </a:r>
            <a:r>
              <a:rPr lang="en-GB" sz="2400" dirty="0" smtClean="0"/>
              <a:t>(</a:t>
            </a:r>
            <a:r>
              <a:rPr lang="en-GB" sz="2400" dirty="0"/>
              <a:t>Using formula</a:t>
            </a:r>
            <a:r>
              <a:rPr lang="en-GB" sz="2400" dirty="0" smtClean="0"/>
              <a:t>)</a:t>
            </a:r>
            <a:endParaRPr lang="en-GB" sz="4000" dirty="0"/>
          </a:p>
        </p:txBody>
      </p:sp>
      <p:sp>
        <p:nvSpPr>
          <p:cNvPr id="9" name="Rectangle 8"/>
          <p:cNvSpPr/>
          <p:nvPr/>
        </p:nvSpPr>
        <p:spPr>
          <a:xfrm>
            <a:off x="1905000" y="2064482"/>
            <a:ext cx="4572000" cy="4247317"/>
          </a:xfrm>
          <a:prstGeom prst="rect">
            <a:avLst/>
          </a:prstGeom>
        </p:spPr>
        <p:txBody>
          <a:bodyPr>
            <a:spAutoFit/>
          </a:bodyPr>
          <a:lstStyle/>
          <a:p>
            <a:r>
              <a:rPr lang="en-GB" dirty="0"/>
              <a:t>#include&lt;</a:t>
            </a:r>
            <a:r>
              <a:rPr lang="en-GB" dirty="0" err="1"/>
              <a:t>stdio.h</a:t>
            </a:r>
            <a:r>
              <a:rPr lang="en-GB" dirty="0"/>
              <a:t>&gt;</a:t>
            </a:r>
          </a:p>
          <a:p>
            <a:r>
              <a:rPr lang="en-GB" dirty="0"/>
              <a:t>#include&lt;</a:t>
            </a:r>
            <a:r>
              <a:rPr lang="en-GB" dirty="0" err="1"/>
              <a:t>math.h</a:t>
            </a:r>
            <a:r>
              <a:rPr lang="en-GB" dirty="0"/>
              <a:t>&gt;</a:t>
            </a:r>
          </a:p>
          <a:p>
            <a:endParaRPr lang="en-GB" dirty="0"/>
          </a:p>
          <a:p>
            <a:r>
              <a:rPr lang="en-GB" dirty="0" err="1"/>
              <a:t>int</a:t>
            </a:r>
            <a:r>
              <a:rPr lang="en-GB" dirty="0"/>
              <a:t> fib(</a:t>
            </a:r>
            <a:r>
              <a:rPr lang="en-GB" dirty="0" err="1"/>
              <a:t>int</a:t>
            </a:r>
            <a:r>
              <a:rPr lang="en-GB" dirty="0"/>
              <a:t> n)</a:t>
            </a:r>
          </a:p>
          <a:p>
            <a:r>
              <a:rPr lang="en-GB" dirty="0"/>
              <a:t>{</a:t>
            </a:r>
          </a:p>
          <a:p>
            <a:r>
              <a:rPr lang="en-GB" dirty="0"/>
              <a:t>    double phi = (1 + </a:t>
            </a:r>
            <a:r>
              <a:rPr lang="en-GB" dirty="0" err="1"/>
              <a:t>sqrt</a:t>
            </a:r>
            <a:r>
              <a:rPr lang="en-GB" dirty="0"/>
              <a:t>(5)) / 2;</a:t>
            </a:r>
          </a:p>
          <a:p>
            <a:r>
              <a:rPr lang="en-GB" dirty="0"/>
              <a:t>    return round(pow(phi, n) / </a:t>
            </a:r>
            <a:r>
              <a:rPr lang="en-GB" dirty="0" err="1"/>
              <a:t>sqrt</a:t>
            </a:r>
            <a:r>
              <a:rPr lang="en-GB" dirty="0"/>
              <a:t>(5));</a:t>
            </a:r>
          </a:p>
          <a:p>
            <a:r>
              <a:rPr lang="en-GB" dirty="0"/>
              <a:t>}</a:t>
            </a:r>
          </a:p>
          <a:p>
            <a:r>
              <a:rPr lang="en-GB" dirty="0" err="1"/>
              <a:t>int</a:t>
            </a:r>
            <a:r>
              <a:rPr lang="en-GB" dirty="0"/>
              <a:t> main ()</a:t>
            </a:r>
          </a:p>
          <a:p>
            <a:r>
              <a:rPr lang="en-GB" dirty="0"/>
              <a:t>{</a:t>
            </a:r>
          </a:p>
          <a:p>
            <a:r>
              <a:rPr lang="en-GB" dirty="0"/>
              <a:t>    </a:t>
            </a:r>
            <a:r>
              <a:rPr lang="en-GB" dirty="0" err="1"/>
              <a:t>int</a:t>
            </a:r>
            <a:r>
              <a:rPr lang="en-GB" dirty="0"/>
              <a:t> n;</a:t>
            </a:r>
          </a:p>
          <a:p>
            <a:r>
              <a:rPr lang="en-GB" dirty="0"/>
              <a:t>    </a:t>
            </a:r>
            <a:r>
              <a:rPr lang="en-GB" dirty="0" err="1"/>
              <a:t>scanf</a:t>
            </a:r>
            <a:r>
              <a:rPr lang="en-GB" dirty="0"/>
              <a:t>("%</a:t>
            </a:r>
            <a:r>
              <a:rPr lang="en-GB" dirty="0" err="1"/>
              <a:t>d",&amp;n</a:t>
            </a:r>
            <a:r>
              <a:rPr lang="en-GB" dirty="0"/>
              <a:t>);</a:t>
            </a:r>
          </a:p>
          <a:p>
            <a:r>
              <a:rPr lang="en-GB" dirty="0"/>
              <a:t>    </a:t>
            </a:r>
            <a:r>
              <a:rPr lang="en-GB" dirty="0" err="1"/>
              <a:t>printf</a:t>
            </a:r>
            <a:r>
              <a:rPr lang="en-GB" dirty="0"/>
              <a:t>("%d", fib(n));</a:t>
            </a:r>
          </a:p>
          <a:p>
            <a:r>
              <a:rPr lang="en-GB" dirty="0"/>
              <a:t>    return 0;</a:t>
            </a:r>
          </a:p>
          <a:p>
            <a:r>
              <a:rPr lang="en-GB" dirty="0"/>
              <a:t>}</a:t>
            </a:r>
          </a:p>
        </p:txBody>
      </p:sp>
    </p:spTree>
    <p:extLst>
      <p:ext uri="{BB962C8B-B14F-4D97-AF65-F5344CB8AC3E}">
        <p14:creationId xmlns:p14="http://schemas.microsoft.com/office/powerpoint/2010/main" val="3707553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200" dirty="0">
                <a:latin typeface="Roboto"/>
              </a:rPr>
              <a:t>Fibonacci</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525" y="621688"/>
            <a:ext cx="6991350" cy="430887"/>
          </a:xfrm>
          <a:prstGeom prst="rect">
            <a:avLst/>
          </a:prstGeom>
        </p:spPr>
        <p:txBody>
          <a:bodyPr wrap="square">
            <a:spAutoFit/>
          </a:bodyPr>
          <a:lstStyle/>
          <a:p>
            <a:pPr algn="just" fontAlgn="base"/>
            <a:r>
              <a:rPr lang="en-GB" sz="2200" dirty="0">
                <a:latin typeface="Roboto"/>
              </a:rPr>
              <a:t>Program for Fibonacci numbers</a:t>
            </a:r>
            <a:endParaRPr lang="en-GB" sz="2200" b="0" i="0" dirty="0">
              <a:effectLst/>
              <a:latin typeface="Roboto"/>
            </a:endParaRPr>
          </a:p>
        </p:txBody>
      </p:sp>
      <p:sp>
        <p:nvSpPr>
          <p:cNvPr id="6" name="Rectangle 5"/>
          <p:cNvSpPr/>
          <p:nvPr/>
        </p:nvSpPr>
        <p:spPr>
          <a:xfrm>
            <a:off x="9525" y="1120265"/>
            <a:ext cx="3511154" cy="461665"/>
          </a:xfrm>
          <a:prstGeom prst="rect">
            <a:avLst/>
          </a:prstGeom>
        </p:spPr>
        <p:txBody>
          <a:bodyPr wrap="none">
            <a:spAutoFit/>
          </a:bodyPr>
          <a:lstStyle/>
          <a:p>
            <a:r>
              <a:rPr lang="en-GB" sz="2400" dirty="0">
                <a:solidFill>
                  <a:srgbClr val="C00000"/>
                </a:solidFill>
              </a:rPr>
              <a:t>Method </a:t>
            </a:r>
            <a:r>
              <a:rPr lang="en-GB" sz="2400" dirty="0" smtClean="0">
                <a:solidFill>
                  <a:srgbClr val="C00000"/>
                </a:solidFill>
              </a:rPr>
              <a:t>2 </a:t>
            </a:r>
            <a:r>
              <a:rPr lang="en-GB" sz="2400" dirty="0">
                <a:solidFill>
                  <a:srgbClr val="C00000"/>
                </a:solidFill>
              </a:rPr>
              <a:t>( Use recursion )</a:t>
            </a:r>
          </a:p>
        </p:txBody>
      </p:sp>
      <p:sp>
        <p:nvSpPr>
          <p:cNvPr id="10" name="Rectangle 9"/>
          <p:cNvSpPr/>
          <p:nvPr/>
        </p:nvSpPr>
        <p:spPr>
          <a:xfrm>
            <a:off x="4038600" y="1363376"/>
            <a:ext cx="4572000" cy="4524315"/>
          </a:xfrm>
          <a:prstGeom prst="rect">
            <a:avLst/>
          </a:prstGeom>
        </p:spPr>
        <p:txBody>
          <a:bodyPr>
            <a:spAutoFit/>
          </a:bodyPr>
          <a:lstStyle/>
          <a:p>
            <a:r>
              <a:rPr lang="en-GB" dirty="0"/>
              <a:t>#include&lt;</a:t>
            </a:r>
            <a:r>
              <a:rPr lang="en-GB" dirty="0" err="1"/>
              <a:t>stdio.h</a:t>
            </a:r>
            <a:r>
              <a:rPr lang="en-GB" dirty="0"/>
              <a:t>&gt;</a:t>
            </a:r>
          </a:p>
          <a:p>
            <a:r>
              <a:rPr lang="en-GB" dirty="0" err="1"/>
              <a:t>int</a:t>
            </a:r>
            <a:r>
              <a:rPr lang="en-GB" dirty="0"/>
              <a:t> fib(</a:t>
            </a:r>
            <a:r>
              <a:rPr lang="en-GB" dirty="0" err="1"/>
              <a:t>int</a:t>
            </a:r>
            <a:r>
              <a:rPr lang="en-GB" dirty="0"/>
              <a:t> n)</a:t>
            </a:r>
          </a:p>
          <a:p>
            <a:r>
              <a:rPr lang="en-GB" dirty="0"/>
              <a:t>{</a:t>
            </a:r>
          </a:p>
          <a:p>
            <a:r>
              <a:rPr lang="en-GB" dirty="0"/>
              <a:t>   if (n &lt;= 1)</a:t>
            </a:r>
          </a:p>
          <a:p>
            <a:r>
              <a:rPr lang="en-GB" dirty="0"/>
              <a:t>      return n;</a:t>
            </a:r>
          </a:p>
          <a:p>
            <a:r>
              <a:rPr lang="en-GB" dirty="0"/>
              <a:t>   return fib(n-1) + fib(n-2);</a:t>
            </a:r>
          </a:p>
          <a:p>
            <a:r>
              <a:rPr lang="en-GB" dirty="0"/>
              <a:t>}</a:t>
            </a:r>
          </a:p>
          <a:p>
            <a:endParaRPr lang="en-GB" dirty="0"/>
          </a:p>
          <a:p>
            <a:r>
              <a:rPr lang="en-GB" dirty="0" err="1"/>
              <a:t>int</a:t>
            </a:r>
            <a:r>
              <a:rPr lang="en-GB" dirty="0"/>
              <a:t> main ()</a:t>
            </a:r>
          </a:p>
          <a:p>
            <a:r>
              <a:rPr lang="en-GB" dirty="0"/>
              <a:t>{</a:t>
            </a:r>
          </a:p>
          <a:p>
            <a:r>
              <a:rPr lang="en-GB" dirty="0"/>
              <a:t>   </a:t>
            </a:r>
            <a:r>
              <a:rPr lang="en-GB" dirty="0" err="1"/>
              <a:t>int</a:t>
            </a:r>
            <a:r>
              <a:rPr lang="en-GB" dirty="0"/>
              <a:t> n;</a:t>
            </a:r>
          </a:p>
          <a:p>
            <a:r>
              <a:rPr lang="en-GB" dirty="0"/>
              <a:t>    </a:t>
            </a:r>
            <a:r>
              <a:rPr lang="en-GB" dirty="0" err="1"/>
              <a:t>scanf</a:t>
            </a:r>
            <a:r>
              <a:rPr lang="en-GB" dirty="0"/>
              <a:t>("%</a:t>
            </a:r>
            <a:r>
              <a:rPr lang="en-GB" dirty="0" err="1"/>
              <a:t>d",&amp;n</a:t>
            </a:r>
            <a:r>
              <a:rPr lang="en-GB" dirty="0"/>
              <a:t>);</a:t>
            </a:r>
          </a:p>
          <a:p>
            <a:r>
              <a:rPr lang="en-GB" dirty="0"/>
              <a:t>  </a:t>
            </a:r>
            <a:r>
              <a:rPr lang="en-GB" dirty="0" err="1"/>
              <a:t>printf</a:t>
            </a:r>
            <a:r>
              <a:rPr lang="en-GB" dirty="0"/>
              <a:t>("%d", fib(n));</a:t>
            </a:r>
          </a:p>
          <a:p>
            <a:endParaRPr lang="en-GB" dirty="0"/>
          </a:p>
          <a:p>
            <a:r>
              <a:rPr lang="en-GB" dirty="0"/>
              <a:t>  return 0;</a:t>
            </a:r>
          </a:p>
          <a:p>
            <a:r>
              <a:rPr lang="en-GB" dirty="0"/>
              <a:t>}</a:t>
            </a:r>
          </a:p>
        </p:txBody>
      </p:sp>
    </p:spTree>
    <p:extLst>
      <p:ext uri="{BB962C8B-B14F-4D97-AF65-F5344CB8AC3E}">
        <p14:creationId xmlns:p14="http://schemas.microsoft.com/office/powerpoint/2010/main" val="10311271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GCD</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829" y="1077975"/>
            <a:ext cx="6505846" cy="5102624"/>
          </a:xfrm>
          <a:prstGeom prst="rect">
            <a:avLst/>
          </a:prstGeom>
        </p:spPr>
      </p:pic>
    </p:spTree>
    <p:extLst>
      <p:ext uri="{BB962C8B-B14F-4D97-AF65-F5344CB8AC3E}">
        <p14:creationId xmlns:p14="http://schemas.microsoft.com/office/powerpoint/2010/main" val="2047159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GCD</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525" y="1240351"/>
            <a:ext cx="7086599" cy="4401205"/>
          </a:xfrm>
          <a:prstGeom prst="rect">
            <a:avLst/>
          </a:prstGeom>
        </p:spPr>
        <p:txBody>
          <a:bodyPr wrap="square">
            <a:spAutoFit/>
          </a:bodyPr>
          <a:lstStyle/>
          <a:p>
            <a:r>
              <a:rPr lang="en-GB" sz="2000" dirty="0"/>
              <a:t>#include&lt;</a:t>
            </a:r>
            <a:r>
              <a:rPr lang="en-GB" sz="2000" dirty="0" err="1"/>
              <a:t>stdio.h</a:t>
            </a:r>
            <a:r>
              <a:rPr lang="en-GB" sz="2000" dirty="0"/>
              <a:t>&gt;</a:t>
            </a:r>
          </a:p>
          <a:p>
            <a:r>
              <a:rPr lang="en-GB" sz="2000" dirty="0" err="1" smtClean="0"/>
              <a:t>int</a:t>
            </a:r>
            <a:r>
              <a:rPr lang="en-GB" sz="2000" dirty="0" smtClean="0"/>
              <a:t> </a:t>
            </a:r>
            <a:r>
              <a:rPr lang="en-GB" sz="2000" dirty="0" err="1"/>
              <a:t>findGCD</a:t>
            </a:r>
            <a:r>
              <a:rPr lang="en-GB" sz="2000" dirty="0"/>
              <a:t>(</a:t>
            </a:r>
            <a:r>
              <a:rPr lang="en-GB" sz="2000" dirty="0" err="1"/>
              <a:t>int</a:t>
            </a:r>
            <a:r>
              <a:rPr lang="en-GB" sz="2000" dirty="0"/>
              <a:t> num1,int num2);</a:t>
            </a:r>
          </a:p>
          <a:p>
            <a:r>
              <a:rPr lang="en-GB" sz="2000" dirty="0" err="1"/>
              <a:t>int</a:t>
            </a:r>
            <a:r>
              <a:rPr lang="en-GB" sz="2000" dirty="0"/>
              <a:t> main()</a:t>
            </a:r>
          </a:p>
          <a:p>
            <a:r>
              <a:rPr lang="en-GB" sz="2000" dirty="0"/>
              <a:t>{</a:t>
            </a:r>
          </a:p>
          <a:p>
            <a:r>
              <a:rPr lang="en-GB" sz="2000" dirty="0"/>
              <a:t>  </a:t>
            </a:r>
            <a:r>
              <a:rPr lang="en-GB" sz="2000" dirty="0" err="1"/>
              <a:t>int</a:t>
            </a:r>
            <a:r>
              <a:rPr lang="en-GB" sz="2000" dirty="0"/>
              <a:t> num1,num2,gcd;</a:t>
            </a:r>
          </a:p>
          <a:p>
            <a:r>
              <a:rPr lang="en-GB" sz="2000" dirty="0"/>
              <a:t>  </a:t>
            </a:r>
            <a:r>
              <a:rPr lang="en-GB" sz="2000" dirty="0" err="1"/>
              <a:t>printf</a:t>
            </a:r>
            <a:r>
              <a:rPr lang="en-GB" sz="2000" dirty="0"/>
              <a:t>(" Input 1st number: ");</a:t>
            </a:r>
          </a:p>
          <a:p>
            <a:r>
              <a:rPr lang="en-GB" sz="2000" dirty="0"/>
              <a:t>  </a:t>
            </a:r>
            <a:r>
              <a:rPr lang="en-GB" sz="2000" dirty="0" err="1"/>
              <a:t>scanf</a:t>
            </a:r>
            <a:r>
              <a:rPr lang="en-GB" sz="2000" dirty="0"/>
              <a:t>("%d",&amp;num1);</a:t>
            </a:r>
          </a:p>
          <a:p>
            <a:r>
              <a:rPr lang="en-GB" sz="2000" dirty="0"/>
              <a:t>  </a:t>
            </a:r>
            <a:r>
              <a:rPr lang="en-GB" sz="2000" dirty="0" err="1"/>
              <a:t>printf</a:t>
            </a:r>
            <a:r>
              <a:rPr lang="en-GB" sz="2000" dirty="0"/>
              <a:t>(" Input 2nd number: ");</a:t>
            </a:r>
          </a:p>
          <a:p>
            <a:r>
              <a:rPr lang="en-GB" sz="2000" dirty="0"/>
              <a:t>  </a:t>
            </a:r>
            <a:r>
              <a:rPr lang="en-GB" sz="2000" dirty="0" err="1"/>
              <a:t>scanf</a:t>
            </a:r>
            <a:r>
              <a:rPr lang="en-GB" sz="2000" dirty="0"/>
              <a:t>("%d",&amp;num2);</a:t>
            </a:r>
          </a:p>
          <a:p>
            <a:endParaRPr lang="en-GB" sz="2000" dirty="0"/>
          </a:p>
          <a:p>
            <a:r>
              <a:rPr lang="en-GB" sz="2000" dirty="0"/>
              <a:t>  </a:t>
            </a:r>
            <a:r>
              <a:rPr lang="en-GB" sz="2000" dirty="0" err="1"/>
              <a:t>gcd</a:t>
            </a:r>
            <a:r>
              <a:rPr lang="en-GB" sz="2000" dirty="0"/>
              <a:t> = </a:t>
            </a:r>
            <a:r>
              <a:rPr lang="en-GB" sz="2000" dirty="0" err="1"/>
              <a:t>findGCD</a:t>
            </a:r>
            <a:r>
              <a:rPr lang="en-GB" sz="2000" dirty="0"/>
              <a:t>(num1,num2);</a:t>
            </a:r>
          </a:p>
          <a:p>
            <a:r>
              <a:rPr lang="en-GB" sz="2000" dirty="0"/>
              <a:t>  </a:t>
            </a:r>
            <a:r>
              <a:rPr lang="en-GB" sz="2000" dirty="0" err="1"/>
              <a:t>printf</a:t>
            </a:r>
            <a:r>
              <a:rPr lang="en-GB" sz="2000" dirty="0"/>
              <a:t>("\n The GCD of %d and %d is: %d\n\n",num1,num2,gcd);</a:t>
            </a:r>
          </a:p>
          <a:p>
            <a:r>
              <a:rPr lang="en-GB" sz="2000" dirty="0"/>
              <a:t>  return 0;</a:t>
            </a:r>
          </a:p>
          <a:p>
            <a:r>
              <a:rPr lang="en-GB" sz="2000" dirty="0" smtClean="0"/>
              <a:t>}</a:t>
            </a:r>
            <a:endParaRPr lang="en-GB" sz="2000" dirty="0"/>
          </a:p>
        </p:txBody>
      </p:sp>
      <p:sp>
        <p:nvSpPr>
          <p:cNvPr id="6" name="Rectangle 5"/>
          <p:cNvSpPr/>
          <p:nvPr/>
        </p:nvSpPr>
        <p:spPr>
          <a:xfrm>
            <a:off x="5105401" y="839399"/>
            <a:ext cx="3886200" cy="3477875"/>
          </a:xfrm>
          <a:prstGeom prst="rect">
            <a:avLst/>
          </a:prstGeom>
          <a:solidFill>
            <a:schemeClr val="accent3">
              <a:lumMod val="20000"/>
              <a:lumOff val="80000"/>
            </a:schemeClr>
          </a:solidFill>
        </p:spPr>
        <p:txBody>
          <a:bodyPr wrap="square">
            <a:spAutoFit/>
          </a:bodyPr>
          <a:lstStyle/>
          <a:p>
            <a:r>
              <a:rPr lang="en-GB" sz="2000" dirty="0" err="1">
                <a:solidFill>
                  <a:srgbClr val="C00000"/>
                </a:solidFill>
              </a:rPr>
              <a:t>int</a:t>
            </a:r>
            <a:r>
              <a:rPr lang="en-GB" sz="2000" dirty="0">
                <a:solidFill>
                  <a:srgbClr val="C00000"/>
                </a:solidFill>
              </a:rPr>
              <a:t> </a:t>
            </a:r>
            <a:r>
              <a:rPr lang="en-GB" sz="2000" dirty="0" err="1">
                <a:solidFill>
                  <a:srgbClr val="C00000"/>
                </a:solidFill>
              </a:rPr>
              <a:t>findGCD</a:t>
            </a:r>
            <a:r>
              <a:rPr lang="en-GB" sz="2000" dirty="0">
                <a:solidFill>
                  <a:srgbClr val="C00000"/>
                </a:solidFill>
              </a:rPr>
              <a:t>(</a:t>
            </a:r>
            <a:r>
              <a:rPr lang="en-GB" sz="2000" dirty="0" err="1">
                <a:solidFill>
                  <a:srgbClr val="C00000"/>
                </a:solidFill>
              </a:rPr>
              <a:t>int</a:t>
            </a:r>
            <a:r>
              <a:rPr lang="en-GB" sz="2000" dirty="0">
                <a:solidFill>
                  <a:srgbClr val="C00000"/>
                </a:solidFill>
              </a:rPr>
              <a:t> </a:t>
            </a:r>
            <a:r>
              <a:rPr lang="en-GB" sz="2000" dirty="0" err="1">
                <a:solidFill>
                  <a:srgbClr val="C00000"/>
                </a:solidFill>
              </a:rPr>
              <a:t>a,int</a:t>
            </a:r>
            <a:r>
              <a:rPr lang="en-GB" sz="2000" dirty="0">
                <a:solidFill>
                  <a:srgbClr val="C00000"/>
                </a:solidFill>
              </a:rPr>
              <a:t> b)</a:t>
            </a:r>
          </a:p>
          <a:p>
            <a:r>
              <a:rPr lang="en-GB" sz="2000" dirty="0">
                <a:solidFill>
                  <a:srgbClr val="C00000"/>
                </a:solidFill>
              </a:rPr>
              <a:t>{</a:t>
            </a:r>
          </a:p>
          <a:p>
            <a:r>
              <a:rPr lang="en-GB" sz="2000" dirty="0">
                <a:solidFill>
                  <a:srgbClr val="C00000"/>
                </a:solidFill>
              </a:rPr>
              <a:t>     while(a!=b)</a:t>
            </a:r>
          </a:p>
          <a:p>
            <a:r>
              <a:rPr lang="en-GB" sz="2000" dirty="0">
                <a:solidFill>
                  <a:srgbClr val="C00000"/>
                </a:solidFill>
              </a:rPr>
              <a:t>     {</a:t>
            </a:r>
          </a:p>
          <a:p>
            <a:r>
              <a:rPr lang="en-GB" sz="2000" dirty="0">
                <a:solidFill>
                  <a:srgbClr val="C00000"/>
                </a:solidFill>
              </a:rPr>
              <a:t>          if(a&gt;b)</a:t>
            </a:r>
          </a:p>
          <a:p>
            <a:r>
              <a:rPr lang="en-GB" sz="2000" dirty="0">
                <a:solidFill>
                  <a:srgbClr val="C00000"/>
                </a:solidFill>
              </a:rPr>
              <a:t>              return </a:t>
            </a:r>
            <a:r>
              <a:rPr lang="en-GB" sz="2000" dirty="0" err="1">
                <a:solidFill>
                  <a:srgbClr val="C00000"/>
                </a:solidFill>
              </a:rPr>
              <a:t>findGCD</a:t>
            </a:r>
            <a:r>
              <a:rPr lang="en-GB" sz="2000" dirty="0">
                <a:solidFill>
                  <a:srgbClr val="C00000"/>
                </a:solidFill>
              </a:rPr>
              <a:t>(a-</a:t>
            </a:r>
            <a:r>
              <a:rPr lang="en-GB" sz="2000" dirty="0" err="1">
                <a:solidFill>
                  <a:srgbClr val="C00000"/>
                </a:solidFill>
              </a:rPr>
              <a:t>b,b</a:t>
            </a:r>
            <a:r>
              <a:rPr lang="en-GB" sz="2000" dirty="0">
                <a:solidFill>
                  <a:srgbClr val="C00000"/>
                </a:solidFill>
              </a:rPr>
              <a:t>);</a:t>
            </a:r>
          </a:p>
          <a:p>
            <a:r>
              <a:rPr lang="en-GB" sz="2000" dirty="0">
                <a:solidFill>
                  <a:srgbClr val="C00000"/>
                </a:solidFill>
              </a:rPr>
              <a:t>          else</a:t>
            </a:r>
          </a:p>
          <a:p>
            <a:r>
              <a:rPr lang="en-GB" sz="2000" dirty="0">
                <a:solidFill>
                  <a:srgbClr val="C00000"/>
                </a:solidFill>
              </a:rPr>
              <a:t>             return </a:t>
            </a:r>
            <a:r>
              <a:rPr lang="en-GB" sz="2000" dirty="0" err="1">
                <a:solidFill>
                  <a:srgbClr val="C00000"/>
                </a:solidFill>
              </a:rPr>
              <a:t>findGCD</a:t>
            </a:r>
            <a:r>
              <a:rPr lang="en-GB" sz="2000" dirty="0">
                <a:solidFill>
                  <a:srgbClr val="C00000"/>
                </a:solidFill>
              </a:rPr>
              <a:t>(</a:t>
            </a:r>
            <a:r>
              <a:rPr lang="en-GB" sz="2000" dirty="0" err="1">
                <a:solidFill>
                  <a:srgbClr val="C00000"/>
                </a:solidFill>
              </a:rPr>
              <a:t>a,b</a:t>
            </a:r>
            <a:r>
              <a:rPr lang="en-GB" sz="2000" dirty="0">
                <a:solidFill>
                  <a:srgbClr val="C00000"/>
                </a:solidFill>
              </a:rPr>
              <a:t>-a);</a:t>
            </a:r>
          </a:p>
          <a:p>
            <a:r>
              <a:rPr lang="en-GB" sz="2000" dirty="0">
                <a:solidFill>
                  <a:srgbClr val="C00000"/>
                </a:solidFill>
              </a:rPr>
              <a:t>     }</a:t>
            </a:r>
          </a:p>
          <a:p>
            <a:r>
              <a:rPr lang="en-GB" sz="2000" dirty="0">
                <a:solidFill>
                  <a:srgbClr val="C00000"/>
                </a:solidFill>
              </a:rPr>
              <a:t>     return a;</a:t>
            </a:r>
          </a:p>
          <a:p>
            <a:r>
              <a:rPr lang="en-GB" sz="2000" dirty="0">
                <a:solidFill>
                  <a:srgbClr val="C00000"/>
                </a:solidFill>
              </a:rPr>
              <a:t>}</a:t>
            </a:r>
          </a:p>
        </p:txBody>
      </p:sp>
    </p:spTree>
    <p:extLst>
      <p:ext uri="{BB962C8B-B14F-4D97-AF65-F5344CB8AC3E}">
        <p14:creationId xmlns:p14="http://schemas.microsoft.com/office/powerpoint/2010/main" val="31223548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Recursion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224" y="685800"/>
            <a:ext cx="8893175" cy="1938992"/>
          </a:xfrm>
          <a:prstGeom prst="rect">
            <a:avLst/>
          </a:prstGeom>
        </p:spPr>
        <p:txBody>
          <a:bodyPr wrap="square">
            <a:spAutoFit/>
          </a:bodyPr>
          <a:lstStyle/>
          <a:p>
            <a:r>
              <a:rPr lang="en-GB" sz="2400" b="1" dirty="0">
                <a:latin typeface="Roboto"/>
              </a:rPr>
              <a:t>What is tail recursion</a:t>
            </a:r>
            <a:r>
              <a:rPr lang="en-GB" sz="2400" b="1" dirty="0" smtClean="0">
                <a:latin typeface="Roboto"/>
              </a:rPr>
              <a:t>?</a:t>
            </a:r>
          </a:p>
          <a:p>
            <a:r>
              <a:rPr lang="en-GB" sz="2400" dirty="0"/>
              <a:t/>
            </a:r>
            <a:br>
              <a:rPr lang="en-GB" sz="2400" dirty="0"/>
            </a:br>
            <a:r>
              <a:rPr lang="en-GB" sz="2400" dirty="0">
                <a:latin typeface="Roboto"/>
              </a:rPr>
              <a:t>A recursive function is tail recursive </a:t>
            </a:r>
            <a:r>
              <a:rPr lang="en-GB" sz="2400" dirty="0">
                <a:solidFill>
                  <a:srgbClr val="C00000"/>
                </a:solidFill>
                <a:latin typeface="Roboto"/>
              </a:rPr>
              <a:t>when recursive call is the last thing </a:t>
            </a:r>
            <a:r>
              <a:rPr lang="en-GB" sz="2400" dirty="0">
                <a:latin typeface="Roboto"/>
              </a:rPr>
              <a:t>executed by the function. For example the following </a:t>
            </a:r>
            <a:r>
              <a:rPr lang="en-GB" sz="2400" dirty="0" smtClean="0">
                <a:latin typeface="Roboto"/>
              </a:rPr>
              <a:t>C++ function </a:t>
            </a:r>
            <a:r>
              <a:rPr lang="en-GB" sz="2400" dirty="0">
                <a:latin typeface="Roboto"/>
              </a:rPr>
              <a:t>print() is tail recursive.</a:t>
            </a:r>
            <a:endParaRPr lang="en-GB" sz="2400" dirty="0"/>
          </a:p>
        </p:txBody>
      </p:sp>
      <p:sp>
        <p:nvSpPr>
          <p:cNvPr id="9" name="Rectangle 8"/>
          <p:cNvSpPr/>
          <p:nvPr/>
        </p:nvSpPr>
        <p:spPr>
          <a:xfrm>
            <a:off x="2143124" y="2807990"/>
            <a:ext cx="6391276" cy="3046988"/>
          </a:xfrm>
          <a:prstGeom prst="rect">
            <a:avLst/>
          </a:prstGeom>
        </p:spPr>
        <p:txBody>
          <a:bodyPr wrap="square">
            <a:spAutoFit/>
          </a:bodyPr>
          <a:lstStyle/>
          <a:p>
            <a:r>
              <a:rPr lang="en-GB" sz="2400" dirty="0"/>
              <a:t>void print(</a:t>
            </a:r>
            <a:r>
              <a:rPr lang="en-GB" sz="2400" dirty="0" err="1"/>
              <a:t>int</a:t>
            </a:r>
            <a:r>
              <a:rPr lang="en-GB" sz="2400" dirty="0"/>
              <a:t> n) </a:t>
            </a:r>
          </a:p>
          <a:p>
            <a:r>
              <a:rPr lang="en-GB" sz="2400" dirty="0"/>
              <a:t>{ </a:t>
            </a:r>
          </a:p>
          <a:p>
            <a:r>
              <a:rPr lang="en-GB" sz="2400" dirty="0"/>
              <a:t>    if (n &lt; 0)  return; </a:t>
            </a:r>
          </a:p>
          <a:p>
            <a:r>
              <a:rPr lang="en-GB" sz="2400" dirty="0"/>
              <a:t>    </a:t>
            </a:r>
            <a:r>
              <a:rPr lang="en-GB" sz="2400" dirty="0" err="1"/>
              <a:t>cout</a:t>
            </a:r>
            <a:r>
              <a:rPr lang="en-GB" sz="2400" dirty="0"/>
              <a:t> &lt;&lt; " " &lt;&lt; n; </a:t>
            </a:r>
          </a:p>
          <a:p>
            <a:r>
              <a:rPr lang="en-GB" sz="2400" dirty="0"/>
              <a:t>  </a:t>
            </a:r>
          </a:p>
          <a:p>
            <a:r>
              <a:rPr lang="en-GB" sz="2400" dirty="0"/>
              <a:t>    // The last executed statement is recursive call </a:t>
            </a:r>
          </a:p>
          <a:p>
            <a:r>
              <a:rPr lang="en-GB" sz="2400" dirty="0"/>
              <a:t>    print(n-1); </a:t>
            </a:r>
          </a:p>
          <a:p>
            <a:r>
              <a:rPr lang="en-GB" sz="2400" dirty="0"/>
              <a:t>}</a:t>
            </a:r>
          </a:p>
        </p:txBody>
      </p:sp>
    </p:spTree>
    <p:extLst>
      <p:ext uri="{BB962C8B-B14F-4D97-AF65-F5344CB8AC3E}">
        <p14:creationId xmlns:p14="http://schemas.microsoft.com/office/powerpoint/2010/main" val="2153775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Recursion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52400" y="589912"/>
            <a:ext cx="8812258" cy="1569660"/>
          </a:xfrm>
          <a:prstGeom prst="rect">
            <a:avLst/>
          </a:prstGeom>
        </p:spPr>
        <p:txBody>
          <a:bodyPr wrap="square">
            <a:spAutoFit/>
          </a:bodyPr>
          <a:lstStyle/>
          <a:p>
            <a:r>
              <a:rPr lang="en-GB" sz="2400" b="1" dirty="0">
                <a:solidFill>
                  <a:srgbClr val="C00000"/>
                </a:solidFill>
                <a:latin typeface="urw-din"/>
              </a:rPr>
              <a:t>Why </a:t>
            </a:r>
            <a:r>
              <a:rPr lang="en-GB" sz="2400" b="1" dirty="0" smtClean="0">
                <a:solidFill>
                  <a:srgbClr val="C00000"/>
                </a:solidFill>
                <a:latin typeface="urw-din"/>
              </a:rPr>
              <a:t>Overflow </a:t>
            </a:r>
            <a:r>
              <a:rPr lang="en-GB" sz="2400" b="1" dirty="0">
                <a:solidFill>
                  <a:srgbClr val="C00000"/>
                </a:solidFill>
                <a:latin typeface="urw-din"/>
              </a:rPr>
              <a:t>error occurs in recursion?</a:t>
            </a:r>
            <a:r>
              <a:rPr lang="en-GB" sz="2400" dirty="0">
                <a:solidFill>
                  <a:srgbClr val="C00000"/>
                </a:solidFill>
                <a:latin typeface="urw-din"/>
              </a:rPr>
              <a:t> </a:t>
            </a:r>
            <a:r>
              <a:rPr lang="en-GB" sz="2400" dirty="0"/>
              <a:t/>
            </a:r>
            <a:br>
              <a:rPr lang="en-GB" sz="2400" dirty="0"/>
            </a:br>
            <a:r>
              <a:rPr lang="en-GB" sz="2400" dirty="0">
                <a:latin typeface="urw-din"/>
              </a:rPr>
              <a:t>If the base case is not reached or not defined, then the stack overflow problem may arise. Let us take an example to understand this.</a:t>
            </a:r>
            <a:endParaRPr lang="en-GB" sz="2400" dirty="0"/>
          </a:p>
        </p:txBody>
      </p:sp>
      <p:sp>
        <p:nvSpPr>
          <p:cNvPr id="10" name="Rectangle 9"/>
          <p:cNvSpPr/>
          <p:nvPr/>
        </p:nvSpPr>
        <p:spPr>
          <a:xfrm>
            <a:off x="4164058" y="2667000"/>
            <a:ext cx="4953000" cy="3046988"/>
          </a:xfrm>
          <a:prstGeom prst="rect">
            <a:avLst/>
          </a:prstGeom>
          <a:solidFill>
            <a:schemeClr val="accent6">
              <a:lumMod val="40000"/>
              <a:lumOff val="60000"/>
            </a:schemeClr>
          </a:solidFill>
        </p:spPr>
        <p:txBody>
          <a:bodyPr wrap="square">
            <a:spAutoFit/>
          </a:bodyPr>
          <a:lstStyle/>
          <a:p>
            <a:r>
              <a:rPr lang="en-GB" sz="2400" dirty="0" err="1"/>
              <a:t>int</a:t>
            </a:r>
            <a:r>
              <a:rPr lang="en-GB" sz="2400" dirty="0"/>
              <a:t> fact(</a:t>
            </a:r>
            <a:r>
              <a:rPr lang="en-GB" sz="2400" dirty="0" err="1"/>
              <a:t>int</a:t>
            </a:r>
            <a:r>
              <a:rPr lang="en-GB" sz="2400" dirty="0"/>
              <a:t> n)</a:t>
            </a:r>
          </a:p>
          <a:p>
            <a:r>
              <a:rPr lang="en-GB" sz="2400" dirty="0"/>
              <a:t>{</a:t>
            </a:r>
          </a:p>
          <a:p>
            <a:r>
              <a:rPr lang="en-GB" sz="2400" dirty="0"/>
              <a:t>    </a:t>
            </a:r>
            <a:r>
              <a:rPr lang="en-GB" sz="2000" dirty="0"/>
              <a:t>// wrong base case (it may </a:t>
            </a:r>
            <a:r>
              <a:rPr lang="en-GB" sz="2000" dirty="0" smtClean="0"/>
              <a:t>cause overflow</a:t>
            </a:r>
            <a:r>
              <a:rPr lang="en-GB" sz="2000" dirty="0"/>
              <a:t>).</a:t>
            </a:r>
          </a:p>
          <a:p>
            <a:r>
              <a:rPr lang="en-GB" sz="2400" dirty="0"/>
              <a:t>    if (n == 100) </a:t>
            </a:r>
          </a:p>
          <a:p>
            <a:r>
              <a:rPr lang="en-GB" sz="2400" dirty="0"/>
              <a:t>        return 1</a:t>
            </a:r>
            <a:r>
              <a:rPr lang="en-GB" sz="2400" dirty="0" smtClean="0"/>
              <a:t>;</a:t>
            </a:r>
            <a:endParaRPr lang="en-GB" sz="2400" dirty="0"/>
          </a:p>
          <a:p>
            <a:r>
              <a:rPr lang="en-GB" sz="2400" dirty="0"/>
              <a:t>    else</a:t>
            </a:r>
          </a:p>
          <a:p>
            <a:r>
              <a:rPr lang="en-GB" sz="2400" dirty="0"/>
              <a:t>        return n*fact(n-1);</a:t>
            </a:r>
          </a:p>
          <a:p>
            <a:r>
              <a:rPr lang="en-GB" sz="2400" dirty="0"/>
              <a:t>}</a:t>
            </a:r>
          </a:p>
        </p:txBody>
      </p:sp>
      <p:sp>
        <p:nvSpPr>
          <p:cNvPr id="11" name="Rectangle 10"/>
          <p:cNvSpPr/>
          <p:nvPr/>
        </p:nvSpPr>
        <p:spPr>
          <a:xfrm>
            <a:off x="152400" y="2745260"/>
            <a:ext cx="3366271" cy="3170099"/>
          </a:xfrm>
          <a:prstGeom prst="rect">
            <a:avLst/>
          </a:prstGeom>
        </p:spPr>
        <p:txBody>
          <a:bodyPr wrap="square">
            <a:spAutoFit/>
          </a:bodyPr>
          <a:lstStyle/>
          <a:p>
            <a:pPr algn="just"/>
            <a:r>
              <a:rPr lang="en-GB" sz="2000" dirty="0">
                <a:latin typeface="urw-din"/>
              </a:rPr>
              <a:t>If fact(10) is called, it will call fact(9), fact(8), fact(7) and so on but the number will never reach 100. So, the base case is not reached. If the memory is exhausted by these functions on the stack, it will cause a stack overflow error. </a:t>
            </a:r>
            <a:endParaRPr lang="en-GB" sz="2000" dirty="0"/>
          </a:p>
        </p:txBody>
      </p:sp>
    </p:spTree>
    <p:extLst>
      <p:ext uri="{BB962C8B-B14F-4D97-AF65-F5344CB8AC3E}">
        <p14:creationId xmlns:p14="http://schemas.microsoft.com/office/powerpoint/2010/main" val="1068751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Recursion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36108" y="1224249"/>
            <a:ext cx="9020984" cy="5257800"/>
          </a:xfrm>
          <a:prstGeom prst="rect">
            <a:avLst/>
          </a:prstGeom>
        </p:spPr>
      </p:pic>
      <p:sp>
        <p:nvSpPr>
          <p:cNvPr id="10" name="Rectangle 9"/>
          <p:cNvSpPr/>
          <p:nvPr/>
        </p:nvSpPr>
        <p:spPr>
          <a:xfrm>
            <a:off x="39967" y="529355"/>
            <a:ext cx="2250616" cy="523220"/>
          </a:xfrm>
          <a:prstGeom prst="rect">
            <a:avLst/>
          </a:prstGeom>
        </p:spPr>
        <p:txBody>
          <a:bodyPr wrap="none">
            <a:spAutoFit/>
          </a:bodyPr>
          <a:lstStyle/>
          <a:p>
            <a:r>
              <a:rPr lang="en-GB" sz="2800" dirty="0">
                <a:solidFill>
                  <a:srgbClr val="FF0000"/>
                </a:solidFill>
              </a:rPr>
              <a:t>Binary Search </a:t>
            </a:r>
          </a:p>
        </p:txBody>
      </p:sp>
    </p:spTree>
    <p:extLst>
      <p:ext uri="{BB962C8B-B14F-4D97-AF65-F5344CB8AC3E}">
        <p14:creationId xmlns:p14="http://schemas.microsoft.com/office/powerpoint/2010/main" val="29529517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Recursion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6200" y="566698"/>
            <a:ext cx="4981575" cy="4216539"/>
          </a:xfrm>
          <a:prstGeom prst="rect">
            <a:avLst/>
          </a:prstGeom>
        </p:spPr>
        <p:txBody>
          <a:bodyPr wrap="square">
            <a:spAutoFit/>
          </a:bodyPr>
          <a:lstStyle/>
          <a:p>
            <a:r>
              <a:rPr lang="en-GB" sz="3200" dirty="0">
                <a:solidFill>
                  <a:srgbClr val="FF0000"/>
                </a:solidFill>
              </a:rPr>
              <a:t>/* Recursive Linear Search */</a:t>
            </a:r>
          </a:p>
          <a:p>
            <a:r>
              <a:rPr lang="en-GB" sz="2000" dirty="0"/>
              <a:t>#include&lt;</a:t>
            </a:r>
            <a:r>
              <a:rPr lang="en-GB" sz="2000" dirty="0" err="1"/>
              <a:t>stdio.h</a:t>
            </a:r>
            <a:r>
              <a:rPr lang="en-GB" sz="2000" dirty="0"/>
              <a:t>&gt;</a:t>
            </a:r>
          </a:p>
          <a:p>
            <a:r>
              <a:rPr lang="en-GB" sz="2000" dirty="0" err="1"/>
              <a:t>int</a:t>
            </a:r>
            <a:r>
              <a:rPr lang="en-GB" sz="2000" dirty="0"/>
              <a:t> </a:t>
            </a:r>
            <a:r>
              <a:rPr lang="en-GB" sz="2000" dirty="0" err="1"/>
              <a:t>recSearch</a:t>
            </a:r>
            <a:r>
              <a:rPr lang="en-GB" sz="2000" dirty="0"/>
              <a:t>(</a:t>
            </a:r>
            <a:r>
              <a:rPr lang="en-GB" sz="2000" dirty="0" err="1"/>
              <a:t>int</a:t>
            </a:r>
            <a:r>
              <a:rPr lang="en-GB" sz="2000" dirty="0"/>
              <a:t> </a:t>
            </a:r>
            <a:r>
              <a:rPr lang="en-GB" sz="2000" dirty="0" err="1"/>
              <a:t>arr</a:t>
            </a:r>
            <a:r>
              <a:rPr lang="en-GB" sz="2000" dirty="0"/>
              <a:t>[], </a:t>
            </a:r>
            <a:r>
              <a:rPr lang="en-GB" sz="2000" dirty="0" err="1"/>
              <a:t>int</a:t>
            </a:r>
            <a:r>
              <a:rPr lang="en-GB" sz="2000" dirty="0"/>
              <a:t> l, </a:t>
            </a:r>
            <a:r>
              <a:rPr lang="en-GB" sz="2000" dirty="0" err="1"/>
              <a:t>int</a:t>
            </a:r>
            <a:r>
              <a:rPr lang="en-GB" sz="2000" dirty="0"/>
              <a:t> r, </a:t>
            </a:r>
            <a:r>
              <a:rPr lang="en-GB" sz="2000" dirty="0" err="1"/>
              <a:t>int</a:t>
            </a:r>
            <a:r>
              <a:rPr lang="en-GB" sz="2000" dirty="0"/>
              <a:t> x)</a:t>
            </a:r>
          </a:p>
          <a:p>
            <a:r>
              <a:rPr lang="en-GB" sz="2000" dirty="0"/>
              <a:t>{</a:t>
            </a:r>
          </a:p>
          <a:p>
            <a:r>
              <a:rPr lang="en-GB" sz="2000" dirty="0"/>
              <a:t>    if (r &lt; l)</a:t>
            </a:r>
          </a:p>
          <a:p>
            <a:r>
              <a:rPr lang="en-GB" sz="2000" dirty="0"/>
              <a:t>        return -1;</a:t>
            </a:r>
          </a:p>
          <a:p>
            <a:r>
              <a:rPr lang="en-GB" sz="2000" dirty="0"/>
              <a:t>    if (</a:t>
            </a:r>
            <a:r>
              <a:rPr lang="en-GB" sz="2000" dirty="0" err="1"/>
              <a:t>arr</a:t>
            </a:r>
            <a:r>
              <a:rPr lang="en-GB" sz="2000" dirty="0"/>
              <a:t>[l] == x)</a:t>
            </a:r>
          </a:p>
          <a:p>
            <a:r>
              <a:rPr lang="en-GB" sz="2000" dirty="0"/>
              <a:t>        return l;</a:t>
            </a:r>
          </a:p>
          <a:p>
            <a:r>
              <a:rPr lang="en-GB" sz="2000" dirty="0"/>
              <a:t>    if (</a:t>
            </a:r>
            <a:r>
              <a:rPr lang="en-GB" sz="2000" dirty="0" err="1"/>
              <a:t>arr</a:t>
            </a:r>
            <a:r>
              <a:rPr lang="en-GB" sz="2000" dirty="0"/>
              <a:t>[r] == x)</a:t>
            </a:r>
          </a:p>
          <a:p>
            <a:r>
              <a:rPr lang="en-GB" sz="2000" dirty="0"/>
              <a:t>        return r;</a:t>
            </a:r>
          </a:p>
          <a:p>
            <a:r>
              <a:rPr lang="en-GB" sz="2000" dirty="0"/>
              <a:t>    return </a:t>
            </a:r>
            <a:r>
              <a:rPr lang="en-GB" sz="2000" dirty="0" err="1"/>
              <a:t>recSearch</a:t>
            </a:r>
            <a:r>
              <a:rPr lang="en-GB" sz="2000" dirty="0"/>
              <a:t>(</a:t>
            </a:r>
            <a:r>
              <a:rPr lang="en-GB" sz="2000" dirty="0" err="1"/>
              <a:t>arr</a:t>
            </a:r>
            <a:r>
              <a:rPr lang="en-GB" sz="2000" dirty="0"/>
              <a:t>, l+1, r-1, x);</a:t>
            </a:r>
          </a:p>
          <a:p>
            <a:r>
              <a:rPr lang="en-GB" sz="2000" dirty="0"/>
              <a:t>}</a:t>
            </a:r>
          </a:p>
          <a:p>
            <a:endParaRPr lang="en-GB" sz="1600" dirty="0"/>
          </a:p>
        </p:txBody>
      </p:sp>
      <p:sp>
        <p:nvSpPr>
          <p:cNvPr id="5" name="Rectangle 4"/>
          <p:cNvSpPr/>
          <p:nvPr/>
        </p:nvSpPr>
        <p:spPr>
          <a:xfrm>
            <a:off x="3733800" y="2982744"/>
            <a:ext cx="5524500" cy="3416320"/>
          </a:xfrm>
          <a:prstGeom prst="rect">
            <a:avLst/>
          </a:prstGeom>
        </p:spPr>
        <p:txBody>
          <a:bodyPr wrap="square">
            <a:spAutoFit/>
          </a:bodyPr>
          <a:lstStyle/>
          <a:p>
            <a:r>
              <a:rPr lang="en-GB" dirty="0" err="1"/>
              <a:t>int</a:t>
            </a:r>
            <a:r>
              <a:rPr lang="en-GB" dirty="0"/>
              <a:t> main()</a:t>
            </a:r>
          </a:p>
          <a:p>
            <a:r>
              <a:rPr lang="en-GB" dirty="0"/>
              <a:t>{</a:t>
            </a:r>
          </a:p>
          <a:p>
            <a:r>
              <a:rPr lang="en-GB" dirty="0"/>
              <a:t>    </a:t>
            </a:r>
            <a:r>
              <a:rPr lang="en-GB" dirty="0" err="1"/>
              <a:t>int</a:t>
            </a:r>
            <a:r>
              <a:rPr lang="en-GB" dirty="0"/>
              <a:t> </a:t>
            </a:r>
            <a:r>
              <a:rPr lang="en-GB" dirty="0" err="1"/>
              <a:t>arr</a:t>
            </a:r>
            <a:r>
              <a:rPr lang="en-GB" dirty="0"/>
              <a:t>[] = {12, 34, 54, 2, 3}, </a:t>
            </a:r>
            <a:r>
              <a:rPr lang="en-GB" dirty="0" err="1"/>
              <a:t>i</a:t>
            </a:r>
            <a:r>
              <a:rPr lang="en-GB" dirty="0"/>
              <a:t>;</a:t>
            </a:r>
          </a:p>
          <a:p>
            <a:r>
              <a:rPr lang="en-GB" dirty="0"/>
              <a:t>    </a:t>
            </a:r>
            <a:r>
              <a:rPr lang="en-GB" dirty="0" err="1"/>
              <a:t>int</a:t>
            </a:r>
            <a:r>
              <a:rPr lang="en-GB" dirty="0"/>
              <a:t> n = </a:t>
            </a:r>
            <a:r>
              <a:rPr lang="en-GB" dirty="0" err="1"/>
              <a:t>sizeof</a:t>
            </a:r>
            <a:r>
              <a:rPr lang="en-GB" dirty="0"/>
              <a:t>(</a:t>
            </a:r>
            <a:r>
              <a:rPr lang="en-GB" dirty="0" err="1"/>
              <a:t>arr</a:t>
            </a:r>
            <a:r>
              <a:rPr lang="en-GB" dirty="0"/>
              <a:t>)/</a:t>
            </a:r>
            <a:r>
              <a:rPr lang="en-GB" dirty="0" err="1"/>
              <a:t>sizeof</a:t>
            </a:r>
            <a:r>
              <a:rPr lang="en-GB" dirty="0"/>
              <a:t>(</a:t>
            </a:r>
            <a:r>
              <a:rPr lang="en-GB" dirty="0" err="1"/>
              <a:t>arr</a:t>
            </a:r>
            <a:r>
              <a:rPr lang="en-GB" dirty="0"/>
              <a:t>[0]);</a:t>
            </a:r>
          </a:p>
          <a:p>
            <a:r>
              <a:rPr lang="en-GB" dirty="0"/>
              <a:t>    </a:t>
            </a:r>
            <a:r>
              <a:rPr lang="en-GB" dirty="0" err="1"/>
              <a:t>int</a:t>
            </a:r>
            <a:r>
              <a:rPr lang="en-GB" dirty="0"/>
              <a:t> x = 3;</a:t>
            </a:r>
          </a:p>
          <a:p>
            <a:r>
              <a:rPr lang="en-GB" dirty="0"/>
              <a:t>    </a:t>
            </a:r>
            <a:r>
              <a:rPr lang="en-GB" dirty="0" err="1"/>
              <a:t>int</a:t>
            </a:r>
            <a:r>
              <a:rPr lang="en-GB" dirty="0"/>
              <a:t> index = </a:t>
            </a:r>
            <a:r>
              <a:rPr lang="en-GB" dirty="0" err="1"/>
              <a:t>recSearch</a:t>
            </a:r>
            <a:r>
              <a:rPr lang="en-GB" dirty="0"/>
              <a:t>(</a:t>
            </a:r>
            <a:r>
              <a:rPr lang="en-GB" dirty="0" err="1"/>
              <a:t>arr</a:t>
            </a:r>
            <a:r>
              <a:rPr lang="en-GB" dirty="0"/>
              <a:t>, 0, n-1, x);</a:t>
            </a:r>
          </a:p>
          <a:p>
            <a:r>
              <a:rPr lang="en-GB" dirty="0"/>
              <a:t>    if (index != -1)</a:t>
            </a:r>
          </a:p>
          <a:p>
            <a:r>
              <a:rPr lang="en-GB" dirty="0"/>
              <a:t>        </a:t>
            </a:r>
            <a:r>
              <a:rPr lang="en-GB" dirty="0" err="1"/>
              <a:t>printf</a:t>
            </a:r>
            <a:r>
              <a:rPr lang="en-GB" dirty="0"/>
              <a:t>("Element %d is present at index %d", x, index);</a:t>
            </a:r>
          </a:p>
          <a:p>
            <a:r>
              <a:rPr lang="en-GB" dirty="0"/>
              <a:t>    else</a:t>
            </a:r>
          </a:p>
          <a:p>
            <a:r>
              <a:rPr lang="en-GB" dirty="0"/>
              <a:t>        </a:t>
            </a:r>
            <a:r>
              <a:rPr lang="en-GB" dirty="0" err="1"/>
              <a:t>printf</a:t>
            </a:r>
            <a:r>
              <a:rPr lang="en-GB" dirty="0"/>
              <a:t>("Element %d is not present", x);</a:t>
            </a:r>
          </a:p>
          <a:p>
            <a:r>
              <a:rPr lang="en-GB" dirty="0"/>
              <a:t>    return 0;</a:t>
            </a:r>
          </a:p>
          <a:p>
            <a:r>
              <a:rPr lang="en-GB" dirty="0"/>
              <a:t>}</a:t>
            </a:r>
          </a:p>
        </p:txBody>
      </p:sp>
    </p:spTree>
    <p:extLst>
      <p:ext uri="{BB962C8B-B14F-4D97-AF65-F5344CB8AC3E}">
        <p14:creationId xmlns:p14="http://schemas.microsoft.com/office/powerpoint/2010/main" val="3323998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as-IN" sz="3000" b="1" dirty="0">
                <a:latin typeface="Times New Roman" panose="02020603050405020304" pitchFamily="18" charset="0"/>
                <a:cs typeface="Times New Roman" panose="02020603050405020304" pitchFamily="18" charset="0"/>
              </a:rPr>
              <a:t>রিকার্সিভ </a:t>
            </a:r>
            <a:r>
              <a:rPr lang="as-IN" sz="3000" b="1" dirty="0" smtClean="0">
                <a:latin typeface="Times New Roman" panose="02020603050405020304" pitchFamily="18" charset="0"/>
                <a:cs typeface="Times New Roman" panose="02020603050405020304" pitchFamily="18" charset="0"/>
              </a:rPr>
              <a:t>ফাংশন</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5458" y="1371600"/>
            <a:ext cx="8839200" cy="2862322"/>
          </a:xfrm>
          <a:prstGeom prst="rect">
            <a:avLst/>
          </a:prstGeom>
        </p:spPr>
        <p:txBody>
          <a:bodyPr wrap="square">
            <a:spAutoFit/>
          </a:bodyPr>
          <a:lstStyle/>
          <a:p>
            <a:pPr marL="285750" indent="-285750">
              <a:buFont typeface="Arial" panose="020B0604020202020204" pitchFamily="34" charset="0"/>
              <a:buChar char="•"/>
            </a:pPr>
            <a:r>
              <a:rPr lang="en-GB" dirty="0"/>
              <a:t>https://hellohasan.com/2016/11/11/%e0%a6%b0%e0%a6%bf%e0%a6%95%e0%a6%be%e0%a6%b0%e0%a7%8d%e0%a6%b8%e0%a6%bf%e0%a6%ad-%e0%a6%ab%e0%a6%be%e0%a6%82%e0%a6%b6%e0%a6%a8-recursive-function-recursion/?</a:t>
            </a:r>
            <a:r>
              <a:rPr lang="en-GB" dirty="0" smtClean="0"/>
              <a:t>relatedposts_hit=1&amp;relatedposts_origin=2261&amp;relatedposts_position=2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hlinkClick r:id="rId2"/>
              </a:rPr>
              <a:t>https://jakir.me/%E0%A6%B0%E0%A6%BF%E0%A6%95%E0%A6%BE%E0%A6%B0%E0%A6%B6%E0%A6%A8-recursion</a:t>
            </a:r>
            <a:r>
              <a:rPr lang="en-GB" dirty="0" smtClean="0">
                <a:hlinkClick r:id="rId2"/>
              </a:rPr>
              <a:t>/</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a:hlinkClick r:id="rId3"/>
              </a:rPr>
              <a:t>http://www.shafaetsplanet.com/?</a:t>
            </a:r>
            <a:r>
              <a:rPr lang="en-GB" dirty="0" smtClean="0">
                <a:hlinkClick r:id="rId3"/>
              </a:rPr>
              <a:t>p=1022</a:t>
            </a:r>
            <a:endParaRPr lang="en-GB"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014379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 Recursion</a:t>
            </a: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553998"/>
            <a:ext cx="9124950" cy="6197007"/>
          </a:xfrm>
          <a:prstGeom prst="rect">
            <a:avLst/>
          </a:prstGeom>
        </p:spPr>
      </p:pic>
    </p:spTree>
    <p:extLst>
      <p:ext uri="{BB962C8B-B14F-4D97-AF65-F5344CB8AC3E}">
        <p14:creationId xmlns:p14="http://schemas.microsoft.com/office/powerpoint/2010/main" val="24033563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Recursion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57200" y="1733719"/>
            <a:ext cx="8001000" cy="2893100"/>
          </a:xfrm>
          <a:prstGeom prst="rect">
            <a:avLst/>
          </a:prstGeom>
        </p:spPr>
        <p:txBody>
          <a:bodyPr wrap="square">
            <a:spAutoFit/>
          </a:bodyPr>
          <a:lstStyle/>
          <a:p>
            <a:r>
              <a:rPr lang="en-GB" sz="2800" dirty="0" smtClean="0">
                <a:solidFill>
                  <a:srgbClr val="FF0000"/>
                </a:solidFill>
              </a:rPr>
              <a:t>Easy Problems:</a:t>
            </a:r>
          </a:p>
          <a:p>
            <a:pPr marL="285750" indent="-285750">
              <a:buFont typeface="Arial" panose="020B0604020202020204" pitchFamily="34" charset="0"/>
              <a:buChar char="•"/>
            </a:pPr>
            <a:r>
              <a:rPr lang="en-GB" dirty="0" smtClean="0">
                <a:hlinkClick r:id="rId2"/>
              </a:rPr>
              <a:t>http</a:t>
            </a:r>
            <a:r>
              <a:rPr lang="en-GB" dirty="0">
                <a:hlinkClick r:id="rId2"/>
              </a:rPr>
              <a:t>://</a:t>
            </a:r>
            <a:r>
              <a:rPr lang="en-GB" dirty="0" smtClean="0">
                <a:hlinkClick r:id="rId2"/>
              </a:rPr>
              <a:t>zobayer.blogspot.com/2009/12/cse-102-practice-recursions.html</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r>
              <a:rPr lang="en-GB" sz="2800" dirty="0" smtClean="0">
                <a:solidFill>
                  <a:srgbClr val="FF0000"/>
                </a:solidFill>
              </a:rPr>
              <a:t>Medium+ Hard Problems</a:t>
            </a:r>
            <a:r>
              <a:rPr lang="en-GB" sz="2800" dirty="0">
                <a:solidFill>
                  <a:srgbClr val="FF0000"/>
                </a:solidFill>
              </a:rPr>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https</a:t>
            </a:r>
            <a:r>
              <a:rPr lang="en-GB" dirty="0"/>
              <a:t>://www.techiedelight.com/recursion-practice-problems-with-solutions/#:~:text=Recursion%20is%20a%20problem%2Dsolving,subproblem%20having%20a%20trivial%20solution.</a:t>
            </a:r>
          </a:p>
        </p:txBody>
      </p:sp>
      <p:sp>
        <p:nvSpPr>
          <p:cNvPr id="9" name="Rectangle 8"/>
          <p:cNvSpPr/>
          <p:nvPr/>
        </p:nvSpPr>
        <p:spPr>
          <a:xfrm>
            <a:off x="535579" y="936048"/>
            <a:ext cx="6465296" cy="523220"/>
          </a:xfrm>
          <a:prstGeom prst="rect">
            <a:avLst/>
          </a:prstGeom>
        </p:spPr>
        <p:txBody>
          <a:bodyPr wrap="none">
            <a:spAutoFit/>
          </a:bodyPr>
          <a:lstStyle/>
          <a:p>
            <a:r>
              <a:rPr lang="en-GB" sz="2800" dirty="0">
                <a:solidFill>
                  <a:srgbClr val="FF0000"/>
                </a:solidFill>
              </a:rPr>
              <a:t>Recursion Practice Problems with Solutions</a:t>
            </a:r>
          </a:p>
        </p:txBody>
      </p:sp>
    </p:spTree>
    <p:extLst>
      <p:ext uri="{BB962C8B-B14F-4D97-AF65-F5344CB8AC3E}">
        <p14:creationId xmlns:p14="http://schemas.microsoft.com/office/powerpoint/2010/main" val="16285242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xmlns=""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xmlns="" id="{773FF661-2A93-455E-BE22-2838481CC809}"/>
              </a:ext>
            </a:extLst>
          </p:cNvPr>
          <p:cNvSpPr>
            <a:spLocks noGrp="1"/>
          </p:cNvSpPr>
          <p:nvPr>
            <p:ph type="dt" sz="half" idx="10"/>
          </p:nvPr>
        </p:nvSpPr>
        <p:spPr/>
        <p:txBody>
          <a:bodyPr/>
          <a:lstStyle/>
          <a:p>
            <a:fld id="{A7BE2546-02E8-4889-90BF-2283B0D02777}" type="datetime5">
              <a:rPr lang="en-US" smtClean="0"/>
              <a:t>17-Jan-22</a:t>
            </a:fld>
            <a:endParaRPr lang="en-US" dirty="0"/>
          </a:p>
        </p:txBody>
      </p:sp>
      <p:sp>
        <p:nvSpPr>
          <p:cNvPr id="4" name="Slide Number Placeholder 3">
            <a:extLst>
              <a:ext uri="{FF2B5EF4-FFF2-40B4-BE49-F238E27FC236}">
                <a16:creationId xmlns:a16="http://schemas.microsoft.com/office/drawing/2014/main" xmlns="" id="{74C32DBB-99E4-4868-92CA-A8BD5B863A62}"/>
              </a:ext>
            </a:extLst>
          </p:cNvPr>
          <p:cNvSpPr>
            <a:spLocks noGrp="1"/>
          </p:cNvSpPr>
          <p:nvPr>
            <p:ph type="sldNum" sz="quarter" idx="12"/>
          </p:nvPr>
        </p:nvSpPr>
        <p:spPr/>
        <p:txBody>
          <a:bodyPr/>
          <a:lstStyle/>
          <a:p>
            <a:fld id="{BC490F8C-3D0D-4DB1-B2BD-1525EA5CE111}" type="slidenum">
              <a:rPr lang="en-US" smtClean="0"/>
              <a:pPr/>
              <a:t>31</a:t>
            </a:fld>
            <a:endParaRPr lang="en-US"/>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 Recursion</a:t>
            </a: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8600" y="778686"/>
            <a:ext cx="8686800" cy="954107"/>
          </a:xfrm>
          <a:prstGeom prst="rect">
            <a:avLst/>
          </a:prstGeom>
        </p:spPr>
        <p:txBody>
          <a:bodyPr wrap="square">
            <a:spAutoFit/>
          </a:bodyPr>
          <a:lstStyle/>
          <a:p>
            <a:r>
              <a:rPr lang="en-GB" sz="2800" dirty="0"/>
              <a:t>A function that </a:t>
            </a:r>
            <a:r>
              <a:rPr lang="en-GB" sz="2800" b="1" dirty="0">
                <a:solidFill>
                  <a:srgbClr val="FF0000"/>
                </a:solidFill>
              </a:rPr>
              <a:t>calls itself </a:t>
            </a:r>
            <a:r>
              <a:rPr lang="en-GB" sz="2800" dirty="0"/>
              <a:t>is known as a recursive function. And, this technique is known as recursion.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810197"/>
            <a:ext cx="5726779" cy="4810494"/>
          </a:xfrm>
          <a:prstGeom prst="rect">
            <a:avLst/>
          </a:prstGeom>
        </p:spPr>
      </p:pic>
    </p:spTree>
    <p:extLst>
      <p:ext uri="{BB962C8B-B14F-4D97-AF65-F5344CB8AC3E}">
        <p14:creationId xmlns:p14="http://schemas.microsoft.com/office/powerpoint/2010/main" val="1115964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latin typeface="Times New Roman" panose="02020603050405020304" pitchFamily="18" charset="0"/>
                <a:cs typeface="Times New Roman" panose="02020603050405020304" pitchFamily="18" charset="0"/>
              </a:rPr>
              <a:t>Sum of Natural Numbers Using Recursion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28600" y="1613549"/>
            <a:ext cx="5105400" cy="3785652"/>
          </a:xfrm>
          <a:prstGeom prst="rect">
            <a:avLst/>
          </a:prstGeom>
        </p:spPr>
        <p:txBody>
          <a:bodyPr wrap="square">
            <a:spAutoFit/>
          </a:bodyPr>
          <a:lstStyle/>
          <a:p>
            <a:r>
              <a:rPr lang="en-GB" sz="2400" dirty="0"/>
              <a:t>#include &lt;</a:t>
            </a:r>
            <a:r>
              <a:rPr lang="en-GB" sz="2400" dirty="0" err="1"/>
              <a:t>stdio.h</a:t>
            </a:r>
            <a:r>
              <a:rPr lang="en-GB" sz="2400" dirty="0"/>
              <a:t>&gt;</a:t>
            </a:r>
          </a:p>
          <a:p>
            <a:r>
              <a:rPr lang="en-GB" sz="2400" dirty="0" err="1"/>
              <a:t>int</a:t>
            </a:r>
            <a:r>
              <a:rPr lang="en-GB" sz="2400" dirty="0"/>
              <a:t> sum(</a:t>
            </a:r>
            <a:r>
              <a:rPr lang="en-GB" sz="2400" dirty="0" err="1"/>
              <a:t>int</a:t>
            </a:r>
            <a:r>
              <a:rPr lang="en-GB" sz="2400" dirty="0"/>
              <a:t> </a:t>
            </a:r>
            <a:r>
              <a:rPr lang="en-GB" sz="2400" dirty="0" err="1"/>
              <a:t>num</a:t>
            </a:r>
            <a:r>
              <a:rPr lang="en-GB" sz="2400" dirty="0"/>
              <a:t>)</a:t>
            </a:r>
          </a:p>
          <a:p>
            <a:r>
              <a:rPr lang="en-GB" sz="2400" dirty="0"/>
              <a:t>{</a:t>
            </a:r>
          </a:p>
          <a:p>
            <a:r>
              <a:rPr lang="en-GB" sz="2400" dirty="0"/>
              <a:t>    if (</a:t>
            </a:r>
            <a:r>
              <a:rPr lang="en-GB" sz="2400" dirty="0" err="1"/>
              <a:t>num</a:t>
            </a:r>
            <a:r>
              <a:rPr lang="en-GB" sz="2400" dirty="0"/>
              <a:t>!=0)</a:t>
            </a:r>
          </a:p>
          <a:p>
            <a:r>
              <a:rPr lang="en-GB" sz="2400" dirty="0"/>
              <a:t>return </a:t>
            </a:r>
            <a:r>
              <a:rPr lang="en-GB" sz="2400" dirty="0" err="1"/>
              <a:t>num</a:t>
            </a:r>
            <a:r>
              <a:rPr lang="en-GB" sz="2400" dirty="0"/>
              <a:t> + sum(num-1);</a:t>
            </a:r>
          </a:p>
          <a:p>
            <a:r>
              <a:rPr lang="en-GB" sz="2400" dirty="0"/>
              <a:t>    else</a:t>
            </a:r>
          </a:p>
          <a:p>
            <a:r>
              <a:rPr lang="en-GB" sz="2400" dirty="0"/>
              <a:t>        return </a:t>
            </a:r>
            <a:r>
              <a:rPr lang="en-GB" sz="2400" dirty="0" err="1"/>
              <a:t>num</a:t>
            </a:r>
            <a:r>
              <a:rPr lang="en-GB" sz="2400" dirty="0"/>
              <a:t>;</a:t>
            </a:r>
          </a:p>
          <a:p>
            <a:r>
              <a:rPr lang="en-GB" sz="2400" dirty="0"/>
              <a:t>}</a:t>
            </a:r>
          </a:p>
          <a:p>
            <a:endParaRPr lang="en-GB" sz="2400" dirty="0"/>
          </a:p>
          <a:p>
            <a:endParaRPr lang="en-GB" sz="2400" dirty="0"/>
          </a:p>
        </p:txBody>
      </p:sp>
      <p:sp>
        <p:nvSpPr>
          <p:cNvPr id="4" name="Rectangle 3"/>
          <p:cNvSpPr/>
          <p:nvPr/>
        </p:nvSpPr>
        <p:spPr>
          <a:xfrm>
            <a:off x="4430758" y="1472109"/>
            <a:ext cx="4800600" cy="3416320"/>
          </a:xfrm>
          <a:prstGeom prst="rect">
            <a:avLst/>
          </a:prstGeom>
        </p:spPr>
        <p:txBody>
          <a:bodyPr wrap="square">
            <a:spAutoFit/>
          </a:bodyPr>
          <a:lstStyle/>
          <a:p>
            <a:r>
              <a:rPr lang="en-GB" sz="2400" dirty="0" err="1"/>
              <a:t>int</a:t>
            </a:r>
            <a:r>
              <a:rPr lang="en-GB" sz="2400" dirty="0"/>
              <a:t> main()</a:t>
            </a:r>
          </a:p>
          <a:p>
            <a:r>
              <a:rPr lang="en-GB" sz="2400" dirty="0"/>
              <a:t>{</a:t>
            </a:r>
          </a:p>
          <a:p>
            <a:r>
              <a:rPr lang="en-GB" sz="2400" dirty="0"/>
              <a:t>    </a:t>
            </a:r>
            <a:r>
              <a:rPr lang="en-GB" sz="2400" dirty="0" err="1"/>
              <a:t>int</a:t>
            </a:r>
            <a:r>
              <a:rPr lang="en-GB" sz="2400" dirty="0"/>
              <a:t> number, result;</a:t>
            </a:r>
          </a:p>
          <a:p>
            <a:r>
              <a:rPr lang="en-GB" sz="2400" dirty="0"/>
              <a:t>    </a:t>
            </a:r>
            <a:r>
              <a:rPr lang="en-GB" sz="2400" dirty="0" err="1"/>
              <a:t>printf</a:t>
            </a:r>
            <a:r>
              <a:rPr lang="en-GB" sz="2400" dirty="0"/>
              <a:t>("Enter a positive integer: ");</a:t>
            </a:r>
          </a:p>
          <a:p>
            <a:r>
              <a:rPr lang="en-GB" sz="2400" dirty="0"/>
              <a:t>    </a:t>
            </a:r>
            <a:r>
              <a:rPr lang="en-GB" sz="2400" dirty="0" err="1"/>
              <a:t>scanf</a:t>
            </a:r>
            <a:r>
              <a:rPr lang="en-GB" sz="2400" dirty="0"/>
              <a:t>("%d", &amp;number);</a:t>
            </a:r>
          </a:p>
          <a:p>
            <a:r>
              <a:rPr lang="en-GB" sz="2400" dirty="0"/>
              <a:t>    result = sum(number);</a:t>
            </a:r>
          </a:p>
          <a:p>
            <a:endParaRPr lang="en-GB" sz="2400" dirty="0"/>
          </a:p>
          <a:p>
            <a:r>
              <a:rPr lang="en-GB" sz="2400" dirty="0"/>
              <a:t>    </a:t>
            </a:r>
            <a:r>
              <a:rPr lang="en-GB" sz="2400" dirty="0" err="1"/>
              <a:t>printf</a:t>
            </a:r>
            <a:r>
              <a:rPr lang="en-GB" sz="2400" dirty="0"/>
              <a:t>("sum=%d", result);</a:t>
            </a:r>
          </a:p>
          <a:p>
            <a:r>
              <a:rPr lang="en-GB" sz="2400" dirty="0"/>
              <a:t>}</a:t>
            </a:r>
          </a:p>
        </p:txBody>
      </p:sp>
      <p:sp>
        <p:nvSpPr>
          <p:cNvPr id="10" name="TextBox 9"/>
          <p:cNvSpPr txBox="1"/>
          <p:nvPr/>
        </p:nvSpPr>
        <p:spPr>
          <a:xfrm>
            <a:off x="104775" y="409354"/>
            <a:ext cx="8734425" cy="1446550"/>
          </a:xfrm>
          <a:prstGeom prst="rect">
            <a:avLst/>
          </a:prstGeom>
          <a:noFill/>
        </p:spPr>
        <p:txBody>
          <a:bodyPr wrap="square" rtlCol="0">
            <a:spAutoFit/>
          </a:bodyPr>
          <a:lstStyle/>
          <a:p>
            <a:r>
              <a:rPr lang="en-GB" sz="4400" dirty="0" smtClean="0"/>
              <a:t>1+2+3+…..+9+10 = </a:t>
            </a:r>
            <a:r>
              <a:rPr lang="en-GB" sz="4400" dirty="0" smtClean="0"/>
              <a:t>55 </a:t>
            </a:r>
            <a:r>
              <a:rPr lang="en-GB" dirty="0" smtClean="0"/>
              <a:t>[</a:t>
            </a:r>
            <a:r>
              <a:rPr lang="en-GB" sz="2000" dirty="0"/>
              <a:t>sum of first </a:t>
            </a:r>
            <a:r>
              <a:rPr lang="en-GB" sz="2000" dirty="0">
                <a:solidFill>
                  <a:srgbClr val="FF0000"/>
                </a:solidFill>
              </a:rPr>
              <a:t>n</a:t>
            </a:r>
            <a:r>
              <a:rPr lang="en-GB" sz="2000" dirty="0" smtClean="0"/>
              <a:t> </a:t>
            </a:r>
            <a:r>
              <a:rPr lang="en-GB" sz="2000" dirty="0"/>
              <a:t>natural number</a:t>
            </a:r>
            <a:r>
              <a:rPr lang="en-GB" dirty="0"/>
              <a:t>]</a:t>
            </a:r>
            <a:endParaRPr lang="en-GB" sz="4400" dirty="0"/>
          </a:p>
          <a:p>
            <a:endParaRPr lang="en-GB" sz="4400" dirty="0"/>
          </a:p>
        </p:txBody>
      </p:sp>
    </p:spTree>
    <p:extLst>
      <p:ext uri="{BB962C8B-B14F-4D97-AF65-F5344CB8AC3E}">
        <p14:creationId xmlns:p14="http://schemas.microsoft.com/office/powerpoint/2010/main" val="2274274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latin typeface="Times New Roman" panose="02020603050405020304" pitchFamily="18" charset="0"/>
                <a:cs typeface="Times New Roman" panose="02020603050405020304" pitchFamily="18" charset="0"/>
              </a:rPr>
              <a:t>Sum of Natural Numbers Using Recursion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Calculation of sum of natural number using recu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70" y="582301"/>
            <a:ext cx="5438775" cy="6231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804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latin typeface="Times New Roman" panose="02020603050405020304" pitchFamily="18" charset="0"/>
                <a:cs typeface="Times New Roman" panose="02020603050405020304" pitchFamily="18" charset="0"/>
              </a:rPr>
              <a:t>Sum of Natural Numbers Using Recursion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04775" y="409354"/>
            <a:ext cx="8734425" cy="1446550"/>
          </a:xfrm>
          <a:prstGeom prst="rect">
            <a:avLst/>
          </a:prstGeom>
          <a:noFill/>
        </p:spPr>
        <p:txBody>
          <a:bodyPr wrap="square" rtlCol="0">
            <a:spAutoFit/>
          </a:bodyPr>
          <a:lstStyle/>
          <a:p>
            <a:r>
              <a:rPr lang="en-GB" sz="4400" dirty="0" smtClean="0"/>
              <a:t>1+2+3+…..+9+10 = </a:t>
            </a:r>
            <a:r>
              <a:rPr lang="en-GB" sz="4400" dirty="0" smtClean="0"/>
              <a:t>55 </a:t>
            </a:r>
            <a:r>
              <a:rPr lang="en-GB" dirty="0" smtClean="0"/>
              <a:t>[</a:t>
            </a:r>
            <a:r>
              <a:rPr lang="en-GB" sz="2000" dirty="0"/>
              <a:t>sum of first </a:t>
            </a:r>
            <a:r>
              <a:rPr lang="en-GB" sz="2000" dirty="0">
                <a:solidFill>
                  <a:srgbClr val="FF0000"/>
                </a:solidFill>
              </a:rPr>
              <a:t>n</a:t>
            </a:r>
            <a:r>
              <a:rPr lang="en-GB" sz="2000" dirty="0" smtClean="0"/>
              <a:t> </a:t>
            </a:r>
            <a:r>
              <a:rPr lang="en-GB" sz="2000" dirty="0"/>
              <a:t>natural number</a:t>
            </a:r>
            <a:r>
              <a:rPr lang="en-GB" dirty="0"/>
              <a:t>]</a:t>
            </a:r>
            <a:endParaRPr lang="en-GB" sz="4400" dirty="0"/>
          </a:p>
          <a:p>
            <a:endParaRPr lang="en-GB" sz="4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663" y="3581400"/>
            <a:ext cx="4937074"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04195"/>
            <a:ext cx="3466544"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086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latin typeface="Times New Roman" panose="02020603050405020304" pitchFamily="18" charset="0"/>
                <a:cs typeface="Times New Roman" panose="02020603050405020304" pitchFamily="18" charset="0"/>
              </a:rPr>
              <a:t>Sum of Natural Numbers Using Recursion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04775" y="409354"/>
            <a:ext cx="9012283" cy="769441"/>
          </a:xfrm>
          <a:prstGeom prst="rect">
            <a:avLst/>
          </a:prstGeom>
          <a:noFill/>
        </p:spPr>
        <p:txBody>
          <a:bodyPr wrap="square" rtlCol="0">
            <a:spAutoFit/>
          </a:bodyPr>
          <a:lstStyle/>
          <a:p>
            <a:r>
              <a:rPr lang="en-GB" sz="4400" dirty="0" smtClean="0"/>
              <a:t>2+4+6+…..+n=?? </a:t>
            </a:r>
            <a:r>
              <a:rPr lang="en-GB" sz="2400" dirty="0" smtClean="0"/>
              <a:t>[sum of first  </a:t>
            </a:r>
            <a:r>
              <a:rPr lang="en-GB" sz="2400" dirty="0" smtClean="0">
                <a:solidFill>
                  <a:srgbClr val="FF0000"/>
                </a:solidFill>
              </a:rPr>
              <a:t>n even </a:t>
            </a:r>
            <a:r>
              <a:rPr lang="en-GB" sz="2400" dirty="0" smtClean="0"/>
              <a:t>natural number]</a:t>
            </a:r>
            <a:endParaRPr lang="en-GB"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663" y="3581400"/>
            <a:ext cx="4937074"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598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GB" sz="3000" b="1">
                <a:latin typeface="Times New Roman" panose="02020603050405020304" pitchFamily="18" charset="0"/>
                <a:cs typeface="Times New Roman" panose="02020603050405020304" pitchFamily="18" charset="0"/>
              </a:rPr>
              <a:t>Sum of Natural Numbers Using Recursion</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2000" smtClean="0"/>
              <a:t>17-Jan-22</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04775" y="409354"/>
            <a:ext cx="9012283" cy="769441"/>
          </a:xfrm>
          <a:prstGeom prst="rect">
            <a:avLst/>
          </a:prstGeom>
          <a:noFill/>
        </p:spPr>
        <p:txBody>
          <a:bodyPr wrap="square" rtlCol="0">
            <a:spAutoFit/>
          </a:bodyPr>
          <a:lstStyle/>
          <a:p>
            <a:r>
              <a:rPr lang="en-GB" sz="4400" dirty="0" smtClean="0"/>
              <a:t>2+4+6+…..+n=?? </a:t>
            </a:r>
            <a:r>
              <a:rPr lang="en-GB" sz="2400" dirty="0" smtClean="0"/>
              <a:t>[sum of first  </a:t>
            </a:r>
            <a:r>
              <a:rPr lang="en-GB" sz="2400" dirty="0" smtClean="0">
                <a:solidFill>
                  <a:srgbClr val="FF0000"/>
                </a:solidFill>
              </a:rPr>
              <a:t>n even </a:t>
            </a:r>
            <a:r>
              <a:rPr lang="en-GB" sz="2400" dirty="0" smtClean="0"/>
              <a:t>natural number]</a:t>
            </a:r>
            <a:endParaRPr lang="en-GB"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663" y="3581400"/>
            <a:ext cx="4937074"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53051"/>
            <a:ext cx="3276600" cy="332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7415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5088</TotalTime>
  <Words>1201</Words>
  <Application>Microsoft Office PowerPoint</Application>
  <PresentationFormat>On-screen Show (4:3)</PresentationFormat>
  <Paragraphs>309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593</cp:revision>
  <dcterms:created xsi:type="dcterms:W3CDTF">2014-02-03T19:53:25Z</dcterms:created>
  <dcterms:modified xsi:type="dcterms:W3CDTF">2022-01-17T06:18:39Z</dcterms:modified>
</cp:coreProperties>
</file>