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5"/>
  </p:notesMasterIdLst>
  <p:sldIdLst>
    <p:sldId id="334" r:id="rId2"/>
    <p:sldId id="411" r:id="rId3"/>
    <p:sldId id="387" r:id="rId4"/>
    <p:sldId id="388" r:id="rId5"/>
    <p:sldId id="389" r:id="rId6"/>
    <p:sldId id="412" r:id="rId7"/>
    <p:sldId id="390" r:id="rId8"/>
    <p:sldId id="391" r:id="rId9"/>
    <p:sldId id="392" r:id="rId10"/>
    <p:sldId id="393" r:id="rId11"/>
    <p:sldId id="413" r:id="rId12"/>
    <p:sldId id="414" r:id="rId13"/>
    <p:sldId id="415" r:id="rId14"/>
    <p:sldId id="394" r:id="rId15"/>
    <p:sldId id="416" r:id="rId16"/>
    <p:sldId id="395" r:id="rId17"/>
    <p:sldId id="396" r:id="rId18"/>
    <p:sldId id="429" r:id="rId19"/>
    <p:sldId id="418" r:id="rId20"/>
    <p:sldId id="420" r:id="rId21"/>
    <p:sldId id="421" r:id="rId22"/>
    <p:sldId id="417" r:id="rId23"/>
    <p:sldId id="419" r:id="rId24"/>
    <p:sldId id="400" r:id="rId25"/>
    <p:sldId id="405" r:id="rId26"/>
    <p:sldId id="406" r:id="rId27"/>
    <p:sldId id="407" r:id="rId28"/>
    <p:sldId id="408" r:id="rId29"/>
    <p:sldId id="409" r:id="rId30"/>
    <p:sldId id="410" r:id="rId31"/>
    <p:sldId id="423" r:id="rId32"/>
    <p:sldId id="424" r:id="rId33"/>
    <p:sldId id="38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24" autoAdjust="0"/>
    <p:restoredTop sz="94660"/>
  </p:normalViewPr>
  <p:slideViewPr>
    <p:cSldViewPr>
      <p:cViewPr varScale="1">
        <p:scale>
          <a:sx n="70" d="100"/>
          <a:sy n="70" d="100"/>
        </p:scale>
        <p:origin x="16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1C0A4-1E02-48A3-9D95-E732BF6A39CA}" type="datetimeFigureOut">
              <a:rPr lang="en-GB" smtClean="0"/>
              <a:t>23/01/2022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B6AE2-6659-444F-8CCB-1FDACD1250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6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BB6AE2-6659-444F-8CCB-1FDACD1250A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19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3D3E4-ABFB-45B8-BEB2-9374C763BE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3D3E4-ABFB-45B8-BEB2-9374C763BE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03D3E4-ABFB-45B8-BEB2-9374C763BE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2858010-5040-44B4-A68B-DF04B332CD0C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4C65-DCCB-41DE-B078-271299904215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477D-96E6-4EB1-B4BF-E25F9FB7A446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1AED68B-4706-47DF-9BD1-C0BF132E66DB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04FA363-2275-4DE7-93AD-DF69A65A7A8D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23016-C15F-4A4B-89CF-3BAD817BAAC5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2B936-5A14-4BA3-ACF4-EEE9B9CBF1BF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78CB01-CD9D-4E66-878F-0F069D0B7D38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508C-FA9A-4F00-B55E-92279E613E1F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6E4885-6171-4F99-8F5D-729ECE607487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8A5E2C7-184D-423B-BBAD-5E0A46AB641E}" type="datetime2">
              <a:rPr lang="en-US" smtClean="0"/>
              <a:t>Sunday, January 23, 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rgbClr val="FF0000"/>
                </a:solidFill>
              </a:defRPr>
            </a:lvl1pPr>
          </a:lstStyle>
          <a:p>
            <a:pPr algn="l"/>
            <a:fld id="{A8C0D6AD-88BA-4918-AD62-B058A710432A}" type="datetime2">
              <a:rPr lang="en-US" smtClean="0"/>
              <a:t>Sunday, January 23, 2022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B77B13-1077-4559-BB8D-5228CB5F8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title 2">
            <a:extLst>
              <a:ext uri="{FF2B5EF4-FFF2-40B4-BE49-F238E27FC236}">
                <a16:creationId xmlns:a16="http://schemas.microsoft.com/office/drawing/2014/main" id="{B9994641-FDD5-4191-A4CE-DF07C7915E89}"/>
              </a:ext>
            </a:extLst>
          </p:cNvPr>
          <p:cNvSpPr txBox="1">
            <a:spLocks/>
          </p:cNvSpPr>
          <p:nvPr/>
        </p:nvSpPr>
        <p:spPr>
          <a:xfrm>
            <a:off x="1270993" y="5088232"/>
            <a:ext cx="6343649" cy="12287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Fahad Ahmed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Dept. of </a:t>
            </a:r>
            <a:r>
              <a:rPr lang="en-US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 fahadahmed@uap-bd.edu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F5A0B-3F2C-4188-9624-856948B63B3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38100"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6846E3-5EC8-4890-9987-7F42A01985C6}"/>
              </a:ext>
            </a:extLst>
          </p:cNvPr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91E5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62200" y="2190498"/>
            <a:ext cx="39052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CSE- </a:t>
            </a:r>
            <a:r>
              <a:rPr lang="en-US" sz="6000" dirty="0" smtClean="0">
                <a:solidFill>
                  <a:srgbClr val="0070C0"/>
                </a:solidFill>
                <a:latin typeface="Lucida Calligraphy" panose="03010101010101010101" pitchFamily="66" charset="0"/>
                <a:ea typeface="+mj-ea"/>
                <a:cs typeface="+mj-cs"/>
              </a:rPr>
              <a:t>207</a:t>
            </a: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Lucida Calligraphy" panose="03010101010101010101" pitchFamily="66" charset="0"/>
                <a:ea typeface="+mj-ea"/>
                <a:cs typeface="+mj-cs"/>
              </a:rPr>
              <a:t>Algorithms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971079" y="3975688"/>
            <a:ext cx="4943475" cy="144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715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b="1" dirty="0" smtClean="0">
                <a:solidFill>
                  <a:srgbClr val="C00000"/>
                </a:solidFill>
              </a:rPr>
              <a:t>Lecture</a:t>
            </a:r>
            <a:r>
              <a:rPr lang="en-US" sz="4000" b="1" dirty="0" smtClean="0">
                <a:solidFill>
                  <a:srgbClr val="C00000"/>
                </a:solidFill>
              </a:rPr>
              <a:t>: 05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altLang="en-US" sz="4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95" y="328486"/>
            <a:ext cx="1841042" cy="178581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676400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Given two integers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a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and n, write a function to compute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a</a:t>
            </a:r>
            <a:r>
              <a:rPr lang="en-GB" sz="2000" baseline="30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n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.</a:t>
            </a:r>
          </a:p>
          <a:p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urw-din"/>
            </a:endParaRPr>
          </a:p>
          <a:p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We may assume that </a:t>
            </a:r>
            <a:r>
              <a:rPr lang="en-GB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a 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urw-din"/>
              </a:rPr>
              <a:t>and n are small and overflow doesn’t happen.</a:t>
            </a: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3048000"/>
            <a:ext cx="809312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008200"/>
                </a:solidFill>
                <a:latin typeface="inherit"/>
              </a:rPr>
              <a:t>// Naive iterative solution to calculate `</a:t>
            </a:r>
            <a:r>
              <a:rPr lang="en-GB" dirty="0" smtClean="0">
                <a:solidFill>
                  <a:srgbClr val="008200"/>
                </a:solidFill>
                <a:latin typeface="inherit"/>
              </a:rPr>
              <a:t>pow(a, 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n)`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800080"/>
                </a:solidFill>
                <a:latin typeface="inherit"/>
              </a:rPr>
              <a:t>long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long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pow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GB" dirty="0" smtClean="0">
                <a:solidFill>
                  <a:srgbClr val="CE0000"/>
                </a:solidFill>
                <a:latin typeface="inherit"/>
              </a:rPr>
              <a:t>1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// multiply </a:t>
            </a:r>
            <a:r>
              <a:rPr lang="en-GB" dirty="0" smtClean="0">
                <a:solidFill>
                  <a:srgbClr val="008200"/>
                </a:solidFill>
                <a:latin typeface="inherit"/>
              </a:rPr>
              <a:t>`a` 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exactly `n` times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for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&lt;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002D7A"/>
                </a:solidFill>
                <a:latin typeface="inherit"/>
              </a:rPr>
              <a:t>i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++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pow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pow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*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pow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  <a:endParaRPr lang="en-GB" b="0" i="0" u="none" strike="noStrike" dirty="0">
              <a:solidFill>
                <a:srgbClr val="000000"/>
              </a:solidFill>
              <a:effectLst/>
              <a:latin typeface="SFMono-Regula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90363" y="4267200"/>
            <a:ext cx="37906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444444"/>
                </a:solidFill>
                <a:latin typeface="-apple-system"/>
              </a:rPr>
              <a:t>The time complexity of the above solution is </a:t>
            </a:r>
            <a:r>
              <a:rPr lang="en-GB" sz="2400" dirty="0">
                <a:solidFill>
                  <a:srgbClr val="FF0000"/>
                </a:solidFill>
                <a:latin typeface="SFMono-Regular"/>
              </a:rPr>
              <a:t>O(n)</a:t>
            </a:r>
            <a:r>
              <a:rPr lang="en-GB" sz="2400" dirty="0">
                <a:solidFill>
                  <a:srgbClr val="444444"/>
                </a:solidFill>
                <a:latin typeface="-apple-system"/>
              </a:rPr>
              <a:t>.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9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838200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Time Complexity of optimized solution:</a:t>
            </a:r>
            <a:r>
              <a:rPr lang="en-US" dirty="0" smtClean="0"/>
              <a:t> 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endParaRPr lang="en-GB" dirty="0" smtClean="0"/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/>
              <a:t> </a:t>
            </a:r>
            <a:br>
              <a:rPr lang="en-US" sz="1600" dirty="0" smtClean="0"/>
            </a:b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34" y="2819400"/>
            <a:ext cx="7434197" cy="201759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3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2971800"/>
            <a:ext cx="7010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800080"/>
                </a:solidFill>
                <a:latin typeface="inherit"/>
              </a:rPr>
              <a:t>long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==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{		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// base </a:t>
            </a:r>
            <a:r>
              <a:rPr lang="en-GB" dirty="0" smtClean="0">
                <a:solidFill>
                  <a:srgbClr val="008200"/>
                </a:solidFill>
                <a:latin typeface="inherit"/>
              </a:rPr>
              <a:t>condition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CE0000"/>
                </a:solidFill>
                <a:latin typeface="inherit"/>
              </a:rPr>
              <a:t>1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&amp;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1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		</a:t>
            </a:r>
            <a:r>
              <a:rPr lang="en-GB" dirty="0" smtClean="0">
                <a:solidFill>
                  <a:srgbClr val="008200"/>
                </a:solidFill>
                <a:latin typeface="inherit"/>
              </a:rPr>
              <a:t>// 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if `n` is odd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* </a:t>
            </a:r>
            <a:r>
              <a:rPr lang="en-GB" dirty="0" smtClean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n-1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/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2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* </a:t>
            </a:r>
            <a:r>
              <a:rPr lang="en-GB" dirty="0" smtClean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n-1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/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2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// otherwise, `n` is even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/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2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* </a:t>
            </a:r>
            <a:r>
              <a:rPr lang="en-GB" dirty="0" smtClean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/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2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b="0" i="0" u="none" strike="noStrike" dirty="0">
              <a:solidFill>
                <a:srgbClr val="000000"/>
              </a:solidFill>
              <a:effectLst/>
              <a:latin typeface="SFMono-Regula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2406589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Algorithmic Paradigm: </a:t>
            </a:r>
            <a:r>
              <a:rPr lang="en-GB" sz="2400" b="1" dirty="0"/>
              <a:t>Divide and conquer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982633"/>
            <a:ext cx="5056061" cy="137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Calculate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24719"/>
            <a:ext cx="8458200" cy="118508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smtClean="0"/>
              <a:t>Time Complexity of optimized solution:</a:t>
            </a:r>
            <a:r>
              <a:rPr lang="en-US" dirty="0" smtClean="0"/>
              <a:t> O(</a:t>
            </a:r>
            <a:r>
              <a:rPr lang="en-US" dirty="0" err="1" smtClean="0"/>
              <a:t>logn</a:t>
            </a:r>
            <a:r>
              <a:rPr lang="en-US" dirty="0" smtClean="0"/>
              <a:t>)</a:t>
            </a:r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/>
              <a:t>This </a:t>
            </a:r>
            <a:r>
              <a:rPr lang="en-GB" sz="2000" dirty="0"/>
              <a:t>function can be </a:t>
            </a:r>
            <a:r>
              <a:rPr lang="en-GB" sz="2000" b="1" dirty="0"/>
              <a:t>optimized </a:t>
            </a:r>
            <a:r>
              <a:rPr lang="en-GB" sz="2000" dirty="0"/>
              <a:t>to O(</a:t>
            </a:r>
            <a:r>
              <a:rPr lang="en-GB" sz="2000" dirty="0" err="1"/>
              <a:t>logn</a:t>
            </a:r>
            <a:r>
              <a:rPr lang="en-GB" sz="2000" dirty="0"/>
              <a:t>) by calculating </a:t>
            </a:r>
            <a:endParaRPr lang="en-GB" sz="2000" dirty="0" smtClean="0"/>
          </a:p>
          <a:p>
            <a:pPr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000" dirty="0" smtClean="0"/>
              <a:t>power(a, </a:t>
            </a:r>
            <a:r>
              <a:rPr lang="en-GB" sz="2000" dirty="0"/>
              <a:t>n</a:t>
            </a:r>
            <a:r>
              <a:rPr lang="en-GB" sz="2000" dirty="0" smtClean="0"/>
              <a:t>/2</a:t>
            </a:r>
            <a:r>
              <a:rPr lang="en-GB" sz="2000" dirty="0"/>
              <a:t>) only once and storing it. </a:t>
            </a:r>
            <a:r>
              <a:rPr lang="en-US" sz="1600" dirty="0" smtClean="0"/>
              <a:t> </a:t>
            </a:r>
            <a:br>
              <a:rPr lang="en-US" sz="1600" dirty="0" smtClean="0"/>
            </a:b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762000" y="2438400"/>
            <a:ext cx="7010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>
                <a:solidFill>
                  <a:srgbClr val="800080"/>
                </a:solidFill>
                <a:latin typeface="inherit"/>
              </a:rPr>
              <a:t>long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4ED0"/>
                </a:solidFill>
                <a:latin typeface="inherit"/>
              </a:rPr>
              <a:t>power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a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,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if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==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0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{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 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CE0000"/>
                </a:solidFill>
                <a:latin typeface="inherit"/>
              </a:rPr>
              <a:t>1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80008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800080"/>
                </a:solidFill>
                <a:latin typeface="inherit"/>
              </a:rPr>
              <a:t>   </a:t>
            </a:r>
          </a:p>
          <a:p>
            <a:pPr fontAlgn="base"/>
            <a:r>
              <a:rPr lang="en-GB" dirty="0" smtClean="0">
                <a:solidFill>
                  <a:srgbClr val="800080"/>
                </a:solidFill>
                <a:latin typeface="inherit"/>
              </a:rPr>
              <a:t>     </a:t>
            </a:r>
            <a:r>
              <a:rPr lang="en-GB" dirty="0" err="1" smtClean="0">
                <a:solidFill>
                  <a:srgbClr val="800080"/>
                </a:solidFill>
                <a:latin typeface="inherit"/>
              </a:rPr>
              <a:t>int</a:t>
            </a:r>
            <a:r>
              <a:rPr lang="en-GB" dirty="0" smtClean="0">
                <a:solidFill>
                  <a:srgbClr val="800080"/>
                </a:solidFill>
                <a:latin typeface="inherit"/>
              </a:rPr>
              <a:t> </a:t>
            </a:r>
            <a:r>
              <a:rPr lang="en-GB" dirty="0" smtClean="0"/>
              <a:t>temp </a:t>
            </a:r>
            <a:r>
              <a:rPr lang="en-GB" dirty="0"/>
              <a:t>= </a:t>
            </a:r>
            <a:r>
              <a:rPr lang="en-GB" dirty="0">
                <a:solidFill>
                  <a:srgbClr val="004ED0"/>
                </a:solidFill>
                <a:latin typeface="inherit"/>
              </a:rPr>
              <a:t>power </a:t>
            </a:r>
            <a:r>
              <a:rPr lang="en-GB" dirty="0" smtClean="0"/>
              <a:t>(</a:t>
            </a:r>
            <a:r>
              <a:rPr lang="en-GB" dirty="0"/>
              <a:t>a</a:t>
            </a:r>
            <a:r>
              <a:rPr lang="en-GB" dirty="0" smtClean="0"/>
              <a:t>, </a:t>
            </a:r>
            <a:r>
              <a:rPr lang="en-GB" dirty="0"/>
              <a:t>n</a:t>
            </a:r>
            <a:r>
              <a:rPr lang="en-GB" dirty="0" smtClean="0"/>
              <a:t>/2</a:t>
            </a:r>
            <a:r>
              <a:rPr lang="en-GB" dirty="0"/>
              <a:t>);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800080"/>
                </a:solidFill>
                <a:latin typeface="inherit"/>
              </a:rPr>
              <a:t>if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GB" dirty="0">
                <a:solidFill>
                  <a:srgbClr val="002D7A"/>
                </a:solidFill>
                <a:latin typeface="inherit"/>
              </a:rPr>
              <a:t>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&amp; </a:t>
            </a:r>
            <a:r>
              <a:rPr lang="en-GB" dirty="0">
                <a:solidFill>
                  <a:srgbClr val="CE0000"/>
                </a:solidFill>
                <a:latin typeface="inherit"/>
              </a:rPr>
              <a:t>1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)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333333"/>
                </a:solidFill>
                <a:latin typeface="inherit"/>
              </a:rPr>
              <a:t>{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		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/>
              <a:t>a * temp* temp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 smtClean="0">
                <a:solidFill>
                  <a:srgbClr val="333333"/>
                </a:solidFill>
                <a:latin typeface="inherit"/>
              </a:rPr>
              <a:t>}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SFMono-Regular"/>
              </a:rPr>
              <a:t> </a:t>
            </a: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GB" dirty="0">
                <a:solidFill>
                  <a:srgbClr val="008200"/>
                </a:solidFill>
                <a:latin typeface="inherit"/>
              </a:rPr>
              <a:t>// otherwise, `n` is even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006FE0"/>
                </a:solidFill>
                <a:latin typeface="inherit"/>
              </a:rPr>
              <a:t>   </a:t>
            </a:r>
            <a:r>
              <a:rPr lang="en-GB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 </a:t>
            </a:r>
            <a:r>
              <a:rPr lang="en-GB" dirty="0">
                <a:solidFill>
                  <a:srgbClr val="800080"/>
                </a:solidFill>
                <a:latin typeface="inherit"/>
              </a:rPr>
              <a:t>return</a:t>
            </a:r>
            <a:r>
              <a:rPr lang="en-GB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GB" dirty="0"/>
              <a:t> </a:t>
            </a:r>
            <a:r>
              <a:rPr lang="en-GB" dirty="0" smtClean="0"/>
              <a:t>temp</a:t>
            </a:r>
            <a:r>
              <a:rPr lang="en-GB" dirty="0"/>
              <a:t>* </a:t>
            </a:r>
            <a:r>
              <a:rPr lang="en-GB" dirty="0" smtClean="0"/>
              <a:t>temp;</a:t>
            </a:r>
            <a:endParaRPr lang="en-GB" dirty="0">
              <a:solidFill>
                <a:srgbClr val="000000"/>
              </a:solidFill>
              <a:latin typeface="SFMono-Regular"/>
            </a:endParaRPr>
          </a:p>
          <a:p>
            <a:pPr fontAlgn="base"/>
            <a:r>
              <a:rPr lang="en-GB" dirty="0">
                <a:solidFill>
                  <a:srgbClr val="333333"/>
                </a:solidFill>
                <a:latin typeface="inherit"/>
              </a:rPr>
              <a:t>}</a:t>
            </a:r>
            <a:endParaRPr lang="en-GB" b="0" i="0" u="none" strike="noStrike" dirty="0">
              <a:solidFill>
                <a:srgbClr val="000000"/>
              </a:solidFill>
              <a:effectLst/>
              <a:latin typeface="SFMon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9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Binary Search</a:t>
            </a:r>
            <a:endParaRPr lang="en-US" sz="4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7 Best Array Programs In Java ideas | java, algorithm, linear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6953382" cy="670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Binary-Search(A, low, high, item): </a:t>
            </a:r>
          </a:p>
          <a:p>
            <a:pPr>
              <a:buNone/>
            </a:pPr>
            <a:r>
              <a:rPr lang="en-US" sz="2000" dirty="0" smtClean="0"/>
              <a:t>	if (low&gt;high) return false;</a:t>
            </a:r>
          </a:p>
          <a:p>
            <a:pPr>
              <a:buNone/>
            </a:pPr>
            <a:r>
              <a:rPr lang="en-US" sz="2000" dirty="0" smtClean="0"/>
              <a:t>	else</a:t>
            </a:r>
          </a:p>
          <a:p>
            <a:pPr>
              <a:buNone/>
            </a:pPr>
            <a:r>
              <a:rPr lang="en-US" sz="2000" dirty="0" smtClean="0"/>
              <a:t>	    mid = (</a:t>
            </a:r>
            <a:r>
              <a:rPr lang="en-US" sz="2000" dirty="0" err="1" smtClean="0"/>
              <a:t>low+high</a:t>
            </a:r>
            <a:r>
              <a:rPr lang="en-US" sz="2000" dirty="0" smtClean="0"/>
              <a:t>)/2;</a:t>
            </a:r>
          </a:p>
          <a:p>
            <a:pPr>
              <a:buNone/>
            </a:pPr>
            <a:r>
              <a:rPr lang="en-US" sz="2000" dirty="0" smtClean="0"/>
              <a:t>	    if (item == A[mid])</a:t>
            </a:r>
          </a:p>
          <a:p>
            <a:pPr>
              <a:buNone/>
            </a:pPr>
            <a:r>
              <a:rPr lang="en-US" sz="2000" dirty="0" smtClean="0"/>
              <a:t>		return true;</a:t>
            </a:r>
          </a:p>
          <a:p>
            <a:pPr>
              <a:buNone/>
            </a:pPr>
            <a:r>
              <a:rPr lang="en-US" sz="2000" dirty="0" smtClean="0"/>
              <a:t>	    if(item&lt;A[mid])</a:t>
            </a:r>
          </a:p>
          <a:p>
            <a:pPr>
              <a:buNone/>
            </a:pPr>
            <a:r>
              <a:rPr lang="en-US" sz="2000" dirty="0" smtClean="0"/>
              <a:t>		Binary-Search(A, low, mid-1, item)</a:t>
            </a:r>
          </a:p>
          <a:p>
            <a:pPr>
              <a:buNone/>
            </a:pPr>
            <a:r>
              <a:rPr lang="en-US" sz="2000" dirty="0" smtClean="0"/>
              <a:t>	    else</a:t>
            </a:r>
          </a:p>
          <a:p>
            <a:pPr>
              <a:buNone/>
            </a:pPr>
            <a:r>
              <a:rPr lang="en-US" sz="2000" dirty="0" smtClean="0"/>
              <a:t>		Binary-Search(A, mid+1, high, item)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19800" y="4281488"/>
            <a:ext cx="2549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Same problem of size n/2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638801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019800" y="5040868"/>
            <a:ext cx="25490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Same problem of size n/2</a:t>
            </a:r>
            <a:endParaRPr lang="en-US" sz="1600" dirty="0">
              <a:solidFill>
                <a:schemeClr val="accent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715001" y="525518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–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Binary-Search(A, low, high, item): </a:t>
            </a:r>
          </a:p>
          <a:p>
            <a:pPr>
              <a:buNone/>
            </a:pPr>
            <a:r>
              <a:rPr lang="en-US" sz="2000" dirty="0" smtClean="0"/>
              <a:t>	if (low&gt;high) return false;</a:t>
            </a:r>
          </a:p>
          <a:p>
            <a:pPr>
              <a:buNone/>
            </a:pPr>
            <a:r>
              <a:rPr lang="en-US" sz="2000" dirty="0" smtClean="0"/>
              <a:t>	else</a:t>
            </a:r>
          </a:p>
          <a:p>
            <a:pPr>
              <a:buNone/>
            </a:pPr>
            <a:r>
              <a:rPr lang="en-US" sz="2000" dirty="0" smtClean="0"/>
              <a:t>	    mid = (</a:t>
            </a:r>
            <a:r>
              <a:rPr lang="en-US" sz="2000" dirty="0" err="1" smtClean="0"/>
              <a:t>low+high</a:t>
            </a:r>
            <a:r>
              <a:rPr lang="en-US" sz="2000" dirty="0" smtClean="0"/>
              <a:t>)/2;</a:t>
            </a:r>
          </a:p>
          <a:p>
            <a:pPr>
              <a:buNone/>
            </a:pPr>
            <a:r>
              <a:rPr lang="en-US" sz="2000" dirty="0" smtClean="0"/>
              <a:t>	    if (item == A[mid])</a:t>
            </a:r>
          </a:p>
          <a:p>
            <a:pPr>
              <a:buNone/>
            </a:pPr>
            <a:r>
              <a:rPr lang="en-US" sz="2000" dirty="0" smtClean="0"/>
              <a:t>		return true;</a:t>
            </a:r>
          </a:p>
          <a:p>
            <a:pPr>
              <a:buNone/>
            </a:pPr>
            <a:r>
              <a:rPr lang="en-US" sz="2000" dirty="0" smtClean="0"/>
              <a:t>	    if(item&lt;A[mid])</a:t>
            </a:r>
          </a:p>
          <a:p>
            <a:pPr>
              <a:buNone/>
            </a:pPr>
            <a:r>
              <a:rPr lang="en-US" sz="2000" dirty="0" smtClean="0"/>
              <a:t>		Binary-Search(A, low, mid-1, item)</a:t>
            </a:r>
          </a:p>
          <a:p>
            <a:pPr>
              <a:buNone/>
            </a:pPr>
            <a:r>
              <a:rPr lang="en-US" sz="2000" dirty="0" smtClean="0"/>
              <a:t>	    else</a:t>
            </a:r>
          </a:p>
          <a:p>
            <a:pPr>
              <a:buNone/>
            </a:pPr>
            <a:r>
              <a:rPr lang="en-US" sz="2000" dirty="0" smtClean="0"/>
              <a:t>		Binary-Search(A, mid+1, high, item)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751513" y="2071688"/>
            <a:ext cx="1766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constant time: c</a:t>
            </a:r>
            <a:r>
              <a:rPr lang="en-US" sz="1600" baseline="-25000" dirty="0">
                <a:solidFill>
                  <a:srgbClr val="FF0000"/>
                </a:solidFill>
              </a:rPr>
              <a:t>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5733803" y="2757488"/>
            <a:ext cx="1766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constant time: 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baseline="-25000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751513" y="3124200"/>
            <a:ext cx="17668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constant time: 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r>
              <a:rPr lang="en-US" sz="1600" baseline="-25000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019800" y="4281488"/>
            <a:ext cx="30251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Same problem of size n/2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So, Time Complexity= </a:t>
            </a:r>
            <a:r>
              <a:rPr lang="en-US" sz="1600" b="1" dirty="0" smtClean="0">
                <a:solidFill>
                  <a:srgbClr val="FF0000"/>
                </a:solidFill>
              </a:rPr>
              <a:t>T(n/2)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5638801" y="4495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038600" y="2284411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020890" y="2970211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038600" y="3352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019800" y="5040868"/>
            <a:ext cx="2970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Same problem of size n/2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So, Time Complexity= </a:t>
            </a:r>
            <a:r>
              <a:rPr lang="en-US" sz="1600" b="1" dirty="0" smtClean="0">
                <a:solidFill>
                  <a:srgbClr val="FF0000"/>
                </a:solidFill>
              </a:rPr>
              <a:t>T(n/2)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5715001" y="525518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208713" y="1447800"/>
            <a:ext cx="2478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For array of size n, 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Time complexity is </a:t>
            </a:r>
            <a:r>
              <a:rPr lang="en-US" sz="1600" b="1" dirty="0" smtClean="0">
                <a:solidFill>
                  <a:srgbClr val="FF0000"/>
                </a:solidFill>
              </a:rPr>
              <a:t>T(n)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4495800" y="18288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38200" y="5772090"/>
            <a:ext cx="70342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So, Time Complexity T(n) = T(n/2) +C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  <p:bldP spid="23" grpId="0"/>
      <p:bldP spid="15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84632" y="2124455"/>
            <a:ext cx="8157972" cy="1688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8600" y="3781806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192"/>
                </a:lnTo>
                <a:lnTo>
                  <a:pt x="4768" y="57383"/>
                </a:lnTo>
                <a:lnTo>
                  <a:pt x="13398" y="68026"/>
                </a:lnTo>
                <a:lnTo>
                  <a:pt x="25327" y="75135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2873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" y="2057400"/>
            <a:ext cx="8686800" cy="77724"/>
          </a:xfrm>
          <a:custGeom>
            <a:avLst/>
            <a:gdLst/>
            <a:ahLst/>
            <a:cxnLst/>
            <a:rect l="l" t="t" r="r" b="b"/>
            <a:pathLst>
              <a:path w="8686800" h="77724">
                <a:moveTo>
                  <a:pt x="0" y="38862"/>
                </a:moveTo>
                <a:lnTo>
                  <a:pt x="369" y="44355"/>
                </a:lnTo>
                <a:lnTo>
                  <a:pt x="4768" y="57721"/>
                </a:lnTo>
                <a:lnTo>
                  <a:pt x="13398" y="68286"/>
                </a:lnTo>
                <a:lnTo>
                  <a:pt x="25327" y="75227"/>
                </a:lnTo>
                <a:lnTo>
                  <a:pt x="39624" y="77724"/>
                </a:lnTo>
                <a:lnTo>
                  <a:pt x="8647938" y="77724"/>
                </a:lnTo>
                <a:lnTo>
                  <a:pt x="8684255" y="53185"/>
                </a:lnTo>
                <a:lnTo>
                  <a:pt x="8686800" y="38862"/>
                </a:lnTo>
                <a:lnTo>
                  <a:pt x="8686516" y="34089"/>
                </a:lnTo>
                <a:lnTo>
                  <a:pt x="8682397" y="20698"/>
                </a:lnTo>
                <a:lnTo>
                  <a:pt x="8674030" y="9876"/>
                </a:lnTo>
                <a:lnTo>
                  <a:pt x="8662261" y="2638"/>
                </a:lnTo>
                <a:lnTo>
                  <a:pt x="8647938" y="0"/>
                </a:lnTo>
                <a:lnTo>
                  <a:pt x="39624" y="0"/>
                </a:lnTo>
                <a:lnTo>
                  <a:pt x="34115" y="368"/>
                </a:lnTo>
                <a:lnTo>
                  <a:pt x="20586" y="4745"/>
                </a:lnTo>
                <a:lnTo>
                  <a:pt x="9770" y="13277"/>
                </a:lnTo>
                <a:lnTo>
                  <a:pt x="2597" y="24978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23554" y="1821180"/>
            <a:ext cx="77724" cy="2234946"/>
          </a:xfrm>
          <a:custGeom>
            <a:avLst/>
            <a:gdLst/>
            <a:ahLst/>
            <a:cxnLst/>
            <a:rect l="l" t="t" r="r" b="b"/>
            <a:pathLst>
              <a:path w="77724" h="2234945">
                <a:moveTo>
                  <a:pt x="0" y="38862"/>
                </a:moveTo>
                <a:lnTo>
                  <a:pt x="0" y="2196084"/>
                </a:lnTo>
                <a:lnTo>
                  <a:pt x="24850" y="2232307"/>
                </a:lnTo>
                <a:lnTo>
                  <a:pt x="38862" y="2234946"/>
                </a:lnTo>
                <a:lnTo>
                  <a:pt x="43634" y="2234650"/>
                </a:lnTo>
                <a:lnTo>
                  <a:pt x="57025" y="2230394"/>
                </a:lnTo>
                <a:lnTo>
                  <a:pt x="67847" y="2221870"/>
                </a:lnTo>
                <a:lnTo>
                  <a:pt x="75085" y="2210095"/>
                </a:lnTo>
                <a:lnTo>
                  <a:pt x="77724" y="2196084"/>
                </a:lnTo>
                <a:lnTo>
                  <a:pt x="77724" y="38862"/>
                </a:lnTo>
                <a:lnTo>
                  <a:pt x="52873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101" y="1827275"/>
            <a:ext cx="77724" cy="2235708"/>
          </a:xfrm>
          <a:custGeom>
            <a:avLst/>
            <a:gdLst/>
            <a:ahLst/>
            <a:cxnLst/>
            <a:rect l="l" t="t" r="r" b="b"/>
            <a:pathLst>
              <a:path w="77724" h="2235708">
                <a:moveTo>
                  <a:pt x="0" y="38862"/>
                </a:moveTo>
                <a:lnTo>
                  <a:pt x="0" y="2196846"/>
                </a:lnTo>
                <a:lnTo>
                  <a:pt x="24850" y="2233069"/>
                </a:lnTo>
                <a:lnTo>
                  <a:pt x="38862" y="2235708"/>
                </a:lnTo>
                <a:lnTo>
                  <a:pt x="43782" y="2235412"/>
                </a:lnTo>
                <a:lnTo>
                  <a:pt x="57362" y="2231156"/>
                </a:lnTo>
                <a:lnTo>
                  <a:pt x="68110" y="2222632"/>
                </a:lnTo>
                <a:lnTo>
                  <a:pt x="75179" y="2210857"/>
                </a:lnTo>
                <a:lnTo>
                  <a:pt x="77724" y="2196846"/>
                </a:lnTo>
                <a:lnTo>
                  <a:pt x="77724" y="38862"/>
                </a:lnTo>
                <a:lnTo>
                  <a:pt x="53185" y="2638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0829" y="5783580"/>
            <a:ext cx="3481578" cy="77724"/>
          </a:xfrm>
          <a:custGeom>
            <a:avLst/>
            <a:gdLst/>
            <a:ahLst/>
            <a:cxnLst/>
            <a:rect l="l" t="t" r="r" b="b"/>
            <a:pathLst>
              <a:path w="3481578" h="77724">
                <a:moveTo>
                  <a:pt x="0" y="38862"/>
                </a:moveTo>
                <a:lnTo>
                  <a:pt x="295" y="43634"/>
                </a:lnTo>
                <a:lnTo>
                  <a:pt x="4551" y="57025"/>
                </a:lnTo>
                <a:lnTo>
                  <a:pt x="13075" y="67847"/>
                </a:lnTo>
                <a:lnTo>
                  <a:pt x="24850" y="75085"/>
                </a:lnTo>
                <a:lnTo>
                  <a:pt x="38862" y="77724"/>
                </a:lnTo>
                <a:lnTo>
                  <a:pt x="3442716" y="77723"/>
                </a:lnTo>
                <a:lnTo>
                  <a:pt x="3478939" y="52873"/>
                </a:lnTo>
                <a:lnTo>
                  <a:pt x="3481578" y="38861"/>
                </a:lnTo>
                <a:lnTo>
                  <a:pt x="3481282" y="34089"/>
                </a:lnTo>
                <a:lnTo>
                  <a:pt x="3477026" y="20698"/>
                </a:lnTo>
                <a:lnTo>
                  <a:pt x="3468502" y="9876"/>
                </a:lnTo>
                <a:lnTo>
                  <a:pt x="3456727" y="2638"/>
                </a:lnTo>
                <a:lnTo>
                  <a:pt x="3442716" y="0"/>
                </a:lnTo>
                <a:lnTo>
                  <a:pt x="38862" y="0"/>
                </a:lnTo>
                <a:lnTo>
                  <a:pt x="34089" y="295"/>
                </a:lnTo>
                <a:lnTo>
                  <a:pt x="20698" y="4551"/>
                </a:lnTo>
                <a:lnTo>
                  <a:pt x="9876" y="13075"/>
                </a:lnTo>
                <a:lnTo>
                  <a:pt x="2638" y="24850"/>
                </a:lnTo>
                <a:lnTo>
                  <a:pt x="0" y="38862"/>
                </a:lnTo>
                <a:close/>
              </a:path>
            </a:pathLst>
          </a:custGeom>
          <a:solidFill>
            <a:srgbClr val="32333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95750" y="5734050"/>
            <a:ext cx="949451" cy="176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" y="2327147"/>
            <a:ext cx="77724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object 2"/>
          <p:cNvSpPr txBox="1"/>
          <p:nvPr/>
        </p:nvSpPr>
        <p:spPr>
          <a:xfrm>
            <a:off x="838201" y="2617470"/>
            <a:ext cx="7669530" cy="5839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4590"/>
              </a:lnSpc>
              <a:spcBef>
                <a:spcPts val="229"/>
              </a:spcBef>
            </a:pPr>
            <a:r>
              <a:rPr lang="en-US" sz="4000" dirty="0" smtClean="0">
                <a:solidFill>
                  <a:srgbClr val="FFFEE9"/>
                </a:solidFill>
                <a:latin typeface="Times New Roman"/>
                <a:cs typeface="Times New Roman"/>
              </a:rPr>
              <a:t>Merge </a:t>
            </a:r>
            <a:r>
              <a:rPr lang="en-US" sz="4000" dirty="0">
                <a:solidFill>
                  <a:srgbClr val="FFFEE9"/>
                </a:solidFill>
                <a:latin typeface="Times New Roman"/>
                <a:cs typeface="Times New Roman"/>
              </a:rPr>
              <a:t>Sort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Merge Sort</a:t>
            </a:r>
            <a:endParaRPr lang="en-US" sz="4000" b="1" dirty="0"/>
          </a:p>
        </p:txBody>
      </p:sp>
      <p:pic>
        <p:nvPicPr>
          <p:cNvPr id="12290" name="Picture 2" descr="Merge sort - Wikiped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6705600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848436"/>
            <a:ext cx="6553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Merge Sort was developed by </a:t>
            </a:r>
            <a:r>
              <a:rPr lang="en-GB" dirty="0">
                <a:solidFill>
                  <a:srgbClr val="FF0000"/>
                </a:solidFill>
              </a:rPr>
              <a:t>John von Neumann </a:t>
            </a:r>
            <a:r>
              <a:rPr lang="en-GB" dirty="0"/>
              <a:t>in 1945. </a:t>
            </a:r>
            <a:endParaRPr lang="en-GB" dirty="0" smtClean="0"/>
          </a:p>
          <a:p>
            <a:pPr algn="just"/>
            <a:r>
              <a:rPr lang="en-GB" dirty="0" smtClean="0"/>
              <a:t>Austria-Hungary </a:t>
            </a:r>
            <a:r>
              <a:rPr lang="en-GB" dirty="0"/>
              <a:t>A </a:t>
            </a:r>
            <a:r>
              <a:rPr lang="en-GB" dirty="0" smtClean="0"/>
              <a:t>mathematician who </a:t>
            </a:r>
            <a:r>
              <a:rPr lang="en-GB" dirty="0"/>
              <a:t>made major contributions to set theory, functional analysis, quantum mechanics</a:t>
            </a:r>
            <a:r>
              <a:rPr lang="en-GB" dirty="0" smtClean="0"/>
              <a:t>, </a:t>
            </a:r>
            <a:r>
              <a:rPr lang="en-GB" dirty="0"/>
              <a:t>continuous geometry, economics and game </a:t>
            </a:r>
            <a:r>
              <a:rPr lang="en-GB" dirty="0" smtClean="0"/>
              <a:t>theory, </a:t>
            </a:r>
            <a:r>
              <a:rPr lang="en-GB" dirty="0"/>
              <a:t>numerical analysis, </a:t>
            </a:r>
            <a:r>
              <a:rPr lang="en-GB" dirty="0" smtClean="0"/>
              <a:t>hydrodynamics.</a:t>
            </a:r>
            <a:endParaRPr lang="en-GB" dirty="0"/>
          </a:p>
        </p:txBody>
      </p:sp>
      <p:pic>
        <p:nvPicPr>
          <p:cNvPr id="13314" name="Picture 2" descr="Credit: ullstein bild via Getty Images/ullstein bild Dtl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2400"/>
            <a:ext cx="1532020" cy="20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5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Chapter </a:t>
            </a:r>
            <a:r>
              <a:rPr lang="en-GB" b="1" dirty="0" smtClean="0">
                <a:solidFill>
                  <a:srgbClr val="FF0000"/>
                </a:solidFill>
              </a:rPr>
              <a:t>Outcomes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4873752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</a:pPr>
            <a:r>
              <a:rPr lang="en-GB" altLang="en-US" dirty="0" smtClean="0"/>
              <a:t>Introduction </a:t>
            </a:r>
            <a:r>
              <a:rPr lang="en-GB" altLang="en-US" dirty="0"/>
              <a:t>to </a:t>
            </a:r>
            <a:r>
              <a:rPr lang="en-US" dirty="0"/>
              <a:t>Divide and Conquer </a:t>
            </a:r>
            <a:r>
              <a:rPr lang="en-US" dirty="0" smtClean="0"/>
              <a:t>(</a:t>
            </a:r>
            <a:r>
              <a:rPr lang="en-GB" altLang="en-US" dirty="0" smtClean="0"/>
              <a:t>DAC).</a:t>
            </a:r>
            <a:endParaRPr lang="en-GB" altLang="en-US" dirty="0"/>
          </a:p>
          <a:p>
            <a:pPr lvl="1">
              <a:lnSpc>
                <a:spcPct val="200000"/>
              </a:lnSpc>
            </a:pPr>
            <a:r>
              <a:rPr lang="en-GB" altLang="en-US" dirty="0" smtClean="0"/>
              <a:t>Algorithms </a:t>
            </a:r>
            <a:r>
              <a:rPr lang="en-GB" altLang="en-US" dirty="0"/>
              <a:t>under DAC techniques.</a:t>
            </a:r>
          </a:p>
          <a:p>
            <a:pPr lvl="1">
              <a:lnSpc>
                <a:spcPct val="200000"/>
              </a:lnSpc>
            </a:pPr>
            <a:r>
              <a:rPr lang="en-GB" altLang="en-US" dirty="0" smtClean="0"/>
              <a:t>Recurrence </a:t>
            </a:r>
            <a:r>
              <a:rPr lang="en-GB" altLang="en-US" dirty="0"/>
              <a:t>Relation for DAC algorithm.</a:t>
            </a:r>
          </a:p>
          <a:p>
            <a:pPr lvl="1">
              <a:lnSpc>
                <a:spcPct val="200000"/>
              </a:lnSpc>
            </a:pPr>
            <a:r>
              <a:rPr lang="en-GB" altLang="en-US" dirty="0" smtClean="0"/>
              <a:t>Problems </a:t>
            </a:r>
            <a:r>
              <a:rPr lang="en-GB" altLang="en-US" dirty="0"/>
              <a:t>using DAC technique.</a:t>
            </a:r>
            <a:endParaRPr lang="en-US" altLang="en-US" sz="1500" dirty="0"/>
          </a:p>
          <a:p>
            <a:pPr lvl="1">
              <a:lnSpc>
                <a:spcPct val="200000"/>
              </a:lnSpc>
            </a:pPr>
            <a:r>
              <a:rPr lang="en-GB" altLang="en-US" b="1" dirty="0" smtClean="0"/>
              <a:t>Strengths</a:t>
            </a:r>
            <a:r>
              <a:rPr lang="en-GB" altLang="en-US" dirty="0" smtClean="0"/>
              <a:t> </a:t>
            </a:r>
            <a:r>
              <a:rPr lang="en-GB" altLang="en-US" dirty="0"/>
              <a:t>and </a:t>
            </a:r>
            <a:r>
              <a:rPr lang="en-GB" altLang="en-US" b="1" dirty="0"/>
              <a:t>weaknesses</a:t>
            </a:r>
            <a:r>
              <a:rPr lang="en-GB" altLang="en-US" dirty="0"/>
              <a:t> of a </a:t>
            </a:r>
            <a:r>
              <a:rPr lang="en-GB" altLang="en-US" dirty="0" smtClean="0"/>
              <a:t>DAC strategy</a:t>
            </a:r>
            <a:endParaRPr lang="en-GB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Merge sort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merge sort</a:t>
            </a:r>
            <a:r>
              <a:rPr lang="en-US" altLang="en-US" dirty="0"/>
              <a:t>: Repeatedly divides data in half, sorts each half, and combines the sorted halves into a sorted whole.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12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The algorithm: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Divide the list into two roughly equal halves.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Sort the left half.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Sort the right half.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Merge the two sorted halves into one sorted list.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Often </a:t>
            </a:r>
            <a:r>
              <a:rPr lang="en-US" altLang="en-US" dirty="0"/>
              <a:t>implemented recursively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9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Merge sort example</a:t>
            </a:r>
          </a:p>
        </p:txBody>
      </p:sp>
      <p:graphicFrame>
        <p:nvGraphicFramePr>
          <p:cNvPr id="5601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434197"/>
              </p:ext>
            </p:extLst>
          </p:nvPr>
        </p:nvGraphicFramePr>
        <p:xfrm>
          <a:off x="2362200" y="1295400"/>
          <a:ext cx="4425950" cy="79248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337322196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4557773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38434827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070403510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102236996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16566939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322549441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421138852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698010958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29553"/>
                  </a:ext>
                </a:extLst>
              </a:tr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19408"/>
                  </a:ext>
                </a:extLst>
              </a:tr>
            </a:tbl>
          </a:graphicData>
        </a:graphic>
      </p:graphicFrame>
      <p:graphicFrame>
        <p:nvGraphicFramePr>
          <p:cNvPr id="560163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439767"/>
              </p:ext>
            </p:extLst>
          </p:nvPr>
        </p:nvGraphicFramePr>
        <p:xfrm>
          <a:off x="1820863" y="2562225"/>
          <a:ext cx="1795462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199712677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426903243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38117959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3393198597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105072"/>
                  </a:ext>
                </a:extLst>
              </a:tr>
            </a:tbl>
          </a:graphicData>
        </a:graphic>
      </p:graphicFrame>
      <p:graphicFrame>
        <p:nvGraphicFramePr>
          <p:cNvPr id="56017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95149"/>
              </p:ext>
            </p:extLst>
          </p:nvPr>
        </p:nvGraphicFramePr>
        <p:xfrm>
          <a:off x="1287463" y="3276600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15037519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04024415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14201"/>
                  </a:ext>
                </a:extLst>
              </a:tr>
            </a:tbl>
          </a:graphicData>
        </a:graphic>
      </p:graphicFrame>
      <p:graphicFrame>
        <p:nvGraphicFramePr>
          <p:cNvPr id="56018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126856"/>
              </p:ext>
            </p:extLst>
          </p:nvPr>
        </p:nvGraphicFramePr>
        <p:xfrm>
          <a:off x="1125538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92690343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660352"/>
                  </a:ext>
                </a:extLst>
              </a:tr>
            </a:tbl>
          </a:graphicData>
        </a:graphic>
      </p:graphicFrame>
      <p:graphicFrame>
        <p:nvGraphicFramePr>
          <p:cNvPr id="560189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41379"/>
              </p:ext>
            </p:extLst>
          </p:nvPr>
        </p:nvGraphicFramePr>
        <p:xfrm>
          <a:off x="1890713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997396516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003672"/>
                  </a:ext>
                </a:extLst>
              </a:tr>
            </a:tbl>
          </a:graphicData>
        </a:graphic>
      </p:graphicFrame>
      <p:graphicFrame>
        <p:nvGraphicFramePr>
          <p:cNvPr id="560195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2950"/>
              </p:ext>
            </p:extLst>
          </p:nvPr>
        </p:nvGraphicFramePr>
        <p:xfrm>
          <a:off x="1284288" y="4633913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42741856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58900777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122893"/>
                  </a:ext>
                </a:extLst>
              </a:tr>
            </a:tbl>
          </a:graphicData>
        </a:graphic>
      </p:graphicFrame>
      <p:grpSp>
        <p:nvGrpSpPr>
          <p:cNvPr id="560203" name="Group 75"/>
          <p:cNvGrpSpPr>
            <a:grpSpLocks/>
          </p:cNvGrpSpPr>
          <p:nvPr/>
        </p:nvGrpSpPr>
        <p:grpSpPr bwMode="auto">
          <a:xfrm>
            <a:off x="530225" y="4343400"/>
            <a:ext cx="1592263" cy="360363"/>
            <a:chOff x="334" y="2736"/>
            <a:chExt cx="1003" cy="227"/>
          </a:xfrm>
        </p:grpSpPr>
        <p:grpSp>
          <p:nvGrpSpPr>
            <p:cNvPr id="560204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56020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20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207" name="Text Box 79"/>
            <p:cNvSpPr txBox="1">
              <a:spLocks noChangeArrowheads="1"/>
            </p:cNvSpPr>
            <p:nvPr/>
          </p:nvSpPr>
          <p:spPr bwMode="auto">
            <a:xfrm>
              <a:off x="334" y="2751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208" name="Group 80"/>
          <p:cNvGrpSpPr>
            <a:grpSpLocks/>
          </p:cNvGrpSpPr>
          <p:nvPr/>
        </p:nvGrpSpPr>
        <p:grpSpPr bwMode="auto">
          <a:xfrm>
            <a:off x="736600" y="3529013"/>
            <a:ext cx="1309688" cy="357187"/>
            <a:chOff x="464" y="2223"/>
            <a:chExt cx="825" cy="225"/>
          </a:xfrm>
        </p:grpSpPr>
        <p:grpSp>
          <p:nvGrpSpPr>
            <p:cNvPr id="560209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56021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21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212" name="Text Box 84"/>
            <p:cNvSpPr txBox="1">
              <a:spLocks noChangeArrowheads="1"/>
            </p:cNvSpPr>
            <p:nvPr/>
          </p:nvSpPr>
          <p:spPr bwMode="auto">
            <a:xfrm>
              <a:off x="464" y="22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560213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4775"/>
              </p:ext>
            </p:extLst>
          </p:nvPr>
        </p:nvGraphicFramePr>
        <p:xfrm>
          <a:off x="3257550" y="3276600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62135589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6231368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85679"/>
                  </a:ext>
                </a:extLst>
              </a:tr>
            </a:tbl>
          </a:graphicData>
        </a:graphic>
      </p:graphicFrame>
      <p:graphicFrame>
        <p:nvGraphicFramePr>
          <p:cNvPr id="560221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384290"/>
              </p:ext>
            </p:extLst>
          </p:nvPr>
        </p:nvGraphicFramePr>
        <p:xfrm>
          <a:off x="3095625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233203803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975701"/>
                  </a:ext>
                </a:extLst>
              </a:tr>
            </a:tbl>
          </a:graphicData>
        </a:graphic>
      </p:graphicFrame>
      <p:graphicFrame>
        <p:nvGraphicFramePr>
          <p:cNvPr id="560227" name="Group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238944"/>
              </p:ext>
            </p:extLst>
          </p:nvPr>
        </p:nvGraphicFramePr>
        <p:xfrm>
          <a:off x="3860800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2474049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320497"/>
                  </a:ext>
                </a:extLst>
              </a:tr>
            </a:tbl>
          </a:graphicData>
        </a:graphic>
      </p:graphicFrame>
      <p:graphicFrame>
        <p:nvGraphicFramePr>
          <p:cNvPr id="560233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7952"/>
              </p:ext>
            </p:extLst>
          </p:nvPr>
        </p:nvGraphicFramePr>
        <p:xfrm>
          <a:off x="3254375" y="4633913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141640605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35111836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81120"/>
                  </a:ext>
                </a:extLst>
              </a:tr>
            </a:tbl>
          </a:graphicData>
        </a:graphic>
      </p:graphicFrame>
      <p:grpSp>
        <p:nvGrpSpPr>
          <p:cNvPr id="560241" name="Group 113"/>
          <p:cNvGrpSpPr>
            <a:grpSpLocks/>
          </p:cNvGrpSpPr>
          <p:nvPr/>
        </p:nvGrpSpPr>
        <p:grpSpPr bwMode="auto">
          <a:xfrm>
            <a:off x="2500313" y="4343400"/>
            <a:ext cx="1592262" cy="360363"/>
            <a:chOff x="1575" y="2736"/>
            <a:chExt cx="1003" cy="227"/>
          </a:xfrm>
        </p:grpSpPr>
        <p:grpSp>
          <p:nvGrpSpPr>
            <p:cNvPr id="56024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56024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24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245" name="Text Box 117"/>
            <p:cNvSpPr txBox="1">
              <a:spLocks noChangeArrowheads="1"/>
            </p:cNvSpPr>
            <p:nvPr/>
          </p:nvSpPr>
          <p:spPr bwMode="auto">
            <a:xfrm>
              <a:off x="1575" y="2751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246" name="Group 118"/>
          <p:cNvGrpSpPr>
            <a:grpSpLocks/>
          </p:cNvGrpSpPr>
          <p:nvPr/>
        </p:nvGrpSpPr>
        <p:grpSpPr bwMode="auto">
          <a:xfrm>
            <a:off x="2706688" y="3529013"/>
            <a:ext cx="1309687" cy="357187"/>
            <a:chOff x="1705" y="2223"/>
            <a:chExt cx="825" cy="225"/>
          </a:xfrm>
        </p:grpSpPr>
        <p:grpSp>
          <p:nvGrpSpPr>
            <p:cNvPr id="560247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56024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24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250" name="Text Box 122"/>
            <p:cNvSpPr txBox="1">
              <a:spLocks noChangeArrowheads="1"/>
            </p:cNvSpPr>
            <p:nvPr/>
          </p:nvSpPr>
          <p:spPr bwMode="auto">
            <a:xfrm>
              <a:off x="1705" y="22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560251" name="Group 123"/>
          <p:cNvGrpSpPr>
            <a:grpSpLocks/>
          </p:cNvGrpSpPr>
          <p:nvPr/>
        </p:nvGrpSpPr>
        <p:grpSpPr bwMode="auto">
          <a:xfrm>
            <a:off x="1270000" y="2843213"/>
            <a:ext cx="2376488" cy="357187"/>
            <a:chOff x="800" y="1791"/>
            <a:chExt cx="1497" cy="225"/>
          </a:xfrm>
        </p:grpSpPr>
        <p:sp>
          <p:nvSpPr>
            <p:cNvPr id="560252" name="Text Box 124"/>
            <p:cNvSpPr txBox="1">
              <a:spLocks noChangeArrowheads="1"/>
            </p:cNvSpPr>
            <p:nvPr/>
          </p:nvSpPr>
          <p:spPr bwMode="auto">
            <a:xfrm>
              <a:off x="800" y="179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560253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56025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25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560256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135747"/>
              </p:ext>
            </p:extLst>
          </p:nvPr>
        </p:nvGraphicFramePr>
        <p:xfrm>
          <a:off x="1817688" y="5319713"/>
          <a:ext cx="184150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1523288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75653983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83719032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68966289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62607"/>
                  </a:ext>
                </a:extLst>
              </a:tr>
            </a:tbl>
          </a:graphicData>
        </a:graphic>
      </p:graphicFrame>
      <p:graphicFrame>
        <p:nvGraphicFramePr>
          <p:cNvPr id="560268" name="Group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80581"/>
              </p:ext>
            </p:extLst>
          </p:nvPr>
        </p:nvGraphicFramePr>
        <p:xfrm>
          <a:off x="6088063" y="2562225"/>
          <a:ext cx="184150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72033649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59691947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68699833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289683137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78092"/>
                  </a:ext>
                </a:extLst>
              </a:tr>
            </a:tbl>
          </a:graphicData>
        </a:graphic>
      </p:graphicFrame>
      <p:graphicFrame>
        <p:nvGraphicFramePr>
          <p:cNvPr id="560280" name="Group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94121"/>
              </p:ext>
            </p:extLst>
          </p:nvPr>
        </p:nvGraphicFramePr>
        <p:xfrm>
          <a:off x="5554663" y="3276600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84401778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39388667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930345"/>
                  </a:ext>
                </a:extLst>
              </a:tr>
            </a:tbl>
          </a:graphicData>
        </a:graphic>
      </p:graphicFrame>
      <p:graphicFrame>
        <p:nvGraphicFramePr>
          <p:cNvPr id="560288" name="Group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647755"/>
              </p:ext>
            </p:extLst>
          </p:nvPr>
        </p:nvGraphicFramePr>
        <p:xfrm>
          <a:off x="5392738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287986943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1649"/>
                  </a:ext>
                </a:extLst>
              </a:tr>
            </a:tbl>
          </a:graphicData>
        </a:graphic>
      </p:graphicFrame>
      <p:graphicFrame>
        <p:nvGraphicFramePr>
          <p:cNvPr id="560294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75108"/>
              </p:ext>
            </p:extLst>
          </p:nvPr>
        </p:nvGraphicFramePr>
        <p:xfrm>
          <a:off x="6157913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467794266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134153"/>
                  </a:ext>
                </a:extLst>
              </a:tr>
            </a:tbl>
          </a:graphicData>
        </a:graphic>
      </p:graphicFrame>
      <p:graphicFrame>
        <p:nvGraphicFramePr>
          <p:cNvPr id="560300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90964"/>
              </p:ext>
            </p:extLst>
          </p:nvPr>
        </p:nvGraphicFramePr>
        <p:xfrm>
          <a:off x="5551488" y="4633913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376236205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43440213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98366"/>
                  </a:ext>
                </a:extLst>
              </a:tr>
            </a:tbl>
          </a:graphicData>
        </a:graphic>
      </p:graphicFrame>
      <p:grpSp>
        <p:nvGrpSpPr>
          <p:cNvPr id="560308" name="Group 180"/>
          <p:cNvGrpSpPr>
            <a:grpSpLocks/>
          </p:cNvGrpSpPr>
          <p:nvPr/>
        </p:nvGrpSpPr>
        <p:grpSpPr bwMode="auto">
          <a:xfrm>
            <a:off x="4797425" y="4343400"/>
            <a:ext cx="1592263" cy="360363"/>
            <a:chOff x="3022" y="2736"/>
            <a:chExt cx="1003" cy="227"/>
          </a:xfrm>
        </p:grpSpPr>
        <p:grpSp>
          <p:nvGrpSpPr>
            <p:cNvPr id="560309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56031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1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312" name="Text Box 184"/>
            <p:cNvSpPr txBox="1">
              <a:spLocks noChangeArrowheads="1"/>
            </p:cNvSpPr>
            <p:nvPr/>
          </p:nvSpPr>
          <p:spPr bwMode="auto">
            <a:xfrm>
              <a:off x="3022" y="2751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313" name="Group 185"/>
          <p:cNvGrpSpPr>
            <a:grpSpLocks/>
          </p:cNvGrpSpPr>
          <p:nvPr/>
        </p:nvGrpSpPr>
        <p:grpSpPr bwMode="auto">
          <a:xfrm>
            <a:off x="5003800" y="3529013"/>
            <a:ext cx="1309688" cy="357187"/>
            <a:chOff x="3152" y="2223"/>
            <a:chExt cx="825" cy="225"/>
          </a:xfrm>
        </p:grpSpPr>
        <p:grpSp>
          <p:nvGrpSpPr>
            <p:cNvPr id="560314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56031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1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317" name="Text Box 189"/>
            <p:cNvSpPr txBox="1">
              <a:spLocks noChangeArrowheads="1"/>
            </p:cNvSpPr>
            <p:nvPr/>
          </p:nvSpPr>
          <p:spPr bwMode="auto">
            <a:xfrm>
              <a:off x="3152" y="22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</p:grpSp>
      <p:graphicFrame>
        <p:nvGraphicFramePr>
          <p:cNvPr id="560318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3550"/>
              </p:ext>
            </p:extLst>
          </p:nvPr>
        </p:nvGraphicFramePr>
        <p:xfrm>
          <a:off x="7524750" y="3276600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74804372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862130375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58752"/>
                  </a:ext>
                </a:extLst>
              </a:tr>
            </a:tbl>
          </a:graphicData>
        </a:graphic>
      </p:graphicFrame>
      <p:graphicFrame>
        <p:nvGraphicFramePr>
          <p:cNvPr id="560326" name="Group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23833"/>
              </p:ext>
            </p:extLst>
          </p:nvPr>
        </p:nvGraphicFramePr>
        <p:xfrm>
          <a:off x="7362825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923055720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46308"/>
                  </a:ext>
                </a:extLst>
              </a:tr>
            </a:tbl>
          </a:graphicData>
        </a:graphic>
      </p:graphicFrame>
      <p:graphicFrame>
        <p:nvGraphicFramePr>
          <p:cNvPr id="560332" name="Group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981035"/>
              </p:ext>
            </p:extLst>
          </p:nvPr>
        </p:nvGraphicFramePr>
        <p:xfrm>
          <a:off x="8128000" y="3948113"/>
          <a:ext cx="460375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542177537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746182"/>
                  </a:ext>
                </a:extLst>
              </a:tr>
            </a:tbl>
          </a:graphicData>
        </a:graphic>
      </p:graphicFrame>
      <p:graphicFrame>
        <p:nvGraphicFramePr>
          <p:cNvPr id="560338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341831"/>
              </p:ext>
            </p:extLst>
          </p:nvPr>
        </p:nvGraphicFramePr>
        <p:xfrm>
          <a:off x="7521575" y="4633913"/>
          <a:ext cx="92075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65461124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226170042"/>
                    </a:ext>
                  </a:extLst>
                </a:gridCol>
              </a:tblGrid>
              <a:tr h="330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840822"/>
                  </a:ext>
                </a:extLst>
              </a:tr>
            </a:tbl>
          </a:graphicData>
        </a:graphic>
      </p:graphicFrame>
      <p:grpSp>
        <p:nvGrpSpPr>
          <p:cNvPr id="560346" name="Group 218"/>
          <p:cNvGrpSpPr>
            <a:grpSpLocks/>
          </p:cNvGrpSpPr>
          <p:nvPr/>
        </p:nvGrpSpPr>
        <p:grpSpPr bwMode="auto">
          <a:xfrm>
            <a:off x="6767513" y="4343400"/>
            <a:ext cx="1592262" cy="360363"/>
            <a:chOff x="4263" y="2736"/>
            <a:chExt cx="1003" cy="227"/>
          </a:xfrm>
        </p:grpSpPr>
        <p:grpSp>
          <p:nvGrpSpPr>
            <p:cNvPr id="560347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56034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4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350" name="Text Box 222"/>
            <p:cNvSpPr txBox="1">
              <a:spLocks noChangeArrowheads="1"/>
            </p:cNvSpPr>
            <p:nvPr/>
          </p:nvSpPr>
          <p:spPr bwMode="auto">
            <a:xfrm>
              <a:off x="4263" y="2751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351" name="Group 223"/>
          <p:cNvGrpSpPr>
            <a:grpSpLocks/>
          </p:cNvGrpSpPr>
          <p:nvPr/>
        </p:nvGrpSpPr>
        <p:grpSpPr bwMode="auto">
          <a:xfrm>
            <a:off x="6973888" y="3529013"/>
            <a:ext cx="1309687" cy="357187"/>
            <a:chOff x="4393" y="2223"/>
            <a:chExt cx="825" cy="225"/>
          </a:xfrm>
        </p:grpSpPr>
        <p:grpSp>
          <p:nvGrpSpPr>
            <p:cNvPr id="560352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56035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5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355" name="Text Box 227"/>
            <p:cNvSpPr txBox="1">
              <a:spLocks noChangeArrowheads="1"/>
            </p:cNvSpPr>
            <p:nvPr/>
          </p:nvSpPr>
          <p:spPr bwMode="auto">
            <a:xfrm>
              <a:off x="4393" y="2223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</p:grpSp>
      <p:grpSp>
        <p:nvGrpSpPr>
          <p:cNvPr id="560356" name="Group 228"/>
          <p:cNvGrpSpPr>
            <a:grpSpLocks/>
          </p:cNvGrpSpPr>
          <p:nvPr/>
        </p:nvGrpSpPr>
        <p:grpSpPr bwMode="auto">
          <a:xfrm>
            <a:off x="5537200" y="2843213"/>
            <a:ext cx="2376488" cy="357187"/>
            <a:chOff x="3488" y="1791"/>
            <a:chExt cx="1497" cy="225"/>
          </a:xfrm>
        </p:grpSpPr>
        <p:sp>
          <p:nvSpPr>
            <p:cNvPr id="560357" name="Text Box 229"/>
            <p:cNvSpPr txBox="1">
              <a:spLocks noChangeArrowheads="1"/>
            </p:cNvSpPr>
            <p:nvPr/>
          </p:nvSpPr>
          <p:spPr bwMode="auto">
            <a:xfrm>
              <a:off x="3488" y="179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560358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56035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6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560361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30811"/>
              </p:ext>
            </p:extLst>
          </p:nvPr>
        </p:nvGraphicFramePr>
        <p:xfrm>
          <a:off x="6084888" y="5319713"/>
          <a:ext cx="184150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199504202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53928873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63994374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31255136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57150"/>
                  </a:ext>
                </a:extLst>
              </a:tr>
            </a:tbl>
          </a:graphicData>
        </a:graphic>
      </p:graphicFrame>
      <p:graphicFrame>
        <p:nvGraphicFramePr>
          <p:cNvPr id="560373" name="Group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037157"/>
              </p:ext>
            </p:extLst>
          </p:nvPr>
        </p:nvGraphicFramePr>
        <p:xfrm>
          <a:off x="3140075" y="6157913"/>
          <a:ext cx="3683000" cy="396240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109894397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47163605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2835326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781905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10582397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44459039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24768539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3602473603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346075" algn="l">
                        <a:spcBef>
                          <a:spcPct val="20000"/>
                        </a:spcBef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739775" algn="l">
                        <a:spcBef>
                          <a:spcPct val="20000"/>
                        </a:spcBef>
                        <a:buFont typeface="Calibri" panose="020F050202020403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030288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137636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18335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2907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27479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2051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56900"/>
                  </a:ext>
                </a:extLst>
              </a:tr>
            </a:tbl>
          </a:graphicData>
        </a:graphic>
      </p:graphicFrame>
      <p:grpSp>
        <p:nvGrpSpPr>
          <p:cNvPr id="560393" name="Group 265"/>
          <p:cNvGrpSpPr>
            <a:grpSpLocks/>
          </p:cNvGrpSpPr>
          <p:nvPr/>
        </p:nvGrpSpPr>
        <p:grpSpPr bwMode="auto">
          <a:xfrm>
            <a:off x="2895600" y="2081213"/>
            <a:ext cx="3810000" cy="433387"/>
            <a:chOff x="1824" y="1311"/>
            <a:chExt cx="2400" cy="273"/>
          </a:xfrm>
        </p:grpSpPr>
        <p:sp>
          <p:nvSpPr>
            <p:cNvPr id="560394" name="Text Box 266"/>
            <p:cNvSpPr txBox="1">
              <a:spLocks noChangeArrowheads="1"/>
            </p:cNvSpPr>
            <p:nvPr/>
          </p:nvSpPr>
          <p:spPr bwMode="auto">
            <a:xfrm>
              <a:off x="1959" y="1311"/>
              <a:ext cx="3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split</a:t>
              </a:r>
            </a:p>
          </p:txBody>
        </p:sp>
        <p:grpSp>
          <p:nvGrpSpPr>
            <p:cNvPr id="560395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56039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39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560398" name="Group 270"/>
          <p:cNvGrpSpPr>
            <a:grpSpLocks/>
          </p:cNvGrpSpPr>
          <p:nvPr/>
        </p:nvGrpSpPr>
        <p:grpSpPr bwMode="auto">
          <a:xfrm>
            <a:off x="1074738" y="5029200"/>
            <a:ext cx="2647950" cy="374650"/>
            <a:chOff x="677" y="3168"/>
            <a:chExt cx="1668" cy="236"/>
          </a:xfrm>
        </p:grpSpPr>
        <p:grpSp>
          <p:nvGrpSpPr>
            <p:cNvPr id="560399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56040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40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402" name="Text Box 274"/>
            <p:cNvSpPr txBox="1">
              <a:spLocks noChangeArrowheads="1"/>
            </p:cNvSpPr>
            <p:nvPr/>
          </p:nvSpPr>
          <p:spPr bwMode="auto">
            <a:xfrm>
              <a:off x="677" y="3192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403" name="Group 275"/>
          <p:cNvGrpSpPr>
            <a:grpSpLocks/>
          </p:cNvGrpSpPr>
          <p:nvPr/>
        </p:nvGrpSpPr>
        <p:grpSpPr bwMode="auto">
          <a:xfrm>
            <a:off x="5341938" y="5029200"/>
            <a:ext cx="2647950" cy="374650"/>
            <a:chOff x="3365" y="3168"/>
            <a:chExt cx="1668" cy="236"/>
          </a:xfrm>
        </p:grpSpPr>
        <p:grpSp>
          <p:nvGrpSpPr>
            <p:cNvPr id="560404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56040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40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407" name="Text Box 279"/>
            <p:cNvSpPr txBox="1">
              <a:spLocks noChangeArrowheads="1"/>
            </p:cNvSpPr>
            <p:nvPr/>
          </p:nvSpPr>
          <p:spPr bwMode="auto">
            <a:xfrm>
              <a:off x="3365" y="3192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grpSp>
        <p:nvGrpSpPr>
          <p:cNvPr id="560408" name="Group 280"/>
          <p:cNvGrpSpPr>
            <a:grpSpLocks/>
          </p:cNvGrpSpPr>
          <p:nvPr/>
        </p:nvGrpSpPr>
        <p:grpSpPr bwMode="auto">
          <a:xfrm>
            <a:off x="2674938" y="5715000"/>
            <a:ext cx="4335462" cy="436563"/>
            <a:chOff x="1685" y="3600"/>
            <a:chExt cx="2731" cy="275"/>
          </a:xfrm>
        </p:grpSpPr>
        <p:grpSp>
          <p:nvGrpSpPr>
            <p:cNvPr id="560409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56041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41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GB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560412" name="Text Box 284"/>
            <p:cNvSpPr txBox="1">
              <a:spLocks noChangeArrowheads="1"/>
            </p:cNvSpPr>
            <p:nvPr/>
          </p:nvSpPr>
          <p:spPr bwMode="auto">
            <a:xfrm>
              <a:off x="1685" y="3663"/>
              <a:ext cx="47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chemeClr val="tx1">
                      <a:lumMod val="95000"/>
                      <a:lumOff val="5000"/>
                    </a:schemeClr>
                  </a:solidFill>
                  <a:latin typeface="Tahoma" panose="020B0604030504040204" pitchFamily="34" charset="0"/>
                </a:rPr>
                <a:t>merge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6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6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6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6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6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6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6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6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6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6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60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6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6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6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6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6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6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6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6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6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56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56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6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6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7467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 smtClean="0"/>
              <a:t>Merge Sort</a:t>
            </a:r>
            <a:endParaRPr lang="en-US" sz="4000" b="1" dirty="0"/>
          </a:p>
        </p:txBody>
      </p:sp>
      <p:pic>
        <p:nvPicPr>
          <p:cNvPr id="12292" name="Picture 4" descr="Merge-Sort-Tutor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1999"/>
            <a:ext cx="6172200" cy="594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7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720840"/>
            <a:ext cx="8001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 smtClean="0">
                <a:latin typeface="Forte" panose="03060902040502070203" pitchFamily="66" charset="0"/>
              </a:rPr>
              <a:t>MergeSort</a:t>
            </a:r>
            <a:r>
              <a:rPr lang="en-GB" sz="2000" dirty="0" smtClean="0">
                <a:latin typeface="Forte" panose="03060902040502070203" pitchFamily="66" charset="0"/>
              </a:rPr>
              <a:t> (</a:t>
            </a:r>
            <a:r>
              <a:rPr lang="en-GB" sz="2000" dirty="0">
                <a:latin typeface="Forte" panose="03060902040502070203" pitchFamily="66" charset="0"/>
              </a:rPr>
              <a:t>A, l,  h)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Forte" panose="03060902040502070203" pitchFamily="66" charset="0"/>
              </a:rPr>
              <a:t>If l &lt;h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1. Find the middle point to divide the array into two halves: 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        </a:t>
            </a:r>
            <a:r>
              <a:rPr lang="en-GB" sz="2000" dirty="0">
                <a:latin typeface="Forte" panose="03060902040502070203" pitchFamily="66" charset="0"/>
              </a:rPr>
              <a:t>middle m = </a:t>
            </a:r>
            <a:r>
              <a:rPr lang="en-GB" sz="2000" dirty="0" smtClean="0">
                <a:latin typeface="Forte" panose="03060902040502070203" pitchFamily="66" charset="0"/>
              </a:rPr>
              <a:t>(</a:t>
            </a:r>
            <a:r>
              <a:rPr lang="en-GB" sz="2000" dirty="0" err="1" smtClean="0">
                <a:latin typeface="Forte" panose="03060902040502070203" pitchFamily="66" charset="0"/>
              </a:rPr>
              <a:t>l+h</a:t>
            </a:r>
            <a:r>
              <a:rPr lang="en-GB" sz="2000" dirty="0" smtClean="0">
                <a:latin typeface="Forte" panose="03060902040502070203" pitchFamily="66" charset="0"/>
              </a:rPr>
              <a:t>) /2</a:t>
            </a:r>
            <a:endParaRPr lang="en-GB" sz="2000" dirty="0">
              <a:latin typeface="Forte" panose="03060902040502070203" pitchFamily="66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2. Call </a:t>
            </a:r>
            <a:r>
              <a:rPr lang="en-GB" sz="2000" dirty="0" err="1">
                <a:latin typeface="Comic Sans MS" panose="030F0702030302020204" pitchFamily="66" charset="0"/>
              </a:rPr>
              <a:t>mergeSort</a:t>
            </a:r>
            <a:r>
              <a:rPr lang="en-GB" sz="2000" dirty="0">
                <a:latin typeface="Comic Sans MS" panose="030F0702030302020204" pitchFamily="66" charset="0"/>
              </a:rPr>
              <a:t> for first half:  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        </a:t>
            </a:r>
            <a:r>
              <a:rPr lang="en-GB" sz="2000" dirty="0">
                <a:latin typeface="Forte" panose="03060902040502070203" pitchFamily="66" charset="0"/>
              </a:rPr>
              <a:t>Call </a:t>
            </a:r>
            <a:r>
              <a:rPr lang="en-GB" sz="2000" dirty="0" err="1">
                <a:latin typeface="Forte" panose="03060902040502070203" pitchFamily="66" charset="0"/>
              </a:rPr>
              <a:t>mergeSort</a:t>
            </a:r>
            <a:r>
              <a:rPr lang="en-GB" sz="2000" dirty="0">
                <a:latin typeface="Forte" panose="03060902040502070203" pitchFamily="66" charset="0"/>
              </a:rPr>
              <a:t>(A, l, m)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3. Call </a:t>
            </a:r>
            <a:r>
              <a:rPr lang="en-GB" sz="2000" dirty="0" err="1">
                <a:latin typeface="Comic Sans MS" panose="030F0702030302020204" pitchFamily="66" charset="0"/>
              </a:rPr>
              <a:t>mergeSort</a:t>
            </a:r>
            <a:r>
              <a:rPr lang="en-GB" sz="2000" dirty="0">
                <a:latin typeface="Comic Sans MS" panose="030F0702030302020204" pitchFamily="66" charset="0"/>
              </a:rPr>
              <a:t> for second half: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      </a:t>
            </a:r>
            <a:r>
              <a:rPr lang="en-GB" sz="2000" dirty="0">
                <a:latin typeface="Forte" panose="03060902040502070203" pitchFamily="66" charset="0"/>
              </a:rPr>
              <a:t>  Call </a:t>
            </a:r>
            <a:r>
              <a:rPr lang="en-GB" sz="2000" dirty="0" err="1">
                <a:latin typeface="Forte" panose="03060902040502070203" pitchFamily="66" charset="0"/>
              </a:rPr>
              <a:t>mergeSort</a:t>
            </a:r>
            <a:r>
              <a:rPr lang="en-GB" sz="2000" dirty="0">
                <a:latin typeface="Forte" panose="03060902040502070203" pitchFamily="66" charset="0"/>
              </a:rPr>
              <a:t>(A, m+1, h)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4. Merge the two halves sorted in step 2 and 3: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mic Sans MS" panose="030F0702030302020204" pitchFamily="66" charset="0"/>
              </a:rPr>
              <a:t>             </a:t>
            </a:r>
            <a:r>
              <a:rPr lang="en-GB" sz="2000" dirty="0">
                <a:latin typeface="Forte" panose="03060902040502070203" pitchFamily="66" charset="0"/>
              </a:rPr>
              <a:t>Call merge(A, l, h, 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 </a:t>
            </a:r>
            <a:r>
              <a:rPr lang="en-US" sz="2000" b="1" dirty="0" smtClean="0"/>
              <a:t>if l &lt; h</a:t>
            </a:r>
          </a:p>
          <a:p>
            <a:pPr>
              <a:buNone/>
            </a:pPr>
            <a:r>
              <a:rPr lang="pt-BR" sz="2000" dirty="0" smtClean="0"/>
              <a:t>2 	m = (l + h)/2</a:t>
            </a:r>
          </a:p>
          <a:p>
            <a:pPr>
              <a:buNone/>
            </a:pPr>
            <a:r>
              <a:rPr lang="en-US" sz="2000" dirty="0" smtClean="0"/>
              <a:t>3 	MERGE-SORT(A, l, m)</a:t>
            </a:r>
          </a:p>
          <a:p>
            <a:pPr>
              <a:buNone/>
            </a:pPr>
            <a:r>
              <a:rPr lang="pt-BR" sz="2000" dirty="0" smtClean="0"/>
              <a:t>4 	MERGE-SORT(A, m+1, h)</a:t>
            </a:r>
          </a:p>
          <a:p>
            <a:pPr>
              <a:buNone/>
            </a:pPr>
            <a:r>
              <a:rPr lang="pt-BR" sz="2000" dirty="0" smtClean="0"/>
              <a:t>5 	MERGE(A, l, h, m)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038600" y="2057400"/>
            <a:ext cx="441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1 n1 = mid – low + 1</a:t>
            </a:r>
          </a:p>
          <a:p>
            <a:pPr>
              <a:buNone/>
            </a:pPr>
            <a:r>
              <a:rPr lang="pt-BR" sz="1600" dirty="0" smtClean="0"/>
              <a:t>2 n2 = high - mid</a:t>
            </a:r>
          </a:p>
          <a:p>
            <a:pPr>
              <a:buNone/>
            </a:pPr>
            <a:r>
              <a:rPr lang="en-US" sz="1600" dirty="0" smtClean="0"/>
              <a:t>3 let L[0… n1] and R[0… n2] be new arrays</a:t>
            </a:r>
          </a:p>
          <a:p>
            <a:pPr>
              <a:buNone/>
            </a:pPr>
            <a:r>
              <a:rPr lang="en-US" sz="1600" dirty="0" smtClean="0"/>
              <a:t>4 </a:t>
            </a:r>
            <a:r>
              <a:rPr lang="en-US" sz="1600" b="1" dirty="0" smtClean="0"/>
              <a:t>for i = 1 to n1</a:t>
            </a:r>
          </a:p>
          <a:p>
            <a:pPr>
              <a:buNone/>
            </a:pPr>
            <a:r>
              <a:rPr lang="nn-NO" sz="1600" dirty="0" smtClean="0"/>
              <a:t>5   	L[i ]= A[low+ i  -1]</a:t>
            </a:r>
          </a:p>
          <a:p>
            <a:pPr>
              <a:buNone/>
            </a:pPr>
            <a:r>
              <a:rPr lang="en-US" sz="1600" dirty="0" smtClean="0"/>
              <a:t>6 </a:t>
            </a:r>
            <a:r>
              <a:rPr lang="en-US" sz="1600" b="1" dirty="0" smtClean="0"/>
              <a:t>for j = 1 to n2</a:t>
            </a:r>
          </a:p>
          <a:p>
            <a:pPr>
              <a:buNone/>
            </a:pPr>
            <a:r>
              <a:rPr lang="en-US" sz="1600" dirty="0" smtClean="0"/>
              <a:t>7 		R[j]= A[mid+ j] </a:t>
            </a:r>
          </a:p>
          <a:p>
            <a:pPr>
              <a:buNone/>
            </a:pPr>
            <a:r>
              <a:rPr lang="nl-NL" sz="1600" dirty="0" smtClean="0"/>
              <a:t>8 L[n1 + 1] = </a:t>
            </a:r>
            <a:r>
              <a:rPr lang="nl-NL" sz="1600" dirty="0" smtClean="0">
                <a:latin typeface="Century Schoolbook"/>
              </a:rPr>
              <a:t>∞ , </a:t>
            </a:r>
            <a:r>
              <a:rPr lang="nl-NL" sz="1600" dirty="0" smtClean="0"/>
              <a:t>R[n2 + 1] = ∞</a:t>
            </a:r>
          </a:p>
          <a:p>
            <a:pPr>
              <a:buNone/>
            </a:pPr>
            <a:r>
              <a:rPr lang="en-US" sz="1600" dirty="0" smtClean="0"/>
              <a:t>9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 j = 1</a:t>
            </a:r>
          </a:p>
          <a:p>
            <a:pPr>
              <a:buNone/>
            </a:pPr>
            <a:r>
              <a:rPr lang="en-US" sz="1600" dirty="0" smtClean="0"/>
              <a:t>10 </a:t>
            </a:r>
            <a:r>
              <a:rPr lang="en-US" sz="1600" b="1" dirty="0" smtClean="0"/>
              <a:t>for k = </a:t>
            </a:r>
            <a:r>
              <a:rPr lang="en-US" sz="1600" b="1" i="1" dirty="0" smtClean="0"/>
              <a:t>low</a:t>
            </a:r>
            <a:r>
              <a:rPr lang="en-US" sz="1600" b="1" dirty="0" smtClean="0"/>
              <a:t> to </a:t>
            </a:r>
            <a:r>
              <a:rPr lang="en-US" sz="1600" b="1" i="1" dirty="0" smtClean="0"/>
              <a:t>high</a:t>
            </a:r>
          </a:p>
          <a:p>
            <a:pPr>
              <a:buNone/>
            </a:pPr>
            <a:r>
              <a:rPr lang="en-US" sz="1600" dirty="0" smtClean="0"/>
              <a:t>11    </a:t>
            </a:r>
            <a:r>
              <a:rPr lang="en-US" sz="1600" b="1" dirty="0" smtClean="0"/>
              <a:t>if L[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≤  R[j] </a:t>
            </a:r>
          </a:p>
          <a:p>
            <a:pPr>
              <a:buNone/>
            </a:pPr>
            <a:r>
              <a:rPr lang="en-US" sz="1600" dirty="0" smtClean="0"/>
              <a:t>12 	A[k] = L[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nn-NO" sz="1600" dirty="0" smtClean="0"/>
              <a:t>13		i = i + 1</a:t>
            </a:r>
          </a:p>
          <a:p>
            <a:pPr>
              <a:buNone/>
            </a:pPr>
            <a:r>
              <a:rPr lang="da-DK" sz="1600" dirty="0" smtClean="0"/>
              <a:t>14   </a:t>
            </a:r>
            <a:r>
              <a:rPr lang="da-DK" sz="1600" b="1" dirty="0" smtClean="0"/>
              <a:t>else A[k] = R[j] </a:t>
            </a:r>
          </a:p>
          <a:p>
            <a:pPr>
              <a:buNone/>
            </a:pPr>
            <a:r>
              <a:rPr lang="pl-PL" sz="1600" dirty="0" smtClean="0"/>
              <a:t>1</a:t>
            </a:r>
            <a:r>
              <a:rPr lang="en-US" sz="1600" dirty="0" smtClean="0"/>
              <a:t>5		</a:t>
            </a:r>
            <a:r>
              <a:rPr lang="pl-PL" sz="1600" dirty="0" smtClean="0"/>
              <a:t> </a:t>
            </a:r>
            <a:r>
              <a:rPr lang="en-US" sz="1600" dirty="0" smtClean="0"/>
              <a:t>j</a:t>
            </a:r>
            <a:r>
              <a:rPr lang="pl-PL" sz="1600" dirty="0" smtClean="0"/>
              <a:t> </a:t>
            </a:r>
            <a:r>
              <a:rPr lang="en-US" sz="1600" dirty="0" smtClean="0"/>
              <a:t>=</a:t>
            </a:r>
            <a:r>
              <a:rPr lang="pl-PL" sz="1600" dirty="0" smtClean="0"/>
              <a:t> j </a:t>
            </a:r>
            <a:r>
              <a:rPr lang="en-US" sz="1600" dirty="0" smtClean="0"/>
              <a:t>+</a:t>
            </a:r>
            <a:r>
              <a:rPr lang="pl-PL" sz="1600" dirty="0" smtClean="0"/>
              <a:t> 1</a:t>
            </a:r>
            <a:endParaRPr lang="en-US" sz="1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627632"/>
            <a:ext cx="3352800" cy="658368"/>
          </a:xfrm>
        </p:spPr>
        <p:txBody>
          <a:bodyPr/>
          <a:lstStyle/>
          <a:p>
            <a:r>
              <a:rPr lang="en-US" dirty="0" smtClean="0"/>
              <a:t>MERGE-SORT(A, l, h)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038600" y="1627632"/>
            <a:ext cx="3962400" cy="505968"/>
          </a:xfrm>
        </p:spPr>
        <p:txBody>
          <a:bodyPr/>
          <a:lstStyle/>
          <a:p>
            <a:r>
              <a:rPr lang="en-US" dirty="0" smtClean="0"/>
              <a:t>MERGE(A, low, mid, high)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73152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1 </a:t>
            </a:r>
            <a:r>
              <a:rPr lang="en-US" sz="2000" b="1" dirty="0" smtClean="0"/>
              <a:t>if l &lt; h</a:t>
            </a:r>
          </a:p>
          <a:p>
            <a:pPr>
              <a:buNone/>
            </a:pPr>
            <a:r>
              <a:rPr lang="pt-BR" sz="2000" dirty="0" smtClean="0"/>
              <a:t>2    m = (l + h)/2</a:t>
            </a:r>
          </a:p>
          <a:p>
            <a:pPr>
              <a:buNone/>
            </a:pPr>
            <a:r>
              <a:rPr lang="en-US" sz="2000" dirty="0" smtClean="0"/>
              <a:t>3 	  MERGE-SORT(A, l, m)</a:t>
            </a:r>
          </a:p>
          <a:p>
            <a:pPr>
              <a:buNone/>
            </a:pPr>
            <a:r>
              <a:rPr lang="pt-BR" sz="2000" dirty="0" smtClean="0"/>
              <a:t>4    MERGE-SORT(A, m+1, h)</a:t>
            </a:r>
          </a:p>
          <a:p>
            <a:pPr>
              <a:buNone/>
            </a:pPr>
            <a:r>
              <a:rPr lang="pt-BR" sz="2000" dirty="0" smtClean="0"/>
              <a:t>5 	  MERGE(A, l, h, m)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>
          <a:xfrm>
            <a:off x="457200" y="1627632"/>
            <a:ext cx="3352800" cy="658368"/>
          </a:xfrm>
        </p:spPr>
        <p:txBody>
          <a:bodyPr/>
          <a:lstStyle/>
          <a:p>
            <a:r>
              <a:rPr lang="en-US" dirty="0" smtClean="0"/>
              <a:t>MERGE-SORT(A, l, h)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1752600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T(n)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4675" y="312420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T(n/2)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4675" y="3505200"/>
            <a:ext cx="9637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T(n/2)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11466" y="26670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c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23031" y="3886200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O(n)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4115" y="3886200"/>
            <a:ext cx="1122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How?? 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10800000">
            <a:off x="4114800" y="1979611"/>
            <a:ext cx="91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 flipV="1">
            <a:off x="3124200" y="2895598"/>
            <a:ext cx="198120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191000" y="3352800"/>
            <a:ext cx="91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4191000" y="3732211"/>
            <a:ext cx="91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276600" y="4114800"/>
            <a:ext cx="1981200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984" y="4810780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Time Complexity, T(n) = c + 2T(n/2) + O(n)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5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458460" y="1905000"/>
            <a:ext cx="44196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600" dirty="0" smtClean="0"/>
              <a:t>1 n1 = mid – low + 1</a:t>
            </a:r>
          </a:p>
          <a:p>
            <a:pPr>
              <a:buNone/>
            </a:pPr>
            <a:r>
              <a:rPr lang="pt-BR" sz="1600" dirty="0" smtClean="0"/>
              <a:t>2 n2 = high - mid</a:t>
            </a:r>
          </a:p>
          <a:p>
            <a:pPr>
              <a:buNone/>
            </a:pPr>
            <a:r>
              <a:rPr lang="en-US" sz="1600" dirty="0" smtClean="0"/>
              <a:t>3 let L[0… n1] and R[0… n2] be new arrays</a:t>
            </a:r>
          </a:p>
          <a:p>
            <a:pPr>
              <a:buNone/>
            </a:pPr>
            <a:r>
              <a:rPr lang="en-US" sz="1600" dirty="0" smtClean="0"/>
              <a:t>4 </a:t>
            </a:r>
            <a:r>
              <a:rPr lang="en-US" sz="1600" b="1" dirty="0" smtClean="0"/>
              <a:t>for i = 1 to n1</a:t>
            </a:r>
          </a:p>
          <a:p>
            <a:pPr>
              <a:buNone/>
            </a:pPr>
            <a:r>
              <a:rPr lang="nn-NO" sz="1600" dirty="0" smtClean="0"/>
              <a:t>5   	L[i ]= A[low+ i  -1]</a:t>
            </a:r>
          </a:p>
          <a:p>
            <a:pPr>
              <a:buNone/>
            </a:pPr>
            <a:r>
              <a:rPr lang="en-US" sz="1600" dirty="0" smtClean="0"/>
              <a:t>6 </a:t>
            </a:r>
            <a:r>
              <a:rPr lang="en-US" sz="1600" b="1" dirty="0" smtClean="0"/>
              <a:t>for j = 1 to n2</a:t>
            </a:r>
          </a:p>
          <a:p>
            <a:pPr>
              <a:buNone/>
            </a:pPr>
            <a:r>
              <a:rPr lang="en-US" sz="1600" dirty="0" smtClean="0"/>
              <a:t>7 		R[j]= A[mid+ j] </a:t>
            </a:r>
          </a:p>
          <a:p>
            <a:pPr>
              <a:buNone/>
            </a:pPr>
            <a:r>
              <a:rPr lang="nl-NL" sz="1600" dirty="0" smtClean="0"/>
              <a:t>8 L[n1 + 1] = </a:t>
            </a:r>
            <a:r>
              <a:rPr lang="nl-NL" sz="1600" dirty="0" smtClean="0">
                <a:latin typeface="Century Schoolbook"/>
              </a:rPr>
              <a:t>∞ , </a:t>
            </a:r>
            <a:r>
              <a:rPr lang="nl-NL" sz="1600" dirty="0" smtClean="0"/>
              <a:t>R[n2 + 1] = ∞</a:t>
            </a:r>
          </a:p>
          <a:p>
            <a:pPr>
              <a:buNone/>
            </a:pPr>
            <a:r>
              <a:rPr lang="en-US" sz="1600" dirty="0" smtClean="0"/>
              <a:t>9 </a:t>
            </a:r>
            <a:r>
              <a:rPr lang="en-US" sz="1600" dirty="0" err="1" smtClean="0"/>
              <a:t>i</a:t>
            </a:r>
            <a:r>
              <a:rPr lang="en-US" sz="1600" dirty="0" smtClean="0"/>
              <a:t> = 1,  j = 1</a:t>
            </a:r>
          </a:p>
          <a:p>
            <a:pPr>
              <a:buNone/>
            </a:pPr>
            <a:r>
              <a:rPr lang="en-US" sz="1600" dirty="0" smtClean="0"/>
              <a:t>10 </a:t>
            </a:r>
            <a:r>
              <a:rPr lang="en-US" sz="1600" b="1" dirty="0" smtClean="0"/>
              <a:t>for k = low to high</a:t>
            </a:r>
          </a:p>
          <a:p>
            <a:pPr>
              <a:buNone/>
            </a:pPr>
            <a:r>
              <a:rPr lang="en-US" sz="1600" dirty="0" smtClean="0"/>
              <a:t>11    </a:t>
            </a:r>
            <a:r>
              <a:rPr lang="en-US" sz="1600" b="1" dirty="0" smtClean="0"/>
              <a:t>if L[</a:t>
            </a:r>
            <a:r>
              <a:rPr lang="en-US" sz="1600" b="1" dirty="0" err="1" smtClean="0"/>
              <a:t>i</a:t>
            </a:r>
            <a:r>
              <a:rPr lang="en-US" sz="1600" b="1" dirty="0" smtClean="0"/>
              <a:t>] ≤  R[j] </a:t>
            </a:r>
          </a:p>
          <a:p>
            <a:pPr>
              <a:buNone/>
            </a:pPr>
            <a:r>
              <a:rPr lang="en-US" sz="1600" dirty="0" smtClean="0"/>
              <a:t>12 	A[k] = L[</a:t>
            </a:r>
            <a:r>
              <a:rPr lang="en-US" sz="1600" dirty="0" err="1" smtClean="0"/>
              <a:t>i</a:t>
            </a:r>
            <a:r>
              <a:rPr lang="en-US" sz="1600" dirty="0" smtClean="0"/>
              <a:t>]</a:t>
            </a:r>
          </a:p>
          <a:p>
            <a:pPr>
              <a:buNone/>
            </a:pPr>
            <a:r>
              <a:rPr lang="nn-NO" sz="1600" dirty="0" smtClean="0"/>
              <a:t>13		i = i + 1</a:t>
            </a:r>
          </a:p>
          <a:p>
            <a:pPr>
              <a:buNone/>
            </a:pPr>
            <a:r>
              <a:rPr lang="da-DK" sz="1600" dirty="0" smtClean="0"/>
              <a:t>14   </a:t>
            </a:r>
            <a:r>
              <a:rPr lang="da-DK" sz="1600" b="1" dirty="0" smtClean="0"/>
              <a:t>else A[k] = R[j] </a:t>
            </a:r>
          </a:p>
          <a:p>
            <a:pPr>
              <a:buNone/>
            </a:pPr>
            <a:r>
              <a:rPr lang="pl-PL" sz="1600" dirty="0" smtClean="0"/>
              <a:t>1</a:t>
            </a:r>
            <a:r>
              <a:rPr lang="en-US" sz="1600" dirty="0" smtClean="0"/>
              <a:t>5		</a:t>
            </a:r>
            <a:r>
              <a:rPr lang="pl-PL" sz="1600" dirty="0" smtClean="0"/>
              <a:t> </a:t>
            </a:r>
            <a:r>
              <a:rPr lang="en-US" sz="1600" dirty="0" smtClean="0"/>
              <a:t>j</a:t>
            </a:r>
            <a:r>
              <a:rPr lang="pl-PL" sz="1600" dirty="0" smtClean="0"/>
              <a:t> </a:t>
            </a:r>
            <a:r>
              <a:rPr lang="en-US" sz="1600" dirty="0" smtClean="0"/>
              <a:t>=</a:t>
            </a:r>
            <a:r>
              <a:rPr lang="pl-PL" sz="1600" dirty="0" smtClean="0"/>
              <a:t> j </a:t>
            </a:r>
            <a:r>
              <a:rPr lang="en-US" sz="1600" dirty="0" smtClean="0"/>
              <a:t>+</a:t>
            </a:r>
            <a:r>
              <a:rPr lang="pl-PL" sz="1600" dirty="0" smtClean="0"/>
              <a:t> 1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505200" y="1371600"/>
            <a:ext cx="3962400" cy="505968"/>
          </a:xfrm>
        </p:spPr>
        <p:txBody>
          <a:bodyPr/>
          <a:lstStyle/>
          <a:p>
            <a:r>
              <a:rPr lang="en-US" dirty="0" smtClean="0"/>
              <a:t>MERGE(A, low, mid, high)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3001260" y="4953000"/>
            <a:ext cx="381000" cy="160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81200" y="55742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3001260" y="2971800"/>
            <a:ext cx="35154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57400" y="328826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O(n)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 any </a:t>
            </a:r>
            <a:r>
              <a:rPr lang="en-US" b="1" dirty="0" smtClean="0"/>
              <a:t>Divide and Conquer</a:t>
            </a:r>
            <a:r>
              <a:rPr lang="en-US" dirty="0" smtClean="0"/>
              <a:t> algorithm if the original problem of size </a:t>
            </a:r>
            <a:r>
              <a:rPr lang="en-US" b="1" dirty="0" smtClean="0"/>
              <a:t>n</a:t>
            </a:r>
            <a:r>
              <a:rPr lang="en-US" dirty="0" smtClean="0"/>
              <a:t> is divided into </a:t>
            </a:r>
            <a:r>
              <a:rPr lang="en-US" b="1" dirty="0" smtClean="0"/>
              <a:t>a </a:t>
            </a:r>
            <a:r>
              <a:rPr lang="en-US" dirty="0" smtClean="0"/>
              <a:t>number of sub-problems, each of size </a:t>
            </a:r>
            <a:r>
              <a:rPr lang="en-US" b="1" dirty="0" smtClean="0"/>
              <a:t>n/b</a:t>
            </a:r>
            <a:r>
              <a:rPr lang="en-US" dirty="0" smtClean="0"/>
              <a:t>, then the running time T(n) can be expressed as the following: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Here, </a:t>
            </a:r>
          </a:p>
          <a:p>
            <a:pPr lvl="1"/>
            <a:r>
              <a:rPr lang="en-US" dirty="0" smtClean="0"/>
              <a:t>c is a small constant and </a:t>
            </a:r>
          </a:p>
          <a:p>
            <a:pPr lvl="1"/>
            <a:r>
              <a:rPr lang="en-US" dirty="0" smtClean="0"/>
              <a:t>D(n) is the time needed to divide the problem and</a:t>
            </a:r>
          </a:p>
          <a:p>
            <a:pPr lvl="1"/>
            <a:r>
              <a:rPr lang="en-US" dirty="0" smtClean="0"/>
              <a:t>C(n) is the time needed to combine them back.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80141" y="3638550"/>
          <a:ext cx="6335059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4063680" imgH="647640" progId="Equation.3">
                  <p:embed/>
                </p:oleObj>
              </mc:Choice>
              <mc:Fallback>
                <p:oleObj name="Equation" r:id="rId3" imgW="4063680" imgH="647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141" y="3638550"/>
                        <a:ext cx="6335059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0140" y="274638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Time Complexity, T(n) = c + 2T(n/2) + O(n)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 Merge Sort</a:t>
            </a:r>
          </a:p>
          <a:p>
            <a:pPr lvl="1"/>
            <a:r>
              <a:rPr lang="en-US" sz="2400" dirty="0" smtClean="0"/>
              <a:t>D(n) = (1)</a:t>
            </a:r>
          </a:p>
          <a:p>
            <a:pPr lvl="1"/>
            <a:r>
              <a:rPr lang="en-US" sz="2400" dirty="0" smtClean="0"/>
              <a:t>a = 2</a:t>
            </a:r>
          </a:p>
          <a:p>
            <a:pPr lvl="1"/>
            <a:r>
              <a:rPr lang="en-US" sz="2400" dirty="0" smtClean="0"/>
              <a:t>b = 2</a:t>
            </a:r>
          </a:p>
          <a:p>
            <a:pPr lvl="1"/>
            <a:r>
              <a:rPr lang="en-US" sz="2400" dirty="0" smtClean="0"/>
              <a:t>c = 1</a:t>
            </a:r>
          </a:p>
          <a:p>
            <a:pPr lvl="1">
              <a:buNone/>
            </a:pPr>
            <a:endParaRPr lang="en-US" sz="2400" dirty="0" smtClean="0"/>
          </a:p>
          <a:p>
            <a:r>
              <a:rPr lang="en-US" sz="2800" dirty="0" smtClean="0"/>
              <a:t>So, Time Complexity of Merge Sort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236663" y="5010150"/>
          <a:ext cx="58213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6" name="Equation" r:id="rId4" imgW="3733560" imgH="647640" progId="Equation.3">
                  <p:embed/>
                </p:oleObj>
              </mc:Choice>
              <mc:Fallback>
                <p:oleObj name="Equation" r:id="rId4" imgW="3733560" imgH="647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010150"/>
                        <a:ext cx="58213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– Merge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Or we can replace </a:t>
            </a:r>
            <a:r>
              <a:rPr lang="en-US" sz="2800" dirty="0" smtClean="0">
                <a:latin typeface="Century Schoolbook"/>
              </a:rPr>
              <a:t>(1) with constant, c and (n) with </a:t>
            </a:r>
            <a:r>
              <a:rPr lang="en-US" sz="2800" b="1" i="1" dirty="0" err="1" smtClean="0">
                <a:latin typeface="Century Schoolbook"/>
              </a:rPr>
              <a:t>cn</a:t>
            </a:r>
            <a:r>
              <a:rPr lang="en-US" sz="2800" dirty="0" smtClean="0">
                <a:latin typeface="Century Schoolbook"/>
              </a:rPr>
              <a:t>. For small constant c, we can rewrite the whole equation as,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98650" y="3124200"/>
          <a:ext cx="44958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3" imgW="2882880" imgH="647640" progId="Equation.3">
                  <p:embed/>
                </p:oleObj>
              </mc:Choice>
              <mc:Fallback>
                <p:oleObj name="Equation" r:id="rId3" imgW="2882880" imgH="647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124200"/>
                        <a:ext cx="44958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2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Divide and Conquer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48737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Divide and Conquer is an algorithm design paradigm / technique.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Divide </a:t>
            </a:r>
            <a:r>
              <a:rPr lang="en-US" sz="2200" dirty="0"/>
              <a:t>and conquer </a:t>
            </a:r>
            <a:r>
              <a:rPr lang="en-US" sz="2200" b="1" dirty="0" smtClean="0"/>
              <a:t>approach</a:t>
            </a:r>
            <a:r>
              <a:rPr lang="en-US" sz="2200" dirty="0" smtClean="0"/>
              <a:t> has 3 steps</a:t>
            </a:r>
          </a:p>
          <a:p>
            <a:pPr lvl="1" algn="just"/>
            <a:r>
              <a:rPr lang="en-US" sz="2000" b="1" dirty="0" smtClean="0"/>
              <a:t>Division - </a:t>
            </a:r>
            <a:r>
              <a:rPr lang="en-US" sz="2000" dirty="0" smtClean="0"/>
              <a:t>the </a:t>
            </a:r>
            <a:r>
              <a:rPr lang="en-US" sz="2000" dirty="0"/>
              <a:t>problem </a:t>
            </a:r>
            <a:r>
              <a:rPr lang="en-US" sz="2000" dirty="0" smtClean="0"/>
              <a:t>is </a:t>
            </a:r>
            <a:r>
              <a:rPr lang="en-US" sz="2000" dirty="0"/>
              <a:t>divided into smaller sub-problems </a:t>
            </a:r>
            <a:r>
              <a:rPr lang="en-US" sz="2000" dirty="0" smtClean="0"/>
              <a:t>of similar type</a:t>
            </a:r>
          </a:p>
          <a:p>
            <a:pPr lvl="1" algn="just"/>
            <a:endParaRPr lang="en-US" sz="2000" b="1" dirty="0" smtClean="0"/>
          </a:p>
          <a:p>
            <a:pPr lvl="1" algn="just"/>
            <a:r>
              <a:rPr lang="en-US" sz="2000" b="1" dirty="0" smtClean="0"/>
              <a:t>Conquer -</a:t>
            </a:r>
            <a:r>
              <a:rPr lang="en-US" sz="2000" dirty="0" smtClean="0"/>
              <a:t>each sub-problem </a:t>
            </a:r>
            <a:r>
              <a:rPr lang="en-US" sz="2000" dirty="0"/>
              <a:t>is solved independently</a:t>
            </a:r>
            <a:r>
              <a:rPr lang="en-US" sz="2000" dirty="0" smtClean="0"/>
              <a:t>.</a:t>
            </a:r>
          </a:p>
          <a:p>
            <a:pPr lvl="1" algn="just"/>
            <a:endParaRPr lang="en-US" sz="2000" b="1" dirty="0" smtClean="0"/>
          </a:p>
          <a:p>
            <a:pPr lvl="1" algn="just"/>
            <a:r>
              <a:rPr lang="en-US" sz="2000" b="1" dirty="0" smtClean="0"/>
              <a:t>Merge/Combine - </a:t>
            </a:r>
            <a:r>
              <a:rPr lang="en-US" sz="2000" dirty="0" smtClean="0"/>
              <a:t>The solution of all sub-problems is finally merged in order to obtain the solution of an original problem.</a:t>
            </a:r>
          </a:p>
          <a:p>
            <a:pPr lvl="1" algn="just"/>
            <a:endParaRPr lang="en-US" sz="2200" dirty="0" smtClean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en-US" altLang="ko-KR" sz="2200" u="sng" dirty="0"/>
              <a:t>Approach</a:t>
            </a:r>
            <a:r>
              <a:rPr lang="en-US" altLang="ko-KR" sz="2200" u="sng" dirty="0" smtClean="0"/>
              <a:t>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altLang="ko-KR" sz="2200" u="sng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2200" dirty="0"/>
              <a:t>       - Recursion (Top-down approach</a:t>
            </a:r>
            <a:r>
              <a:rPr lang="en-US" altLang="ko-KR" sz="2200" dirty="0" smtClean="0"/>
              <a:t>)</a:t>
            </a:r>
            <a:endParaRPr lang="en-US" altLang="ko-KR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Merge </a:t>
            </a:r>
            <a:r>
              <a:rPr lang="en-US" sz="3200" b="1" dirty="0">
                <a:solidFill>
                  <a:schemeClr val="tx1"/>
                </a:solidFill>
              </a:rPr>
              <a:t>Sort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981200"/>
            <a:ext cx="838200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400" b="1" dirty="0">
                <a:latin typeface="urw-din"/>
              </a:rPr>
              <a:t>Advantages</a:t>
            </a:r>
            <a:r>
              <a:rPr lang="en-GB" sz="2400" b="1" dirty="0" smtClean="0">
                <a:latin typeface="urw-din"/>
              </a:rPr>
              <a:t>:— </a:t>
            </a:r>
            <a:r>
              <a:rPr lang="en-GB" sz="2400" dirty="0">
                <a:latin typeface="urw-din"/>
              </a:rPr>
              <a:t>Guaranteed to run </a:t>
            </a:r>
            <a:r>
              <a:rPr lang="en-GB" sz="2400" dirty="0" smtClean="0">
                <a:latin typeface="urw-din"/>
              </a:rPr>
              <a:t>in O(</a:t>
            </a:r>
            <a:r>
              <a:rPr lang="en-GB" sz="2400" dirty="0" err="1" smtClean="0">
                <a:latin typeface="urw-din"/>
              </a:rPr>
              <a:t>nlgn</a:t>
            </a:r>
            <a:r>
              <a:rPr lang="en-GB" sz="2400" dirty="0">
                <a:latin typeface="urw-din"/>
              </a:rPr>
              <a:t>) </a:t>
            </a:r>
            <a:endParaRPr lang="en-GB" sz="2400" dirty="0" smtClean="0">
              <a:latin typeface="urw-din"/>
            </a:endParaRPr>
          </a:p>
          <a:p>
            <a:pPr fontAlgn="base"/>
            <a:endParaRPr lang="en-GB" sz="2400" dirty="0" smtClean="0">
              <a:latin typeface="urw-din"/>
            </a:endParaRPr>
          </a:p>
          <a:p>
            <a:pPr fontAlgn="base"/>
            <a:r>
              <a:rPr lang="en-GB" sz="2400" b="1" dirty="0" smtClean="0">
                <a:latin typeface="urw-din"/>
              </a:rPr>
              <a:t>Drawbacks </a:t>
            </a:r>
            <a:r>
              <a:rPr lang="en-GB" sz="2400" b="1" dirty="0">
                <a:latin typeface="urw-din"/>
              </a:rPr>
              <a:t>of Merge Sort</a:t>
            </a:r>
            <a:endParaRPr lang="en-GB" sz="2400" dirty="0">
              <a:latin typeface="urw-din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>
                <a:latin typeface="urw-din"/>
              </a:rPr>
              <a:t>Slower comparative to the other sort algorithms for smaller tasks.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>
                <a:latin typeface="urw-din"/>
              </a:rPr>
              <a:t>Merge sort algorithm requires an additional memory space of </a:t>
            </a:r>
            <a:r>
              <a:rPr lang="en-GB" sz="2000" dirty="0" smtClean="0">
                <a:latin typeface="urw-din"/>
              </a:rPr>
              <a:t>O(n</a:t>
            </a:r>
            <a:r>
              <a:rPr lang="en-GB" sz="2000" dirty="0">
                <a:latin typeface="urw-din"/>
              </a:rPr>
              <a:t>) for the temporary array.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GB" sz="2000" dirty="0">
                <a:latin typeface="urw-din"/>
              </a:rPr>
              <a:t>It goes through the whole process even if the array is sorted.</a:t>
            </a:r>
            <a:endParaRPr lang="en-GB" sz="2000" b="0" i="0" dirty="0">
              <a:effectLst/>
              <a:latin typeface="urw-din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Strengths and Weaknesses of </a:t>
            </a:r>
            <a:br>
              <a:rPr lang="en-US" altLang="en-US" dirty="0" smtClean="0"/>
            </a:br>
            <a:r>
              <a:rPr lang="en-US" altLang="en-US" dirty="0" smtClean="0"/>
              <a:t>Divide-and-Conquer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en-US" sz="2800" dirty="0" smtClean="0"/>
              <a:t>Strengths:</a:t>
            </a:r>
          </a:p>
          <a:p>
            <a:pPr lvl="1" eaLnBrk="1" hangingPunct="1"/>
            <a:r>
              <a:rPr lang="en-US" altLang="en-US" sz="2400" dirty="0" smtClean="0"/>
              <a:t>Generally improves on Brute Force by one base efficiency class</a:t>
            </a:r>
          </a:p>
          <a:p>
            <a:pPr lvl="1" eaLnBrk="1" hangingPunct="1"/>
            <a:r>
              <a:rPr lang="en-US" altLang="en-US" sz="2400" dirty="0" smtClean="0"/>
              <a:t>Easy to </a:t>
            </a:r>
            <a:r>
              <a:rPr lang="en-US" altLang="en-US" sz="2400" dirty="0" err="1" smtClean="0"/>
              <a:t>analyse</a:t>
            </a:r>
            <a:r>
              <a:rPr lang="en-US" altLang="en-US" sz="2400" dirty="0" smtClean="0"/>
              <a:t> using the Recurrence Templates</a:t>
            </a:r>
          </a:p>
          <a:p>
            <a:pPr eaLnBrk="1" hangingPunct="1"/>
            <a:endParaRPr lang="en-US" altLang="en-US" sz="2800" dirty="0" smtClean="0"/>
          </a:p>
          <a:p>
            <a:pPr eaLnBrk="1" hangingPunct="1">
              <a:buFont typeface="Monotype Sorts" pitchFamily="2" charset="2"/>
              <a:buChar char="7"/>
            </a:pPr>
            <a:r>
              <a:rPr lang="en-US" altLang="en-US" sz="2800" dirty="0" smtClean="0"/>
              <a:t>Weaknesses:</a:t>
            </a:r>
          </a:p>
          <a:p>
            <a:pPr lvl="1" eaLnBrk="1" hangingPunct="1"/>
            <a:r>
              <a:rPr lang="en-US" altLang="en-US" sz="2400" dirty="0" smtClean="0"/>
              <a:t>Often requires recursion, which introduces overheads</a:t>
            </a:r>
          </a:p>
          <a:p>
            <a:pPr lvl="1" eaLnBrk="1" hangingPunct="1"/>
            <a:r>
              <a:rPr lang="en-US" altLang="en-US" sz="2400" dirty="0" smtClean="0"/>
              <a:t>Can be inapplicable and inferior to simpler algorithmic solutions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Reference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Introduction to Algorithms – Chapter 2.3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7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42CBDB-4699-4E2B-80AF-540B1987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63" y="1371600"/>
            <a:ext cx="4829696" cy="234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C8A73A-14F4-43C6-8E31-9819981E0325}"/>
              </a:ext>
            </a:extLst>
          </p:cNvPr>
          <p:cNvSpPr txBox="1"/>
          <p:nvPr/>
        </p:nvSpPr>
        <p:spPr bwMode="auto">
          <a:xfrm>
            <a:off x="2086235" y="4171952"/>
            <a:ext cx="5343525" cy="1107996"/>
          </a:xfrm>
          <a:prstGeom prst="rect">
            <a:avLst/>
          </a:prstGeom>
          <a:noFill/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Thanks to All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32DBB-99E4-4868-92CA-A8BD5B8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90F8C-3D0D-4DB1-B2BD-1525EA5CE1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Divide and Conquer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DAA Divide and Conquer Introduct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48344"/>
            <a:ext cx="6019800" cy="466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6770" y="838200"/>
            <a:ext cx="78190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How far should we divide?</a:t>
            </a:r>
          </a:p>
          <a:p>
            <a:pPr lvl="1" algn="just"/>
            <a:r>
              <a:rPr lang="en-US" sz="2000" dirty="0"/>
              <a:t>When we keep on dividing until you reach a stage where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more division </a:t>
            </a:r>
            <a:r>
              <a:rPr lang="en-US" sz="2000" dirty="0"/>
              <a:t>is possible or solution is straight 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Recurrence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i="1" dirty="0" smtClean="0"/>
              <a:t>recurrence is an equation or inequality that describes a function in terms </a:t>
            </a:r>
            <a:r>
              <a:rPr lang="en-US" dirty="0" smtClean="0"/>
              <a:t>of its value on smaller inputs.</a:t>
            </a:r>
          </a:p>
          <a:p>
            <a:pPr lvl="1"/>
            <a:r>
              <a:rPr lang="en-US" dirty="0" smtClean="0"/>
              <a:t>E.g. fact(n) = n*fact(n-1)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GB" dirty="0"/>
              <a:t> Recurrences are generally used in divide-and-conquer </a:t>
            </a:r>
            <a:r>
              <a:rPr lang="en-GB" dirty="0" smtClean="0"/>
              <a:t>paradigm</a:t>
            </a:r>
          </a:p>
          <a:p>
            <a:endParaRPr lang="en-US" dirty="0" smtClean="0"/>
          </a:p>
          <a:p>
            <a:r>
              <a:rPr lang="en-US" dirty="0" smtClean="0"/>
              <a:t>Because both of them are described/solved in terms of a smaller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1050925" y="1489075"/>
            <a:ext cx="481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685800" y="685800"/>
            <a:ext cx="7772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38138" indent="-338138">
              <a:spcBef>
                <a:spcPct val="20000"/>
              </a:spcBef>
            </a:pPr>
            <a:r>
              <a:rPr lang="en-US" sz="4400"/>
              <a:t>Well-Known Uses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/>
              <a:t>Searching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Binary search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/>
              <a:t>Sorting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Merge Sort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Quick Sort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/>
              <a:t>Mathematics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Polynomial and matrix multiplication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Exponentiation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Large integer manipulation</a:t>
            </a:r>
          </a:p>
          <a:p>
            <a:pPr marL="801688" lvl="1" indent="-349250">
              <a:spcBef>
                <a:spcPct val="20000"/>
              </a:spcBef>
              <a:buFontTx/>
              <a:buChar char="–"/>
            </a:pPr>
            <a:r>
              <a:rPr lang="en-US"/>
              <a:t>Points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Closest Pair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Merge Hull</a:t>
            </a:r>
          </a:p>
          <a:p>
            <a:pPr marL="1252538" lvl="2" indent="-336550">
              <a:spcBef>
                <a:spcPct val="20000"/>
              </a:spcBef>
              <a:buFontTx/>
              <a:buChar char="•"/>
            </a:pPr>
            <a:r>
              <a:rPr lang="en-US" sz="2000"/>
              <a:t>Quick Hull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8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205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205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205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205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205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205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7" dur="indefinite"/>
                                        <p:tgtEl>
                                          <p:spTgt spid="205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2058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205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Divide and Conquer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Binary Search</a:t>
            </a:r>
          </a:p>
          <a:p>
            <a:pPr lvl="1"/>
            <a:r>
              <a:rPr lang="en-US" dirty="0" smtClean="0"/>
              <a:t>Divide- divide in to 2 halves and select lower of upper half</a:t>
            </a:r>
          </a:p>
          <a:p>
            <a:pPr lvl="1"/>
            <a:r>
              <a:rPr lang="en-US" dirty="0" smtClean="0"/>
              <a:t>Conquer – Search in selected half</a:t>
            </a:r>
          </a:p>
          <a:p>
            <a:pPr lvl="1"/>
            <a:r>
              <a:rPr lang="en-US" dirty="0" smtClean="0"/>
              <a:t>Combine – </a:t>
            </a:r>
            <a:r>
              <a:rPr lang="en-US" b="1" dirty="0" smtClean="0">
                <a:solidFill>
                  <a:srgbClr val="FF0000"/>
                </a:solidFill>
              </a:rPr>
              <a:t>None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 smtClean="0"/>
              <a:t>Merge Sort</a:t>
            </a:r>
          </a:p>
          <a:p>
            <a:pPr lvl="1"/>
            <a:r>
              <a:rPr lang="en-US" dirty="0" smtClean="0"/>
              <a:t>Divide- divide in to 2 halves.</a:t>
            </a:r>
          </a:p>
          <a:p>
            <a:pPr lvl="1"/>
            <a:r>
              <a:rPr lang="en-US" dirty="0" smtClean="0"/>
              <a:t>Conquer – Sort each half recursively.</a:t>
            </a:r>
          </a:p>
          <a:p>
            <a:pPr lvl="1"/>
            <a:r>
              <a:rPr lang="en-US" dirty="0" smtClean="0"/>
              <a:t>Combine – Combine the 2 sorted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Divide and Conquer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Quick Sort</a:t>
            </a:r>
          </a:p>
          <a:p>
            <a:pPr lvl="1"/>
            <a:r>
              <a:rPr lang="en-US" dirty="0" smtClean="0"/>
              <a:t>Divide – partition the array </a:t>
            </a:r>
            <a:r>
              <a:rPr lang="en-US" b="1" dirty="0" smtClean="0"/>
              <a:t>using pivot </a:t>
            </a:r>
            <a:r>
              <a:rPr lang="en-US" dirty="0" smtClean="0"/>
              <a:t>(Divide is the most important segment of quick sort)</a:t>
            </a:r>
          </a:p>
          <a:p>
            <a:pPr lvl="1"/>
            <a:r>
              <a:rPr lang="en-US" dirty="0" smtClean="0"/>
              <a:t>Conquer – move smaller element to the left and bigger to right</a:t>
            </a:r>
          </a:p>
          <a:p>
            <a:pPr lvl="1"/>
            <a:r>
              <a:rPr lang="en-US" dirty="0" smtClean="0"/>
              <a:t>Combine - </a:t>
            </a:r>
            <a:r>
              <a:rPr lang="en-US" dirty="0" smtClean="0">
                <a:solidFill>
                  <a:srgbClr val="FF0000"/>
                </a:solidFill>
              </a:rPr>
              <a:t>None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3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Example of Divide and Conquer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Calculate power (</a:t>
            </a:r>
            <a:r>
              <a:rPr lang="en-US" b="1" dirty="0" err="1" smtClean="0"/>
              <a:t>x,n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Divide – divide the power term n to half n/2</a:t>
            </a:r>
          </a:p>
          <a:p>
            <a:pPr lvl="1"/>
            <a:r>
              <a:rPr lang="en-US" dirty="0" smtClean="0"/>
              <a:t>Conquer – Find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</a:t>
            </a:r>
            <a:endParaRPr lang="en-US" dirty="0" smtClean="0"/>
          </a:p>
          <a:p>
            <a:pPr lvl="1"/>
            <a:r>
              <a:rPr lang="en-US" dirty="0" smtClean="0"/>
              <a:t>Combine – multiply the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  </a:t>
            </a:r>
            <a:r>
              <a:rPr lang="en-US" dirty="0" smtClean="0"/>
              <a:t>with </a:t>
            </a:r>
            <a:r>
              <a:rPr lang="en-US" dirty="0" err="1" smtClean="0"/>
              <a:t>x</a:t>
            </a:r>
            <a:r>
              <a:rPr lang="en-US" baseline="30000" dirty="0" err="1" smtClean="0"/>
              <a:t>n</a:t>
            </a:r>
            <a:r>
              <a:rPr lang="en-US" baseline="30000" dirty="0" smtClean="0"/>
              <a:t>/2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Find Minimum of an array</a:t>
            </a:r>
          </a:p>
          <a:p>
            <a:pPr lvl="1"/>
            <a:r>
              <a:rPr lang="en-US" dirty="0" smtClean="0"/>
              <a:t>Divide – Divide the array into 2 halves</a:t>
            </a:r>
          </a:p>
          <a:p>
            <a:pPr lvl="1"/>
            <a:r>
              <a:rPr lang="en-US" dirty="0" smtClean="0"/>
              <a:t>Conquer – Find the minimum of the 2 </a:t>
            </a:r>
            <a:r>
              <a:rPr lang="en-US" dirty="0" err="1" smtClean="0"/>
              <a:t>subArray</a:t>
            </a:r>
            <a:endParaRPr lang="en-US" dirty="0" smtClean="0"/>
          </a:p>
          <a:p>
            <a:pPr lvl="1"/>
            <a:r>
              <a:rPr lang="en-US" dirty="0" smtClean="0"/>
              <a:t>Combine – take the minimum of the minimum of 2 </a:t>
            </a:r>
            <a:r>
              <a:rPr lang="en-US" dirty="0" err="1" smtClean="0"/>
              <a:t>subarray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6B77B13-1077-4559-BB8D-5228CB5F82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5699</TotalTime>
  <Words>1256</Words>
  <Application>Microsoft Office PowerPoint</Application>
  <PresentationFormat>On-screen Show (4:3)</PresentationFormat>
  <Paragraphs>404</Paragraphs>
  <Slides>33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52" baseType="lpstr">
      <vt:lpstr>-apple-system</vt:lpstr>
      <vt:lpstr>Arial</vt:lpstr>
      <vt:lpstr>Calibri</vt:lpstr>
      <vt:lpstr>Cambria</vt:lpstr>
      <vt:lpstr>Century Schoolbook</vt:lpstr>
      <vt:lpstr>Comic Sans MS</vt:lpstr>
      <vt:lpstr>Forte</vt:lpstr>
      <vt:lpstr>inherit</vt:lpstr>
      <vt:lpstr>Lucida Calligraphy</vt:lpstr>
      <vt:lpstr>휴먼매직체</vt:lpstr>
      <vt:lpstr>Monotype Sorts</vt:lpstr>
      <vt:lpstr>SFMono-Regular</vt:lpstr>
      <vt:lpstr>Tahoma</vt:lpstr>
      <vt:lpstr>Times New Roman</vt:lpstr>
      <vt:lpstr>urw-din</vt:lpstr>
      <vt:lpstr>Wingdings</vt:lpstr>
      <vt:lpstr>Wingdings 2</vt:lpstr>
      <vt:lpstr>Oriel</vt:lpstr>
      <vt:lpstr>Equation</vt:lpstr>
      <vt:lpstr>PowerPoint Presentation</vt:lpstr>
      <vt:lpstr>Chapter Outcomes</vt:lpstr>
      <vt:lpstr>Divide and Conquer</vt:lpstr>
      <vt:lpstr>Divide and Conquer</vt:lpstr>
      <vt:lpstr>Recurrence</vt:lpstr>
      <vt:lpstr>PowerPoint Presentation</vt:lpstr>
      <vt:lpstr>Example of Divide and Conquer</vt:lpstr>
      <vt:lpstr>Example of Divide and Conquer</vt:lpstr>
      <vt:lpstr>Example of Divide and Conquer</vt:lpstr>
      <vt:lpstr>Calculate Power</vt:lpstr>
      <vt:lpstr>Calculate Power</vt:lpstr>
      <vt:lpstr>Calculate Power</vt:lpstr>
      <vt:lpstr>Calculate Power</vt:lpstr>
      <vt:lpstr>Binary Search</vt:lpstr>
      <vt:lpstr>PowerPoint Presentation</vt:lpstr>
      <vt:lpstr>Binary Search</vt:lpstr>
      <vt:lpstr>Binary Search – Time Complexity</vt:lpstr>
      <vt:lpstr>PowerPoint Presentation</vt:lpstr>
      <vt:lpstr>Merge Sort</vt:lpstr>
      <vt:lpstr>Merge sort</vt:lpstr>
      <vt:lpstr>Merge sort example</vt:lpstr>
      <vt:lpstr>Merge Sort</vt:lpstr>
      <vt:lpstr>Merge Sort</vt:lpstr>
      <vt:lpstr>Merge Sort</vt:lpstr>
      <vt:lpstr>Merge Sort</vt:lpstr>
      <vt:lpstr>Merge Sort</vt:lpstr>
      <vt:lpstr>Analysis – Divide and Conquer</vt:lpstr>
      <vt:lpstr>Analysis – Merge Sort</vt:lpstr>
      <vt:lpstr>Analysis – Merge Sort</vt:lpstr>
      <vt:lpstr>Merge Sort</vt:lpstr>
      <vt:lpstr>Strengths and Weaknesses of  Divide-and-Conquer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Analysis- Introduction</dc:title>
  <dc:creator>Tanjina Helaly</dc:creator>
  <cp:lastModifiedBy>Fahad Ahmed</cp:lastModifiedBy>
  <cp:revision>196</cp:revision>
  <dcterms:created xsi:type="dcterms:W3CDTF">2017-10-07T11:09:41Z</dcterms:created>
  <dcterms:modified xsi:type="dcterms:W3CDTF">2022-01-23T06:18:44Z</dcterms:modified>
</cp:coreProperties>
</file>