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8" r:id="rId4"/>
    <p:sldId id="259" r:id="rId5"/>
    <p:sldId id="260" r:id="rId6"/>
    <p:sldId id="305" r:id="rId7"/>
    <p:sldId id="277" r:id="rId8"/>
    <p:sldId id="299" r:id="rId9"/>
    <p:sldId id="300" r:id="rId10"/>
    <p:sldId id="306" r:id="rId11"/>
    <p:sldId id="301" r:id="rId12"/>
    <p:sldId id="281" r:id="rId13"/>
    <p:sldId id="302" r:id="rId14"/>
    <p:sldId id="303" r:id="rId15"/>
    <p:sldId id="304" r:id="rId16"/>
    <p:sldId id="307" r:id="rId17"/>
    <p:sldId id="274" r:id="rId18"/>
    <p:sldId id="261" r:id="rId19"/>
    <p:sldId id="262" r:id="rId20"/>
    <p:sldId id="264" r:id="rId21"/>
    <p:sldId id="265" r:id="rId22"/>
    <p:sldId id="267" r:id="rId23"/>
    <p:sldId id="266" r:id="rId24"/>
    <p:sldId id="292" r:id="rId25"/>
    <p:sldId id="293" r:id="rId26"/>
    <p:sldId id="295" r:id="rId27"/>
    <p:sldId id="296" r:id="rId28"/>
    <p:sldId id="268" r:id="rId29"/>
    <p:sldId id="269" r:id="rId30"/>
    <p:sldId id="270" r:id="rId31"/>
    <p:sldId id="271" r:id="rId32"/>
    <p:sldId id="272" r:id="rId33"/>
    <p:sldId id="294" r:id="rId34"/>
    <p:sldId id="308" r:id="rId35"/>
    <p:sldId id="311" r:id="rId36"/>
    <p:sldId id="309" r:id="rId37"/>
    <p:sldId id="314" r:id="rId38"/>
    <p:sldId id="315" r:id="rId39"/>
    <p:sldId id="316" r:id="rId40"/>
    <p:sldId id="317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794" y="-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7585729-92E0-4081-91F3-B153AB997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12CE6DC-99EA-419B-8AA6-A894AD663AF1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56F9567-88A4-4330-95A4-25DB3BD4D1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csail.mit.edu/6.046/spring04/lectures/l2.ppt" TargetMode="External"/><Relationship Id="rId2" Type="http://schemas.openxmlformats.org/officeDocument/2006/relationships/hyperlink" Target="https://www.cse.unr.edu/~bebis/CS477/Lect/Recurrences.ppt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s.cornell.edu/courses/cs3110/2012sp/lectures/lec20-master/lec20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Solving Recurrence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Tanjina</a:t>
            </a:r>
            <a:r>
              <a:rPr lang="en-US" dirty="0" smtClean="0"/>
              <a:t> </a:t>
            </a:r>
            <a:r>
              <a:rPr lang="en-US" smtClean="0"/>
              <a:t>Helaly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404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US" altLang="en-US" sz="3200" dirty="0"/>
              <a:t>Substitution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Guess </a:t>
            </a:r>
            <a:r>
              <a:rPr lang="en-US" dirty="0"/>
              <a:t>a </a:t>
            </a:r>
            <a:r>
              <a:rPr lang="en-US" dirty="0" smtClean="0"/>
              <a:t>bound/solution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mathematical </a:t>
            </a:r>
            <a:r>
              <a:rPr lang="en-US" dirty="0" smtClean="0"/>
              <a:t>induction to </a:t>
            </a:r>
            <a:r>
              <a:rPr lang="en-US" dirty="0"/>
              <a:t>prove our guess correct.</a:t>
            </a:r>
          </a:p>
        </p:txBody>
      </p:sp>
    </p:spTree>
    <p:extLst>
      <p:ext uri="{BB962C8B-B14F-4D97-AF65-F5344CB8AC3E}">
        <p14:creationId xmlns:p14="http://schemas.microsoft.com/office/powerpoint/2010/main" xmlns="" val="19101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7C384DEB-4BD3-4A92-BFE4-CAA9B34BA25A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150000"/>
              </a:lnSpc>
            </a:pPr>
            <a:r>
              <a:rPr lang="en-US" sz="2400" dirty="0"/>
              <a:t>Guess a solution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 T(n) = O(g(n))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Induction goal: </a:t>
            </a:r>
            <a:r>
              <a:rPr lang="en-US" sz="2000" dirty="0">
                <a:solidFill>
                  <a:srgbClr val="DD0111"/>
                </a:solidFill>
              </a:rPr>
              <a:t>apply the definition of the asymptotic notation</a:t>
            </a:r>
          </a:p>
          <a:p>
            <a:pPr marL="1295400" lvl="2" indent="-381000">
              <a:lnSpc>
                <a:spcPct val="150000"/>
              </a:lnSpc>
            </a:pPr>
            <a:r>
              <a:rPr lang="en-US" dirty="0">
                <a:latin typeface="Comic Sans MS" pitchFamily="66" charset="0"/>
              </a:rPr>
              <a:t>T(n)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≤ </a:t>
            </a:r>
            <a:r>
              <a:rPr lang="en-US" dirty="0">
                <a:latin typeface="Comic Sans MS" pitchFamily="66" charset="0"/>
              </a:rPr>
              <a:t>d g(n)</a:t>
            </a:r>
            <a:r>
              <a:rPr lang="en-US" dirty="0"/>
              <a:t>, for some </a:t>
            </a:r>
            <a:r>
              <a:rPr lang="en-US" dirty="0">
                <a:latin typeface="Comic Sans MS" pitchFamily="66" charset="0"/>
              </a:rPr>
              <a:t>d &gt; 0</a:t>
            </a:r>
            <a:r>
              <a:rPr lang="en-US" dirty="0"/>
              <a:t> and </a:t>
            </a:r>
            <a:r>
              <a:rPr lang="en-US" dirty="0">
                <a:latin typeface="Comic Sans MS" pitchFamily="66" charset="0"/>
              </a:rPr>
              <a:t>n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n</a:t>
            </a:r>
            <a:r>
              <a:rPr lang="en-US" baseline="-25000" dirty="0">
                <a:latin typeface="Comic Sans MS" pitchFamily="66" charset="0"/>
                <a:cs typeface="Arial" pitchFamily="34" charset="0"/>
              </a:rPr>
              <a:t>0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>
                <a:cs typeface="Arial" pitchFamily="34" charset="0"/>
              </a:rPr>
              <a:t>Induction</a:t>
            </a:r>
            <a:r>
              <a:rPr lang="en-US" sz="2000" dirty="0"/>
              <a:t> hypothesis: </a:t>
            </a:r>
            <a:r>
              <a:rPr lang="en-US" sz="2000" dirty="0">
                <a:latin typeface="Comic Sans MS" pitchFamily="66" charset="0"/>
              </a:rPr>
              <a:t>T(k) </a:t>
            </a:r>
            <a:r>
              <a:rPr lang="en-US" sz="2000" dirty="0">
                <a:latin typeface="Comic Sans MS" pitchFamily="66" charset="0"/>
                <a:cs typeface="Arial" pitchFamily="34" charset="0"/>
              </a:rPr>
              <a:t>≤ </a:t>
            </a:r>
            <a:r>
              <a:rPr lang="en-US" sz="2000" dirty="0">
                <a:latin typeface="Comic Sans MS" pitchFamily="66" charset="0"/>
              </a:rPr>
              <a:t>d g(k) for all k &lt; n </a:t>
            </a:r>
            <a:endParaRPr lang="en-US" sz="2000" dirty="0"/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Prove the induction goal</a:t>
            </a: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Use the </a:t>
            </a:r>
            <a:r>
              <a:rPr lang="en-US" sz="2000" b="1" dirty="0"/>
              <a:t>induction hypothesis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DD0111"/>
                </a:solidFill>
              </a:rPr>
              <a:t>find some values of the constants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d </a:t>
            </a:r>
            <a:r>
              <a:rPr lang="en-US" sz="2000" dirty="0">
                <a:solidFill>
                  <a:srgbClr val="DD0111"/>
                </a:solidFill>
              </a:rPr>
              <a:t>and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 n</a:t>
            </a:r>
            <a:r>
              <a:rPr lang="en-US" sz="2000" baseline="-25000" dirty="0">
                <a:solidFill>
                  <a:srgbClr val="DD0111"/>
                </a:solidFill>
                <a:latin typeface="Comic Sans MS" pitchFamily="66" charset="0"/>
              </a:rPr>
              <a:t>0</a:t>
            </a:r>
            <a:r>
              <a:rPr lang="en-US" sz="2000" dirty="0"/>
              <a:t> for which the </a:t>
            </a:r>
            <a:r>
              <a:rPr lang="en-US" sz="2000" b="1" dirty="0"/>
              <a:t>induction goal</a:t>
            </a:r>
            <a:r>
              <a:rPr lang="en-US" sz="2000" dirty="0"/>
              <a:t> holds</a:t>
            </a:r>
          </a:p>
        </p:txBody>
      </p:sp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6918325" y="3519488"/>
            <a:ext cx="1949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(strong induction)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</a:t>
            </a:r>
            <a:r>
              <a:rPr lang="en-US" dirty="0" smtClean="0"/>
              <a:t>method – Example(Binary search)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b="1" dirty="0" smtClean="0"/>
              <a:t>			T(n</a:t>
            </a:r>
            <a:r>
              <a:rPr lang="en-US" b="1" dirty="0"/>
              <a:t>) = c + T(n/2)</a:t>
            </a:r>
          </a:p>
          <a:p>
            <a:pPr>
              <a:lnSpc>
                <a:spcPct val="130000"/>
              </a:lnSpc>
            </a:pPr>
            <a:r>
              <a:rPr lang="en-US" dirty="0"/>
              <a:t>Guess: T(n) = </a:t>
            </a:r>
            <a:r>
              <a:rPr lang="en-US" dirty="0" smtClean="0"/>
              <a:t>O(</a:t>
            </a:r>
            <a:r>
              <a:rPr lang="en-US" dirty="0" err="1" smtClean="0"/>
              <a:t>lgn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d </a:t>
            </a:r>
            <a:r>
              <a:rPr lang="en-US" sz="2000" dirty="0" err="1"/>
              <a:t>lgn</a:t>
            </a:r>
            <a:r>
              <a:rPr lang="en-US" sz="2000" dirty="0"/>
              <a:t>, for some d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T(n/2)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d </a:t>
            </a:r>
            <a:r>
              <a:rPr lang="en-US" sz="2000" dirty="0" err="1"/>
              <a:t>lg</a:t>
            </a:r>
            <a:r>
              <a:rPr lang="en-US" sz="2000" dirty="0"/>
              <a:t>(n/2)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T(n/2) + c </a:t>
            </a:r>
            <a:r>
              <a:rPr lang="en-US" sz="2000" dirty="0">
                <a:cs typeface="Arial" pitchFamily="34" charset="0"/>
              </a:rPr>
              <a:t>≤ d </a:t>
            </a:r>
            <a:r>
              <a:rPr lang="en-US" sz="2000" dirty="0" err="1"/>
              <a:t>lg</a:t>
            </a:r>
            <a:r>
              <a:rPr lang="en-US" sz="2000" dirty="0"/>
              <a:t>(n/2) + c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	    = d </a:t>
            </a:r>
            <a:r>
              <a:rPr lang="en-US" sz="2000" dirty="0" err="1"/>
              <a:t>lgn</a:t>
            </a:r>
            <a:r>
              <a:rPr lang="en-US" sz="2000" dirty="0"/>
              <a:t> – d + c </a:t>
            </a:r>
            <a:r>
              <a:rPr lang="en-US" sz="2000" dirty="0">
                <a:cs typeface="Arial" pitchFamily="34" charset="0"/>
              </a:rPr>
              <a:t>≤ d </a:t>
            </a:r>
            <a:r>
              <a:rPr lang="en-US" sz="2000" dirty="0" err="1">
                <a:cs typeface="Arial" pitchFamily="34" charset="0"/>
              </a:rPr>
              <a:t>lgn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			if:  – d + c ≤ 0, d ≥ 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559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– </a:t>
            </a:r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b="1" dirty="0"/>
              <a:t>T(n) = T(n-1) + n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Guess</a:t>
            </a:r>
            <a:r>
              <a:rPr lang="en-US" dirty="0"/>
              <a:t>: T(n) =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c n</a:t>
            </a:r>
            <a:r>
              <a:rPr lang="en-US" sz="2000" baseline="30000" dirty="0"/>
              <a:t>2</a:t>
            </a:r>
            <a:r>
              <a:rPr lang="en-US" sz="2000" dirty="0"/>
              <a:t>, for some c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T(n-1)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/>
              <a:t>c(n-1)</a:t>
            </a:r>
            <a:r>
              <a:rPr lang="en-US" sz="2000" baseline="30000" dirty="0"/>
              <a:t>2</a:t>
            </a:r>
            <a:r>
              <a:rPr lang="en-US" sz="2000" dirty="0"/>
              <a:t> for all k </a:t>
            </a:r>
            <a:r>
              <a:rPr lang="en-US" sz="2000" dirty="0">
                <a:cs typeface="Arial" pitchFamily="34" charset="0"/>
              </a:rPr>
              <a:t>&lt;</a:t>
            </a:r>
            <a:r>
              <a:rPr lang="en-US" sz="2000" dirty="0"/>
              <a:t> n</a:t>
            </a:r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T(n-1) + n </a:t>
            </a:r>
            <a:r>
              <a:rPr lang="en-US" sz="2000" dirty="0">
                <a:cs typeface="Arial" pitchFamily="34" charset="0"/>
              </a:rPr>
              <a:t>≤ c </a:t>
            </a:r>
            <a:r>
              <a:rPr lang="en-US" sz="2000" dirty="0"/>
              <a:t>(n-1)</a:t>
            </a:r>
            <a:r>
              <a:rPr lang="en-US" sz="2000" baseline="30000" dirty="0"/>
              <a:t>2</a:t>
            </a:r>
            <a:r>
              <a:rPr lang="en-US" sz="2000" dirty="0"/>
              <a:t>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	= cn</a:t>
            </a:r>
            <a:r>
              <a:rPr lang="en-US" sz="2000" baseline="30000" dirty="0"/>
              <a:t>2</a:t>
            </a:r>
            <a:r>
              <a:rPr lang="en-US" sz="2000" dirty="0"/>
              <a:t> – (2cn – c - n) </a:t>
            </a:r>
            <a:r>
              <a:rPr lang="en-US" sz="2000" dirty="0">
                <a:cs typeface="Arial" pitchFamily="34" charset="0"/>
              </a:rPr>
              <a:t>≤ cn</a:t>
            </a:r>
            <a:r>
              <a:rPr lang="en-US" sz="2000" baseline="30000" dirty="0">
                <a:cs typeface="Arial" pitchFamily="34" charset="0"/>
              </a:rPr>
              <a:t>2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if:  2cn – c – n ≥ 0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 c </a:t>
            </a:r>
            <a:r>
              <a:rPr lang="en-US" sz="2000" dirty="0">
                <a:cs typeface="Arial" pitchFamily="34" charset="0"/>
              </a:rPr>
              <a:t>≥ n/(2n-1)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 c </a:t>
            </a:r>
            <a:r>
              <a:rPr lang="en-US" sz="2000" dirty="0">
                <a:cs typeface="Arial" pitchFamily="34" charset="0"/>
              </a:rPr>
              <a:t>≥ 1/(2 – 1/n)</a:t>
            </a:r>
          </a:p>
          <a:p>
            <a:pPr marL="457200" lvl="1" indent="0">
              <a:lnSpc>
                <a:spcPct val="130000"/>
              </a:lnSpc>
              <a:buNone/>
            </a:pPr>
            <a:r>
              <a:rPr lang="en-US" sz="1800" dirty="0" smtClean="0">
                <a:cs typeface="Arial" pitchFamily="34" charset="0"/>
                <a:sym typeface="Symbol" pitchFamily="18" charset="2"/>
              </a:rPr>
              <a:t>	For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n </a:t>
            </a:r>
            <a:r>
              <a:rPr lang="en-US" sz="1800" dirty="0">
                <a:cs typeface="Arial" pitchFamily="34" charset="0"/>
              </a:rPr>
              <a:t>≥ 1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</a:t>
            </a:r>
            <a:r>
              <a:rPr lang="en-US" sz="1800" dirty="0">
                <a:cs typeface="Arial" pitchFamily="34" charset="0"/>
              </a:rPr>
              <a:t> 2 – 1/n ≥ 1 </a:t>
            </a:r>
            <a:r>
              <a:rPr lang="en-US" sz="1800" dirty="0">
                <a:cs typeface="Arial" pitchFamily="34" charset="0"/>
                <a:sym typeface="Symbol" pitchFamily="18" charset="2"/>
              </a:rPr>
              <a:t></a:t>
            </a:r>
            <a:r>
              <a:rPr lang="en-US" sz="1800" dirty="0">
                <a:cs typeface="Arial" pitchFamily="34" charset="0"/>
              </a:rPr>
              <a:t> any c ≥ 1 will work</a:t>
            </a:r>
            <a:endParaRPr lang="en-US" sz="1800" dirty="0">
              <a:cs typeface="Arial" pitchFamily="34" charset="0"/>
              <a:sym typeface="Symbol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9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 – </a:t>
            </a:r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33400" indent="-533400" algn="ctr">
              <a:lnSpc>
                <a:spcPct val="130000"/>
              </a:lnSpc>
              <a:buFontTx/>
              <a:buNone/>
            </a:pPr>
            <a:r>
              <a:rPr lang="en-US" b="1" dirty="0"/>
              <a:t>T(n) = 2T(n/2) + n</a:t>
            </a:r>
          </a:p>
          <a:p>
            <a:pPr>
              <a:lnSpc>
                <a:spcPct val="130000"/>
              </a:lnSpc>
            </a:pPr>
            <a:r>
              <a:rPr lang="en-US" dirty="0"/>
              <a:t>Guess: T(n) = </a:t>
            </a:r>
            <a:r>
              <a:rPr lang="en-US" dirty="0" smtClean="0"/>
              <a:t>O(</a:t>
            </a:r>
            <a:r>
              <a:rPr lang="en-US" dirty="0" err="1" smtClean="0"/>
              <a:t>nlgn</a:t>
            </a:r>
            <a:r>
              <a:rPr lang="en-US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/>
              <a:t>Induction </a:t>
            </a:r>
            <a:r>
              <a:rPr lang="en-US" sz="2000" dirty="0"/>
              <a:t>goal: T(n)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/>
              <a:t>cn</a:t>
            </a:r>
            <a:r>
              <a:rPr lang="en-US" sz="2000" dirty="0"/>
              <a:t> </a:t>
            </a:r>
            <a:r>
              <a:rPr lang="en-US" sz="2000" dirty="0" err="1"/>
              <a:t>lgn</a:t>
            </a:r>
            <a:r>
              <a:rPr lang="en-US" sz="2000" dirty="0"/>
              <a:t>, for some c and n </a:t>
            </a:r>
            <a:r>
              <a:rPr lang="en-US" sz="2000" dirty="0">
                <a:cs typeface="Arial" pitchFamily="34" charset="0"/>
              </a:rPr>
              <a:t>≥ </a:t>
            </a:r>
            <a:r>
              <a:rPr lang="en-US" sz="2000" dirty="0" smtClean="0">
                <a:cs typeface="Arial" pitchFamily="34" charset="0"/>
              </a:rPr>
              <a:t>n</a:t>
            </a:r>
            <a:r>
              <a:rPr lang="en-US" sz="2000" baseline="-25000" dirty="0" smtClean="0">
                <a:cs typeface="Arial" pitchFamily="34" charset="0"/>
              </a:rPr>
              <a:t>0</a:t>
            </a:r>
          </a:p>
          <a:p>
            <a:pPr lvl="1">
              <a:lnSpc>
                <a:spcPct val="130000"/>
              </a:lnSpc>
            </a:pPr>
            <a:r>
              <a:rPr lang="en-US" sz="2000" dirty="0" smtClean="0">
                <a:cs typeface="Arial" pitchFamily="34" charset="0"/>
              </a:rPr>
              <a:t>Induction</a:t>
            </a:r>
            <a:r>
              <a:rPr lang="en-US" sz="2000" dirty="0" smtClean="0"/>
              <a:t> </a:t>
            </a:r>
            <a:r>
              <a:rPr lang="en-US" sz="2000" dirty="0"/>
              <a:t>hypothesis: T(n/2)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/>
              <a:t>cn</a:t>
            </a:r>
            <a:r>
              <a:rPr lang="en-US" sz="2000" dirty="0"/>
              <a:t>/2 </a:t>
            </a:r>
            <a:r>
              <a:rPr lang="en-US" sz="2000" dirty="0" err="1"/>
              <a:t>lg</a:t>
            </a:r>
            <a:r>
              <a:rPr lang="en-US" sz="2000" dirty="0"/>
              <a:t>(n/2)</a:t>
            </a: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Proof of induction goal: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dirty="0"/>
              <a:t>	</a:t>
            </a:r>
            <a:r>
              <a:rPr lang="en-US" sz="2000" dirty="0"/>
              <a:t>T(n) = 2T(n/2) + n </a:t>
            </a:r>
            <a:r>
              <a:rPr lang="en-US" sz="2000" dirty="0">
                <a:cs typeface="Arial" pitchFamily="34" charset="0"/>
              </a:rPr>
              <a:t>≤ 2c (n/2)</a:t>
            </a:r>
            <a:r>
              <a:rPr lang="en-US" sz="2000" dirty="0" err="1"/>
              <a:t>lg</a:t>
            </a:r>
            <a:r>
              <a:rPr lang="en-US" sz="2000" dirty="0"/>
              <a:t>(n/2) + n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/>
              <a:t>	        = </a:t>
            </a:r>
            <a:r>
              <a:rPr lang="en-US" sz="2000" dirty="0" err="1"/>
              <a:t>cn</a:t>
            </a:r>
            <a:r>
              <a:rPr lang="en-US" sz="2000" dirty="0"/>
              <a:t> </a:t>
            </a:r>
            <a:r>
              <a:rPr lang="en-US" sz="2000" dirty="0" err="1"/>
              <a:t>lgn</a:t>
            </a:r>
            <a:r>
              <a:rPr lang="en-US" sz="2000" dirty="0"/>
              <a:t> – </a:t>
            </a:r>
            <a:r>
              <a:rPr lang="en-US" sz="2000" dirty="0" err="1"/>
              <a:t>cn</a:t>
            </a:r>
            <a:r>
              <a:rPr lang="en-US" sz="2000" dirty="0"/>
              <a:t> + n </a:t>
            </a:r>
            <a:r>
              <a:rPr lang="en-US" sz="2000" dirty="0">
                <a:cs typeface="Arial" pitchFamily="34" charset="0"/>
              </a:rPr>
              <a:t>≤ </a:t>
            </a:r>
            <a:r>
              <a:rPr lang="en-US" sz="2000" dirty="0" err="1">
                <a:cs typeface="Arial" pitchFamily="34" charset="0"/>
              </a:rPr>
              <a:t>cn</a:t>
            </a:r>
            <a:r>
              <a:rPr lang="en-US" sz="2000" dirty="0">
                <a:cs typeface="Arial" pitchFamily="34" charset="0"/>
              </a:rPr>
              <a:t> </a:t>
            </a:r>
            <a:r>
              <a:rPr lang="en-US" sz="2000" dirty="0" err="1">
                <a:cs typeface="Arial" pitchFamily="34" charset="0"/>
              </a:rPr>
              <a:t>lgn</a:t>
            </a:r>
            <a:r>
              <a:rPr lang="en-US" sz="2000" dirty="0">
                <a:cs typeface="Arial" pitchFamily="34" charset="0"/>
              </a:rPr>
              <a:t> </a:t>
            </a:r>
          </a:p>
          <a:p>
            <a:pPr marL="533400" indent="-533400">
              <a:lnSpc>
                <a:spcPct val="130000"/>
              </a:lnSpc>
              <a:buFontTx/>
              <a:buNone/>
            </a:pPr>
            <a:r>
              <a:rPr lang="en-US" sz="2000" dirty="0">
                <a:cs typeface="Arial" pitchFamily="34" charset="0"/>
              </a:rPr>
              <a:t>					if:  - </a:t>
            </a:r>
            <a:r>
              <a:rPr lang="en-US" sz="2000" dirty="0" err="1">
                <a:cs typeface="Arial" pitchFamily="34" charset="0"/>
              </a:rPr>
              <a:t>cn</a:t>
            </a:r>
            <a:r>
              <a:rPr lang="en-US" sz="2000" dirty="0">
                <a:cs typeface="Arial" pitchFamily="34" charset="0"/>
              </a:rPr>
              <a:t> + n ≤ 0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 c </a:t>
            </a:r>
            <a:r>
              <a:rPr lang="en-US" sz="2000" dirty="0">
                <a:cs typeface="Arial" pitchFamily="34" charset="0"/>
              </a:rPr>
              <a:t>≥ 1</a:t>
            </a:r>
            <a:endParaRPr lang="en-US" dirty="0"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9284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sz="3200" dirty="0"/>
              <a:t>Recursion Tree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recursion tree models the costs (time) of a recursive execution of an algorithm.</a:t>
            </a:r>
          </a:p>
          <a:p>
            <a:pPr algn="just"/>
            <a:r>
              <a:rPr lang="en-US" dirty="0" smtClean="0"/>
              <a:t>Convert the recurrence into a tree: </a:t>
            </a:r>
          </a:p>
          <a:p>
            <a:pPr lvl="1" algn="just"/>
            <a:r>
              <a:rPr lang="en-US" sz="2400" dirty="0" smtClean="0"/>
              <a:t>Each node represents the cost incurred at various levels of recursion</a:t>
            </a:r>
          </a:p>
          <a:p>
            <a:pPr lvl="1" algn="just"/>
            <a:r>
              <a:rPr lang="en-US" sz="2400" dirty="0" smtClean="0"/>
              <a:t>Sum up the costs of all levels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The recursion tree method is good for generating guesses for the substitution method.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Time Complexity, 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7493" y="2297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67000" y="2297668"/>
            <a:ext cx="2438400" cy="891064"/>
            <a:chOff x="2667000" y="2297668"/>
            <a:chExt cx="2438400" cy="891064"/>
          </a:xfrm>
        </p:grpSpPr>
        <p:sp>
          <p:nvSpPr>
            <p:cNvPr id="4" name="TextBox 3"/>
            <p:cNvSpPr txBox="1"/>
            <p:nvPr/>
          </p:nvSpPr>
          <p:spPr>
            <a:xfrm>
              <a:off x="3557493" y="229766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</a:t>
              </a:r>
              <a:r>
                <a:rPr lang="en-US" dirty="0" err="1" smtClean="0"/>
                <a:t>cn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67000" y="2819400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T(n/2)              T(n/2)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10800000" flipV="1">
              <a:off x="3276600" y="2590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038600" y="2590800"/>
              <a:ext cx="381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Recurrences are a major tool for analysis of algorithms </a:t>
            </a:r>
          </a:p>
          <a:p>
            <a:pPr algn="just"/>
            <a:r>
              <a:rPr lang="en-US" altLang="en-US" dirty="0"/>
              <a:t>Divide and Conquer algorithms which are analyzable by recurrences.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348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133600" y="2297668"/>
            <a:ext cx="3429000" cy="1653064"/>
            <a:chOff x="2133600" y="2297668"/>
            <a:chExt cx="3429000" cy="1653064"/>
          </a:xfrm>
        </p:grpSpPr>
        <p:grpSp>
          <p:nvGrpSpPr>
            <p:cNvPr id="6" name="Group 9"/>
            <p:cNvGrpSpPr/>
            <p:nvPr/>
          </p:nvGrpSpPr>
          <p:grpSpPr>
            <a:xfrm>
              <a:off x="2743200" y="2297668"/>
              <a:ext cx="2133599" cy="891064"/>
              <a:chOff x="2743200" y="2297668"/>
              <a:chExt cx="2133599" cy="891064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3557493" y="2297668"/>
                <a:ext cx="5565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743200" y="2819400"/>
                <a:ext cx="21335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/2               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/2</a:t>
                </a:r>
                <a:endParaRPr lang="en-US" dirty="0"/>
              </a:p>
            </p:txBody>
          </p:sp>
        </p:grpSp>
        <p:cxnSp>
          <p:nvCxnSpPr>
            <p:cNvPr id="10" name="Straight Arrow Connector 9"/>
            <p:cNvCxnSpPr/>
            <p:nvPr/>
          </p:nvCxnSpPr>
          <p:spPr>
            <a:xfrm rot="5400000">
              <a:off x="2590801" y="3276599"/>
              <a:ext cx="381000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6200000" flipH="1">
              <a:off x="3124200" y="3276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5400000">
              <a:off x="4191001" y="3276599"/>
              <a:ext cx="381000" cy="2286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16200000" flipH="1">
              <a:off x="4724400" y="3276600"/>
              <a:ext cx="3810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133600" y="3581400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T(n/4)   T(n/4)    T(n/4)   T(n/4)</a:t>
              </a:r>
              <a:endParaRPr lang="en-US" dirty="0"/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38800" y="220980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T(n/2) = 2T(n/4) +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228600" y="2297668"/>
            <a:ext cx="5562600" cy="3843754"/>
            <a:chOff x="228600" y="2297668"/>
            <a:chExt cx="5562600" cy="3843754"/>
          </a:xfrm>
        </p:grpSpPr>
        <p:grpSp>
          <p:nvGrpSpPr>
            <p:cNvPr id="42" name="Group 41"/>
            <p:cNvGrpSpPr/>
            <p:nvPr/>
          </p:nvGrpSpPr>
          <p:grpSpPr>
            <a:xfrm>
              <a:off x="1905000" y="2297668"/>
              <a:ext cx="3886200" cy="3264932"/>
              <a:chOff x="1905000" y="2297668"/>
              <a:chExt cx="3886200" cy="3264932"/>
            </a:xfrm>
          </p:grpSpPr>
          <p:grpSp>
            <p:nvGrpSpPr>
              <p:cNvPr id="6" name="Group 16"/>
              <p:cNvGrpSpPr/>
              <p:nvPr/>
            </p:nvGrpSpPr>
            <p:grpSpPr>
              <a:xfrm>
                <a:off x="2133600" y="2297668"/>
                <a:ext cx="3429000" cy="1653064"/>
                <a:chOff x="2133600" y="2297668"/>
                <a:chExt cx="3429000" cy="1653064"/>
              </a:xfrm>
            </p:grpSpPr>
            <p:grpSp>
              <p:nvGrpSpPr>
                <p:cNvPr id="7" name="Group 9"/>
                <p:cNvGrpSpPr/>
                <p:nvPr/>
              </p:nvGrpSpPr>
              <p:grpSpPr>
                <a:xfrm>
                  <a:off x="2743200" y="2297668"/>
                  <a:ext cx="2133599" cy="891064"/>
                  <a:chOff x="2743200" y="2297668"/>
                  <a:chExt cx="21335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557493" y="2297668"/>
                    <a:ext cx="556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743200" y="2819400"/>
                    <a:ext cx="2133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  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33600" y="3581400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sp>
          <p:nvSpPr>
            <p:cNvPr id="43" name="Right Brace 42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Merge sort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</a:t>
            </a:r>
            <a:r>
              <a:rPr lang="en-US" dirty="0" err="1" smtClean="0"/>
              <a:t>cn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8"/>
          <p:cNvGrpSpPr/>
          <p:nvPr/>
        </p:nvGrpSpPr>
        <p:grpSpPr>
          <a:xfrm>
            <a:off x="228600" y="2297668"/>
            <a:ext cx="5562600" cy="3843754"/>
            <a:chOff x="228600" y="2297668"/>
            <a:chExt cx="5562600" cy="3843754"/>
          </a:xfrm>
        </p:grpSpPr>
        <p:grpSp>
          <p:nvGrpSpPr>
            <p:cNvPr id="7" name="Group 41"/>
            <p:cNvGrpSpPr/>
            <p:nvPr/>
          </p:nvGrpSpPr>
          <p:grpSpPr>
            <a:xfrm>
              <a:off x="1752600" y="2297668"/>
              <a:ext cx="4038600" cy="3264932"/>
              <a:chOff x="1752600" y="2297668"/>
              <a:chExt cx="4038600" cy="3264932"/>
            </a:xfrm>
          </p:grpSpPr>
          <p:grpSp>
            <p:nvGrpSpPr>
              <p:cNvPr id="8" name="Group 16"/>
              <p:cNvGrpSpPr/>
              <p:nvPr/>
            </p:nvGrpSpPr>
            <p:grpSpPr>
              <a:xfrm>
                <a:off x="1752600" y="2297668"/>
                <a:ext cx="3810000" cy="1653064"/>
                <a:chOff x="1752600" y="2297668"/>
                <a:chExt cx="3810000" cy="1653064"/>
              </a:xfrm>
            </p:grpSpPr>
            <p:grpSp>
              <p:nvGrpSpPr>
                <p:cNvPr id="9" name="Group 9"/>
                <p:cNvGrpSpPr/>
                <p:nvPr/>
              </p:nvGrpSpPr>
              <p:grpSpPr>
                <a:xfrm>
                  <a:off x="1752600" y="2297668"/>
                  <a:ext cx="3124199" cy="891064"/>
                  <a:chOff x="1752600" y="2297668"/>
                  <a:chExt cx="31241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1752600" y="2297668"/>
                    <a:ext cx="2514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sz="1600" dirty="0" err="1" smtClean="0"/>
                      <a:t>i</a:t>
                    </a:r>
                    <a:r>
                      <a:rPr lang="en-US" sz="1600" dirty="0" smtClean="0"/>
                      <a:t>=0</a:t>
                    </a:r>
                    <a:r>
                      <a:rPr lang="en-US" dirty="0" smtClean="0"/>
                      <a:t> 		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752600" y="2819400"/>
                    <a:ext cx="31241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sz="1600" dirty="0" err="1" smtClean="0"/>
                      <a:t>i</a:t>
                    </a:r>
                    <a:r>
                      <a:rPr lang="en-US" sz="1600" dirty="0" smtClean="0"/>
                      <a:t>=1</a:t>
                    </a:r>
                    <a:r>
                      <a:rPr lang="en-US" dirty="0" smtClean="0"/>
                      <a:t>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r>
                      <a:rPr lang="en-US" dirty="0" smtClean="0"/>
                      <a:t>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r>
                      <a:rPr lang="en-US" baseline="30000" dirty="0" smtClean="0"/>
                      <a:t>i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1752600" y="3581400"/>
                  <a:ext cx="381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</a:t>
                  </a:r>
                  <a:r>
                    <a:rPr lang="en-US" sz="1600" dirty="0" err="1" smtClean="0"/>
                    <a:t>i</a:t>
                  </a:r>
                  <a:r>
                    <a:rPr lang="en-US" sz="1600" dirty="0" smtClean="0"/>
                    <a:t>=2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r>
                    <a:rPr lang="en-US" dirty="0" smtClean="0"/>
                    <a:t>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/2</a:t>
                  </a:r>
                  <a:r>
                    <a:rPr lang="en-US" baseline="30000" dirty="0" smtClean="0"/>
                    <a:t>i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sp>
          <p:nvSpPr>
            <p:cNvPr id="43" name="Right Brace 42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5410200" y="175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 for each node = 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r>
              <a:rPr lang="en-US" baseline="30000" dirty="0" smtClean="0"/>
              <a:t>i</a:t>
            </a:r>
            <a:r>
              <a:rPr lang="en-US" dirty="0" smtClean="0"/>
              <a:t> .</a:t>
            </a:r>
          </a:p>
          <a:p>
            <a:r>
              <a:rPr lang="en-US" dirty="0" smtClean="0"/>
              <a:t>Cost at each level = 2</a:t>
            </a:r>
            <a:r>
              <a:rPr lang="en-US" baseline="30000" dirty="0" smtClean="0"/>
              <a:t>i</a:t>
            </a:r>
            <a:r>
              <a:rPr lang="en-US" dirty="0" smtClean="0"/>
              <a:t> * </a:t>
            </a:r>
            <a:r>
              <a:rPr lang="en-US" dirty="0" err="1" smtClean="0"/>
              <a:t>cn</a:t>
            </a:r>
            <a:r>
              <a:rPr lang="en-US" dirty="0" smtClean="0"/>
              <a:t>/2</a:t>
            </a:r>
            <a:r>
              <a:rPr lang="en-US" baseline="30000" dirty="0" smtClean="0"/>
              <a:t>i</a:t>
            </a:r>
            <a:r>
              <a:rPr lang="en-US" dirty="0" smtClean="0"/>
              <a:t> </a:t>
            </a:r>
          </a:p>
          <a:p>
            <a:r>
              <a:rPr lang="en-US" dirty="0" smtClean="0"/>
              <a:t>		 =  </a:t>
            </a:r>
            <a:r>
              <a:rPr lang="en-US" dirty="0" err="1" smtClean="0"/>
              <a:t>cn</a:t>
            </a:r>
            <a:r>
              <a:rPr lang="en-US" dirty="0" smtClean="0"/>
              <a:t>     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72200" y="4953000"/>
            <a:ext cx="23711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At last level, n/2</a:t>
            </a:r>
            <a:r>
              <a:rPr lang="en-US" baseline="30000" dirty="0" smtClean="0"/>
              <a:t>i</a:t>
            </a:r>
            <a:r>
              <a:rPr lang="en-US" dirty="0" smtClean="0"/>
              <a:t> = 1</a:t>
            </a:r>
          </a:p>
          <a:p>
            <a:r>
              <a:rPr lang="en-US" dirty="0" smtClean="0"/>
              <a:t>	So, 2</a:t>
            </a:r>
            <a:r>
              <a:rPr lang="en-US" baseline="30000" dirty="0" smtClean="0"/>
              <a:t>i</a:t>
            </a:r>
            <a:r>
              <a:rPr lang="en-US" dirty="0" smtClean="0"/>
              <a:t> = n</a:t>
            </a:r>
          </a:p>
          <a:p>
            <a:r>
              <a:rPr lang="en-US" dirty="0" smtClean="0"/>
              <a:t>	=&gt; </a:t>
            </a:r>
            <a:r>
              <a:rPr lang="en-US" dirty="0" err="1" smtClean="0"/>
              <a:t>i</a:t>
            </a:r>
            <a:r>
              <a:rPr lang="en-US" dirty="0" smtClean="0"/>
              <a:t> = log 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 sort 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T(n) = 2T(n/2) + c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3276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386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800600" y="4114801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228600" y="1676400"/>
            <a:ext cx="8077200" cy="4953000"/>
            <a:chOff x="228600" y="1676400"/>
            <a:chExt cx="8077200" cy="4953000"/>
          </a:xfrm>
        </p:grpSpPr>
        <p:grpSp>
          <p:nvGrpSpPr>
            <p:cNvPr id="6" name="Group 41"/>
            <p:cNvGrpSpPr/>
            <p:nvPr/>
          </p:nvGrpSpPr>
          <p:grpSpPr>
            <a:xfrm>
              <a:off x="1905000" y="2297668"/>
              <a:ext cx="3886200" cy="3264932"/>
              <a:chOff x="1905000" y="2297668"/>
              <a:chExt cx="3886200" cy="3264932"/>
            </a:xfrm>
          </p:grpSpPr>
          <p:grpSp>
            <p:nvGrpSpPr>
              <p:cNvPr id="7" name="Group 16"/>
              <p:cNvGrpSpPr/>
              <p:nvPr/>
            </p:nvGrpSpPr>
            <p:grpSpPr>
              <a:xfrm>
                <a:off x="2133600" y="2297668"/>
                <a:ext cx="3429000" cy="1653064"/>
                <a:chOff x="2133600" y="2297668"/>
                <a:chExt cx="3429000" cy="1653064"/>
              </a:xfrm>
            </p:grpSpPr>
            <p:grpSp>
              <p:nvGrpSpPr>
                <p:cNvPr id="8" name="Group 9"/>
                <p:cNvGrpSpPr/>
                <p:nvPr/>
              </p:nvGrpSpPr>
              <p:grpSpPr>
                <a:xfrm>
                  <a:off x="2743200" y="2297668"/>
                  <a:ext cx="2133599" cy="891064"/>
                  <a:chOff x="2743200" y="2297668"/>
                  <a:chExt cx="2133599" cy="891064"/>
                </a:xfrm>
              </p:grpSpPr>
              <p:sp>
                <p:nvSpPr>
                  <p:cNvPr id="4" name="TextBox 3"/>
                  <p:cNvSpPr txBox="1"/>
                  <p:nvPr/>
                </p:nvSpPr>
                <p:spPr>
                  <a:xfrm>
                    <a:off x="3557493" y="2297668"/>
                    <a:ext cx="5565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743200" y="2819400"/>
                    <a:ext cx="213359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                </a:t>
                    </a:r>
                    <a:r>
                      <a:rPr lang="en-US" dirty="0" err="1" smtClean="0"/>
                      <a:t>cn</a:t>
                    </a:r>
                    <a:r>
                      <a:rPr lang="en-US" dirty="0" smtClean="0"/>
                      <a:t>/2</a:t>
                    </a:r>
                    <a:endParaRPr lang="en-US" dirty="0"/>
                  </a:p>
                </p:txBody>
              </p:sp>
            </p:grpSp>
            <p:cxnSp>
              <p:nvCxnSpPr>
                <p:cNvPr id="10" name="Straight Arrow Connector 9"/>
                <p:cNvCxnSpPr/>
                <p:nvPr/>
              </p:nvCxnSpPr>
              <p:spPr>
                <a:xfrm rot="5400000">
                  <a:off x="25908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 rot="16200000" flipH="1">
                  <a:off x="31242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>
                  <a:off x="4191001" y="3276599"/>
                  <a:ext cx="381000" cy="22860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16200000" flipH="1">
                  <a:off x="4724400" y="3276600"/>
                  <a:ext cx="381000" cy="2286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2133600" y="3581400"/>
                  <a:ext cx="3429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      </a:t>
                  </a:r>
                  <a:r>
                    <a:rPr lang="en-US" dirty="0" err="1" smtClean="0"/>
                    <a:t>cn</a:t>
                  </a:r>
                  <a:r>
                    <a:rPr lang="en-US" dirty="0" smtClean="0"/>
                    <a:t>/4</a:t>
                  </a:r>
                  <a:endParaRPr lang="en-US" dirty="0"/>
                </a:p>
              </p:txBody>
            </p:sp>
          </p:grpSp>
          <p:cxnSp>
            <p:nvCxnSpPr>
              <p:cNvPr id="18" name="Straight Connector 17"/>
              <p:cNvCxnSpPr/>
              <p:nvPr/>
            </p:nvCxnSpPr>
            <p:spPr>
              <a:xfrm rot="5400000">
                <a:off x="22098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16200000" flipH="1">
                <a:off x="23622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rot="5400000">
                <a:off x="30480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16200000" flipH="1">
                <a:off x="3200400" y="4114800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9624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16200000" flipH="1">
                <a:off x="41148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16200000" flipH="1">
                <a:off x="4953000" y="4114801"/>
                <a:ext cx="457200" cy="152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2019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rot="5400000">
                <a:off x="2247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rot="5400000">
                <a:off x="25527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2781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5400000">
                <a:off x="4533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47625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50673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5295900" y="4991100"/>
                <a:ext cx="381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9000" y="48006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……..</a:t>
                </a:r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905000" y="5193268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c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                    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 </a:t>
                </a:r>
                <a:r>
                  <a:rPr lang="en-US" dirty="0" err="1" smtClean="0"/>
                  <a:t>c</a:t>
                </a:r>
                <a:r>
                  <a:rPr lang="en-US" dirty="0" smtClean="0"/>
                  <a:t>  </a:t>
                </a:r>
                <a:r>
                  <a:rPr lang="en-US" dirty="0" err="1" smtClean="0"/>
                  <a:t>c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 rot="5400000" flipH="1" flipV="1">
              <a:off x="-266700" y="4076700"/>
              <a:ext cx="3276600" cy="15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419600" y="2438400"/>
              <a:ext cx="20574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5029200" y="3046412"/>
              <a:ext cx="14478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5410200" y="3808412"/>
              <a:ext cx="11430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715000" y="5408612"/>
              <a:ext cx="762000" cy="1588"/>
            </a:xfrm>
            <a:prstGeom prst="straightConnector1">
              <a:avLst/>
            </a:prstGeom>
            <a:ln>
              <a:prstDash val="dash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934200" y="1676400"/>
              <a:ext cx="68580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Cost</a:t>
              </a:r>
            </a:p>
            <a:p>
              <a:pPr algn="ctr"/>
              <a:r>
                <a:rPr lang="en-US" dirty="0" smtClean="0"/>
                <a:t>-----</a:t>
              </a:r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endParaRPr lang="en-US" i="1" dirty="0" smtClean="0"/>
            </a:p>
            <a:p>
              <a:pPr algn="ctr"/>
              <a:r>
                <a:rPr lang="en-US" i="1" dirty="0" err="1" smtClean="0"/>
                <a:t>cn</a:t>
              </a:r>
              <a:endParaRPr lang="en-US" i="1" dirty="0"/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6629400" y="5715000"/>
              <a:ext cx="1219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715000" y="5798403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Total cost =(</a:t>
              </a:r>
              <a:r>
                <a:rPr lang="en-US" sz="1600" i="1" dirty="0" err="1" smtClean="0"/>
                <a:t>logn</a:t>
              </a:r>
              <a:r>
                <a:rPr lang="en-US" sz="1600" i="1" dirty="0" smtClean="0"/>
                <a:t> +1) * </a:t>
              </a:r>
              <a:r>
                <a:rPr lang="en-US" sz="1600" i="1" dirty="0" err="1" smtClean="0"/>
                <a:t>cn</a:t>
              </a:r>
              <a:endParaRPr lang="en-US" sz="1600" i="1" dirty="0" smtClean="0"/>
            </a:p>
            <a:p>
              <a:r>
                <a:rPr lang="en-US" sz="1600" i="1" dirty="0" smtClean="0"/>
                <a:t>	= </a:t>
              </a:r>
              <a:r>
                <a:rPr lang="en-US" sz="1600" i="1" dirty="0" err="1" smtClean="0"/>
                <a:t>cnlogn</a:t>
              </a:r>
              <a:r>
                <a:rPr lang="en-US" sz="1600" i="1" dirty="0" smtClean="0"/>
                <a:t> + </a:t>
              </a:r>
              <a:r>
                <a:rPr lang="en-US" sz="1600" i="1" dirty="0" err="1" smtClean="0"/>
                <a:t>cn</a:t>
              </a:r>
              <a:endParaRPr lang="en-US" sz="1600" i="1" dirty="0" smtClean="0"/>
            </a:p>
            <a:p>
              <a:r>
                <a:rPr lang="en-US" sz="1600" i="1" dirty="0" smtClean="0"/>
                <a:t>	= </a:t>
              </a:r>
              <a:r>
                <a:rPr lang="el-GR" sz="1600" i="1" dirty="0" smtClean="0"/>
                <a:t>θ</a:t>
              </a:r>
              <a:r>
                <a:rPr lang="en-US" sz="1600" i="1" dirty="0" smtClean="0"/>
                <a:t>(n log n)</a:t>
              </a:r>
              <a:endParaRPr lang="en-US" i="1" dirty="0"/>
            </a:p>
          </p:txBody>
        </p:sp>
        <p:sp>
          <p:nvSpPr>
            <p:cNvPr id="50" name="Right Brace 49"/>
            <p:cNvSpPr/>
            <p:nvPr/>
          </p:nvSpPr>
          <p:spPr>
            <a:xfrm rot="16200000" flipH="1">
              <a:off x="3771900" y="3924300"/>
              <a:ext cx="228600" cy="365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81400" y="5802868"/>
              <a:ext cx="955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n leaves</a:t>
              </a:r>
              <a:endParaRPr lang="en-US" sz="1600" i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8600" y="3962400"/>
              <a:ext cx="17526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 smtClean="0"/>
                <a:t>Height = log n</a:t>
              </a:r>
            </a:p>
            <a:p>
              <a:endParaRPr lang="en-US" sz="1400" i="1" dirty="0" smtClean="0"/>
            </a:p>
            <a:p>
              <a:r>
                <a:rPr lang="en-US" sz="1400" i="1" dirty="0" smtClean="0"/>
                <a:t># of level=log n+1</a:t>
              </a:r>
              <a:endParaRPr lang="en-US" sz="14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 tree –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T(n) = 2T(n/2) + </a:t>
            </a:r>
            <a:r>
              <a:rPr lang="en-US" dirty="0" smtClean="0"/>
              <a:t>cn</a:t>
            </a:r>
            <a:r>
              <a:rPr lang="en-US" baseline="30000" dirty="0" smtClean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ttps://www.cs.cornell.edu/courses/cs3110/2012sp/lectures/lec20-master/images/lec19-diagram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5524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97949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2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7543800" cy="487375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 smtClean="0"/>
                  <a:t>T(n) = 2T(n/2) + cn</a:t>
                </a:r>
                <a:r>
                  <a:rPr lang="en-US" baseline="30000" dirty="0" smtClean="0"/>
                  <a:t>2</a:t>
                </a:r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endParaRPr lang="en-US" baseline="30000" dirty="0" smtClean="0"/>
              </a:p>
              <a:p>
                <a:endParaRPr lang="en-US" baseline="30000" dirty="0"/>
              </a:p>
              <a:p>
                <a:r>
                  <a:rPr lang="en-US" sz="1800" dirty="0" smtClean="0"/>
                  <a:t>Total cost = 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*(1+1/2+(1/2)</a:t>
                </a:r>
                <a:r>
                  <a:rPr lang="en-US" sz="1800" baseline="30000" dirty="0" smtClean="0"/>
                  <a:t>2 </a:t>
                </a:r>
                <a:r>
                  <a:rPr lang="en-US" sz="1800" dirty="0"/>
                  <a:t>+(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smtClean="0"/>
                  <a:t>3</a:t>
                </a:r>
                <a:r>
                  <a:rPr lang="en-US" sz="1800" dirty="0" smtClean="0"/>
                  <a:t> + …..  </a:t>
                </a:r>
                <a:r>
                  <a:rPr lang="en-US" sz="1800" dirty="0"/>
                  <a:t>+(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err="1" smtClean="0"/>
                  <a:t>logn</a:t>
                </a:r>
                <a:r>
                  <a:rPr lang="en-US" sz="1800" dirty="0" smtClean="0"/>
                  <a:t>)	</a:t>
                </a:r>
                <a:endParaRPr lang="en-US" sz="1800" dirty="0"/>
              </a:p>
              <a:p>
                <a:pPr marL="365760" lvl="1" indent="0">
                  <a:buNone/>
                </a:pPr>
                <a:r>
                  <a:rPr lang="en-US" sz="1600" dirty="0" smtClean="0"/>
                  <a:t>	</a:t>
                </a:r>
                <a:r>
                  <a:rPr lang="en-US" sz="1800" dirty="0" smtClean="0"/>
                  <a:t>       = 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*(1-</a:t>
                </a:r>
                <a:r>
                  <a:rPr lang="en-US" sz="1800" dirty="0"/>
                  <a:t>(</a:t>
                </a:r>
                <a:r>
                  <a:rPr lang="en-US" sz="1800" dirty="0" smtClean="0"/>
                  <a:t>1/2)</a:t>
                </a:r>
                <a:r>
                  <a:rPr lang="en-US" sz="1800" baseline="30000" dirty="0" smtClean="0"/>
                  <a:t>logn+1</a:t>
                </a:r>
                <a:r>
                  <a:rPr lang="en-US" sz="1800" dirty="0" smtClean="0"/>
                  <a:t>)/(1-1/2)         [using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𝑎𝑟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/>
                          </a:rPr>
                          <m:t>= 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</a:rPr>
                              <m:t>1−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𝑟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]</a:t>
                </a:r>
              </a:p>
              <a:p>
                <a:pPr marL="365760" lvl="1" indent="0">
                  <a:buNone/>
                </a:pPr>
                <a:r>
                  <a:rPr lang="en-US" sz="1800" dirty="0"/>
                  <a:t>	 </a:t>
                </a:r>
                <a:r>
                  <a:rPr lang="en-US" sz="1800" dirty="0" smtClean="0"/>
                  <a:t>      =  2n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           [</a:t>
                </a:r>
                <a:r>
                  <a:rPr lang="en-US" sz="1800" i="1" dirty="0" smtClean="0"/>
                  <a:t>as n become large </a:t>
                </a:r>
                <a:r>
                  <a:rPr lang="en-US" sz="1800" i="1" dirty="0"/>
                  <a:t>(</a:t>
                </a:r>
                <a:r>
                  <a:rPr lang="en-US" sz="1800" i="1" dirty="0" smtClean="0"/>
                  <a:t>1/2)</a:t>
                </a:r>
                <a:r>
                  <a:rPr lang="en-US" sz="1800" i="1" baseline="30000" dirty="0" smtClean="0"/>
                  <a:t>logn+1 </a:t>
                </a:r>
                <a:r>
                  <a:rPr lang="en-US" sz="1800" i="1" dirty="0" smtClean="0"/>
                  <a:t>will be ~0.]</a:t>
                </a:r>
              </a:p>
              <a:p>
                <a:pPr marL="365760" lvl="1" indent="0">
                  <a:buNone/>
                </a:pPr>
                <a:r>
                  <a:rPr lang="en-US" sz="1800" dirty="0"/>
                  <a:t>	 </a:t>
                </a:r>
                <a:r>
                  <a:rPr lang="en-US" sz="1800" dirty="0" smtClean="0"/>
                  <a:t>      =(n</a:t>
                </a:r>
                <a:r>
                  <a:rPr lang="en-US" sz="1800" baseline="30000" dirty="0" smtClean="0"/>
                  <a:t>2</a:t>
                </a:r>
                <a:r>
                  <a:rPr lang="en-US" sz="1800" dirty="0" smtClean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7543800" cy="4873752"/>
              </a:xfrm>
              <a:blipFill rotWithShape="1">
                <a:blip r:embed="rId2" cstate="print"/>
                <a:stretch>
                  <a:fillRect t="-1001" b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.cs.cornell.edu/courses/cs3110/2012sp/lectures/lec20-master/images/lec19-diagra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60579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3853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US" i="1" dirty="0" smtClean="0"/>
                  <a:t>T(n) = T(n/3) + T(2n/3) + n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As the tree is not balance, to find the height we need to take the subtree that has more levels, in our case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So at base case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=1⇒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3/2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 l="-327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https://www.cs.cornell.edu/courses/cs3110/2012sp/lectures/lec20-master/images/lec19-diagram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47899"/>
            <a:ext cx="5981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42988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T(n) = T(n/3) + T(2n/3) + 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So, total cost = </a:t>
            </a:r>
            <a:r>
              <a:rPr lang="en-US" i="1" dirty="0"/>
              <a:t>Total cost =(</a:t>
            </a:r>
            <a:r>
              <a:rPr lang="en-US" i="1" dirty="0" smtClean="0"/>
              <a:t>log</a:t>
            </a:r>
            <a:r>
              <a:rPr lang="en-US" i="1" baseline="-25000" dirty="0" smtClean="0"/>
              <a:t>3/2</a:t>
            </a:r>
            <a:r>
              <a:rPr lang="en-US" i="1" dirty="0" smtClean="0"/>
              <a:t> n </a:t>
            </a:r>
            <a:r>
              <a:rPr lang="en-US" i="1" dirty="0"/>
              <a:t>+1) * </a:t>
            </a:r>
            <a:r>
              <a:rPr lang="en-US" i="1" dirty="0" smtClean="0"/>
              <a:t>n</a:t>
            </a: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				  = nlog</a:t>
            </a:r>
            <a:r>
              <a:rPr lang="en-US" i="1" baseline="-25000" dirty="0" smtClean="0"/>
              <a:t>3/2</a:t>
            </a:r>
            <a:r>
              <a:rPr lang="en-US" i="1" dirty="0" smtClean="0"/>
              <a:t> n </a:t>
            </a:r>
            <a:r>
              <a:rPr lang="en-US" i="1" dirty="0"/>
              <a:t>+ </a:t>
            </a:r>
            <a:r>
              <a:rPr lang="en-US" i="1" dirty="0" smtClean="0"/>
              <a:t>n</a:t>
            </a:r>
            <a:endParaRPr lang="en-US" i="1" dirty="0"/>
          </a:p>
          <a:p>
            <a:pPr marL="365760" lvl="1" indent="0">
              <a:buNone/>
            </a:pPr>
            <a:r>
              <a:rPr lang="en-US" i="1" dirty="0" smtClean="0"/>
              <a:t>				   = </a:t>
            </a:r>
            <a:r>
              <a:rPr lang="en-US" i="1" dirty="0" err="1" smtClean="0"/>
              <a:t>nlogn</a:t>
            </a:r>
            <a:r>
              <a:rPr lang="en-US" i="1" dirty="0" smtClean="0"/>
              <a:t>/log(3/2) +n</a:t>
            </a:r>
          </a:p>
          <a:p>
            <a:pPr marL="36576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		   = </a:t>
            </a:r>
            <a:r>
              <a:rPr lang="el-GR" i="1" dirty="0" smtClean="0"/>
              <a:t>θ</a:t>
            </a:r>
            <a:r>
              <a:rPr lang="en-US" i="1" dirty="0" smtClean="0"/>
              <a:t>(n log n)</a:t>
            </a:r>
            <a:endParaRPr lang="en-US" i="1" dirty="0"/>
          </a:p>
          <a:p>
            <a:endParaRPr lang="en-US" dirty="0"/>
          </a:p>
        </p:txBody>
      </p:sp>
      <p:pic>
        <p:nvPicPr>
          <p:cNvPr id="10242" name="Picture 2" descr="https://www.cs.cornell.edu/courses/cs3110/2012sp/lectures/lec20-master/images/lec19-diagram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47899"/>
            <a:ext cx="59817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4570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T(n) = 3T(n/4) + cn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6588" y="2552700"/>
            <a:ext cx="2790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T(n) = 3T(n/4) + cn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286000"/>
            <a:ext cx="27908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9725" y="4191000"/>
            <a:ext cx="51720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Recurrences and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dirty="0"/>
              <a:t>An equation or inequality that describes a function in terms of its value on smaller inputs</a:t>
            </a:r>
            <a:r>
              <a:rPr lang="en-US" altLang="en-US" dirty="0" smtClean="0"/>
              <a:t>.</a:t>
            </a:r>
          </a:p>
          <a:p>
            <a:pPr marL="0" indent="0" algn="just">
              <a:buNone/>
            </a:pPr>
            <a:r>
              <a:rPr lang="en-US" altLang="en-US" dirty="0" smtClean="0">
                <a:latin typeface="Comic Sans MS" pitchFamily="66" charset="0"/>
              </a:rPr>
              <a:t>		T(n</a:t>
            </a:r>
            <a:r>
              <a:rPr lang="en-US" altLang="en-US" dirty="0">
                <a:latin typeface="Comic Sans MS" pitchFamily="66" charset="0"/>
              </a:rPr>
              <a:t>) = T(n-1) + n</a:t>
            </a:r>
            <a:endParaRPr lang="en-US" altLang="en-US" dirty="0"/>
          </a:p>
          <a:p>
            <a:pPr marL="0" indent="0" algn="just">
              <a:buNone/>
            </a:pPr>
            <a:endParaRPr lang="en-US" altLang="en-US" dirty="0"/>
          </a:p>
          <a:p>
            <a:pPr algn="just"/>
            <a:r>
              <a:rPr lang="en-US" altLang="en-US" dirty="0">
                <a:solidFill>
                  <a:srgbClr val="CC0000"/>
                </a:solidFill>
              </a:rPr>
              <a:t>Recurrences arise when an algorithm contains recursive calls to itself</a:t>
            </a:r>
          </a:p>
          <a:p>
            <a:pPr algn="just"/>
            <a:r>
              <a:rPr lang="en-US" altLang="en-US" dirty="0"/>
              <a:t>What is the actual running time of the algorithm?</a:t>
            </a:r>
          </a:p>
          <a:p>
            <a:pPr algn="just"/>
            <a:r>
              <a:rPr lang="en-US" altLang="en-US" dirty="0"/>
              <a:t>Need to solve the recurrence	</a:t>
            </a:r>
          </a:p>
          <a:p>
            <a:pPr lvl="1" algn="just"/>
            <a:r>
              <a:rPr lang="en-US" altLang="en-US" sz="2000" dirty="0"/>
              <a:t>Find an explicit formula of the expression</a:t>
            </a:r>
          </a:p>
          <a:p>
            <a:pPr lvl="1" algn="just"/>
            <a:r>
              <a:rPr lang="en-US" altLang="en-US" sz="2000" dirty="0"/>
              <a:t>Bound the recurrence by an expression that involves n</a:t>
            </a:r>
          </a:p>
        </p:txBody>
      </p:sp>
    </p:spTree>
    <p:extLst>
      <p:ext uri="{BB962C8B-B14F-4D97-AF65-F5344CB8AC3E}">
        <p14:creationId xmlns:p14="http://schemas.microsoft.com/office/powerpoint/2010/main" xmlns="" val="102459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– cont…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78409"/>
            <a:ext cx="7467600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# of node at each step</a:t>
            </a:r>
          </a:p>
          <a:p>
            <a:r>
              <a:rPr lang="en-US" dirty="0" smtClean="0"/>
              <a:t># of node at last step</a:t>
            </a:r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endParaRPr lang="en-US" baseline="30000" dirty="0" smtClean="0"/>
          </a:p>
          <a:p>
            <a:r>
              <a:rPr lang="en-US" dirty="0" smtClean="0"/>
              <a:t>As we assumed T(1) is constant</a:t>
            </a:r>
          </a:p>
          <a:p>
            <a:pPr lvl="1"/>
            <a:r>
              <a:rPr lang="en-US" sz="2500" dirty="0" smtClean="0"/>
              <a:t>Cost at leaf level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98900" y="1676400"/>
          <a:ext cx="2578100" cy="1298575"/>
        </p:xfrm>
        <a:graphic>
          <a:graphicData uri="http://schemas.openxmlformats.org/presentationml/2006/ole">
            <p:oleObj spid="_x0000_s4131" name="Equation" r:id="rId3" imgW="1841500" imgH="927100" progId="Equation.3">
              <p:embed/>
            </p:oleObj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86200" y="3962400"/>
          <a:ext cx="1316037" cy="869950"/>
        </p:xfrm>
        <a:graphic>
          <a:graphicData uri="http://schemas.openxmlformats.org/presentationml/2006/ole">
            <p:oleObj spid="_x0000_s4132" name="Equation" r:id="rId4" imgW="939392" imgH="62203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</a:t>
            </a:r>
            <a:r>
              <a:rPr lang="en-US" dirty="0" smtClean="0"/>
              <a:t>4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xmlns="" val="3907913198"/>
              </p:ext>
            </p:extLst>
          </p:nvPr>
        </p:nvGraphicFramePr>
        <p:xfrm>
          <a:off x="715122" y="1828800"/>
          <a:ext cx="7285878" cy="4595416"/>
        </p:xfrm>
        <a:graphic>
          <a:graphicData uri="http://schemas.openxmlformats.org/presentationml/2006/ole">
            <p:oleObj spid="_x0000_s5138" name="Equation" r:id="rId3" imgW="5295900" imgH="3340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– Example 4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 solve the following way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2639239912"/>
              </p:ext>
            </p:extLst>
          </p:nvPr>
        </p:nvGraphicFramePr>
        <p:xfrm>
          <a:off x="694673" y="2195513"/>
          <a:ext cx="7948461" cy="4052887"/>
        </p:xfrm>
        <a:graphic>
          <a:graphicData uri="http://schemas.openxmlformats.org/presentationml/2006/ole">
            <p:oleObj spid="_x0000_s12297" name="Equation" r:id="rId3" imgW="3809880" imgH="19429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007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sz="3200" dirty="0"/>
              <a:t>Master’s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9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“Cookbook” for solving recurrences of the form: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			where,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1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 b &gt; 1</a:t>
            </a:r>
            <a:r>
              <a:rPr lang="en-US" dirty="0">
                <a:cs typeface="Arial" pitchFamily="34" charset="0"/>
              </a:rPr>
              <a:t>, and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f(n) &gt; 0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200" dirty="0">
              <a:latin typeface="Comic Sans MS" pitchFamily="66" charset="0"/>
              <a:cs typeface="Arial" pitchFamily="34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r>
              <a:rPr lang="en-US" sz="3200" b="1" dirty="0">
                <a:cs typeface="Arial" pitchFamily="34" charset="0"/>
              </a:rPr>
              <a:t>Idea:</a:t>
            </a:r>
            <a:r>
              <a:rPr lang="en-US" sz="3200" dirty="0">
                <a:cs typeface="Arial" pitchFamily="34" charset="0"/>
              </a:rPr>
              <a:t> compare </a:t>
            </a:r>
            <a:r>
              <a:rPr lang="en-US" sz="32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 </a:t>
            </a:r>
            <a:r>
              <a:rPr lang="en-US" sz="3200" dirty="0">
                <a:solidFill>
                  <a:srgbClr val="003399"/>
                </a:solidFill>
                <a:cs typeface="Arial" pitchFamily="34" charset="0"/>
              </a:rPr>
              <a:t>with</a:t>
            </a:r>
            <a:r>
              <a:rPr lang="en-US" sz="32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32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</a:t>
            </a:r>
            <a:r>
              <a:rPr lang="en-US" sz="26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</a:rPr>
              <a:t>is asymptotically smaller or larger than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</a:rPr>
              <a:t> by a polynomial factor </a:t>
            </a: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n</a:t>
            </a:r>
            <a:r>
              <a:rPr lang="en-US" sz="26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600" baseline="30000" dirty="0">
                <a:solidFill>
                  <a:srgbClr val="003399"/>
                </a:solidFill>
                <a:cs typeface="Arial" pitchFamily="34" charset="0"/>
                <a:sym typeface="Symbol" pitchFamily="18" charset="2"/>
              </a:rPr>
              <a:t> </a:t>
            </a:r>
            <a:endParaRPr lang="en-US" sz="2600" dirty="0">
              <a:solidFill>
                <a:srgbClr val="DD0111"/>
              </a:solidFill>
              <a:cs typeface="Arial" pitchFamily="34" charset="0"/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</a:t>
            </a:r>
            <a:r>
              <a:rPr lang="en-US" sz="2600" dirty="0">
                <a:solidFill>
                  <a:srgbClr val="003399"/>
                </a:solidFill>
                <a:cs typeface="Arial" pitchFamily="34" charset="0"/>
                <a:sym typeface="Symbol" pitchFamily="18" charset="2"/>
              </a:rPr>
              <a:t>is asymptotically equal with </a:t>
            </a:r>
            <a:r>
              <a:rPr lang="en-US" sz="32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32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32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endParaRPr lang="en-US" sz="3200" baseline="30000" dirty="0">
              <a:solidFill>
                <a:srgbClr val="DD0111"/>
              </a:solidFill>
              <a:latin typeface="Comic Sans MS" pitchFamily="66" charset="0"/>
              <a:sym typeface="Symbol" pitchFamily="18" charset="2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3016304122"/>
              </p:ext>
            </p:extLst>
          </p:nvPr>
        </p:nvGraphicFramePr>
        <p:xfrm>
          <a:off x="2667000" y="2035175"/>
          <a:ext cx="2895600" cy="936625"/>
        </p:xfrm>
        <a:graphic>
          <a:graphicData uri="http://schemas.openxmlformats.org/presentationml/2006/ole">
            <p:oleObj spid="_x0000_s14346" name="Equation" r:id="rId3" imgW="1333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9500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“Cookbook” for solving recurrences of the form:</a:t>
            </a:r>
          </a:p>
          <a:p>
            <a:endParaRPr lang="en-US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		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where</a:t>
            </a:r>
            <a:r>
              <a:rPr lang="en-US" dirty="0"/>
              <a:t>, </a:t>
            </a:r>
            <a:r>
              <a:rPr lang="en-US" dirty="0">
                <a:latin typeface="Comic Sans MS" pitchFamily="66" charset="0"/>
              </a:rPr>
              <a:t>a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≥ 1</a:t>
            </a:r>
            <a:r>
              <a:rPr lang="en-US" dirty="0">
                <a:cs typeface="Arial" pitchFamily="34" charset="0"/>
              </a:rPr>
              <a:t>,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 b &gt; 1</a:t>
            </a:r>
            <a:r>
              <a:rPr lang="en-US" dirty="0">
                <a:cs typeface="Arial" pitchFamily="34" charset="0"/>
              </a:rPr>
              <a:t>, and 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f(n) &gt; 0</a:t>
            </a:r>
            <a:r>
              <a:rPr lang="en-US" dirty="0">
                <a:cs typeface="Arial" pitchFamily="34" charset="0"/>
              </a:rPr>
              <a:t> </a:t>
            </a:r>
          </a:p>
          <a:p>
            <a:pPr>
              <a:buFontTx/>
              <a:buNone/>
            </a:pPr>
            <a:endParaRPr lang="en-US" sz="1050" dirty="0">
              <a:latin typeface="Comic Sans MS" pitchFamily="66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</a:rPr>
              <a:t>Case 1:</a:t>
            </a:r>
            <a:r>
              <a:rPr lang="en-US" sz="2800" dirty="0">
                <a:cs typeface="Arial" pitchFamily="34" charset="0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f(n) = O(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-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)</a:t>
            </a:r>
            <a:r>
              <a:rPr lang="en-US" sz="2800" dirty="0">
                <a:latin typeface="Comic Sans MS" pitchFamily="66" charset="0"/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for some 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 &gt; 0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, then: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  <a:sym typeface="Symbol" pitchFamily="18" charset="2"/>
              </a:rPr>
              <a:t>Case 2: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, 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then: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lgn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b="1" dirty="0">
                <a:cs typeface="Arial" pitchFamily="34" charset="0"/>
                <a:sym typeface="Symbol" pitchFamily="18" charset="2"/>
              </a:rPr>
              <a:t>Case 3: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if 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f(n) = (</a:t>
            </a:r>
            <a:r>
              <a:rPr lang="en-US" sz="28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n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2800" baseline="-25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2800" baseline="30000" dirty="0" err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a</a:t>
            </a:r>
            <a:r>
              <a:rPr lang="en-US" sz="2800" baseline="30000" dirty="0">
                <a:solidFill>
                  <a:srgbClr val="DD0111"/>
                </a:solidFill>
                <a:cs typeface="Arial" pitchFamily="34" charset="0"/>
              </a:rPr>
              <a:t> 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</a:rPr>
              <a:t>+</a:t>
            </a:r>
            <a:r>
              <a:rPr lang="en-US" sz="2800" baseline="300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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for some 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 &gt; 0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, and if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cs typeface="Arial" pitchFamily="34" charset="0"/>
                <a:sym typeface="Symbol" pitchFamily="18" charset="2"/>
              </a:rPr>
              <a:t>	</a:t>
            </a:r>
            <a:r>
              <a:rPr lang="en-US" sz="2800" dirty="0" err="1">
                <a:latin typeface="Comic Sans MS" pitchFamily="66" charset="0"/>
                <a:cs typeface="Arial" pitchFamily="34" charset="0"/>
                <a:sym typeface="Symbol" pitchFamily="18" charset="2"/>
              </a:rPr>
              <a:t>af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(n/b) ≤ </a:t>
            </a:r>
            <a:r>
              <a:rPr lang="en-US" sz="2800" dirty="0" err="1">
                <a:latin typeface="Comic Sans MS" pitchFamily="66" charset="0"/>
                <a:cs typeface="Arial" pitchFamily="34" charset="0"/>
                <a:sym typeface="Symbol" pitchFamily="18" charset="2"/>
              </a:rPr>
              <a:t>cf</a:t>
            </a:r>
            <a:r>
              <a:rPr lang="en-US" sz="2800" dirty="0">
                <a:latin typeface="Comic Sans MS" pitchFamily="66" charset="0"/>
                <a:cs typeface="Arial" pitchFamily="34" charset="0"/>
                <a:sym typeface="Symbol" pitchFamily="18" charset="2"/>
              </a:rPr>
              <a:t>(n)</a:t>
            </a:r>
            <a:r>
              <a:rPr lang="en-US" sz="2800" dirty="0">
                <a:cs typeface="Arial" pitchFamily="34" charset="0"/>
                <a:sym typeface="Symbol" pitchFamily="18" charset="2"/>
              </a:rPr>
              <a:t> for some c &lt; 1 and all sufficiently large n, then: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800" dirty="0">
                <a:cs typeface="Arial" pitchFamily="34" charset="0"/>
                <a:sym typeface="Symbol" pitchFamily="18" charset="2"/>
              </a:rPr>
              <a:t>				</a:t>
            </a:r>
            <a:r>
              <a:rPr lang="en-US" sz="2800" dirty="0">
                <a:solidFill>
                  <a:srgbClr val="DD0111"/>
                </a:solidFill>
                <a:latin typeface="Comic Sans MS" pitchFamily="66" charset="0"/>
                <a:cs typeface="Arial" pitchFamily="34" charset="0"/>
                <a:sym typeface="Symbol" pitchFamily="18" charset="2"/>
              </a:rPr>
              <a:t>T(n) = (f(n))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</a:t>
            </a:r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xmlns="" val="4194877098"/>
              </p:ext>
            </p:extLst>
          </p:nvPr>
        </p:nvGraphicFramePr>
        <p:xfrm>
          <a:off x="2667000" y="1958975"/>
          <a:ext cx="2895600" cy="936625"/>
        </p:xfrm>
        <a:graphic>
          <a:graphicData uri="http://schemas.openxmlformats.org/presentationml/2006/ole">
            <p:oleObj spid="_x0000_s13321" name="Equation" r:id="rId3" imgW="1333500" imgH="431800" progId="Equation.3">
              <p:embed/>
            </p:oleObj>
          </a:graphicData>
        </a:graphic>
      </p:graphicFrame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69950" y="5257800"/>
            <a:ext cx="2101850" cy="900112"/>
            <a:chOff x="432" y="3456"/>
            <a:chExt cx="1324" cy="567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32" y="3792"/>
              <a:ext cx="1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regularity condition</a:t>
              </a: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856" y="3456"/>
              <a:ext cx="104" cy="336"/>
            </a:xfrm>
            <a:custGeom>
              <a:avLst/>
              <a:gdLst/>
              <a:ahLst/>
              <a:cxnLst>
                <a:cxn ang="0">
                  <a:pos x="56" y="336"/>
                </a:cxn>
                <a:cxn ang="0">
                  <a:pos x="56" y="240"/>
                </a:cxn>
                <a:cxn ang="0">
                  <a:pos x="8" y="144"/>
                </a:cxn>
                <a:cxn ang="0">
                  <a:pos x="104" y="0"/>
                </a:cxn>
              </a:cxnLst>
              <a:rect l="0" t="0" r="r" b="b"/>
              <a:pathLst>
                <a:path w="104" h="336">
                  <a:moveTo>
                    <a:pt x="56" y="336"/>
                  </a:moveTo>
                  <a:cubicBezTo>
                    <a:pt x="60" y="304"/>
                    <a:pt x="64" y="272"/>
                    <a:pt x="56" y="240"/>
                  </a:cubicBezTo>
                  <a:cubicBezTo>
                    <a:pt x="48" y="208"/>
                    <a:pt x="0" y="184"/>
                    <a:pt x="8" y="144"/>
                  </a:cubicBezTo>
                  <a:cubicBezTo>
                    <a:pt x="16" y="104"/>
                    <a:pt x="60" y="52"/>
                    <a:pt x="10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4842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mic Sans MS" pitchFamily="66" charset="0"/>
              </a:rPr>
              <a:t>n</a:t>
            </a:r>
            <a:r>
              <a:rPr lang="en-US" baseline="30000" dirty="0" err="1">
                <a:latin typeface="Comic Sans MS" pitchFamily="66" charset="0"/>
              </a:rPr>
              <a:t>log</a:t>
            </a:r>
            <a:r>
              <a:rPr lang="en-US" baseline="-25000" dirty="0" err="1">
                <a:latin typeface="Comic Sans MS" pitchFamily="66" charset="0"/>
              </a:rPr>
              <a:t>b</a:t>
            </a:r>
            <a:r>
              <a:rPr lang="en-US" baseline="30000" dirty="0" err="1">
                <a:latin typeface="Comic Sans MS" pitchFamily="66" charset="0"/>
              </a:rPr>
              <a:t>a</a:t>
            </a:r>
            <a:r>
              <a:rPr lang="en-US" dirty="0">
                <a:latin typeface="Comic Sans MS" pitchFamily="66" charset="0"/>
                <a:cs typeface="Arial" pitchFamily="34" charset="0"/>
              </a:rPr>
              <a:t>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259762" cy="5076825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 smtClean="0">
              <a:solidFill>
                <a:schemeClr val="accent2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800" dirty="0" smtClean="0">
                <a:solidFill>
                  <a:schemeClr val="accent2"/>
                </a:solidFill>
              </a:rPr>
              <a:t>Assume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n = 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</a:rPr>
              <a:t>b</a:t>
            </a:r>
            <a:r>
              <a:rPr lang="en-US" sz="1800" baseline="30000" dirty="0" err="1">
                <a:solidFill>
                  <a:schemeClr val="accent2"/>
                </a:solidFill>
                <a:latin typeface="Comic Sans MS" pitchFamily="66" charset="0"/>
              </a:rPr>
              <a:t>k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 k = 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log</a:t>
            </a:r>
            <a:r>
              <a:rPr lang="en-US" sz="1800" baseline="-250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b</a:t>
            </a:r>
            <a:r>
              <a:rPr lang="en-US" sz="1800" dirty="0" err="1">
                <a:solidFill>
                  <a:schemeClr val="accent2"/>
                </a:solidFill>
                <a:latin typeface="Comic Sans MS" pitchFamily="66" charset="0"/>
                <a:sym typeface="Symbol" pitchFamily="18" charset="2"/>
              </a:rPr>
              <a:t>n</a:t>
            </a:r>
            <a:endParaRPr lang="en-US" sz="1800" dirty="0">
              <a:solidFill>
                <a:schemeClr val="accent2"/>
              </a:solidFill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At the end of iteration </a:t>
            </a:r>
            <a:r>
              <a:rPr lang="en-US" sz="1800" dirty="0" err="1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sz="1800" dirty="0">
                <a:solidFill>
                  <a:schemeClr val="accent2"/>
                </a:solidFill>
                <a:sym typeface="Symbol" pitchFamily="18" charset="2"/>
              </a:rPr>
              <a:t> = k:</a:t>
            </a:r>
            <a:endParaRPr lang="en-US" dirty="0">
              <a:solidFill>
                <a:schemeClr val="accent2"/>
              </a:solidFill>
              <a:sym typeface="Symbol" pitchFamily="18" charset="2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0650" y="1368425"/>
            <a:ext cx="3105150" cy="2822575"/>
            <a:chOff x="552450" y="1368425"/>
            <a:chExt cx="3105150" cy="2822575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165315133"/>
                </p:ext>
              </p:extLst>
            </p:nvPr>
          </p:nvGraphicFramePr>
          <p:xfrm>
            <a:off x="552450" y="1368425"/>
            <a:ext cx="1371600" cy="649288"/>
          </p:xfrm>
          <a:graphic>
            <a:graphicData uri="http://schemas.openxmlformats.org/presentationml/2006/ole">
              <p:oleObj spid="_x0000_s16417" name="Equation" r:id="rId3" imgW="914400" imgH="431800" progId="Equation.3">
                <p:embed/>
              </p:oleObj>
            </a:graphicData>
          </a:graphic>
        </p:graphicFrame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323975" y="1939925"/>
              <a:ext cx="1133475" cy="706438"/>
              <a:chOff x="666" y="1128"/>
              <a:chExt cx="714" cy="445"/>
            </a:xfrm>
          </p:grpSpPr>
          <p:graphicFrame>
            <p:nvGraphicFramePr>
              <p:cNvPr id="7" name="Object 8"/>
              <p:cNvGraphicFramePr>
                <a:graphicFrameLocks noChangeAspect="1"/>
              </p:cNvGraphicFramePr>
              <p:nvPr/>
            </p:nvGraphicFramePr>
            <p:xfrm>
              <a:off x="815" y="1164"/>
              <a:ext cx="565" cy="409"/>
            </p:xfrm>
            <a:graphic>
              <a:graphicData uri="http://schemas.openxmlformats.org/presentationml/2006/ole">
                <p:oleObj spid="_x0000_s16418" name="Equation" r:id="rId4" imgW="596900" imgH="431800" progId="Equation.3">
                  <p:embed/>
                </p:oleObj>
              </a:graphicData>
            </a:graphic>
          </p:graphicFrame>
          <p:sp>
            <p:nvSpPr>
              <p:cNvPr id="8" name="AutoShape 9"/>
              <p:cNvSpPr>
                <a:spLocks/>
              </p:cNvSpPr>
              <p:nvPr/>
            </p:nvSpPr>
            <p:spPr bwMode="auto">
              <a:xfrm rot="-5400000">
                <a:off x="828" y="966"/>
                <a:ext cx="96" cy="420"/>
              </a:xfrm>
              <a:prstGeom prst="leftBrace">
                <a:avLst>
                  <a:gd name="adj1" fmla="val 36458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1479550" y="2582863"/>
              <a:ext cx="1149350" cy="739775"/>
              <a:chOff x="824" y="1533"/>
              <a:chExt cx="724" cy="466"/>
            </a:xfrm>
          </p:grpSpPr>
          <p:graphicFrame>
            <p:nvGraphicFramePr>
              <p:cNvPr id="10" name="Object 11"/>
              <p:cNvGraphicFramePr>
                <a:graphicFrameLocks noChangeAspect="1"/>
              </p:cNvGraphicFramePr>
              <p:nvPr/>
            </p:nvGraphicFramePr>
            <p:xfrm>
              <a:off x="995" y="1590"/>
              <a:ext cx="553" cy="409"/>
            </p:xfrm>
            <a:graphic>
              <a:graphicData uri="http://schemas.openxmlformats.org/presentationml/2006/ole">
                <p:oleObj spid="_x0000_s16419" name="Equation" r:id="rId5" imgW="583947" imgH="431613" progId="Equation.3">
                  <p:embed/>
                </p:oleObj>
              </a:graphicData>
            </a:graphic>
          </p:graphicFrame>
          <p:sp>
            <p:nvSpPr>
              <p:cNvPr id="11" name="AutoShape 12"/>
              <p:cNvSpPr>
                <a:spLocks/>
              </p:cNvSpPr>
              <p:nvPr/>
            </p:nvSpPr>
            <p:spPr bwMode="auto">
              <a:xfrm rot="-5400000">
                <a:off x="1049" y="1308"/>
                <a:ext cx="90" cy="539"/>
              </a:xfrm>
              <a:prstGeom prst="leftBrace">
                <a:avLst>
                  <a:gd name="adj1" fmla="val 4990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1733550" y="3322638"/>
              <a:ext cx="1924050" cy="868362"/>
              <a:chOff x="984" y="1999"/>
              <a:chExt cx="1212" cy="547"/>
            </a:xfrm>
          </p:grpSpPr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984" y="2137"/>
              <a:ext cx="1212" cy="409"/>
            </p:xfrm>
            <a:graphic>
              <a:graphicData uri="http://schemas.openxmlformats.org/presentationml/2006/ole">
                <p:oleObj spid="_x0000_s16420" name="Equation" r:id="rId6" imgW="1282700" imgH="431800" progId="Equation.3">
                  <p:embed/>
                </p:oleObj>
              </a:graphicData>
            </a:graphic>
          </p:graphicFrame>
          <p:sp>
            <p:nvSpPr>
              <p:cNvPr id="14" name="Line 15"/>
              <p:cNvSpPr>
                <a:spLocks noChangeShapeType="1"/>
              </p:cNvSpPr>
              <p:nvPr/>
            </p:nvSpPr>
            <p:spPr bwMode="auto">
              <a:xfrm>
                <a:off x="1355" y="1999"/>
                <a:ext cx="0" cy="164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64343234"/>
              </p:ext>
            </p:extLst>
          </p:nvPr>
        </p:nvGraphicFramePr>
        <p:xfrm>
          <a:off x="1100138" y="5257800"/>
          <a:ext cx="5986462" cy="898525"/>
        </p:xfrm>
        <a:graphic>
          <a:graphicData uri="http://schemas.openxmlformats.org/presentationml/2006/ole">
            <p:oleObj spid="_x0000_s16421" name="Equation" r:id="rId7" imgW="32131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945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T(n) = 2T(n/2) + n		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= 2, b = 2, log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2 = 1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Compare 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g(n) =n</a:t>
            </a:r>
            <a:r>
              <a:rPr lang="en-US" baseline="30000" dirty="0" smtClean="0">
                <a:cs typeface="Arial" pitchFamily="34" charset="0"/>
                <a:sym typeface="Symbol" pitchFamily="18" charset="2"/>
              </a:rPr>
              <a:t>log</a:t>
            </a:r>
            <a:r>
              <a:rPr lang="en-US" baseline="-25000" dirty="0" smtClean="0">
                <a:cs typeface="Arial" pitchFamily="34" charset="0"/>
                <a:sym typeface="Symbol" pitchFamily="18" charset="2"/>
              </a:rPr>
              <a:t>2</a:t>
            </a:r>
            <a:r>
              <a:rPr lang="en-US" baseline="30000" dirty="0" smtClean="0">
                <a:cs typeface="Arial" pitchFamily="34" charset="0"/>
                <a:sym typeface="Symbol" pitchFamily="18" charset="2"/>
              </a:rPr>
              <a:t>2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 =n with </a:t>
            </a:r>
            <a:r>
              <a:rPr lang="en-US" dirty="0">
                <a:cs typeface="Arial" pitchFamily="34" charset="0"/>
                <a:sym typeface="Symbol" pitchFamily="18" charset="2"/>
              </a:rPr>
              <a:t>f(n) = n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f(n) = (</a:t>
            </a:r>
            <a:r>
              <a:rPr lang="en-US" dirty="0" smtClean="0">
                <a:cs typeface="Arial" pitchFamily="34" charset="0"/>
                <a:sym typeface="Symbol" pitchFamily="18" charset="2"/>
              </a:rPr>
              <a:t>n) </a:t>
            </a:r>
            <a:r>
              <a:rPr lang="en-US" dirty="0">
                <a:cs typeface="Arial" pitchFamily="34" charset="0"/>
                <a:sym typeface="Symbol" pitchFamily="18" charset="2"/>
              </a:rPr>
              <a:t> </a:t>
            </a:r>
            <a:r>
              <a:rPr lang="en-US" sz="2000" b="1" dirty="0">
                <a:cs typeface="Arial" pitchFamily="34" charset="0"/>
                <a:sym typeface="Symbol" pitchFamily="18" charset="2"/>
              </a:rPr>
              <a:t>Case 2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T(n) = (</a:t>
            </a:r>
            <a:r>
              <a:rPr lang="en-US" dirty="0" err="1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nlgn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91242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T(n) = 2T(n/2) +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		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= 2, b = 2, log</a:t>
            </a:r>
            <a:r>
              <a:rPr lang="en-US" baseline="-25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2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Compare n with f(n) =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f(n) = (n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1+</a:t>
            </a:r>
            <a:r>
              <a:rPr lang="en-US" dirty="0">
                <a:cs typeface="Arial" pitchFamily="34" charset="0"/>
                <a:sym typeface="Symbol" pitchFamily="18" charset="2"/>
              </a:rPr>
              <a:t>)  </a:t>
            </a:r>
            <a:r>
              <a:rPr lang="en-US" sz="1800" b="1" dirty="0">
                <a:cs typeface="Arial" pitchFamily="34" charset="0"/>
                <a:sym typeface="Symbol" pitchFamily="18" charset="2"/>
              </a:rPr>
              <a:t>Case 3</a:t>
            </a:r>
            <a:r>
              <a:rPr lang="en-US" dirty="0">
                <a:cs typeface="Arial" pitchFamily="34" charset="0"/>
                <a:sym typeface="Symbol" pitchFamily="18" charset="2"/>
              </a:rPr>
              <a:t>  verify regularity cond.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a f(n/b) ≤ c f(n)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 2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/4 ≤ c n</a:t>
            </a:r>
            <a:r>
              <a:rPr lang="en-US" baseline="30000" dirty="0"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cs typeface="Arial" pitchFamily="34" charset="0"/>
                <a:sym typeface="Symbol" pitchFamily="18" charset="2"/>
              </a:rPr>
              <a:t>  c = ½ is a solution (c&lt;1)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dirty="0">
                <a:cs typeface="Arial" pitchFamily="34" charset="0"/>
                <a:sym typeface="Symbol" pitchFamily="18" charset="2"/>
              </a:rPr>
              <a:t>	 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T(n) = (n</a:t>
            </a:r>
            <a:r>
              <a:rPr lang="en-US" baseline="30000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DD0111"/>
                </a:solidFill>
                <a:cs typeface="Arial" pitchFamily="34" charset="0"/>
                <a:sym typeface="Symbol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936463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173EAB5D-6965-4298-AF3C-34BA66FA359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Recurrences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Comic Sans MS" pitchFamily="66" charset="0"/>
              </a:rPr>
              <a:t>T(n) = T(n-1) + n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</a:t>
            </a:r>
            <a:r>
              <a:rPr lang="en-US" altLang="en-US" baseline="30000" dirty="0">
                <a:latin typeface="Comic Sans MS" pitchFamily="66" charset="0"/>
              </a:rPr>
              <a:t>2</a:t>
            </a:r>
            <a:r>
              <a:rPr lang="en-US" altLang="en-US" dirty="0">
                <a:latin typeface="Comic Sans MS" pitchFamily="66" charset="0"/>
              </a:rPr>
              <a:t>)</a:t>
            </a:r>
            <a:endParaRPr lang="el-GR" altLang="en-US" dirty="0">
              <a:latin typeface="Comic Sans MS" pitchFamily="66" charset="0"/>
            </a:endParaRPr>
          </a:p>
          <a:p>
            <a:pPr lvl="1" algn="just"/>
            <a:r>
              <a:rPr lang="en-US" altLang="en-US" dirty="0"/>
              <a:t>Recursive algorithm that loops through the input to eliminate one item</a:t>
            </a:r>
          </a:p>
          <a:p>
            <a:pPr algn="just"/>
            <a:r>
              <a:rPr lang="en-US" altLang="en-US" dirty="0">
                <a:latin typeface="Comic Sans MS" pitchFamily="66" charset="0"/>
              </a:rPr>
              <a:t>T(n) = T(n/2) + c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</a:t>
            </a:r>
            <a:r>
              <a:rPr lang="en-US" altLang="en-US" dirty="0" err="1">
                <a:latin typeface="Comic Sans MS" pitchFamily="66" charset="0"/>
              </a:rPr>
              <a:t>lgn</a:t>
            </a:r>
            <a:r>
              <a:rPr lang="en-US" altLang="en-US" dirty="0">
                <a:latin typeface="Comic Sans MS" pitchFamily="66" charset="0"/>
              </a:rPr>
              <a:t>)</a:t>
            </a:r>
          </a:p>
          <a:p>
            <a:pPr lvl="1" algn="just"/>
            <a:r>
              <a:rPr lang="en-US" altLang="en-US" dirty="0"/>
              <a:t>Recursive algorithm that halves the input in one step</a:t>
            </a:r>
          </a:p>
          <a:p>
            <a:pPr algn="just"/>
            <a:r>
              <a:rPr lang="en-US" altLang="en-US" dirty="0">
                <a:latin typeface="Comic Sans MS" pitchFamily="66" charset="0"/>
              </a:rPr>
              <a:t>T(n) = T(n/2) + n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(n)</a:t>
            </a:r>
          </a:p>
          <a:p>
            <a:pPr lvl="1" algn="just"/>
            <a:r>
              <a:rPr lang="en-US" altLang="en-US" dirty="0"/>
              <a:t>Recursive algorithm that halves the input but must examine every item in the input</a:t>
            </a:r>
          </a:p>
          <a:p>
            <a:pPr algn="just"/>
            <a:r>
              <a:rPr lang="en-US" altLang="en-US" dirty="0">
                <a:latin typeface="Comic Sans MS" pitchFamily="66" charset="0"/>
              </a:rPr>
              <a:t>T(n) = 2T(n/2) + 1			</a:t>
            </a:r>
            <a:r>
              <a:rPr lang="el-GR" altLang="en-US" dirty="0">
                <a:latin typeface="Comic Sans MS" pitchFamily="66" charset="0"/>
              </a:rPr>
              <a:t>Θ</a:t>
            </a:r>
            <a:r>
              <a:rPr lang="en-US" altLang="en-US" dirty="0">
                <a:latin typeface="Comic Sans MS" pitchFamily="66" charset="0"/>
              </a:rPr>
              <a:t>(n)</a:t>
            </a:r>
          </a:p>
          <a:p>
            <a:pPr lvl="1" algn="just"/>
            <a:r>
              <a:rPr lang="en-US" altLang="en-US" dirty="0"/>
              <a:t>Recursive algorithm that splits the input into 2 halves and does a constant amount of other work</a:t>
            </a:r>
          </a:p>
        </p:txBody>
      </p:sp>
    </p:spTree>
    <p:extLst>
      <p:ext uri="{BB962C8B-B14F-4D97-AF65-F5344CB8AC3E}">
        <p14:creationId xmlns:p14="http://schemas.microsoft.com/office/powerpoint/2010/main" xmlns="" val="33197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Master’s method – Example 3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ctr">
                  <a:lnSpc>
                    <a:spcPct val="200000"/>
                  </a:lnSpc>
                  <a:buFontTx/>
                  <a:buNone/>
                </a:pPr>
                <a:r>
                  <a:rPr lang="en-US" dirty="0" smtClean="0">
                    <a:cs typeface="Arial" pitchFamily="34" charset="0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) = 2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/2) +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/>
                            <a:cs typeface="Arial" pitchFamily="34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  <a:cs typeface="Arial" pitchFamily="34" charset="0"/>
                            <a:sym typeface="Symbol" pitchFamily="18" charset="2"/>
                          </a:rPr>
                          <m:t>𝑛</m:t>
                        </m:r>
                      </m:e>
                    </m:rad>
                    <m:r>
                      <a:rPr lang="en-US" i="1" dirty="0" smtClean="0">
                        <a:latin typeface="Cambria Math"/>
                        <a:cs typeface="Arial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cs typeface="Arial" pitchFamily="34" charset="0"/>
                    <a:sym typeface="Symbol" pitchFamily="18" charset="2"/>
                  </a:rPr>
                  <a:t>		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a = 2, b = 2, log</a:t>
                </a:r>
                <a:r>
                  <a:rPr lang="en-US" baseline="-25000" dirty="0">
                    <a:cs typeface="Arial" pitchFamily="34" charset="0"/>
                    <a:sym typeface="Symbol" pitchFamily="18" charset="2"/>
                  </a:rPr>
                  <a:t>2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2 = 1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Compare n with f(n) = n</a:t>
                </a: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1/2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	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 f(n) = O(n</a:t>
                </a:r>
                <a:r>
                  <a:rPr lang="en-US" baseline="30000" dirty="0">
                    <a:cs typeface="Arial" pitchFamily="34" charset="0"/>
                    <a:sym typeface="Symbol" pitchFamily="18" charset="2"/>
                  </a:rPr>
                  <a:t>1-</a:t>
                </a:r>
                <a:r>
                  <a:rPr lang="en-US" dirty="0">
                    <a:cs typeface="Arial" pitchFamily="34" charset="0"/>
                    <a:sym typeface="Symbol" pitchFamily="18" charset="2"/>
                  </a:rPr>
                  <a:t>) 	 </a:t>
                </a:r>
                <a:r>
                  <a:rPr lang="en-US" sz="2000" b="1" dirty="0">
                    <a:cs typeface="Arial" pitchFamily="34" charset="0"/>
                    <a:sym typeface="Symbol" pitchFamily="18" charset="2"/>
                  </a:rPr>
                  <a:t>Case 1 </a:t>
                </a:r>
              </a:p>
              <a:p>
                <a:pPr>
                  <a:lnSpc>
                    <a:spcPct val="200000"/>
                  </a:lnSpc>
                  <a:buFontTx/>
                  <a:buNone/>
                </a:pPr>
                <a:r>
                  <a:rPr lang="en-US" dirty="0">
                    <a:cs typeface="Arial" pitchFamily="34" charset="0"/>
                    <a:sym typeface="Symbol" pitchFamily="18" charset="2"/>
                  </a:rPr>
                  <a:t>	 </a:t>
                </a:r>
                <a:r>
                  <a:rPr lang="en-US" dirty="0">
                    <a:solidFill>
                      <a:srgbClr val="DD0111"/>
                    </a:solidFill>
                    <a:cs typeface="Arial" pitchFamily="34" charset="0"/>
                    <a:sym typeface="Symbol" pitchFamily="18" charset="2"/>
                  </a:rPr>
                  <a:t>T(n) = (n)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781182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8183562" cy="5076825"/>
          </a:xfrm>
        </p:spPr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4  </a:t>
            </a:r>
            <a:r>
              <a:rPr lang="en-US" dirty="0"/>
              <a:t>(</a:t>
            </a:r>
            <a:r>
              <a:rPr lang="en-US" dirty="0" err="1"/>
              <a:t>Cormen</a:t>
            </a:r>
            <a:r>
              <a:rPr lang="en-US" dirty="0"/>
              <a:t>)</a:t>
            </a:r>
          </a:p>
          <a:p>
            <a:r>
              <a:rPr lang="en-US" i="1" dirty="0" smtClean="0">
                <a:hlinkClick r:id="rId2"/>
              </a:rPr>
              <a:t>https</a:t>
            </a:r>
            <a:r>
              <a:rPr lang="en-US" i="1" dirty="0">
                <a:hlinkClick r:id="rId2"/>
              </a:rPr>
              <a:t>://www.cse.unr.edu/~bebis/CS477/Lect/Recurrences.ppt </a:t>
            </a:r>
            <a:endParaRPr lang="en-US" i="1" dirty="0" smtClean="0"/>
          </a:p>
          <a:p>
            <a:r>
              <a:rPr lang="en-US" i="1" dirty="0">
                <a:hlinkClick r:id="rId3"/>
              </a:rPr>
              <a:t>https://</a:t>
            </a:r>
            <a:r>
              <a:rPr lang="en-US" i="1" dirty="0" smtClean="0">
                <a:hlinkClick r:id="rId3"/>
              </a:rPr>
              <a:t>courses.csail.mit.edu/6.046/spring04/lectures/l2.ppt</a:t>
            </a:r>
            <a:endParaRPr lang="en-US" i="1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www.cs.cornell.edu/courses/cs3110/2012sp/lectures/lec20-master/lec20.html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88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9D87CB26-DB1C-4DB9-9350-E22E9AFF17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Methods for Solving Recurrences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400" dirty="0"/>
              <a:t>Iteration </a:t>
            </a:r>
            <a:r>
              <a:rPr lang="en-US" altLang="en-US" sz="2400" dirty="0" smtClean="0"/>
              <a:t>method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Substitution method</a:t>
            </a:r>
          </a:p>
          <a:p>
            <a:pPr>
              <a:lnSpc>
                <a:spcPct val="200000"/>
              </a:lnSpc>
            </a:pPr>
            <a:r>
              <a:rPr lang="en-US" altLang="en-US" sz="2400" dirty="0" smtClean="0"/>
              <a:t>Recursion </a:t>
            </a:r>
            <a:r>
              <a:rPr lang="en-US" altLang="en-US" sz="2400" dirty="0"/>
              <a:t>tree </a:t>
            </a:r>
            <a:r>
              <a:rPr lang="en-US" altLang="en-US" sz="2400" dirty="0" smtClean="0"/>
              <a:t>method</a:t>
            </a:r>
            <a:endParaRPr lang="en-US" altLang="en-US" sz="2100" i="1" dirty="0"/>
          </a:p>
          <a:p>
            <a:pPr>
              <a:lnSpc>
                <a:spcPct val="200000"/>
              </a:lnSpc>
            </a:pPr>
            <a:r>
              <a:rPr lang="en-US" altLang="en-US" sz="2400" dirty="0"/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3087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7467600" cy="1143000"/>
          </a:xfrm>
        </p:spPr>
        <p:txBody>
          <a:bodyPr/>
          <a:lstStyle/>
          <a:p>
            <a:pPr algn="ctr"/>
            <a:r>
              <a:rPr lang="en-US" altLang="en-US" sz="3200" dirty="0"/>
              <a:t>Iteration </a:t>
            </a:r>
            <a:r>
              <a:rPr lang="en-US" altLang="en-US" sz="3200" dirty="0" smtClean="0"/>
              <a:t>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451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</p:spPr>
        <p:txBody>
          <a:bodyPr/>
          <a:lstStyle/>
          <a:p>
            <a:fld id="{EF12B624-8511-4726-ABC5-F387EBEAB6DA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Iteration Method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en-US" dirty="0">
                <a:solidFill>
                  <a:schemeClr val="tx1"/>
                </a:solidFill>
              </a:rPr>
              <a:t>Convert the recurrence into a summation and try to bound it using known series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Iterate the recurrence until the initial condition is reached.</a:t>
            </a:r>
          </a:p>
          <a:p>
            <a:pPr lvl="1" algn="just">
              <a:lnSpc>
                <a:spcPct val="130000"/>
              </a:lnSpc>
            </a:pPr>
            <a:r>
              <a:rPr lang="en-US" dirty="0"/>
              <a:t>Use back-substitution to express the recurrence in terms of </a:t>
            </a:r>
            <a:r>
              <a:rPr lang="en-US" i="1" dirty="0"/>
              <a:t>n</a:t>
            </a:r>
            <a:r>
              <a:rPr lang="en-US" dirty="0"/>
              <a:t> and the initial (boundary) condition.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lnSpc>
                <a:spcPct val="130000"/>
              </a:lnSpc>
              <a:buFontTx/>
              <a:buNone/>
            </a:pPr>
            <a:r>
              <a:rPr lang="en-US" b="1" dirty="0"/>
              <a:t>T(n) = c + T(n/2</a:t>
            </a:r>
            <a:r>
              <a:rPr lang="en-US" b="1" dirty="0" smtClean="0"/>
              <a:t>)</a:t>
            </a:r>
          </a:p>
          <a:p>
            <a:pPr algn="ctr">
              <a:lnSpc>
                <a:spcPct val="130000"/>
              </a:lnSpc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r>
              <a:rPr lang="en-US" dirty="0" smtClean="0"/>
              <a:t>T(n</a:t>
            </a:r>
            <a:r>
              <a:rPr lang="en-US" dirty="0"/>
              <a:t>) = c + T(n/2</a:t>
            </a:r>
            <a:r>
              <a:rPr lang="en-US" dirty="0" smtClean="0"/>
              <a:t>) = </a:t>
            </a:r>
            <a:r>
              <a:rPr lang="en-US" dirty="0" err="1" smtClean="0"/>
              <a:t>c+T</a:t>
            </a:r>
            <a:r>
              <a:rPr lang="en-US" dirty="0" smtClean="0"/>
              <a:t>(n/2</a:t>
            </a:r>
            <a:r>
              <a:rPr lang="en-US" baseline="30000" dirty="0" smtClean="0"/>
              <a:t>1</a:t>
            </a:r>
            <a:r>
              <a:rPr lang="en-US" dirty="0" smtClean="0"/>
              <a:t>)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  = c + c + T(n/4</a:t>
            </a:r>
            <a:r>
              <a:rPr lang="en-US" dirty="0" smtClean="0"/>
              <a:t>) = </a:t>
            </a:r>
            <a:r>
              <a:rPr lang="en-US" dirty="0" err="1" smtClean="0"/>
              <a:t>c+c+T</a:t>
            </a:r>
            <a:r>
              <a:rPr lang="en-US" dirty="0" smtClean="0"/>
              <a:t>(n/2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dirty="0"/>
              <a:t>		</a:t>
            </a:r>
          </a:p>
          <a:p>
            <a:pPr>
              <a:buFontTx/>
              <a:buNone/>
            </a:pPr>
            <a:r>
              <a:rPr lang="en-US" dirty="0"/>
              <a:t>		  = c + c + c + T(n/8</a:t>
            </a:r>
            <a:r>
              <a:rPr lang="en-US" dirty="0" smtClean="0"/>
              <a:t>) = </a:t>
            </a:r>
            <a:r>
              <a:rPr lang="en-US" dirty="0" err="1" smtClean="0"/>
              <a:t>c+c+c+T</a:t>
            </a:r>
            <a:r>
              <a:rPr lang="en-US" dirty="0" smtClean="0"/>
              <a:t>(n/2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r>
              <a:rPr lang="en-US" dirty="0" smtClean="0"/>
              <a:t>		= ……</a:t>
            </a:r>
          </a:p>
          <a:p>
            <a:pPr>
              <a:buFontTx/>
              <a:buNone/>
            </a:pPr>
            <a:r>
              <a:rPr lang="en-US" dirty="0" smtClean="0"/>
              <a:t>		= </a:t>
            </a:r>
            <a:r>
              <a:rPr lang="en-US" dirty="0" err="1" smtClean="0"/>
              <a:t>c+c</a:t>
            </a:r>
            <a:r>
              <a:rPr lang="en-US" dirty="0" smtClean="0"/>
              <a:t>+…+</a:t>
            </a:r>
            <a:r>
              <a:rPr lang="en-US" dirty="0" err="1" smtClean="0"/>
              <a:t>c+T</a:t>
            </a:r>
            <a:r>
              <a:rPr lang="en-US" dirty="0" smtClean="0"/>
              <a:t>(n/2</a:t>
            </a:r>
            <a:r>
              <a:rPr lang="en-US" baseline="30000" dirty="0" smtClean="0"/>
              <a:t>k</a:t>
            </a:r>
            <a:r>
              <a:rPr lang="en-US" dirty="0" smtClean="0"/>
              <a:t>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Assume n = </a:t>
            </a:r>
            <a:r>
              <a:rPr lang="en-US" dirty="0" smtClean="0"/>
              <a:t>2</a:t>
            </a:r>
            <a:r>
              <a:rPr lang="en-US" baseline="30000" dirty="0" smtClean="0"/>
              <a:t>k </a:t>
            </a:r>
            <a:r>
              <a:rPr lang="en-US" dirty="0" smtClean="0"/>
              <a:t>=&gt; k = log n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So, T(n</a:t>
            </a:r>
            <a:r>
              <a:rPr lang="en-US" dirty="0"/>
              <a:t>) = c + c + … + c + T(1) </a:t>
            </a:r>
          </a:p>
          <a:p>
            <a:pPr>
              <a:buFontTx/>
              <a:buNone/>
            </a:pPr>
            <a:r>
              <a:rPr lang="en-US" dirty="0" smtClean="0"/>
              <a:t>			</a:t>
            </a:r>
            <a:r>
              <a:rPr lang="en-US" sz="1900" dirty="0" smtClean="0"/>
              <a:t>k times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	   = </a:t>
            </a:r>
            <a:r>
              <a:rPr lang="en-US" dirty="0" err="1"/>
              <a:t>clgn</a:t>
            </a:r>
            <a:r>
              <a:rPr lang="en-US" dirty="0"/>
              <a:t> + T(1)</a:t>
            </a:r>
          </a:p>
          <a:p>
            <a:pPr>
              <a:buFontTx/>
              <a:buNone/>
            </a:pPr>
            <a:r>
              <a:rPr lang="en-US" dirty="0"/>
              <a:t>		  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lgn</a:t>
            </a:r>
            <a:r>
              <a:rPr lang="en-US" dirty="0" smtClean="0"/>
              <a:t>)	[T(1) = constant]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542520" y="2533471"/>
            <a:ext cx="22204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Comic Sans MS" pitchFamily="66" charset="0"/>
              </a:rPr>
              <a:t>T(n/2) = c + T(n/4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Comic Sans MS" pitchFamily="66" charset="0"/>
              </a:rPr>
              <a:t>T(n/4) </a:t>
            </a:r>
            <a:r>
              <a:rPr lang="en-US" dirty="0">
                <a:latin typeface="Comic Sans MS" pitchFamily="66" charset="0"/>
              </a:rPr>
              <a:t>= c + </a:t>
            </a:r>
            <a:r>
              <a:rPr lang="en-US" dirty="0" smtClean="0">
                <a:latin typeface="Comic Sans MS" pitchFamily="66" charset="0"/>
              </a:rPr>
              <a:t>T(n/8)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 flipV="1">
            <a:off x="2667000" y="4267200"/>
            <a:ext cx="228600" cy="1752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431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Method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		T(n</a:t>
            </a:r>
            <a:r>
              <a:rPr lang="en-US" b="1" dirty="0"/>
              <a:t>) = n + 2T(n/2)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 smtClean="0"/>
              <a:t>T(n</a:t>
            </a:r>
            <a:r>
              <a:rPr lang="en-US" dirty="0"/>
              <a:t>) = n + 2T(n/2) 	</a:t>
            </a:r>
          </a:p>
          <a:p>
            <a:pPr>
              <a:buFontTx/>
              <a:buNone/>
            </a:pPr>
            <a:r>
              <a:rPr lang="en-US" dirty="0"/>
              <a:t>	    = n + 2(n/2 + 2T(n/4)) </a:t>
            </a:r>
          </a:p>
          <a:p>
            <a:pPr>
              <a:buFontTx/>
              <a:buNone/>
            </a:pPr>
            <a:r>
              <a:rPr lang="en-US" dirty="0"/>
              <a:t>	    = n + n + 4T(n/4)</a:t>
            </a:r>
          </a:p>
          <a:p>
            <a:pPr>
              <a:buFontTx/>
              <a:buNone/>
            </a:pPr>
            <a:r>
              <a:rPr lang="en-US" dirty="0"/>
              <a:t>	    = n + n + 4(n/4 + 2T(n/8))</a:t>
            </a:r>
          </a:p>
          <a:p>
            <a:pPr>
              <a:buFontTx/>
              <a:buNone/>
            </a:pPr>
            <a:r>
              <a:rPr lang="en-US" dirty="0"/>
              <a:t>	    = n + n + n + 8T(n/8)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    = </a:t>
            </a:r>
            <a:r>
              <a:rPr lang="en-US" dirty="0"/>
              <a:t>in + 2</a:t>
            </a:r>
            <a:r>
              <a:rPr lang="en-US" baseline="30000" dirty="0"/>
              <a:t>i</a:t>
            </a:r>
            <a:r>
              <a:rPr lang="en-US" dirty="0"/>
              <a:t>T(n/2</a:t>
            </a:r>
            <a:r>
              <a:rPr lang="en-US" baseline="30000" dirty="0"/>
              <a:t>i</a:t>
            </a:r>
            <a:r>
              <a:rPr lang="en-US" dirty="0" smtClean="0"/>
              <a:t>)		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 = </a:t>
            </a:r>
            <a:r>
              <a:rPr lang="en-US" dirty="0" err="1"/>
              <a:t>kn</a:t>
            </a:r>
            <a:r>
              <a:rPr lang="en-US" dirty="0"/>
              <a:t> + 2</a:t>
            </a:r>
            <a:r>
              <a:rPr lang="en-US" baseline="30000" dirty="0"/>
              <a:t>k</a:t>
            </a:r>
            <a:r>
              <a:rPr lang="en-US" dirty="0"/>
              <a:t>T(1) </a:t>
            </a:r>
            <a:r>
              <a:rPr lang="en-US" dirty="0" smtClean="0"/>
              <a:t>		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    = </a:t>
            </a:r>
            <a:r>
              <a:rPr lang="en-US" dirty="0" err="1"/>
              <a:t>nlgn</a:t>
            </a:r>
            <a:r>
              <a:rPr lang="en-US" dirty="0"/>
              <a:t> + </a:t>
            </a:r>
            <a:r>
              <a:rPr lang="en-US" dirty="0" err="1"/>
              <a:t>nT</a:t>
            </a:r>
            <a:r>
              <a:rPr lang="en-US" dirty="0"/>
              <a:t>(1) = </a:t>
            </a:r>
            <a:r>
              <a:rPr lang="el-GR" dirty="0"/>
              <a:t>Θ</a:t>
            </a:r>
            <a:r>
              <a:rPr lang="en-US" dirty="0"/>
              <a:t>(</a:t>
            </a:r>
            <a:r>
              <a:rPr lang="en-US" dirty="0" err="1"/>
              <a:t>nlgn</a:t>
            </a:r>
            <a:r>
              <a:rPr lang="en-US" dirty="0" smtClean="0"/>
              <a:t>) [T(1) = constant]</a:t>
            </a:r>
            <a:endParaRPr lang="el-G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486400" y="2819400"/>
            <a:ext cx="3178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T(n/2) = n/2 + 2T(n/4)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86400" y="4552890"/>
            <a:ext cx="33305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 smtClean="0"/>
              <a:t>Assume 2</a:t>
            </a:r>
            <a:r>
              <a:rPr lang="en-US" sz="2000" baseline="30000" dirty="0" smtClean="0"/>
              <a:t>k</a:t>
            </a:r>
            <a:endParaRPr lang="en-US" sz="2000" dirty="0" smtClean="0"/>
          </a:p>
          <a:p>
            <a:r>
              <a:rPr lang="en-US" sz="2000" dirty="0" smtClean="0"/>
              <a:t>n/2</a:t>
            </a:r>
            <a:r>
              <a:rPr lang="en-US" sz="2000" baseline="30000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1 =&gt; k = log 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39440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1449</TotalTime>
  <Words>893</Words>
  <Application>Microsoft Office PowerPoint</Application>
  <PresentationFormat>On-screen Show 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Oriel</vt:lpstr>
      <vt:lpstr>Equation</vt:lpstr>
      <vt:lpstr>Solving Recurrence</vt:lpstr>
      <vt:lpstr>Recurrence</vt:lpstr>
      <vt:lpstr>Recurrences and Running Time</vt:lpstr>
      <vt:lpstr>Example Recurrences</vt:lpstr>
      <vt:lpstr>Methods for Solving Recurrences</vt:lpstr>
      <vt:lpstr>Iteration method</vt:lpstr>
      <vt:lpstr>The Iteration Method</vt:lpstr>
      <vt:lpstr>The Iteration Method</vt:lpstr>
      <vt:lpstr>Iteration Method – Example</vt:lpstr>
      <vt:lpstr>Substitution method</vt:lpstr>
      <vt:lpstr>The substitution method</vt:lpstr>
      <vt:lpstr>Substitution method</vt:lpstr>
      <vt:lpstr>Substitution method – Example(Binary search)</vt:lpstr>
      <vt:lpstr>Substitution method – Example 2</vt:lpstr>
      <vt:lpstr>Substitution method – Example 3</vt:lpstr>
      <vt:lpstr>Recursion Tree method</vt:lpstr>
      <vt:lpstr>Recursion Tree method</vt:lpstr>
      <vt:lpstr>Example – Merge sort</vt:lpstr>
      <vt:lpstr>Example – Merge sort Cont…</vt:lpstr>
      <vt:lpstr>Example – Merge sort Cont…</vt:lpstr>
      <vt:lpstr>Example – Merge sort Cont…</vt:lpstr>
      <vt:lpstr>Example – Merge sort Cont…</vt:lpstr>
      <vt:lpstr>Example – Merge sort Cont…</vt:lpstr>
      <vt:lpstr>Recursion tree – Example 2</vt:lpstr>
      <vt:lpstr>Recursion tree – Example 2</vt:lpstr>
      <vt:lpstr>Recursion tree – Example 3</vt:lpstr>
      <vt:lpstr>Recursion tree – Example 3</vt:lpstr>
      <vt:lpstr>Recursion tree – Example 4</vt:lpstr>
      <vt:lpstr>Recursion tree – Example 4 cont…</vt:lpstr>
      <vt:lpstr>Another Example – cont…</vt:lpstr>
      <vt:lpstr>Recursion tree – Example 4 cont…</vt:lpstr>
      <vt:lpstr>Recursion tree – Example 4 cont…</vt:lpstr>
      <vt:lpstr>Recursion tree – Example 4 cont…</vt:lpstr>
      <vt:lpstr>Master’s method</vt:lpstr>
      <vt:lpstr>Master’s method</vt:lpstr>
      <vt:lpstr>Master’s method</vt:lpstr>
      <vt:lpstr>Why nlogba?</vt:lpstr>
      <vt:lpstr>Master’s method – Example 1</vt:lpstr>
      <vt:lpstr>Master’s method – Example 2</vt:lpstr>
      <vt:lpstr>Master’s method – Example 3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Tanjina Helaly</dc:creator>
  <cp:lastModifiedBy>user</cp:lastModifiedBy>
  <cp:revision>30</cp:revision>
  <dcterms:created xsi:type="dcterms:W3CDTF">2017-10-23T07:42:02Z</dcterms:created>
  <dcterms:modified xsi:type="dcterms:W3CDTF">2020-07-19T03:51:50Z</dcterms:modified>
</cp:coreProperties>
</file>