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334" r:id="rId2"/>
    <p:sldId id="428" r:id="rId3"/>
    <p:sldId id="433" r:id="rId4"/>
    <p:sldId id="442" r:id="rId5"/>
    <p:sldId id="434" r:id="rId6"/>
    <p:sldId id="443" r:id="rId7"/>
    <p:sldId id="435" r:id="rId8"/>
    <p:sldId id="422" r:id="rId9"/>
    <p:sldId id="438" r:id="rId10"/>
    <p:sldId id="436" r:id="rId11"/>
    <p:sldId id="437" r:id="rId12"/>
    <p:sldId id="439" r:id="rId13"/>
    <p:sldId id="426" r:id="rId14"/>
    <p:sldId id="430" r:id="rId15"/>
    <p:sldId id="429" r:id="rId16"/>
    <p:sldId id="425" r:id="rId17"/>
    <p:sldId id="444" r:id="rId18"/>
    <p:sldId id="445" r:id="rId19"/>
    <p:sldId id="446" r:id="rId20"/>
    <p:sldId id="431" r:id="rId21"/>
    <p:sldId id="447" r:id="rId22"/>
    <p:sldId id="448" r:id="rId23"/>
    <p:sldId id="3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93548" autoAdjust="0"/>
  </p:normalViewPr>
  <p:slideViewPr>
    <p:cSldViewPr>
      <p:cViewPr varScale="1">
        <p:scale>
          <a:sx n="70" d="100"/>
          <a:sy n="70" d="100"/>
        </p:scale>
        <p:origin x="166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1C0A4-1E02-48A3-9D95-E732BF6A39CA}" type="datetimeFigureOut">
              <a:rPr lang="en-GB" smtClean="0"/>
              <a:t>30/01/2022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B6AE2-6659-444F-8CCB-1FDACD1250AF}" type="slidenum">
              <a:rPr lang="en-GB" smtClean="0"/>
              <a:t>‹#›</a:t>
            </a:fld>
            <a:endParaRPr lang="en-GB"/>
          </a:p>
        </p:txBody>
      </p:sp>
    </p:spTree>
    <p:extLst>
      <p:ext uri="{BB962C8B-B14F-4D97-AF65-F5344CB8AC3E}">
        <p14:creationId xmlns:p14="http://schemas.microsoft.com/office/powerpoint/2010/main" val="36446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03D3E4-ABFB-45B8-BEB2-9374C763BECC}" type="slidenum">
              <a:rPr lang="en-US" smtClean="0"/>
              <a:pPr/>
              <a:t>8</a:t>
            </a:fld>
            <a:endParaRPr lang="en-US"/>
          </a:p>
        </p:txBody>
      </p:sp>
    </p:spTree>
    <p:extLst>
      <p:ext uri="{BB962C8B-B14F-4D97-AF65-F5344CB8AC3E}">
        <p14:creationId xmlns:p14="http://schemas.microsoft.com/office/powerpoint/2010/main" val="1378942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BB6AE2-6659-444F-8CCB-1FDACD1250AF}" type="slidenum">
              <a:rPr lang="en-GB" smtClean="0"/>
              <a:t>10</a:t>
            </a:fld>
            <a:endParaRPr lang="en-GB"/>
          </a:p>
        </p:txBody>
      </p:sp>
    </p:spTree>
    <p:extLst>
      <p:ext uri="{BB962C8B-B14F-4D97-AF65-F5344CB8AC3E}">
        <p14:creationId xmlns:p14="http://schemas.microsoft.com/office/powerpoint/2010/main" val="175884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03D3E4-ABFB-45B8-BEB2-9374C763BECC}" type="slidenum">
              <a:rPr lang="en-US" smtClean="0"/>
              <a:pPr/>
              <a:t>13</a:t>
            </a:fld>
            <a:endParaRPr lang="en-US"/>
          </a:p>
        </p:txBody>
      </p:sp>
    </p:spTree>
    <p:extLst>
      <p:ext uri="{BB962C8B-B14F-4D97-AF65-F5344CB8AC3E}">
        <p14:creationId xmlns:p14="http://schemas.microsoft.com/office/powerpoint/2010/main" val="17808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03D3E4-ABFB-45B8-BEB2-9374C763BECC}" type="slidenum">
              <a:rPr lang="en-US" smtClean="0"/>
              <a:pPr/>
              <a:t>14</a:t>
            </a:fld>
            <a:endParaRPr lang="en-US"/>
          </a:p>
        </p:txBody>
      </p:sp>
    </p:spTree>
    <p:extLst>
      <p:ext uri="{BB962C8B-B14F-4D97-AF65-F5344CB8AC3E}">
        <p14:creationId xmlns:p14="http://schemas.microsoft.com/office/powerpoint/2010/main" val="31123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03D3E4-ABFB-45B8-BEB2-9374C763BECC}" type="slidenum">
              <a:rPr lang="en-US" smtClean="0"/>
              <a:pPr/>
              <a:t>15</a:t>
            </a:fld>
            <a:endParaRPr lang="en-US"/>
          </a:p>
        </p:txBody>
      </p:sp>
    </p:spTree>
    <p:extLst>
      <p:ext uri="{BB962C8B-B14F-4D97-AF65-F5344CB8AC3E}">
        <p14:creationId xmlns:p14="http://schemas.microsoft.com/office/powerpoint/2010/main" val="73414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03D3E4-ABFB-45B8-BEB2-9374C763BECC}" type="slidenum">
              <a:rPr lang="en-US" smtClean="0"/>
              <a:pPr/>
              <a:t>16</a:t>
            </a:fld>
            <a:endParaRPr lang="en-US"/>
          </a:p>
        </p:txBody>
      </p:sp>
    </p:spTree>
    <p:extLst>
      <p:ext uri="{BB962C8B-B14F-4D97-AF65-F5344CB8AC3E}">
        <p14:creationId xmlns:p14="http://schemas.microsoft.com/office/powerpoint/2010/main" val="24578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3FF6E8B-D043-476E-9807-6731FE73B6D5}" type="slidenum">
              <a:rPr lang="en-US" altLang="en-US" sz="1200" b="0"/>
              <a:pPr/>
              <a:t>20</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578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3FF6E8B-D043-476E-9807-6731FE73B6D5}" type="slidenum">
              <a:rPr lang="en-US" altLang="en-US" sz="1200" b="0"/>
              <a:pPr/>
              <a:t>21</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0194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3FF6E8B-D043-476E-9807-6731FE73B6D5}" type="slidenum">
              <a:rPr lang="en-US" altLang="en-US" sz="1200" b="0"/>
              <a:pPr/>
              <a:t>22</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1457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A651E8F-9CBC-4A0E-BD84-6BEC2F4A7841}" type="datetime2">
              <a:rPr lang="en-US" smtClean="0"/>
              <a:t>Sunday, January 30, 2022</a:t>
            </a:fld>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6B77B13-1077-4559-BB8D-5228CB5F82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34672-5B3F-4CAD-822E-E99C82A2F681}" type="datetime2">
              <a:rPr lang="en-US" smtClean="0"/>
              <a:t>Sunday, January 30,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EE363C-93C6-4CDD-B8B1-F0AFCFB9A14A}" type="datetime2">
              <a:rPr lang="en-US" smtClean="0"/>
              <a:t>Sunday, January 30,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4F9F24-9208-49CC-9A44-85D90947215F}" type="datetime2">
              <a:rPr lang="en-US" smtClean="0"/>
              <a:t>Sunday, January 30, 2022</a:t>
            </a:fld>
            <a:endParaRPr lang="en-US"/>
          </a:p>
        </p:txBody>
      </p:sp>
      <p:sp>
        <p:nvSpPr>
          <p:cNvPr id="9" name="Slide Number Placeholder 8"/>
          <p:cNvSpPr>
            <a:spLocks noGrp="1"/>
          </p:cNvSpPr>
          <p:nvPr>
            <p:ph type="sldNum" sz="quarter" idx="15"/>
          </p:nvPr>
        </p:nvSpPr>
        <p:spPr/>
        <p:txBody>
          <a:bodyPr rtlCol="0"/>
          <a:lstStyle/>
          <a:p>
            <a:fld id="{46B77B13-1077-4559-BB8D-5228CB5F82E1}" type="slidenum">
              <a:rPr lang="en-US" smtClean="0"/>
              <a:pPr/>
              <a:t>‹#›</a:t>
            </a:fld>
            <a:endParaRPr lang="en-US"/>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C4A03BE-741E-4AD2-8672-D2C945ABF425}" type="datetime2">
              <a:rPr lang="en-US" smtClean="0"/>
              <a:t>Sunday, January 30, 2022</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6B77B13-1077-4559-BB8D-5228CB5F82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22C571-3FB0-4E7F-9971-BBC509B783EF}" type="datetime2">
              <a:rPr lang="en-US" smtClean="0"/>
              <a:t>Sunday, January 30, 2022</a:t>
            </a:fld>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6B77B13-1077-4559-BB8D-5228CB5F82E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097FB88-6308-4931-99A2-F1249054DB8C}" type="datetime2">
              <a:rPr lang="en-US" smtClean="0"/>
              <a:t>Sunday, January 30, 2022</a:t>
            </a:fld>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6B77B13-1077-4559-BB8D-5228CB5F82E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0BF8CB-5194-482F-BB59-76A7588524E0}" type="datetime2">
              <a:rPr lang="en-US" smtClean="0"/>
              <a:t>Sunday, January 30, 2022</a:t>
            </a:fld>
            <a:endParaRPr lang="en-US"/>
          </a:p>
        </p:txBody>
      </p:sp>
      <p:sp>
        <p:nvSpPr>
          <p:cNvPr id="7" name="Slide Number Placeholder 6"/>
          <p:cNvSpPr>
            <a:spLocks noGrp="1"/>
          </p:cNvSpPr>
          <p:nvPr>
            <p:ph type="sldNum" sz="quarter" idx="11"/>
          </p:nvPr>
        </p:nvSpPr>
        <p:spPr/>
        <p:txBody>
          <a:bodyPr rtlCol="0"/>
          <a:lstStyle/>
          <a:p>
            <a:fld id="{46B77B13-1077-4559-BB8D-5228CB5F82E1}" type="slidenum">
              <a:rPr lang="en-US" smtClean="0"/>
              <a:pPr/>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8869E-1E53-442D-82EB-6EF47E1157E1}" type="datetime2">
              <a:rPr lang="en-US" smtClean="0"/>
              <a:t>Sunday, January 30, 2022</a:t>
            </a:fld>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C00FC98-0FE9-4A2F-B604-4E2125D02785}" type="datetime2">
              <a:rPr lang="en-US" smtClean="0"/>
              <a:t>Sunday, January 30, 2022</a:t>
            </a:fld>
            <a:endParaRPr lang="en-US"/>
          </a:p>
        </p:txBody>
      </p:sp>
      <p:sp>
        <p:nvSpPr>
          <p:cNvPr id="22" name="Slide Number Placeholder 21"/>
          <p:cNvSpPr>
            <a:spLocks noGrp="1"/>
          </p:cNvSpPr>
          <p:nvPr>
            <p:ph type="sldNum" sz="quarter" idx="15"/>
          </p:nvPr>
        </p:nvSpPr>
        <p:spPr/>
        <p:txBody>
          <a:bodyPr rtlCol="0"/>
          <a:lstStyle/>
          <a:p>
            <a:fld id="{46B77B13-1077-4559-BB8D-5228CB5F82E1}" type="slidenum">
              <a:rPr lang="en-US" smtClean="0"/>
              <a:pPr/>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70BAB1-1BE6-446C-B8EF-E5EA9250D13B}" type="datetime2">
              <a:rPr lang="en-US" smtClean="0"/>
              <a:t>Sunday, January 30, 2022</a:t>
            </a:fld>
            <a:endParaRPr lang="en-US"/>
          </a:p>
        </p:txBody>
      </p:sp>
      <p:sp>
        <p:nvSpPr>
          <p:cNvPr id="18" name="Slide Number Placeholder 17"/>
          <p:cNvSpPr>
            <a:spLocks noGrp="1"/>
          </p:cNvSpPr>
          <p:nvPr>
            <p:ph type="sldNum" sz="quarter" idx="11"/>
          </p:nvPr>
        </p:nvSpPr>
        <p:spPr/>
        <p:txBody>
          <a:bodyPr rtlCol="0"/>
          <a:lstStyle/>
          <a:p>
            <a:fld id="{46B77B13-1077-4559-BB8D-5228CB5F82E1}" type="slidenum">
              <a:rPr lang="en-US" smtClean="0"/>
              <a:pPr/>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rgbClr val="FF0000"/>
                </a:solidFill>
              </a:defRPr>
            </a:lvl1pPr>
          </a:lstStyle>
          <a:p>
            <a:pPr algn="l"/>
            <a:fld id="{34FEB9EF-E3C2-4AD5-AB9F-23A965E1341F}" type="datetime2">
              <a:rPr lang="en-US" smtClean="0"/>
              <a:t>Sunday, January 30, 2022</a:t>
            </a:fld>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6B77B13-1077-4559-BB8D-5228CB5F82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2190498"/>
            <a:ext cx="3905235"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207</a:t>
            </a:r>
          </a:p>
          <a:p>
            <a:pPr algn="ctr"/>
            <a:r>
              <a:rPr lang="en-US" sz="4800" dirty="0">
                <a:solidFill>
                  <a:srgbClr val="00B0F0"/>
                </a:solidFill>
                <a:latin typeface="Lucida Calligraphy" panose="03010101010101010101" pitchFamily="66" charset="0"/>
                <a:ea typeface="+mj-ea"/>
                <a:cs typeface="+mj-cs"/>
              </a:rPr>
              <a:t>Algorithms</a:t>
            </a:r>
          </a:p>
        </p:txBody>
      </p:sp>
      <p:sp>
        <p:nvSpPr>
          <p:cNvPr id="12" name="Rectangle 2"/>
          <p:cNvSpPr txBox="1">
            <a:spLocks noChangeArrowheads="1"/>
          </p:cNvSpPr>
          <p:nvPr/>
        </p:nvSpPr>
        <p:spPr>
          <a:xfrm>
            <a:off x="1971079" y="3975688"/>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4000" b="1" dirty="0" smtClean="0">
                <a:solidFill>
                  <a:srgbClr val="C00000"/>
                </a:solidFill>
              </a:rPr>
              <a:t>Lecture</a:t>
            </a:r>
            <a:r>
              <a:rPr lang="en-US" sz="4000" b="1" dirty="0" smtClean="0">
                <a:solidFill>
                  <a:srgbClr val="C00000"/>
                </a:solidFill>
              </a:rPr>
              <a:t>: 07 </a:t>
            </a:r>
            <a:r>
              <a:rPr lang="en-US" sz="4000" dirty="0">
                <a:solidFill>
                  <a:schemeClr val="tx1"/>
                </a:solidFill>
              </a:rPr>
              <a:t/>
            </a:r>
            <a:br>
              <a:rPr lang="en-US" sz="4000" dirty="0">
                <a:solidFill>
                  <a:schemeClr val="tx1"/>
                </a:solidFill>
              </a:rPr>
            </a:b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5" name="Slide Number Placeholder 4"/>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1532395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61350" cy="530111"/>
          </a:xfrm>
        </p:spPr>
        <p:txBody>
          <a:bodyPr>
            <a:normAutofit fontScale="90000"/>
          </a:bodyPr>
          <a:lstStyle/>
          <a:p>
            <a:r>
              <a:rPr lang="en-US" dirty="0" smtClean="0"/>
              <a:t>How to Partition in Place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1255938"/>
              </p:ext>
            </p:extLst>
          </p:nvPr>
        </p:nvGraphicFramePr>
        <p:xfrm>
          <a:off x="600488" y="817711"/>
          <a:ext cx="73152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81000">
                <a:tc>
                  <a:txBody>
                    <a:bodyPr/>
                    <a:lstStyle/>
                    <a:p>
                      <a:pPr algn="ctr"/>
                      <a:r>
                        <a:rPr lang="en-US" sz="1800" b="1" dirty="0" smtClean="0">
                          <a:solidFill>
                            <a:schemeClr val="tx1"/>
                          </a:solidFill>
                          <a:latin typeface="+mn-lt"/>
                          <a:cs typeface="Aharoni" pitchFamily="2" charset="-79"/>
                        </a:rPr>
                        <a:t>8</a:t>
                      </a:r>
                      <a:endParaRPr lang="en-US" sz="1800" b="1" dirty="0">
                        <a:solidFill>
                          <a:schemeClr val="tx1"/>
                        </a:solidFill>
                        <a:latin typeface="+mn-lt"/>
                        <a:cs typeface="Aharoni" pitchFamily="2" charset="-79"/>
                      </a:endParaRPr>
                    </a:p>
                  </a:txBody>
                  <a:tcPr>
                    <a:solidFill>
                      <a:schemeClr val="accent1">
                        <a:lumMod val="40000"/>
                        <a:lumOff val="60000"/>
                      </a:schemeClr>
                    </a:solidFill>
                  </a:tcPr>
                </a:tc>
                <a:tc>
                  <a:txBody>
                    <a:bodyPr/>
                    <a:lstStyle/>
                    <a:p>
                      <a:pPr algn="ctr"/>
                      <a:r>
                        <a:rPr lang="en-US" dirty="0" smtClean="0">
                          <a:solidFill>
                            <a:schemeClr val="tx1"/>
                          </a:solidFill>
                        </a:rPr>
                        <a:t>3</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6</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9</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2</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4</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5</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5" name="Down Arrow 4"/>
          <p:cNvSpPr/>
          <p:nvPr/>
        </p:nvSpPr>
        <p:spPr>
          <a:xfrm rot="10800000">
            <a:off x="829088" y="1198711"/>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solidFill>
                  <a:schemeClr val="tx1"/>
                </a:solidFill>
              </a:rPr>
              <a:t>LOW</a:t>
            </a:r>
            <a:endParaRPr lang="en-US" sz="1400" b="1" dirty="0">
              <a:solidFill>
                <a:schemeClr val="tx1"/>
              </a:solidFill>
            </a:endParaRPr>
          </a:p>
        </p:txBody>
      </p:sp>
      <p:sp>
        <p:nvSpPr>
          <p:cNvPr id="6" name="Down Arrow 5"/>
          <p:cNvSpPr/>
          <p:nvPr/>
        </p:nvSpPr>
        <p:spPr>
          <a:xfrm rot="10800000">
            <a:off x="6315488" y="1198711"/>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solidFill>
                  <a:schemeClr val="tx1"/>
                </a:solidFill>
              </a:rPr>
              <a:t>HIGH</a:t>
            </a:r>
            <a:endParaRPr lang="en-US" sz="1400" b="1" dirty="0">
              <a:solidFill>
                <a:schemeClr val="tx1"/>
              </a:solidFill>
            </a:endParaRPr>
          </a:p>
        </p:txBody>
      </p:sp>
      <p:sp>
        <p:nvSpPr>
          <p:cNvPr id="7" name="Down Arrow 6"/>
          <p:cNvSpPr/>
          <p:nvPr/>
        </p:nvSpPr>
        <p:spPr>
          <a:xfrm rot="8594862">
            <a:off x="7692130" y="1036020"/>
            <a:ext cx="554932" cy="848050"/>
          </a:xfrm>
          <a:prstGeom prst="down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smtClean="0">
                <a:solidFill>
                  <a:schemeClr val="tx1"/>
                </a:solidFill>
              </a:rPr>
              <a:t>Pivot</a:t>
            </a:r>
          </a:p>
          <a:p>
            <a:pPr algn="ctr"/>
            <a:r>
              <a:rPr lang="en-US" sz="1000" b="1" dirty="0" smtClean="0">
                <a:solidFill>
                  <a:schemeClr val="tx1"/>
                </a:solidFill>
              </a:rPr>
              <a:t>Element</a:t>
            </a:r>
            <a:endParaRPr lang="en-US" sz="1000" b="1" dirty="0">
              <a:solidFill>
                <a:schemeClr val="tx1"/>
              </a:solidFill>
            </a:endParaRPr>
          </a:p>
        </p:txBody>
      </p:sp>
      <p:sp>
        <p:nvSpPr>
          <p:cNvPr id="8" name="Content Placeholder 2"/>
          <p:cNvSpPr txBox="1">
            <a:spLocks/>
          </p:cNvSpPr>
          <p:nvPr/>
        </p:nvSpPr>
        <p:spPr bwMode="auto">
          <a:xfrm>
            <a:off x="208128" y="1823234"/>
            <a:ext cx="8425884"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itchFamily="18" charset="2"/>
              <a:buChar char=""/>
              <a:tabLst/>
              <a:defRPr/>
            </a:pPr>
            <a:r>
              <a:rPr lang="en-US" dirty="0" smtClean="0">
                <a:latin typeface="+mn-lt"/>
              </a:rPr>
              <a:t>Assume for now, that we partition based on the last element in the array, 5.</a:t>
            </a:r>
          </a:p>
          <a:p>
            <a:pPr marL="822325" lvl="1" indent="-282575">
              <a:spcBef>
                <a:spcPts val="600"/>
              </a:spcBef>
              <a:buClr>
                <a:schemeClr val="accent1"/>
              </a:buClr>
              <a:buSzPct val="80000"/>
              <a:buFont typeface="Wingdings 2" pitchFamily="18" charset="2"/>
              <a:buChar char=""/>
            </a:pPr>
            <a:r>
              <a:rPr lang="en-US" dirty="0" smtClean="0">
                <a:latin typeface="+mn-lt"/>
              </a:rPr>
              <a:t>Start 2 counters: </a:t>
            </a:r>
            <a:r>
              <a:rPr lang="en-US" b="1" dirty="0" smtClean="0">
                <a:latin typeface="+mn-lt"/>
              </a:rPr>
              <a:t>Low</a:t>
            </a:r>
            <a:r>
              <a:rPr lang="en-US" dirty="0" smtClean="0">
                <a:latin typeface="+mn-lt"/>
              </a:rPr>
              <a:t> at array index 0   </a:t>
            </a:r>
            <a:r>
              <a:rPr lang="en-US" b="1" dirty="0" smtClean="0">
                <a:latin typeface="+mn-lt"/>
              </a:rPr>
              <a:t>High</a:t>
            </a:r>
            <a:r>
              <a:rPr lang="en-US" dirty="0" smtClean="0">
                <a:latin typeface="+mn-lt"/>
              </a:rPr>
              <a:t> at 2</a:t>
            </a:r>
            <a:r>
              <a:rPr lang="en-US" baseline="30000" dirty="0" smtClean="0">
                <a:latin typeface="+mn-lt"/>
              </a:rPr>
              <a:t>nd</a:t>
            </a:r>
            <a:r>
              <a:rPr lang="en-US" dirty="0" smtClean="0">
                <a:latin typeface="+mn-lt"/>
              </a:rPr>
              <a:t> to last index in the array</a:t>
            </a:r>
          </a:p>
          <a:p>
            <a:pPr marL="1279525" lvl="2" indent="-282575">
              <a:spcBef>
                <a:spcPts val="600"/>
              </a:spcBef>
              <a:buClr>
                <a:schemeClr val="accent1"/>
              </a:buClr>
              <a:buSzPct val="80000"/>
              <a:buFont typeface="Wingdings 2" pitchFamily="18" charset="2"/>
              <a:buChar char=""/>
            </a:pPr>
            <a:r>
              <a:rPr lang="en-US" dirty="0" smtClean="0">
                <a:latin typeface="+mn-lt"/>
              </a:rPr>
              <a:t>Advance the </a:t>
            </a:r>
            <a:r>
              <a:rPr lang="en-US" b="1" dirty="0" smtClean="0">
                <a:latin typeface="+mn-lt"/>
              </a:rPr>
              <a:t>Low </a:t>
            </a:r>
            <a:r>
              <a:rPr lang="en-US" dirty="0" smtClean="0">
                <a:latin typeface="+mn-lt"/>
              </a:rPr>
              <a:t>counter forward until a value greater than the pivot is encountered.</a:t>
            </a:r>
          </a:p>
          <a:p>
            <a:pPr marL="1279525" lvl="2" indent="-282575">
              <a:spcBef>
                <a:spcPts val="600"/>
              </a:spcBef>
              <a:buClr>
                <a:schemeClr val="accent1"/>
              </a:buClr>
              <a:buSzPct val="80000"/>
              <a:buFont typeface="Wingdings 2" pitchFamily="18" charset="2"/>
              <a:buChar char=""/>
            </a:pPr>
            <a:r>
              <a:rPr kumimoji="0" lang="en-US" b="0" i="0" u="none" strike="noStrike" kern="1200" cap="none" spc="0" normalizeH="0" baseline="0" noProof="0" dirty="0" smtClean="0">
                <a:ln>
                  <a:noFill/>
                </a:ln>
                <a:solidFill>
                  <a:schemeClr val="tx1"/>
                </a:solidFill>
                <a:effectLst/>
                <a:uLnTx/>
                <a:uFillTx/>
                <a:latin typeface="+mn-lt"/>
              </a:rPr>
              <a:t>Advance</a:t>
            </a:r>
            <a:r>
              <a:rPr kumimoji="0" lang="en-US" b="0" i="0" u="none" strike="noStrike" kern="1200" cap="none" spc="0" normalizeH="0" noProof="0" dirty="0" smtClean="0">
                <a:ln>
                  <a:noFill/>
                </a:ln>
                <a:solidFill>
                  <a:schemeClr val="tx1"/>
                </a:solidFill>
                <a:effectLst/>
                <a:uLnTx/>
                <a:uFillTx/>
                <a:latin typeface="+mn-lt"/>
              </a:rPr>
              <a:t> the </a:t>
            </a:r>
            <a:r>
              <a:rPr kumimoji="0" lang="en-US" b="1" i="0" u="none" strike="noStrike" kern="1200" cap="none" spc="0" normalizeH="0" noProof="0" dirty="0" smtClean="0">
                <a:ln>
                  <a:noFill/>
                </a:ln>
                <a:solidFill>
                  <a:schemeClr val="tx1"/>
                </a:solidFill>
                <a:effectLst/>
                <a:uLnTx/>
                <a:uFillTx/>
                <a:latin typeface="+mn-lt"/>
              </a:rPr>
              <a:t>High</a:t>
            </a:r>
            <a:r>
              <a:rPr kumimoji="0" lang="en-US" b="0" i="0" u="none" strike="noStrike" kern="1200" cap="none" spc="0" normalizeH="0" noProof="0" dirty="0" smtClean="0">
                <a:ln>
                  <a:noFill/>
                </a:ln>
                <a:solidFill>
                  <a:schemeClr val="tx1"/>
                </a:solidFill>
                <a:effectLst/>
                <a:uLnTx/>
                <a:uFillTx/>
                <a:latin typeface="+mn-lt"/>
              </a:rPr>
              <a:t> counter backward until a value less than the pivot is encountered.</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Content Placeholder 3"/>
          <p:cNvGraphicFramePr>
            <a:graphicFrameLocks/>
          </p:cNvGraphicFramePr>
          <p:nvPr>
            <p:extLst>
              <p:ext uri="{D42A27DB-BD31-4B8C-83A1-F6EECF244321}">
                <p14:modId xmlns:p14="http://schemas.microsoft.com/office/powerpoint/2010/main" val="574709259"/>
              </p:ext>
            </p:extLst>
          </p:nvPr>
        </p:nvGraphicFramePr>
        <p:xfrm>
          <a:off x="451419" y="4414035"/>
          <a:ext cx="73152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81000">
                <a:tc>
                  <a:txBody>
                    <a:bodyPr/>
                    <a:lstStyle/>
                    <a:p>
                      <a:pPr algn="ctr"/>
                      <a:r>
                        <a:rPr lang="en-US" sz="1800" b="1" dirty="0" smtClean="0">
                          <a:solidFill>
                            <a:schemeClr val="tx1"/>
                          </a:solidFill>
                          <a:latin typeface="+mn-lt"/>
                          <a:cs typeface="Aharoni" pitchFamily="2" charset="-79"/>
                        </a:rPr>
                        <a:t>8</a:t>
                      </a:r>
                      <a:endParaRPr lang="en-US" sz="1800" b="1" dirty="0">
                        <a:solidFill>
                          <a:schemeClr val="tx1"/>
                        </a:solidFill>
                        <a:latin typeface="+mn-lt"/>
                        <a:cs typeface="Aharoni" pitchFamily="2" charset="-79"/>
                      </a:endParaRPr>
                    </a:p>
                  </a:txBody>
                  <a:tcPr>
                    <a:solidFill>
                      <a:schemeClr val="accent1">
                        <a:lumMod val="40000"/>
                        <a:lumOff val="60000"/>
                      </a:schemeClr>
                    </a:solidFill>
                  </a:tcPr>
                </a:tc>
                <a:tc>
                  <a:txBody>
                    <a:bodyPr/>
                    <a:lstStyle/>
                    <a:p>
                      <a:pPr algn="ctr"/>
                      <a:r>
                        <a:rPr lang="en-US" dirty="0" smtClean="0">
                          <a:solidFill>
                            <a:schemeClr val="tx1"/>
                          </a:solidFill>
                        </a:rPr>
                        <a:t>3</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6</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9</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2</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4</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5</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10" name="Down Arrow 9"/>
          <p:cNvSpPr/>
          <p:nvPr/>
        </p:nvSpPr>
        <p:spPr>
          <a:xfrm rot="10800000">
            <a:off x="680019" y="4871235"/>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LOW</a:t>
            </a:r>
            <a:endParaRPr lang="en-US" sz="1100" b="1" dirty="0">
              <a:solidFill>
                <a:schemeClr val="tx1"/>
              </a:solidFill>
            </a:endParaRPr>
          </a:p>
        </p:txBody>
      </p:sp>
      <p:sp>
        <p:nvSpPr>
          <p:cNvPr id="11" name="Down Arrow 10"/>
          <p:cNvSpPr/>
          <p:nvPr/>
        </p:nvSpPr>
        <p:spPr>
          <a:xfrm rot="10800000">
            <a:off x="5328219" y="4871235"/>
            <a:ext cx="381000" cy="7620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HIGH</a:t>
            </a:r>
            <a:endParaRPr lang="en-US" sz="1100" b="1" dirty="0">
              <a:solidFill>
                <a:schemeClr val="tx1"/>
              </a:solidFill>
            </a:endParaRPr>
          </a:p>
        </p:txBody>
      </p:sp>
      <p:sp>
        <p:nvSpPr>
          <p:cNvPr id="12" name="Down Arrow 11"/>
          <p:cNvSpPr/>
          <p:nvPr/>
        </p:nvSpPr>
        <p:spPr>
          <a:xfrm rot="8594862">
            <a:off x="7497104" y="4738494"/>
            <a:ext cx="677141" cy="1106971"/>
          </a:xfrm>
          <a:prstGeom prst="down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smtClean="0">
                <a:solidFill>
                  <a:schemeClr val="tx1"/>
                </a:solidFill>
              </a:rPr>
              <a:t>Pivot</a:t>
            </a:r>
          </a:p>
          <a:p>
            <a:pPr algn="ctr"/>
            <a:r>
              <a:rPr lang="en-US" sz="1000" b="1" dirty="0" smtClean="0">
                <a:solidFill>
                  <a:schemeClr val="tx1"/>
                </a:solidFill>
              </a:rPr>
              <a:t>Element</a:t>
            </a:r>
            <a:endParaRPr lang="en-US" sz="1000" b="1" dirty="0">
              <a:solidFill>
                <a:schemeClr val="tx1"/>
              </a:solidFill>
            </a:endParaRPr>
          </a:p>
        </p:txBody>
      </p:sp>
      <p:sp>
        <p:nvSpPr>
          <p:cNvPr id="13" name="Content Placeholder 2"/>
          <p:cNvSpPr txBox="1">
            <a:spLocks/>
          </p:cNvSpPr>
          <p:nvPr/>
        </p:nvSpPr>
        <p:spPr bwMode="auto">
          <a:xfrm>
            <a:off x="358775" y="6201322"/>
            <a:ext cx="8001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itchFamily="18" charset="2"/>
              <a:buChar char=""/>
              <a:tabLst/>
              <a:defRPr/>
            </a:pPr>
            <a:r>
              <a:rPr lang="en-US" sz="2000" dirty="0" smtClean="0">
                <a:latin typeface="+mn-lt"/>
              </a:rPr>
              <a:t>Now, swap these 2 elements, since we know that they are both on the </a:t>
            </a:r>
            <a:r>
              <a:rPr lang="en-US" sz="2000" b="1" dirty="0" smtClean="0">
                <a:latin typeface="+mn-lt"/>
              </a:rPr>
              <a:t>“wrong” </a:t>
            </a:r>
            <a:r>
              <a:rPr lang="en-US" sz="2000" dirty="0" smtClean="0">
                <a:latin typeface="+mn-lt"/>
              </a:rPr>
              <a:t>side.</a:t>
            </a:r>
            <a:endParaRPr lang="en-US" dirty="0" smtClean="0">
              <a:latin typeface="+mn-lt"/>
            </a:endParaRPr>
          </a:p>
          <a:p>
            <a:pPr marL="1279525" lvl="2" indent="-282575">
              <a:spcBef>
                <a:spcPts val="600"/>
              </a:spcBef>
              <a:buClr>
                <a:schemeClr val="accent1"/>
              </a:buClr>
              <a:buSzPct val="80000"/>
              <a:buFont typeface="Wingdings 2" pitchFamily="18" charset="2"/>
              <a:buChar char=""/>
            </a:pPr>
            <a:endParaRPr kumimoji="0" lang="en-US" b="0" i="0" u="none" strike="noStrike" kern="1200" cap="none" spc="0" normalizeH="0" noProof="0" dirty="0" smtClean="0">
              <a:ln>
                <a:noFill/>
              </a:ln>
              <a:solidFill>
                <a:schemeClr val="tx1"/>
              </a:solidFill>
              <a:effectLst/>
              <a:uLnTx/>
              <a:uFillTx/>
              <a:latin typeface="+mn-lt"/>
            </a:endParaRPr>
          </a:p>
          <a:p>
            <a:pPr marL="1279525" lvl="2" indent="-282575">
              <a:spcBef>
                <a:spcPts val="600"/>
              </a:spcBef>
              <a:buClr>
                <a:schemeClr val="accent1"/>
              </a:buClr>
              <a:buSzPct val="80000"/>
              <a:buFont typeface="Wingdings 2" pitchFamily="18" charset="2"/>
              <a:buChar char=""/>
            </a:pPr>
            <a:endParaRPr lang="en-US" baseline="0" dirty="0" smtClean="0">
              <a:latin typeface="+mn-lt"/>
            </a:endParaRPr>
          </a:p>
          <a:p>
            <a:pPr marL="1279525" lvl="2" indent="-282575">
              <a:spcBef>
                <a:spcPts val="600"/>
              </a:spcBef>
              <a:buClr>
                <a:schemeClr val="accent1"/>
              </a:buClr>
              <a:buSzPct val="80000"/>
              <a:buFont typeface="Wingdings 2" pitchFamily="18" charset="2"/>
              <a:buChar char=""/>
            </a:pPr>
            <a:endParaRPr kumimoji="0" lang="en-US" b="0" i="0" u="none" strike="noStrike" kern="1200" cap="none" spc="0" normalizeH="0" baseline="0" noProof="0" dirty="0">
              <a:ln>
                <a:noFill/>
              </a:ln>
              <a:solidFill>
                <a:schemeClr val="tx1"/>
              </a:solidFill>
              <a:effectLst/>
              <a:uLnTx/>
              <a:uFillTx/>
              <a:latin typeface="+mn-lt"/>
            </a:endParaRPr>
          </a:p>
        </p:txBody>
      </p:sp>
      <p:graphicFrame>
        <p:nvGraphicFramePr>
          <p:cNvPr id="15" name="Content Placeholder 3"/>
          <p:cNvGraphicFramePr>
            <a:graphicFrameLocks/>
          </p:cNvGraphicFramePr>
          <p:nvPr>
            <p:extLst>
              <p:ext uri="{D42A27DB-BD31-4B8C-83A1-F6EECF244321}">
                <p14:modId xmlns:p14="http://schemas.microsoft.com/office/powerpoint/2010/main" val="2085169774"/>
              </p:ext>
            </p:extLst>
          </p:nvPr>
        </p:nvGraphicFramePr>
        <p:xfrm>
          <a:off x="451419" y="4414035"/>
          <a:ext cx="73152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81000">
                <a:tc>
                  <a:txBody>
                    <a:bodyPr/>
                    <a:lstStyle/>
                    <a:p>
                      <a:pPr algn="ctr"/>
                      <a:r>
                        <a:rPr lang="en-US" sz="1800" b="1" i="1" dirty="0" smtClean="0">
                          <a:solidFill>
                            <a:schemeClr val="accent5">
                              <a:lumMod val="75000"/>
                            </a:schemeClr>
                          </a:solidFill>
                          <a:latin typeface="+mn-lt"/>
                          <a:cs typeface="Aharoni" pitchFamily="2" charset="-79"/>
                        </a:rPr>
                        <a:t>4</a:t>
                      </a:r>
                      <a:endParaRPr lang="en-US" sz="1800" b="1" i="1" dirty="0">
                        <a:solidFill>
                          <a:schemeClr val="accent5">
                            <a:lumMod val="75000"/>
                          </a:schemeClr>
                        </a:solidFill>
                        <a:latin typeface="+mn-lt"/>
                        <a:cs typeface="Aharoni" pitchFamily="2" charset="-79"/>
                      </a:endParaRPr>
                    </a:p>
                  </a:txBody>
                  <a:tcPr>
                    <a:solidFill>
                      <a:schemeClr val="accent1">
                        <a:lumMod val="40000"/>
                        <a:lumOff val="60000"/>
                      </a:schemeClr>
                    </a:solidFill>
                  </a:tcPr>
                </a:tc>
                <a:tc>
                  <a:txBody>
                    <a:bodyPr/>
                    <a:lstStyle/>
                    <a:p>
                      <a:pPr algn="ctr"/>
                      <a:r>
                        <a:rPr lang="en-US" dirty="0" smtClean="0">
                          <a:solidFill>
                            <a:schemeClr val="tx1"/>
                          </a:solidFill>
                        </a:rPr>
                        <a:t>3</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6</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9</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2</a:t>
                      </a:r>
                      <a:endParaRPr lang="en-US" dirty="0">
                        <a:solidFill>
                          <a:schemeClr val="tx1"/>
                        </a:solidFill>
                      </a:endParaRPr>
                    </a:p>
                  </a:txBody>
                  <a:tcPr>
                    <a:solidFill>
                      <a:schemeClr val="accent1">
                        <a:lumMod val="40000"/>
                        <a:lumOff val="60000"/>
                      </a:schemeClr>
                    </a:solidFill>
                  </a:tcPr>
                </a:tc>
                <a:tc>
                  <a:txBody>
                    <a:bodyPr/>
                    <a:lstStyle/>
                    <a:p>
                      <a:pPr algn="ctr"/>
                      <a:r>
                        <a:rPr lang="en-US" i="1" dirty="0" smtClean="0">
                          <a:solidFill>
                            <a:schemeClr val="accent5">
                              <a:lumMod val="75000"/>
                            </a:schemeClr>
                          </a:solidFill>
                        </a:rPr>
                        <a:t>8</a:t>
                      </a:r>
                      <a:endParaRPr lang="en-US" i="1" dirty="0">
                        <a:solidFill>
                          <a:schemeClr val="accent5">
                            <a:lumMod val="75000"/>
                          </a:schemeClr>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5</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16" name="Content Placeholder 2"/>
          <p:cNvSpPr txBox="1">
            <a:spLocks/>
          </p:cNvSpPr>
          <p:nvPr/>
        </p:nvSpPr>
        <p:spPr bwMode="auto">
          <a:xfrm>
            <a:off x="-47386" y="5745829"/>
            <a:ext cx="77724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itchFamily="18" charset="2"/>
              <a:buChar char=""/>
              <a:tabLst/>
              <a:defRPr/>
            </a:pPr>
            <a:r>
              <a:rPr lang="en-US" sz="2400" dirty="0" smtClean="0">
                <a:latin typeface="+mn-lt"/>
              </a:rPr>
              <a:t>Continue to advance the counters as before.</a:t>
            </a:r>
            <a:endParaRPr lang="en-US" sz="2000" dirty="0" smtClean="0">
              <a:latin typeface="+mn-lt"/>
            </a:endParaRPr>
          </a:p>
          <a:p>
            <a:pPr marL="1279525" lvl="2" indent="-282575">
              <a:spcBef>
                <a:spcPts val="600"/>
              </a:spcBef>
              <a:buClr>
                <a:schemeClr val="accent1"/>
              </a:buClr>
              <a:buSzPct val="80000"/>
              <a:buFont typeface="Wingdings 2" pitchFamily="18" charset="2"/>
              <a:buChar char=""/>
            </a:pPr>
            <a:endParaRPr kumimoji="0" lang="en-US" sz="2000" b="0" i="0" u="none" strike="noStrike" kern="1200" cap="none" spc="0" normalizeH="0" noProof="0" dirty="0" smtClean="0">
              <a:ln>
                <a:noFill/>
              </a:ln>
              <a:solidFill>
                <a:schemeClr val="tx1"/>
              </a:solidFill>
              <a:effectLst/>
              <a:uLnTx/>
              <a:uFillTx/>
              <a:latin typeface="+mn-lt"/>
            </a:endParaRPr>
          </a:p>
          <a:p>
            <a:pPr marL="1279525" lvl="2" indent="-282575">
              <a:spcBef>
                <a:spcPts val="600"/>
              </a:spcBef>
              <a:buClr>
                <a:schemeClr val="accent1"/>
              </a:buClr>
              <a:buSzPct val="80000"/>
              <a:buFont typeface="Wingdings 2" pitchFamily="18" charset="2"/>
              <a:buChar char=""/>
            </a:pPr>
            <a:endParaRPr lang="en-US" sz="2000" baseline="0" dirty="0" smtClean="0">
              <a:latin typeface="+mn-lt"/>
            </a:endParaRPr>
          </a:p>
          <a:p>
            <a:pPr marL="1279525" lvl="2" indent="-282575">
              <a:spcBef>
                <a:spcPts val="600"/>
              </a:spcBef>
              <a:buClr>
                <a:schemeClr val="accent1"/>
              </a:buClr>
              <a:buSzPct val="80000"/>
              <a:buFont typeface="Wingdings 2" pitchFamily="18" charset="2"/>
              <a:buChar char=""/>
            </a:pPr>
            <a:endParaRPr kumimoji="0" lang="en-US" sz="2000" b="0" i="0" u="none" strike="noStrike" kern="1200" cap="none" spc="0" normalizeH="0" baseline="0" noProof="0" dirty="0">
              <a:ln>
                <a:noFill/>
              </a:ln>
              <a:solidFill>
                <a:schemeClr val="tx1"/>
              </a:solidFill>
              <a:effectLst/>
              <a:uLnTx/>
              <a:uFillTx/>
              <a:latin typeface="+mn-lt"/>
            </a:endParaRPr>
          </a:p>
        </p:txBody>
      </p:sp>
      <p:sp>
        <p:nvSpPr>
          <p:cNvPr id="17" name="Down Arrow 16"/>
          <p:cNvSpPr/>
          <p:nvPr/>
        </p:nvSpPr>
        <p:spPr>
          <a:xfrm rot="10800000">
            <a:off x="2508820" y="4871235"/>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LOW</a:t>
            </a:r>
            <a:endParaRPr lang="en-US" sz="1100" b="1" dirty="0">
              <a:solidFill>
                <a:schemeClr val="tx1"/>
              </a:solidFill>
            </a:endParaRPr>
          </a:p>
        </p:txBody>
      </p:sp>
      <p:sp>
        <p:nvSpPr>
          <p:cNvPr id="18" name="Down Arrow 17"/>
          <p:cNvSpPr/>
          <p:nvPr/>
        </p:nvSpPr>
        <p:spPr>
          <a:xfrm rot="10800000">
            <a:off x="4337617" y="4871235"/>
            <a:ext cx="381001" cy="7620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HIGH</a:t>
            </a:r>
            <a:endParaRPr lang="en-US" sz="1100" b="1" dirty="0">
              <a:solidFill>
                <a:schemeClr val="tx1"/>
              </a:solidFill>
            </a:endParaRPr>
          </a:p>
        </p:txBody>
      </p:sp>
      <p:sp>
        <p:nvSpPr>
          <p:cNvPr id="3" name="Slide Number Placeholder 2"/>
          <p:cNvSpPr>
            <a:spLocks noGrp="1"/>
          </p:cNvSpPr>
          <p:nvPr>
            <p:ph type="sldNum" sz="quarter" idx="15"/>
          </p:nvPr>
        </p:nvSpPr>
        <p:spPr/>
        <p:txBody>
          <a:bodyPr/>
          <a:lstStyle/>
          <a:p>
            <a:fld id="{46B77B13-1077-4559-BB8D-5228CB5F82E1}" type="slidenum">
              <a:rPr lang="en-US" smtClean="0"/>
              <a:pPr/>
              <a:t>10</a:t>
            </a:fld>
            <a:endParaRPr lang="en-US"/>
          </a:p>
        </p:txBody>
      </p:sp>
    </p:spTree>
    <p:extLst>
      <p:ext uri="{BB962C8B-B14F-4D97-AF65-F5344CB8AC3E}">
        <p14:creationId xmlns:p14="http://schemas.microsoft.com/office/powerpoint/2010/main" val="90737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0" grpId="1" animBg="1"/>
      <p:bldP spid="11" grpId="0" animBg="1"/>
      <p:bldP spid="11" grpId="1" animBg="1"/>
      <p:bldP spid="12" grpId="0" animBg="1"/>
      <p:bldP spid="13" grpId="0"/>
      <p:bldP spid="13" grpId="1"/>
      <p:bldP spid="16"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1143000"/>
          </a:xfrm>
        </p:spPr>
        <p:txBody>
          <a:bodyPr/>
          <a:lstStyle/>
          <a:p>
            <a:r>
              <a:rPr lang="en-US" dirty="0" smtClean="0"/>
              <a:t>How to Partition in Place</a:t>
            </a:r>
            <a:endParaRPr lang="en-US" dirty="0"/>
          </a:p>
        </p:txBody>
      </p:sp>
      <p:sp>
        <p:nvSpPr>
          <p:cNvPr id="19" name="Content Placeholder 18"/>
          <p:cNvSpPr>
            <a:spLocks noGrp="1"/>
          </p:cNvSpPr>
          <p:nvPr>
            <p:ph idx="1"/>
          </p:nvPr>
        </p:nvSpPr>
        <p:spPr>
          <a:xfrm>
            <a:off x="3505200" y="2438400"/>
            <a:ext cx="1631950" cy="533400"/>
          </a:xfrm>
        </p:spPr>
        <p:txBody>
          <a:bodyPr>
            <a:normAutofit/>
          </a:bodyPr>
          <a:lstStyle/>
          <a:p>
            <a:pPr>
              <a:buNone/>
            </a:pPr>
            <a:r>
              <a:rPr lang="en-US" sz="2000" b="1" dirty="0" smtClean="0">
                <a:solidFill>
                  <a:srgbClr val="C00000"/>
                </a:solidFill>
              </a:rPr>
              <a:t>SWAP</a:t>
            </a:r>
            <a:endParaRPr lang="en-US" sz="2000" b="1" dirty="0">
              <a:solidFill>
                <a:srgbClr val="C00000"/>
              </a:solidFill>
            </a:endParaRPr>
          </a:p>
        </p:txBody>
      </p:sp>
      <p:graphicFrame>
        <p:nvGraphicFramePr>
          <p:cNvPr id="21" name="Content Placeholder 3"/>
          <p:cNvGraphicFramePr>
            <a:graphicFrameLocks/>
          </p:cNvGraphicFramePr>
          <p:nvPr/>
        </p:nvGraphicFramePr>
        <p:xfrm>
          <a:off x="1233489" y="1295400"/>
          <a:ext cx="73152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81000">
                <a:tc>
                  <a:txBody>
                    <a:bodyPr/>
                    <a:lstStyle/>
                    <a:p>
                      <a:pPr algn="ctr"/>
                      <a:r>
                        <a:rPr lang="en-US" sz="1800" b="1" i="0" dirty="0" smtClean="0">
                          <a:solidFill>
                            <a:schemeClr val="tx1"/>
                          </a:solidFill>
                          <a:latin typeface="+mn-lt"/>
                          <a:cs typeface="Aharoni" pitchFamily="2" charset="-79"/>
                        </a:rPr>
                        <a:t>4</a:t>
                      </a:r>
                      <a:endParaRPr lang="en-US" sz="1800" b="1" i="0" dirty="0">
                        <a:solidFill>
                          <a:schemeClr val="tx1"/>
                        </a:solidFill>
                        <a:latin typeface="+mn-lt"/>
                        <a:cs typeface="Aharoni" pitchFamily="2" charset="-79"/>
                      </a:endParaRPr>
                    </a:p>
                  </a:txBody>
                  <a:tcPr>
                    <a:solidFill>
                      <a:schemeClr val="accent1">
                        <a:lumMod val="40000"/>
                        <a:lumOff val="60000"/>
                      </a:schemeClr>
                    </a:solidFill>
                  </a:tcPr>
                </a:tc>
                <a:tc>
                  <a:txBody>
                    <a:bodyPr/>
                    <a:lstStyle/>
                    <a:p>
                      <a:pPr algn="ctr"/>
                      <a:r>
                        <a:rPr lang="en-US" i="0" dirty="0" smtClean="0">
                          <a:solidFill>
                            <a:schemeClr val="tx1"/>
                          </a:solidFill>
                        </a:rPr>
                        <a:t>3</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6</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9</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2</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8</a:t>
                      </a:r>
                      <a:endParaRPr lang="en-US" i="0"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5</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22" name="Down Arrow 21"/>
          <p:cNvSpPr/>
          <p:nvPr/>
        </p:nvSpPr>
        <p:spPr>
          <a:xfrm rot="10800000">
            <a:off x="3352801" y="1714499"/>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LOW</a:t>
            </a:r>
            <a:endParaRPr lang="en-US" sz="1100" b="1" dirty="0">
              <a:solidFill>
                <a:schemeClr val="tx1"/>
              </a:solidFill>
            </a:endParaRPr>
          </a:p>
        </p:txBody>
      </p:sp>
      <p:sp>
        <p:nvSpPr>
          <p:cNvPr id="23" name="Down Arrow 22"/>
          <p:cNvSpPr/>
          <p:nvPr/>
        </p:nvSpPr>
        <p:spPr>
          <a:xfrm rot="10800000">
            <a:off x="5195886" y="1714499"/>
            <a:ext cx="381001"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HIGH</a:t>
            </a:r>
            <a:endParaRPr lang="en-US" sz="1100" b="1" dirty="0">
              <a:solidFill>
                <a:schemeClr val="tx1"/>
              </a:solidFill>
            </a:endParaRPr>
          </a:p>
        </p:txBody>
      </p:sp>
      <p:graphicFrame>
        <p:nvGraphicFramePr>
          <p:cNvPr id="25" name="Content Placeholder 3"/>
          <p:cNvGraphicFramePr>
            <a:graphicFrameLocks/>
          </p:cNvGraphicFramePr>
          <p:nvPr/>
        </p:nvGraphicFramePr>
        <p:xfrm>
          <a:off x="1219200" y="1295400"/>
          <a:ext cx="73152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81000">
                <a:tc>
                  <a:txBody>
                    <a:bodyPr/>
                    <a:lstStyle/>
                    <a:p>
                      <a:pPr algn="ctr"/>
                      <a:r>
                        <a:rPr lang="en-US" sz="1800" b="1" i="0" dirty="0" smtClean="0">
                          <a:solidFill>
                            <a:schemeClr val="tx1"/>
                          </a:solidFill>
                          <a:latin typeface="+mn-lt"/>
                          <a:cs typeface="Aharoni" pitchFamily="2" charset="-79"/>
                        </a:rPr>
                        <a:t>4</a:t>
                      </a:r>
                      <a:endParaRPr lang="en-US" sz="1800" b="1" i="0" dirty="0">
                        <a:solidFill>
                          <a:schemeClr val="tx1"/>
                        </a:solidFill>
                        <a:latin typeface="+mn-lt"/>
                        <a:cs typeface="Aharoni" pitchFamily="2" charset="-79"/>
                      </a:endParaRPr>
                    </a:p>
                  </a:txBody>
                  <a:tcPr>
                    <a:solidFill>
                      <a:schemeClr val="accent1">
                        <a:lumMod val="40000"/>
                        <a:lumOff val="60000"/>
                      </a:schemeClr>
                    </a:solidFill>
                  </a:tcPr>
                </a:tc>
                <a:tc>
                  <a:txBody>
                    <a:bodyPr/>
                    <a:lstStyle/>
                    <a:p>
                      <a:pPr algn="ctr"/>
                      <a:r>
                        <a:rPr lang="en-US" i="0" dirty="0" smtClean="0">
                          <a:solidFill>
                            <a:schemeClr val="tx1"/>
                          </a:solidFill>
                        </a:rPr>
                        <a:t>3</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rgbClr val="C00000"/>
                          </a:solidFill>
                        </a:rPr>
                        <a:t>2</a:t>
                      </a:r>
                      <a:endParaRPr lang="en-US" i="0" dirty="0">
                        <a:solidFill>
                          <a:srgbClr val="C00000"/>
                        </a:solidFill>
                      </a:endParaRPr>
                    </a:p>
                  </a:txBody>
                  <a:tcPr>
                    <a:solidFill>
                      <a:schemeClr val="accent1">
                        <a:lumMod val="40000"/>
                        <a:lumOff val="60000"/>
                      </a:schemeClr>
                    </a:solidFill>
                  </a:tcPr>
                </a:tc>
                <a:tc>
                  <a:txBody>
                    <a:bodyPr/>
                    <a:lstStyle/>
                    <a:p>
                      <a:pPr algn="ctr"/>
                      <a:r>
                        <a:rPr lang="en-US" i="0" dirty="0" smtClean="0">
                          <a:solidFill>
                            <a:schemeClr val="tx1"/>
                          </a:solidFill>
                        </a:rPr>
                        <a:t>9</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rgbClr val="C00000"/>
                          </a:solidFill>
                        </a:rPr>
                        <a:t>6</a:t>
                      </a:r>
                      <a:endParaRPr lang="en-US" i="0" dirty="0">
                        <a:solidFill>
                          <a:srgbClr val="C00000"/>
                        </a:solidFill>
                      </a:endParaRPr>
                    </a:p>
                  </a:txBody>
                  <a:tcPr>
                    <a:solidFill>
                      <a:schemeClr val="accent1">
                        <a:lumMod val="40000"/>
                        <a:lumOff val="60000"/>
                      </a:schemeClr>
                    </a:solidFill>
                  </a:tcPr>
                </a:tc>
                <a:tc>
                  <a:txBody>
                    <a:bodyPr/>
                    <a:lstStyle/>
                    <a:p>
                      <a:pPr algn="ctr"/>
                      <a:r>
                        <a:rPr lang="en-US" i="0" dirty="0" smtClean="0">
                          <a:solidFill>
                            <a:schemeClr val="tx1"/>
                          </a:solidFill>
                        </a:rPr>
                        <a:t>8</a:t>
                      </a:r>
                      <a:endParaRPr lang="en-US" i="0"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5</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26" name="Down Arrow 25"/>
          <p:cNvSpPr/>
          <p:nvPr/>
        </p:nvSpPr>
        <p:spPr>
          <a:xfrm rot="10800000">
            <a:off x="4114800" y="1714499"/>
            <a:ext cx="381000"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LOW</a:t>
            </a:r>
            <a:endParaRPr lang="en-US" sz="1100" b="1" dirty="0">
              <a:solidFill>
                <a:schemeClr val="tx1"/>
              </a:solidFill>
            </a:endParaRPr>
          </a:p>
        </p:txBody>
      </p:sp>
      <p:sp>
        <p:nvSpPr>
          <p:cNvPr id="27" name="Down Arrow 26"/>
          <p:cNvSpPr/>
          <p:nvPr/>
        </p:nvSpPr>
        <p:spPr>
          <a:xfrm rot="10800000">
            <a:off x="4495800" y="1714500"/>
            <a:ext cx="381001" cy="6858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1"/>
                </a:solidFill>
              </a:rPr>
              <a:t>HIGH</a:t>
            </a:r>
            <a:endParaRPr lang="en-US" sz="1100" b="1" dirty="0">
              <a:solidFill>
                <a:schemeClr val="tx1"/>
              </a:solidFill>
            </a:endParaRPr>
          </a:p>
        </p:txBody>
      </p:sp>
      <p:sp>
        <p:nvSpPr>
          <p:cNvPr id="28" name="Content Placeholder 18"/>
          <p:cNvSpPr txBox="1">
            <a:spLocks/>
          </p:cNvSpPr>
          <p:nvPr/>
        </p:nvSpPr>
        <p:spPr bwMode="auto">
          <a:xfrm>
            <a:off x="1600200" y="2667000"/>
            <a:ext cx="6705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defRPr/>
            </a:pPr>
            <a:r>
              <a:rPr kumimoji="0" lang="en-US" sz="2000" i="0" u="none" strike="noStrike" kern="1200" cap="none" spc="0" normalizeH="0" baseline="0" noProof="0" dirty="0" smtClean="0">
                <a:ln>
                  <a:noFill/>
                </a:ln>
                <a:effectLst/>
                <a:uLnTx/>
                <a:uFillTx/>
                <a:latin typeface="+mn-lt"/>
                <a:ea typeface="+mn-ea"/>
                <a:cs typeface="+mn-cs"/>
              </a:rPr>
              <a:t>When both counters line up, SWAP</a:t>
            </a:r>
            <a:r>
              <a:rPr kumimoji="0" lang="en-US" sz="2000" i="0" u="none" strike="noStrike" kern="1200" cap="none" spc="0" normalizeH="0" noProof="0" dirty="0" smtClean="0">
                <a:ln>
                  <a:noFill/>
                </a:ln>
                <a:effectLst/>
                <a:uLnTx/>
                <a:uFillTx/>
                <a:latin typeface="+mn-lt"/>
                <a:ea typeface="+mn-ea"/>
                <a:cs typeface="+mn-cs"/>
              </a:rPr>
              <a:t> the last element with the counter position to finish the partition.</a:t>
            </a:r>
            <a:endParaRPr kumimoji="0" lang="en-US" sz="2000" i="0" u="none" strike="noStrike" kern="1200" cap="none" spc="0" normalizeH="0" baseline="0" noProof="0" dirty="0">
              <a:ln>
                <a:noFill/>
              </a:ln>
              <a:effectLst/>
              <a:uLnTx/>
              <a:uFillTx/>
              <a:latin typeface="+mn-lt"/>
              <a:ea typeface="+mn-ea"/>
              <a:cs typeface="+mn-cs"/>
            </a:endParaRPr>
          </a:p>
        </p:txBody>
      </p:sp>
      <p:graphicFrame>
        <p:nvGraphicFramePr>
          <p:cNvPr id="29" name="Content Placeholder 3"/>
          <p:cNvGraphicFramePr>
            <a:graphicFrameLocks/>
          </p:cNvGraphicFramePr>
          <p:nvPr>
            <p:extLst>
              <p:ext uri="{D42A27DB-BD31-4B8C-83A1-F6EECF244321}">
                <p14:modId xmlns:p14="http://schemas.microsoft.com/office/powerpoint/2010/main" val="84921862"/>
              </p:ext>
            </p:extLst>
          </p:nvPr>
        </p:nvGraphicFramePr>
        <p:xfrm>
          <a:off x="1143000" y="1295400"/>
          <a:ext cx="7391400" cy="381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381000">
                <a:tc>
                  <a:txBody>
                    <a:bodyPr/>
                    <a:lstStyle/>
                    <a:p>
                      <a:pPr algn="ctr"/>
                      <a:r>
                        <a:rPr lang="en-US" sz="1800" b="1" i="0" dirty="0" smtClean="0">
                          <a:solidFill>
                            <a:schemeClr val="tx1"/>
                          </a:solidFill>
                          <a:latin typeface="+mn-lt"/>
                          <a:cs typeface="Aharoni" pitchFamily="2" charset="-79"/>
                        </a:rPr>
                        <a:t>4</a:t>
                      </a:r>
                      <a:endParaRPr lang="en-US" sz="1800" b="1" i="0" dirty="0">
                        <a:solidFill>
                          <a:schemeClr val="tx1"/>
                        </a:solidFill>
                        <a:latin typeface="+mn-lt"/>
                        <a:cs typeface="Aharoni" pitchFamily="2" charset="-79"/>
                      </a:endParaRPr>
                    </a:p>
                  </a:txBody>
                  <a:tcPr>
                    <a:solidFill>
                      <a:schemeClr val="accent1">
                        <a:lumMod val="40000"/>
                        <a:lumOff val="60000"/>
                      </a:schemeClr>
                    </a:solidFill>
                  </a:tcPr>
                </a:tc>
                <a:tc>
                  <a:txBody>
                    <a:bodyPr/>
                    <a:lstStyle/>
                    <a:p>
                      <a:pPr algn="ctr"/>
                      <a:r>
                        <a:rPr lang="en-US" i="0" dirty="0" smtClean="0">
                          <a:solidFill>
                            <a:schemeClr val="tx1"/>
                          </a:solidFill>
                        </a:rPr>
                        <a:t>3</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2</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rgbClr val="C00000"/>
                          </a:solidFill>
                        </a:rPr>
                        <a:t>5</a:t>
                      </a:r>
                      <a:endParaRPr lang="en-US" i="0" dirty="0">
                        <a:solidFill>
                          <a:srgbClr val="C00000"/>
                        </a:solidFill>
                      </a:endParaRPr>
                    </a:p>
                  </a:txBody>
                  <a:tcPr>
                    <a:solidFill>
                      <a:schemeClr val="accent1">
                        <a:lumMod val="40000"/>
                        <a:lumOff val="60000"/>
                      </a:schemeClr>
                    </a:solidFill>
                  </a:tcPr>
                </a:tc>
                <a:tc>
                  <a:txBody>
                    <a:bodyPr/>
                    <a:lstStyle/>
                    <a:p>
                      <a:pPr algn="ctr"/>
                      <a:r>
                        <a:rPr lang="en-US" i="0" dirty="0" smtClean="0">
                          <a:solidFill>
                            <a:schemeClr val="tx1"/>
                          </a:solidFill>
                        </a:rPr>
                        <a:t>6</a:t>
                      </a:r>
                      <a:endParaRPr lang="en-US" i="0" dirty="0">
                        <a:solidFill>
                          <a:schemeClr val="tx1"/>
                        </a:solidFill>
                      </a:endParaRPr>
                    </a:p>
                  </a:txBody>
                  <a:tcPr>
                    <a:solidFill>
                      <a:schemeClr val="accent1">
                        <a:lumMod val="40000"/>
                        <a:lumOff val="60000"/>
                      </a:schemeClr>
                    </a:solidFill>
                  </a:tcPr>
                </a:tc>
                <a:tc>
                  <a:txBody>
                    <a:bodyPr/>
                    <a:lstStyle/>
                    <a:p>
                      <a:pPr algn="ctr"/>
                      <a:r>
                        <a:rPr lang="en-US" i="0" dirty="0" smtClean="0">
                          <a:solidFill>
                            <a:schemeClr val="tx1"/>
                          </a:solidFill>
                        </a:rPr>
                        <a:t>8</a:t>
                      </a:r>
                      <a:endParaRPr lang="en-US" i="0"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rgbClr val="C00000"/>
                          </a:solidFill>
                        </a:rPr>
                        <a:t>9</a:t>
                      </a:r>
                      <a:endParaRPr lang="en-US" dirty="0">
                        <a:solidFill>
                          <a:srgbClr val="C00000"/>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30" name="Content Placeholder 18"/>
          <p:cNvSpPr txBox="1">
            <a:spLocks/>
          </p:cNvSpPr>
          <p:nvPr/>
        </p:nvSpPr>
        <p:spPr bwMode="auto">
          <a:xfrm>
            <a:off x="1219200" y="3962400"/>
            <a:ext cx="6705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defRPr/>
            </a:pPr>
            <a:r>
              <a:rPr kumimoji="0" lang="en-US" sz="2000" i="0" u="none" strike="noStrike" kern="1200" cap="none" spc="0" normalizeH="0" baseline="0" noProof="0" dirty="0" smtClean="0">
                <a:ln>
                  <a:noFill/>
                </a:ln>
                <a:effectLst/>
                <a:uLnTx/>
                <a:uFillTx/>
                <a:latin typeface="+mn-lt"/>
                <a:ea typeface="+mn-ea"/>
                <a:cs typeface="+mn-cs"/>
              </a:rPr>
              <a:t>Now as you can see our array is partitioned into a “left” and a “right”.</a:t>
            </a:r>
            <a:endParaRPr kumimoji="0" lang="en-US" sz="2000" i="0" u="none" strike="noStrike" kern="1200" cap="none" spc="0" normalizeH="0" baseline="0" noProof="0" dirty="0">
              <a:ln>
                <a:noFill/>
              </a:ln>
              <a:effectLst/>
              <a:uLnTx/>
              <a:uFillTx/>
              <a:latin typeface="+mn-lt"/>
              <a:ea typeface="+mn-ea"/>
              <a:cs typeface="+mn-cs"/>
            </a:endParaRPr>
          </a:p>
        </p:txBody>
      </p:sp>
      <p:sp>
        <p:nvSpPr>
          <p:cNvPr id="14" name="Down Arrow 13"/>
          <p:cNvSpPr/>
          <p:nvPr/>
        </p:nvSpPr>
        <p:spPr>
          <a:xfrm rot="8594862">
            <a:off x="8264885" y="1540370"/>
            <a:ext cx="677141" cy="1106971"/>
          </a:xfrm>
          <a:prstGeom prst="down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solidFill>
                  <a:schemeClr val="tx1"/>
                </a:solidFill>
              </a:rPr>
              <a:t>Pivot</a:t>
            </a:r>
          </a:p>
          <a:p>
            <a:pPr algn="ctr"/>
            <a:r>
              <a:rPr lang="en-US" sz="1200" b="1" dirty="0" smtClean="0">
                <a:solidFill>
                  <a:schemeClr val="tx1"/>
                </a:solidFill>
              </a:rPr>
              <a:t>Element</a:t>
            </a:r>
            <a:endParaRPr lang="en-US" sz="1200" b="1" dirty="0">
              <a:solidFill>
                <a:schemeClr val="tx1"/>
              </a:solidFill>
            </a:endParaRPr>
          </a:p>
        </p:txBody>
      </p:sp>
      <p:sp>
        <p:nvSpPr>
          <p:cNvPr id="3" name="Slide Number Placeholder 2"/>
          <p:cNvSpPr>
            <a:spLocks noGrp="1"/>
          </p:cNvSpPr>
          <p:nvPr>
            <p:ph type="sldNum" sz="quarter" idx="15"/>
          </p:nvPr>
        </p:nvSpPr>
        <p:spPr/>
        <p:txBody>
          <a:bodyPr/>
          <a:lstStyle/>
          <a:p>
            <a:fld id="{46B77B13-1077-4559-BB8D-5228CB5F82E1}" type="slidenum">
              <a:rPr lang="en-US" smtClean="0"/>
              <a:pPr/>
              <a:t>11</a:t>
            </a:fld>
            <a:endParaRPr lang="en-US"/>
          </a:p>
        </p:txBody>
      </p:sp>
    </p:spTree>
    <p:extLst>
      <p:ext uri="{BB962C8B-B14F-4D97-AF65-F5344CB8AC3E}">
        <p14:creationId xmlns:p14="http://schemas.microsoft.com/office/powerpoint/2010/main" val="101657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8">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9" grpId="1" build="p"/>
      <p:bldP spid="22" grpId="0" animBg="1"/>
      <p:bldP spid="23" grpId="0" animBg="1"/>
      <p:bldP spid="26" grpId="0" animBg="1"/>
      <p:bldP spid="26" grpId="1" animBg="1"/>
      <p:bldP spid="27" grpId="0" animBg="1"/>
      <p:bldP spid="27" grpId="1" animBg="1"/>
      <p:bldP spid="28" grpId="0" build="p"/>
      <p:bldP spid="28" grpId="1" build="p"/>
      <p:bldP spid="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Picking the Pivot</a:t>
            </a:r>
            <a:endParaRPr lang="en-US" dirty="0"/>
          </a:p>
        </p:txBody>
      </p:sp>
      <p:sp>
        <p:nvSpPr>
          <p:cNvPr id="3" name="Content Placeholder 2"/>
          <p:cNvSpPr>
            <a:spLocks noGrp="1"/>
          </p:cNvSpPr>
          <p:nvPr>
            <p:ph idx="1"/>
          </p:nvPr>
        </p:nvSpPr>
        <p:spPr>
          <a:xfrm>
            <a:off x="536906" y="985666"/>
            <a:ext cx="8149893" cy="4191000"/>
          </a:xfrm>
        </p:spPr>
        <p:txBody>
          <a:bodyPr>
            <a:normAutofit lnSpcReduction="10000"/>
          </a:bodyPr>
          <a:lstStyle/>
          <a:p>
            <a:r>
              <a:rPr lang="en-US" dirty="0" smtClean="0"/>
              <a:t>A Safer Way</a:t>
            </a:r>
          </a:p>
          <a:p>
            <a:pPr lvl="1"/>
            <a:r>
              <a:rPr lang="en-US" dirty="0" smtClean="0"/>
              <a:t>Choose the pivot randomly</a:t>
            </a:r>
          </a:p>
          <a:p>
            <a:pPr lvl="2"/>
            <a:r>
              <a:rPr lang="en-US" dirty="0" smtClean="0"/>
              <a:t>Generally safe, since it’s unlikely the random pivot would consistently be a poor partition.</a:t>
            </a:r>
          </a:p>
          <a:p>
            <a:pPr lvl="2"/>
            <a:r>
              <a:rPr lang="en-US" dirty="0" smtClean="0"/>
              <a:t>Random number generation is generally expensive.</a:t>
            </a:r>
          </a:p>
          <a:p>
            <a:pPr lvl="2"/>
            <a:endParaRPr lang="en-US" dirty="0" smtClean="0"/>
          </a:p>
          <a:p>
            <a:r>
              <a:rPr lang="en-US" dirty="0" smtClean="0"/>
              <a:t>Median-of-Three Partitioning</a:t>
            </a:r>
          </a:p>
          <a:p>
            <a:pPr lvl="1"/>
            <a:r>
              <a:rPr lang="en-US" dirty="0" smtClean="0"/>
              <a:t>The </a:t>
            </a:r>
            <a:r>
              <a:rPr lang="en-US" b="1" dirty="0" smtClean="0"/>
              <a:t>best </a:t>
            </a:r>
            <a:r>
              <a:rPr lang="en-US" dirty="0" smtClean="0"/>
              <a:t>choice would be the median of the array.</a:t>
            </a:r>
          </a:p>
          <a:p>
            <a:pPr lvl="2"/>
            <a:r>
              <a:rPr lang="en-US" dirty="0" smtClean="0">
                <a:solidFill>
                  <a:srgbClr val="C00000"/>
                </a:solidFill>
              </a:rPr>
              <a:t>But that would be hard to calculate and slow.</a:t>
            </a:r>
          </a:p>
          <a:p>
            <a:pPr lvl="2"/>
            <a:r>
              <a:rPr lang="en-US" dirty="0" smtClean="0"/>
              <a:t>A good estimate is to pick 3 elements and use the median of those as the pivot.</a:t>
            </a:r>
          </a:p>
          <a:p>
            <a:pPr lvl="2"/>
            <a:r>
              <a:rPr lang="en-US" dirty="0" smtClean="0"/>
              <a:t>The rule of thumb:  Pick the left, center, and right elements and take the median as the pivot.</a:t>
            </a:r>
            <a:endParaRPr lang="en-US" dirty="0"/>
          </a:p>
        </p:txBody>
      </p:sp>
      <p:graphicFrame>
        <p:nvGraphicFramePr>
          <p:cNvPr id="11" name="Table 10"/>
          <p:cNvGraphicFramePr>
            <a:graphicFrameLocks noGrp="1"/>
          </p:cNvGraphicFramePr>
          <p:nvPr/>
        </p:nvGraphicFramePr>
        <p:xfrm>
          <a:off x="1905000" y="55626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0000"/>
                  </a:ext>
                </a:extLst>
              </a:tr>
            </a:tbl>
          </a:graphicData>
        </a:graphic>
      </p:graphicFrame>
      <p:sp>
        <p:nvSpPr>
          <p:cNvPr id="12" name="Down Arrow 11"/>
          <p:cNvSpPr/>
          <p:nvPr/>
        </p:nvSpPr>
        <p:spPr>
          <a:xfrm rot="10800000">
            <a:off x="1981200" y="5867399"/>
            <a:ext cx="381000" cy="810491"/>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smtClean="0">
                <a:solidFill>
                  <a:schemeClr val="tx1"/>
                </a:solidFill>
              </a:rPr>
              <a:t>Left</a:t>
            </a:r>
            <a:endParaRPr lang="en-US" sz="1600" b="1" dirty="0">
              <a:solidFill>
                <a:schemeClr val="tx1"/>
              </a:solidFill>
            </a:endParaRPr>
          </a:p>
        </p:txBody>
      </p:sp>
      <p:sp>
        <p:nvSpPr>
          <p:cNvPr id="13" name="Down Arrow 12"/>
          <p:cNvSpPr/>
          <p:nvPr/>
        </p:nvSpPr>
        <p:spPr>
          <a:xfrm rot="10800000">
            <a:off x="4495800" y="5867400"/>
            <a:ext cx="381000" cy="838200"/>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Center</a:t>
            </a:r>
            <a:endParaRPr lang="en-US" sz="1400" b="1" dirty="0">
              <a:solidFill>
                <a:schemeClr val="tx1"/>
              </a:solidFill>
            </a:endParaRPr>
          </a:p>
        </p:txBody>
      </p:sp>
      <p:sp>
        <p:nvSpPr>
          <p:cNvPr id="14" name="Down Arrow 13"/>
          <p:cNvSpPr/>
          <p:nvPr/>
        </p:nvSpPr>
        <p:spPr>
          <a:xfrm rot="10800000">
            <a:off x="7543800" y="5867399"/>
            <a:ext cx="381000" cy="810491"/>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smtClean="0">
                <a:solidFill>
                  <a:schemeClr val="tx1"/>
                </a:solidFill>
              </a:rPr>
              <a:t>Right</a:t>
            </a:r>
            <a:endParaRPr lang="en-US" sz="1600" b="1" dirty="0">
              <a:solidFill>
                <a:schemeClr val="tx1"/>
              </a:solidFill>
            </a:endParaRPr>
          </a:p>
        </p:txBody>
      </p:sp>
      <p:sp>
        <p:nvSpPr>
          <p:cNvPr id="15" name="Down Arrow 14"/>
          <p:cNvSpPr/>
          <p:nvPr/>
        </p:nvSpPr>
        <p:spPr>
          <a:xfrm rot="8594862">
            <a:off x="4912084" y="5883770"/>
            <a:ext cx="677141" cy="1106971"/>
          </a:xfrm>
          <a:prstGeom prst="down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b="1" dirty="0" smtClean="0">
                <a:solidFill>
                  <a:schemeClr val="tx1"/>
                </a:solidFill>
              </a:rPr>
              <a:t>Pivot</a:t>
            </a:r>
          </a:p>
          <a:p>
            <a:pPr algn="ctr"/>
            <a:r>
              <a:rPr lang="en-US" sz="1050" b="1" dirty="0" smtClean="0">
                <a:solidFill>
                  <a:schemeClr val="tx1"/>
                </a:solidFill>
              </a:rPr>
              <a:t>Element</a:t>
            </a:r>
            <a:endParaRPr lang="en-US" sz="1050" b="1" dirty="0">
              <a:solidFill>
                <a:schemeClr val="tx1"/>
              </a:solidFill>
            </a:endParaRPr>
          </a:p>
        </p:txBody>
      </p:sp>
      <p:sp>
        <p:nvSpPr>
          <p:cNvPr id="4" name="Slide Number Placeholder 3"/>
          <p:cNvSpPr>
            <a:spLocks noGrp="1"/>
          </p:cNvSpPr>
          <p:nvPr>
            <p:ph type="sldNum" sz="quarter" idx="15"/>
          </p:nvPr>
        </p:nvSpPr>
        <p:spPr/>
        <p:txBody>
          <a:bodyPr/>
          <a:lstStyle/>
          <a:p>
            <a:fld id="{46B77B13-1077-4559-BB8D-5228CB5F82E1}" type="slidenum">
              <a:rPr lang="en-US" smtClean="0"/>
              <a:pPr/>
              <a:t>12</a:t>
            </a:fld>
            <a:endParaRPr lang="en-US"/>
          </a:p>
        </p:txBody>
      </p:sp>
    </p:spTree>
    <p:extLst>
      <p:ext uri="{BB962C8B-B14F-4D97-AF65-F5344CB8AC3E}">
        <p14:creationId xmlns:p14="http://schemas.microsoft.com/office/powerpoint/2010/main" val="363595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87362"/>
          </a:xfrm>
        </p:spPr>
        <p:txBody>
          <a:bodyPr>
            <a:normAutofit fontScale="90000"/>
          </a:bodyPr>
          <a:lstStyle/>
          <a:p>
            <a:r>
              <a:rPr lang="en-US" sz="3200" b="1" dirty="0" smtClean="0"/>
              <a:t>Quick Sort</a:t>
            </a:r>
            <a:endParaRPr lang="en-US" sz="3200" b="1" dirty="0"/>
          </a:p>
        </p:txBody>
      </p:sp>
      <p:sp>
        <p:nvSpPr>
          <p:cNvPr id="6" name="Rectangle 5"/>
          <p:cNvSpPr/>
          <p:nvPr/>
        </p:nvSpPr>
        <p:spPr>
          <a:xfrm>
            <a:off x="304800" y="914400"/>
            <a:ext cx="8305800" cy="3200876"/>
          </a:xfrm>
          <a:prstGeom prst="rect">
            <a:avLst/>
          </a:prstGeom>
        </p:spPr>
        <p:txBody>
          <a:bodyPr wrap="square">
            <a:spAutoFit/>
          </a:bodyPr>
          <a:lstStyle/>
          <a:p>
            <a:pPr marL="342900" indent="-342900" algn="just">
              <a:buFont typeface="Wingdings" panose="05000000000000000000" pitchFamily="2" charset="2"/>
              <a:buChar char="v"/>
            </a:pPr>
            <a:endParaRPr lang="en-GB" dirty="0" smtClean="0">
              <a:solidFill>
                <a:srgbClr val="000000"/>
              </a:solidFill>
              <a:latin typeface="Arial" panose="020B0604020202020204" pitchFamily="34" charset="0"/>
            </a:endParaRPr>
          </a:p>
          <a:p>
            <a:pPr algn="just"/>
            <a:r>
              <a:rPr lang="en-GB" sz="3600" b="1" dirty="0">
                <a:solidFill>
                  <a:srgbClr val="000000"/>
                </a:solidFill>
                <a:latin typeface="Arial" panose="020B0604020202020204" pitchFamily="34" charset="0"/>
              </a:rPr>
              <a:t>Quick Sort </a:t>
            </a:r>
            <a:r>
              <a:rPr lang="en-GB" sz="3600" b="1" dirty="0" smtClean="0">
                <a:solidFill>
                  <a:srgbClr val="000000"/>
                </a:solidFill>
                <a:latin typeface="Arial" panose="020B0604020202020204" pitchFamily="34" charset="0"/>
              </a:rPr>
              <a:t>Algorithm</a:t>
            </a:r>
          </a:p>
          <a:p>
            <a:pPr algn="just"/>
            <a:endParaRPr lang="en-GB" sz="3600" b="1"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GB" sz="2800" dirty="0"/>
              <a:t>Step 1 − Make the </a:t>
            </a:r>
            <a:r>
              <a:rPr lang="en-GB" sz="2800" dirty="0">
                <a:solidFill>
                  <a:srgbClr val="FF0000"/>
                </a:solidFill>
              </a:rPr>
              <a:t>right-most</a:t>
            </a:r>
            <a:r>
              <a:rPr lang="en-GB" sz="2800" dirty="0"/>
              <a:t> index value pivot</a:t>
            </a:r>
          </a:p>
          <a:p>
            <a:pPr marL="342900" indent="-342900" algn="just">
              <a:buFont typeface="Wingdings" panose="05000000000000000000" pitchFamily="2" charset="2"/>
              <a:buChar char="v"/>
            </a:pPr>
            <a:r>
              <a:rPr lang="en-GB" sz="2800" dirty="0"/>
              <a:t>Step 2 − partition the array using pivot value</a:t>
            </a:r>
          </a:p>
          <a:p>
            <a:pPr marL="342900" indent="-342900" algn="just">
              <a:buFont typeface="Wingdings" panose="05000000000000000000" pitchFamily="2" charset="2"/>
              <a:buChar char="v"/>
            </a:pPr>
            <a:r>
              <a:rPr lang="en-GB" sz="2800" dirty="0"/>
              <a:t>Step 3 − quicksort left partition recursively</a:t>
            </a:r>
          </a:p>
          <a:p>
            <a:pPr marL="342900" indent="-342900" algn="just">
              <a:buFont typeface="Wingdings" panose="05000000000000000000" pitchFamily="2" charset="2"/>
              <a:buChar char="v"/>
            </a:pPr>
            <a:r>
              <a:rPr lang="en-GB" sz="2800" dirty="0"/>
              <a:t>Step 4 − quicksort right partition recursively</a:t>
            </a:r>
          </a:p>
        </p:txBody>
      </p:sp>
      <p:pic>
        <p:nvPicPr>
          <p:cNvPr id="1026" name="Picture 2" descr="https://s3.ap-south-1.amazonaws.com/afteracademy-server-uploads/quick-sort-visualization-5f4104961c8b20e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38237" y="4313714"/>
            <a:ext cx="5953125" cy="23812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5"/>
          </p:nvPr>
        </p:nvSpPr>
        <p:spPr/>
        <p:txBody>
          <a:bodyPr/>
          <a:lstStyle/>
          <a:p>
            <a:fld id="{46B77B13-1077-4559-BB8D-5228CB5F82E1}" type="slidenum">
              <a:rPr lang="en-US" smtClean="0"/>
              <a:pPr/>
              <a:t>13</a:t>
            </a:fld>
            <a:endParaRPr lang="en-US"/>
          </a:p>
        </p:txBody>
      </p:sp>
    </p:spTree>
    <p:extLst>
      <p:ext uri="{BB962C8B-B14F-4D97-AF65-F5344CB8AC3E}">
        <p14:creationId xmlns:p14="http://schemas.microsoft.com/office/powerpoint/2010/main" val="181777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87362"/>
          </a:xfrm>
        </p:spPr>
        <p:txBody>
          <a:bodyPr>
            <a:normAutofit fontScale="90000"/>
          </a:bodyPr>
          <a:lstStyle/>
          <a:p>
            <a:r>
              <a:rPr lang="en-US" sz="3200" b="1" dirty="0"/>
              <a:t/>
            </a:r>
            <a:br>
              <a:rPr lang="en-US" sz="3200" b="1" dirty="0"/>
            </a:br>
            <a:r>
              <a:rPr lang="en-US" sz="3200" b="1" dirty="0"/>
              <a:t>Quick Sort Algorithm</a:t>
            </a:r>
          </a:p>
        </p:txBody>
      </p:sp>
      <p:sp>
        <p:nvSpPr>
          <p:cNvPr id="5" name="Rectangle 4"/>
          <p:cNvSpPr/>
          <p:nvPr/>
        </p:nvSpPr>
        <p:spPr>
          <a:xfrm>
            <a:off x="533400" y="1524000"/>
            <a:ext cx="7162800" cy="4493538"/>
          </a:xfrm>
          <a:prstGeom prst="rect">
            <a:avLst/>
          </a:prstGeom>
        </p:spPr>
        <p:txBody>
          <a:bodyPr wrap="square">
            <a:spAutoFit/>
          </a:bodyPr>
          <a:lstStyle/>
          <a:p>
            <a:r>
              <a:rPr lang="en-GB" sz="2800" b="1" dirty="0"/>
              <a:t>Pseudo </a:t>
            </a:r>
            <a:r>
              <a:rPr lang="en-GB" sz="2800" b="1" dirty="0" smtClean="0"/>
              <a:t>Code   </a:t>
            </a:r>
            <a:r>
              <a:rPr lang="en-GB" b="1" dirty="0" smtClean="0">
                <a:solidFill>
                  <a:srgbClr val="FF0000"/>
                </a:solidFill>
              </a:rPr>
              <a:t>j and pi are same</a:t>
            </a:r>
            <a:endParaRPr lang="en-GB" b="1" dirty="0">
              <a:solidFill>
                <a:srgbClr val="FF0000"/>
              </a:solidFill>
            </a:endParaRPr>
          </a:p>
          <a:p>
            <a:endParaRPr lang="en-GB" dirty="0"/>
          </a:p>
          <a:p>
            <a:r>
              <a:rPr lang="en-GB" sz="2400" dirty="0"/>
              <a:t>void quicksort(</a:t>
            </a:r>
            <a:r>
              <a:rPr lang="en-GB" sz="2400" dirty="0" err="1"/>
              <a:t>int</a:t>
            </a:r>
            <a:r>
              <a:rPr lang="en-GB" sz="2400" dirty="0"/>
              <a:t> a[], </a:t>
            </a:r>
            <a:r>
              <a:rPr lang="en-GB" sz="2400" dirty="0" err="1"/>
              <a:t>int</a:t>
            </a:r>
            <a:r>
              <a:rPr lang="en-GB" sz="2400" dirty="0"/>
              <a:t> start, </a:t>
            </a:r>
            <a:r>
              <a:rPr lang="en-GB" sz="2400" dirty="0" err="1"/>
              <a:t>int</a:t>
            </a:r>
            <a:r>
              <a:rPr lang="en-GB" sz="2400" dirty="0"/>
              <a:t> end)</a:t>
            </a:r>
          </a:p>
          <a:p>
            <a:r>
              <a:rPr lang="en-GB" sz="2400" dirty="0"/>
              <a:t>{</a:t>
            </a:r>
          </a:p>
          <a:p>
            <a:r>
              <a:rPr lang="en-GB" sz="2400" dirty="0"/>
              <a:t>    if(start &lt; end)</a:t>
            </a:r>
          </a:p>
          <a:p>
            <a:r>
              <a:rPr lang="en-GB" sz="2400" dirty="0"/>
              <a:t>    {</a:t>
            </a:r>
          </a:p>
          <a:p>
            <a:r>
              <a:rPr lang="en-GB" sz="2400" dirty="0"/>
              <a:t>        </a:t>
            </a:r>
            <a:r>
              <a:rPr lang="en-GB" sz="2400" dirty="0" err="1"/>
              <a:t>int</a:t>
            </a:r>
            <a:r>
              <a:rPr lang="en-GB" sz="2400" dirty="0"/>
              <a:t> </a:t>
            </a:r>
            <a:r>
              <a:rPr lang="en-GB" sz="2400" dirty="0"/>
              <a:t>j</a:t>
            </a:r>
            <a:endParaRPr lang="en-GB" sz="2400" dirty="0"/>
          </a:p>
          <a:p>
            <a:r>
              <a:rPr lang="en-GB" sz="2400" dirty="0"/>
              <a:t>        </a:t>
            </a:r>
            <a:r>
              <a:rPr lang="en-GB" sz="2400" dirty="0"/>
              <a:t>j</a:t>
            </a:r>
            <a:r>
              <a:rPr lang="en-GB" sz="2400" dirty="0" smtClean="0"/>
              <a:t>= </a:t>
            </a:r>
            <a:r>
              <a:rPr lang="en-GB" sz="2400" b="1" dirty="0"/>
              <a:t>partition</a:t>
            </a:r>
            <a:r>
              <a:rPr lang="en-GB" sz="2400" dirty="0"/>
              <a:t>(a, start, end)</a:t>
            </a:r>
          </a:p>
          <a:p>
            <a:r>
              <a:rPr lang="en-GB" sz="2400" dirty="0"/>
              <a:t>        </a:t>
            </a:r>
            <a:r>
              <a:rPr lang="en-GB" sz="2400" b="1" dirty="0"/>
              <a:t>quicksort</a:t>
            </a:r>
            <a:r>
              <a:rPr lang="en-GB" sz="2400" dirty="0"/>
              <a:t>(a, start, </a:t>
            </a:r>
            <a:r>
              <a:rPr lang="en-GB" sz="2400" dirty="0"/>
              <a:t>j</a:t>
            </a:r>
            <a:r>
              <a:rPr lang="en-GB" sz="2400" dirty="0" smtClean="0"/>
              <a:t>-1</a:t>
            </a:r>
            <a:r>
              <a:rPr lang="en-GB" sz="2400" dirty="0"/>
              <a:t>)</a:t>
            </a:r>
          </a:p>
          <a:p>
            <a:r>
              <a:rPr lang="en-GB" sz="2400" dirty="0"/>
              <a:t>        </a:t>
            </a:r>
            <a:r>
              <a:rPr lang="en-GB" sz="2400" b="1" dirty="0"/>
              <a:t>quicksort</a:t>
            </a:r>
            <a:r>
              <a:rPr lang="en-GB" sz="2400" dirty="0"/>
              <a:t>(a, </a:t>
            </a:r>
            <a:r>
              <a:rPr lang="en-GB" sz="2400" dirty="0"/>
              <a:t>j</a:t>
            </a:r>
            <a:r>
              <a:rPr lang="en-GB" sz="2400" dirty="0" smtClean="0"/>
              <a:t>+1</a:t>
            </a:r>
            <a:r>
              <a:rPr lang="en-GB" sz="2400" dirty="0"/>
              <a:t>, end)</a:t>
            </a:r>
          </a:p>
          <a:p>
            <a:r>
              <a:rPr lang="en-GB" sz="2400" dirty="0"/>
              <a:t>    }</a:t>
            </a:r>
          </a:p>
          <a:p>
            <a:r>
              <a:rPr lang="en-GB" sz="2400" dirty="0"/>
              <a:t>}</a:t>
            </a:r>
          </a:p>
        </p:txBody>
      </p:sp>
      <p:sp>
        <p:nvSpPr>
          <p:cNvPr id="7" name="Slide Number Placeholder 6"/>
          <p:cNvSpPr>
            <a:spLocks noGrp="1"/>
          </p:cNvSpPr>
          <p:nvPr>
            <p:ph type="sldNum" sz="quarter" idx="15"/>
          </p:nvPr>
        </p:nvSpPr>
        <p:spPr/>
        <p:txBody>
          <a:bodyPr/>
          <a:lstStyle/>
          <a:p>
            <a:fld id="{46B77B13-1077-4559-BB8D-5228CB5F82E1}" type="slidenum">
              <a:rPr lang="en-US" smtClean="0"/>
              <a:pPr/>
              <a:t>14</a:t>
            </a:fld>
            <a:endParaRPr lang="en-US"/>
          </a:p>
        </p:txBody>
      </p:sp>
    </p:spTree>
    <p:extLst>
      <p:ext uri="{BB962C8B-B14F-4D97-AF65-F5344CB8AC3E}">
        <p14:creationId xmlns:p14="http://schemas.microsoft.com/office/powerpoint/2010/main" val="426488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87362"/>
          </a:xfrm>
        </p:spPr>
        <p:txBody>
          <a:bodyPr>
            <a:normAutofit fontScale="90000"/>
          </a:bodyPr>
          <a:lstStyle/>
          <a:p>
            <a:r>
              <a:rPr lang="en-US" sz="3200" b="1" dirty="0" smtClean="0"/>
              <a:t>Quick Sort</a:t>
            </a:r>
            <a:endParaRPr lang="en-US" sz="3200" b="1" dirty="0"/>
          </a:p>
        </p:txBody>
      </p:sp>
      <p:sp>
        <p:nvSpPr>
          <p:cNvPr id="5" name="Rectangle 4"/>
          <p:cNvSpPr/>
          <p:nvPr/>
        </p:nvSpPr>
        <p:spPr>
          <a:xfrm>
            <a:off x="381000" y="1219200"/>
            <a:ext cx="8305800" cy="5355312"/>
          </a:xfrm>
          <a:prstGeom prst="rect">
            <a:avLst/>
          </a:prstGeom>
        </p:spPr>
        <p:txBody>
          <a:bodyPr wrap="square">
            <a:spAutoFit/>
          </a:bodyPr>
          <a:lstStyle/>
          <a:p>
            <a:pPr algn="just"/>
            <a:r>
              <a:rPr lang="en-GB" sz="2400" b="1" dirty="0" smtClean="0">
                <a:solidFill>
                  <a:srgbClr val="000000"/>
                </a:solidFill>
                <a:latin typeface="Arial" panose="020B0604020202020204" pitchFamily="34" charset="0"/>
              </a:rPr>
              <a:t>Quick </a:t>
            </a:r>
            <a:r>
              <a:rPr lang="en-GB" sz="2400" b="1" dirty="0">
                <a:solidFill>
                  <a:srgbClr val="000000"/>
                </a:solidFill>
                <a:latin typeface="Arial" panose="020B0604020202020204" pitchFamily="34" charset="0"/>
              </a:rPr>
              <a:t>Sort </a:t>
            </a:r>
            <a:r>
              <a:rPr lang="en-GB" sz="2400" b="1" dirty="0" smtClean="0">
                <a:solidFill>
                  <a:srgbClr val="000000"/>
                </a:solidFill>
                <a:latin typeface="Arial" panose="020B0604020202020204" pitchFamily="34" charset="0"/>
              </a:rPr>
              <a:t>Algorithm</a:t>
            </a:r>
          </a:p>
          <a:p>
            <a:pPr algn="just"/>
            <a:endParaRPr lang="en-GB" sz="2400" b="1"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GB" dirty="0"/>
              <a:t>Step 1 − Make the </a:t>
            </a:r>
            <a:r>
              <a:rPr lang="en-GB" b="1" dirty="0"/>
              <a:t>right-most</a:t>
            </a:r>
            <a:r>
              <a:rPr lang="en-GB" dirty="0"/>
              <a:t> index value pivot</a:t>
            </a:r>
          </a:p>
          <a:p>
            <a:pPr marL="342900" indent="-342900" algn="just">
              <a:buFont typeface="Wingdings" panose="05000000000000000000" pitchFamily="2" charset="2"/>
              <a:buChar char="v"/>
            </a:pPr>
            <a:r>
              <a:rPr lang="en-GB" dirty="0"/>
              <a:t>Step 2 − partition the array using pivot value</a:t>
            </a:r>
          </a:p>
          <a:p>
            <a:pPr marL="342900" indent="-342900" algn="just">
              <a:buFont typeface="Wingdings" panose="05000000000000000000" pitchFamily="2" charset="2"/>
              <a:buChar char="v"/>
            </a:pPr>
            <a:r>
              <a:rPr lang="en-GB" dirty="0"/>
              <a:t>Step 3 − quicksort left partition recursively</a:t>
            </a:r>
          </a:p>
          <a:p>
            <a:pPr marL="342900" indent="-342900" algn="just">
              <a:buFont typeface="Wingdings" panose="05000000000000000000" pitchFamily="2" charset="2"/>
              <a:buChar char="v"/>
            </a:pPr>
            <a:r>
              <a:rPr lang="en-GB" dirty="0"/>
              <a:t>Step 4 − quicksort right partition </a:t>
            </a:r>
            <a:r>
              <a:rPr lang="en-GB" dirty="0" smtClean="0"/>
              <a:t>recursively</a:t>
            </a:r>
          </a:p>
          <a:p>
            <a:pPr marL="342900" indent="-342900" algn="just">
              <a:buFont typeface="Wingdings" panose="05000000000000000000" pitchFamily="2" charset="2"/>
              <a:buChar char="v"/>
            </a:pPr>
            <a:endParaRPr lang="en-GB" dirty="0"/>
          </a:p>
          <a:p>
            <a:pPr algn="just"/>
            <a:r>
              <a:rPr lang="en-GB" sz="2400" b="1" dirty="0">
                <a:solidFill>
                  <a:srgbClr val="000000"/>
                </a:solidFill>
                <a:latin typeface="Arial" panose="020B0604020202020204" pitchFamily="34" charset="0"/>
              </a:rPr>
              <a:t>Partition (Pivot) Algorithm</a:t>
            </a:r>
          </a:p>
          <a:p>
            <a:pPr marL="342900" indent="-342900" algn="just">
              <a:buFont typeface="Wingdings" panose="05000000000000000000" pitchFamily="2" charset="2"/>
              <a:buChar char="v"/>
            </a:pPr>
            <a:endParaRPr lang="en-GB"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1 − Choose the highest index value has pivot</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2 − Take two variables to point left and right of the list excluding pivot</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3 − left points to the low index</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4 − right points to the high</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5 − while value at left is less than pivot move right</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6 − while value at right is greater than pivot move left</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7 − if both step 5 and step 6 does not match swap left and right</a:t>
            </a:r>
          </a:p>
          <a:p>
            <a:pPr marL="342900" indent="-342900" algn="just">
              <a:buFont typeface="Wingdings" panose="05000000000000000000" pitchFamily="2" charset="2"/>
              <a:buChar char="v"/>
            </a:pPr>
            <a:r>
              <a:rPr lang="en-GB" dirty="0">
                <a:solidFill>
                  <a:srgbClr val="000000"/>
                </a:solidFill>
                <a:latin typeface="Arial" panose="020B0604020202020204" pitchFamily="34" charset="0"/>
              </a:rPr>
              <a:t>Step 8 − if left ≥ right, the point where they met is new pivot</a:t>
            </a:r>
          </a:p>
          <a:p>
            <a:pPr marL="342900" indent="-342900" algn="just">
              <a:buFont typeface="Wingdings" panose="05000000000000000000" pitchFamily="2" charset="2"/>
              <a:buChar char="v"/>
            </a:pPr>
            <a:endParaRPr lang="en-GB"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15</a:t>
            </a:fld>
            <a:endParaRPr lang="en-US"/>
          </a:p>
        </p:txBody>
      </p:sp>
    </p:spTree>
    <p:extLst>
      <p:ext uri="{BB962C8B-B14F-4D97-AF65-F5344CB8AC3E}">
        <p14:creationId xmlns:p14="http://schemas.microsoft.com/office/powerpoint/2010/main" val="2711410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87362"/>
          </a:xfrm>
        </p:spPr>
        <p:txBody>
          <a:bodyPr>
            <a:normAutofit fontScale="90000"/>
          </a:bodyPr>
          <a:lstStyle/>
          <a:p>
            <a:r>
              <a:rPr lang="en-US" sz="3200" b="1" dirty="0" smtClean="0"/>
              <a:t>Quick Sort</a:t>
            </a:r>
            <a:endParaRPr lang="en-US" sz="3200" b="1" dirty="0"/>
          </a:p>
        </p:txBody>
      </p:sp>
      <p:pic>
        <p:nvPicPr>
          <p:cNvPr id="2050" name="Picture 2" descr="https://s3.ap-south-1.amazonaws.com/afteracademy-server-uploads/quick-sort-example-recursion-tree-c74167d4ee973e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7795544" cy="5539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82555"/>
            <a:ext cx="5555577" cy="830997"/>
          </a:xfrm>
          <a:prstGeom prst="rect">
            <a:avLst/>
          </a:prstGeom>
        </p:spPr>
        <p:txBody>
          <a:bodyPr wrap="square">
            <a:spAutoFit/>
          </a:bodyPr>
          <a:lstStyle/>
          <a:p>
            <a:r>
              <a:rPr lang="en-GB" sz="2400" dirty="0" smtClean="0">
                <a:solidFill>
                  <a:srgbClr val="333333"/>
                </a:solidFill>
                <a:latin typeface="PT Serif"/>
              </a:rPr>
              <a:t>Choose </a:t>
            </a:r>
            <a:r>
              <a:rPr lang="en-GB" sz="2400" dirty="0">
                <a:solidFill>
                  <a:srgbClr val="FF0000"/>
                </a:solidFill>
                <a:latin typeface="PT Serif"/>
              </a:rPr>
              <a:t>the end element </a:t>
            </a:r>
            <a:r>
              <a:rPr lang="en-GB" sz="2400" dirty="0">
                <a:solidFill>
                  <a:srgbClr val="333333"/>
                </a:solidFill>
                <a:latin typeface="PT Serif"/>
              </a:rPr>
              <a:t>of the array as a pivot</a:t>
            </a:r>
            <a:endParaRPr lang="en-GB" sz="2400" dirty="0"/>
          </a:p>
        </p:txBody>
      </p:sp>
      <p:sp>
        <p:nvSpPr>
          <p:cNvPr id="5" name="Slide Number Placeholder 4"/>
          <p:cNvSpPr>
            <a:spLocks noGrp="1"/>
          </p:cNvSpPr>
          <p:nvPr>
            <p:ph type="sldNum" sz="quarter" idx="15"/>
          </p:nvPr>
        </p:nvSpPr>
        <p:spPr/>
        <p:txBody>
          <a:bodyPr/>
          <a:lstStyle/>
          <a:p>
            <a:fld id="{46B77B13-1077-4559-BB8D-5228CB5F82E1}" type="slidenum">
              <a:rPr lang="en-US" smtClean="0"/>
              <a:pPr/>
              <a:t>16</a:t>
            </a:fld>
            <a:endParaRPr lang="en-US"/>
          </a:p>
        </p:txBody>
      </p:sp>
    </p:spTree>
    <p:extLst>
      <p:ext uri="{BB962C8B-B14F-4D97-AF65-F5344CB8AC3E}">
        <p14:creationId xmlns:p14="http://schemas.microsoft.com/office/powerpoint/2010/main" val="20472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a:t>Worst-case Partition Analysis</a:t>
            </a:r>
          </a:p>
        </p:txBody>
      </p:sp>
      <p:sp>
        <p:nvSpPr>
          <p:cNvPr id="437251" name="Rectangle 3"/>
          <p:cNvSpPr>
            <a:spLocks noGrp="1" noChangeArrowheads="1"/>
          </p:cNvSpPr>
          <p:nvPr>
            <p:ph type="body" idx="1"/>
          </p:nvPr>
        </p:nvSpPr>
        <p:spPr>
          <a:xfrm>
            <a:off x="2460460" y="1945481"/>
            <a:ext cx="5940425" cy="3221038"/>
          </a:xfrm>
        </p:spPr>
        <p:txBody>
          <a:bodyPr/>
          <a:lstStyle/>
          <a:p>
            <a:pPr>
              <a:lnSpc>
                <a:spcPct val="90000"/>
              </a:lnSpc>
              <a:buFont typeface="Wingdings" panose="05000000000000000000" pitchFamily="2" charset="2"/>
              <a:buNone/>
            </a:pPr>
            <a:r>
              <a:rPr lang="en-US" altLang="en-US" sz="2400" dirty="0">
                <a:solidFill>
                  <a:srgbClr val="CC3300"/>
                </a:solidFill>
              </a:rPr>
              <a:t>    Running time for worst-case partitions at each recursive level:</a:t>
            </a:r>
            <a:r>
              <a:rPr lang="en-US" altLang="en-US" sz="2400" dirty="0"/>
              <a:t> </a:t>
            </a:r>
          </a:p>
          <a:p>
            <a:pPr>
              <a:lnSpc>
                <a:spcPct val="90000"/>
              </a:lnSpc>
              <a:buFont typeface="Wingdings" panose="05000000000000000000" pitchFamily="2" charset="2"/>
              <a:buNone/>
            </a:pPr>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 = </a:t>
            </a:r>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 – 1) + </a:t>
            </a:r>
            <a:r>
              <a:rPr lang="en-US" altLang="en-US" sz="2400" i="1" dirty="0">
                <a:solidFill>
                  <a:schemeClr val="tx2"/>
                </a:solidFill>
              </a:rPr>
              <a:t>T</a:t>
            </a:r>
            <a:r>
              <a:rPr lang="en-US" altLang="en-US" sz="2400" dirty="0">
                <a:solidFill>
                  <a:schemeClr val="tx2"/>
                </a:solidFill>
              </a:rPr>
              <a:t>(0) + </a:t>
            </a:r>
            <a:r>
              <a:rPr lang="en-US" altLang="en-US" sz="2400" dirty="0" err="1">
                <a:solidFill>
                  <a:schemeClr val="tx2"/>
                </a:solidFill>
              </a:rPr>
              <a:t>PartitionTime</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a:t>
            </a:r>
          </a:p>
          <a:p>
            <a:pPr>
              <a:lnSpc>
                <a:spcPct val="90000"/>
              </a:lnSpc>
              <a:buFont typeface="Wingdings" panose="05000000000000000000" pitchFamily="2" charset="2"/>
              <a:buNone/>
            </a:pPr>
            <a:r>
              <a:rPr lang="en-US" altLang="en-US" sz="2400" dirty="0">
                <a:solidFill>
                  <a:schemeClr val="tx2"/>
                </a:solidFill>
              </a:rPr>
              <a:t>         = </a:t>
            </a:r>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 </a:t>
            </a:r>
            <a:r>
              <a:rPr lang="en-US" altLang="en-US" sz="2400" dirty="0">
                <a:solidFill>
                  <a:schemeClr val="tx2"/>
                </a:solidFill>
              </a:rPr>
              <a:t>– 1) + </a:t>
            </a:r>
            <a:r>
              <a:rPr lang="en-US" altLang="en-US" sz="2400" dirty="0">
                <a:solidFill>
                  <a:schemeClr val="tx2"/>
                </a:solidFill>
                <a:sym typeface="Symbol" panose="05050102010706020507" pitchFamily="18" charset="2"/>
              </a:rPr>
              <a:t>(</a:t>
            </a:r>
            <a:r>
              <a:rPr lang="en-US" altLang="en-US" sz="2400" i="1" dirty="0">
                <a:solidFill>
                  <a:schemeClr val="tx2"/>
                </a:solidFill>
                <a:sym typeface="Symbol" panose="05050102010706020507" pitchFamily="18" charset="2"/>
              </a:rPr>
              <a:t>n</a:t>
            </a:r>
            <a:r>
              <a:rPr lang="en-US" altLang="en-US" sz="2400" dirty="0">
                <a:solidFill>
                  <a:schemeClr val="tx2"/>
                </a:solidFill>
                <a:sym typeface="Symbol" panose="05050102010706020507" pitchFamily="18" charset="2"/>
              </a:rPr>
              <a:t>)</a:t>
            </a:r>
          </a:p>
          <a:p>
            <a:pPr>
              <a:lnSpc>
                <a:spcPct val="90000"/>
              </a:lnSpc>
              <a:buFont typeface="Wingdings" panose="05000000000000000000" pitchFamily="2" charset="2"/>
              <a:buNone/>
            </a:pPr>
            <a:r>
              <a:rPr lang="en-US" altLang="en-US" sz="2400" dirty="0">
                <a:solidFill>
                  <a:schemeClr val="tx2"/>
                </a:solidFill>
                <a:sym typeface="Symbol" panose="05050102010706020507" pitchFamily="18" charset="2"/>
              </a:rPr>
              <a:t>         </a:t>
            </a:r>
            <a:r>
              <a:rPr lang="en-US" altLang="en-US" sz="2400" dirty="0">
                <a:solidFill>
                  <a:schemeClr val="tx2"/>
                </a:solidFill>
              </a:rPr>
              <a:t>= </a:t>
            </a:r>
            <a:r>
              <a:rPr lang="en-US" altLang="en-US" sz="2400" dirty="0">
                <a:solidFill>
                  <a:schemeClr val="tx2"/>
                </a:solidFill>
                <a:sym typeface="Symbol" panose="05050102010706020507" pitchFamily="18" charset="2"/>
              </a:rPr>
              <a:t></a:t>
            </a:r>
            <a:r>
              <a:rPr lang="en-US" altLang="en-US" sz="2000" i="1" baseline="-25000" dirty="0">
                <a:solidFill>
                  <a:schemeClr val="tx2"/>
                </a:solidFill>
                <a:sym typeface="Symbol" panose="05050102010706020507" pitchFamily="18" charset="2"/>
              </a:rPr>
              <a:t>k</a:t>
            </a:r>
            <a:r>
              <a:rPr lang="en-US" altLang="en-US" sz="2000" baseline="-25000" dirty="0">
                <a:solidFill>
                  <a:schemeClr val="tx2"/>
                </a:solidFill>
                <a:sym typeface="Symbol" panose="05050102010706020507" pitchFamily="18" charset="2"/>
              </a:rPr>
              <a:t>=1 to </a:t>
            </a:r>
            <a:r>
              <a:rPr lang="en-US" altLang="en-US" sz="2000" i="1" baseline="-25000" dirty="0">
                <a:solidFill>
                  <a:schemeClr val="tx2"/>
                </a:solidFill>
                <a:sym typeface="Symbol" panose="05050102010706020507" pitchFamily="18" charset="2"/>
              </a:rPr>
              <a:t>n</a:t>
            </a:r>
            <a:r>
              <a:rPr lang="en-US" altLang="en-US" sz="2400" dirty="0">
                <a:solidFill>
                  <a:schemeClr val="tx2"/>
                </a:solidFill>
                <a:sym typeface="Symbol" panose="05050102010706020507" pitchFamily="18" charset="2"/>
              </a:rPr>
              <a:t></a:t>
            </a:r>
            <a:r>
              <a:rPr lang="en-US" altLang="en-US" sz="2400" dirty="0">
                <a:solidFill>
                  <a:schemeClr val="tx2"/>
                </a:solidFill>
              </a:rPr>
              <a:t>(</a:t>
            </a:r>
            <a:r>
              <a:rPr lang="en-US" altLang="en-US" sz="2400" i="1" dirty="0">
                <a:solidFill>
                  <a:schemeClr val="tx2"/>
                </a:solidFill>
              </a:rPr>
              <a:t>k</a:t>
            </a:r>
            <a:r>
              <a:rPr lang="en-US" altLang="en-US" sz="2400" dirty="0">
                <a:solidFill>
                  <a:schemeClr val="tx2"/>
                </a:solidFill>
              </a:rPr>
              <a:t>)</a:t>
            </a:r>
            <a:endParaRPr lang="en-US" altLang="en-US" sz="2400" dirty="0">
              <a:solidFill>
                <a:schemeClr val="tx2"/>
              </a:solidFill>
              <a:sym typeface="Symbol" panose="05050102010706020507" pitchFamily="18" charset="2"/>
            </a:endParaRPr>
          </a:p>
          <a:p>
            <a:pPr>
              <a:lnSpc>
                <a:spcPct val="90000"/>
              </a:lnSpc>
              <a:buFont typeface="Wingdings" panose="05000000000000000000" pitchFamily="2" charset="2"/>
              <a:buNone/>
            </a:pPr>
            <a:r>
              <a:rPr lang="en-US" altLang="en-US" sz="2400" dirty="0">
                <a:solidFill>
                  <a:schemeClr val="tx2"/>
                </a:solidFill>
                <a:sym typeface="Symbol" panose="05050102010706020507" pitchFamily="18" charset="2"/>
              </a:rPr>
              <a:t>         </a:t>
            </a:r>
            <a:r>
              <a:rPr lang="en-US" altLang="en-US" sz="2400" dirty="0">
                <a:solidFill>
                  <a:schemeClr val="tx2"/>
                </a:solidFill>
              </a:rPr>
              <a:t>= </a:t>
            </a:r>
            <a:r>
              <a:rPr lang="en-US" altLang="en-US" sz="2400" dirty="0">
                <a:solidFill>
                  <a:schemeClr val="tx2"/>
                </a:solidFill>
                <a:sym typeface="Symbol" panose="05050102010706020507" pitchFamily="18" charset="2"/>
              </a:rPr>
              <a:t></a:t>
            </a:r>
            <a:r>
              <a:rPr lang="en-US" altLang="en-US" sz="2400" dirty="0">
                <a:solidFill>
                  <a:schemeClr val="tx2"/>
                </a:solidFill>
              </a:rPr>
              <a:t>(</a:t>
            </a:r>
            <a:r>
              <a:rPr lang="en-US" altLang="en-US" sz="2400" dirty="0">
                <a:solidFill>
                  <a:schemeClr val="tx2"/>
                </a:solidFill>
                <a:sym typeface="Symbol" panose="05050102010706020507" pitchFamily="18" charset="2"/>
              </a:rPr>
              <a:t></a:t>
            </a:r>
            <a:r>
              <a:rPr lang="en-US" altLang="en-US" sz="2000" i="1" baseline="-25000" dirty="0">
                <a:solidFill>
                  <a:schemeClr val="tx2"/>
                </a:solidFill>
                <a:sym typeface="Symbol" panose="05050102010706020507" pitchFamily="18" charset="2"/>
              </a:rPr>
              <a:t>k</a:t>
            </a:r>
            <a:r>
              <a:rPr lang="en-US" altLang="en-US" sz="2000" baseline="-25000" dirty="0">
                <a:solidFill>
                  <a:schemeClr val="tx2"/>
                </a:solidFill>
                <a:sym typeface="Symbol" panose="05050102010706020507" pitchFamily="18" charset="2"/>
              </a:rPr>
              <a:t>=1 to </a:t>
            </a:r>
            <a:r>
              <a:rPr lang="en-US" altLang="en-US" sz="2000" i="1" baseline="-25000" dirty="0">
                <a:solidFill>
                  <a:schemeClr val="tx2"/>
                </a:solidFill>
                <a:sym typeface="Symbol" panose="05050102010706020507" pitchFamily="18" charset="2"/>
              </a:rPr>
              <a:t>n</a:t>
            </a:r>
            <a:r>
              <a:rPr lang="en-US" altLang="en-US" sz="2400" dirty="0">
                <a:solidFill>
                  <a:schemeClr val="tx2"/>
                </a:solidFill>
                <a:sym typeface="Symbol" panose="05050102010706020507" pitchFamily="18" charset="2"/>
              </a:rPr>
              <a:t> </a:t>
            </a:r>
            <a:r>
              <a:rPr lang="en-US" altLang="en-US" sz="2400" i="1" dirty="0">
                <a:solidFill>
                  <a:schemeClr val="tx2"/>
                </a:solidFill>
              </a:rPr>
              <a:t>k </a:t>
            </a:r>
            <a:r>
              <a:rPr lang="en-US" altLang="en-US" sz="2400" dirty="0">
                <a:solidFill>
                  <a:schemeClr val="tx2"/>
                </a:solidFill>
              </a:rPr>
              <a:t>)</a:t>
            </a:r>
          </a:p>
          <a:p>
            <a:pPr>
              <a:lnSpc>
                <a:spcPct val="90000"/>
              </a:lnSpc>
              <a:buFont typeface="Wingdings" panose="05000000000000000000" pitchFamily="2" charset="2"/>
              <a:buNone/>
            </a:pPr>
            <a:r>
              <a:rPr lang="en-US" altLang="en-US" sz="2400" dirty="0">
                <a:solidFill>
                  <a:schemeClr val="tx2"/>
                </a:solidFill>
              </a:rPr>
              <a:t>         = </a:t>
            </a:r>
            <a:r>
              <a:rPr lang="en-US" altLang="en-US" sz="2400" dirty="0">
                <a:solidFill>
                  <a:srgbClr val="CC3300"/>
                </a:solidFill>
                <a:sym typeface="Symbol" panose="05050102010706020507" pitchFamily="18" charset="2"/>
              </a:rPr>
              <a:t></a:t>
            </a:r>
            <a:r>
              <a:rPr lang="en-US" altLang="en-US" sz="2400" dirty="0">
                <a:solidFill>
                  <a:srgbClr val="CC3300"/>
                </a:solidFill>
              </a:rPr>
              <a:t>(</a:t>
            </a:r>
            <a:r>
              <a:rPr lang="en-US" altLang="en-US" sz="2400" i="1" dirty="0">
                <a:solidFill>
                  <a:srgbClr val="CC3300"/>
                </a:solidFill>
              </a:rPr>
              <a:t>n</a:t>
            </a:r>
            <a:r>
              <a:rPr lang="en-US" altLang="en-US" sz="2400" i="1" baseline="30000" dirty="0">
                <a:solidFill>
                  <a:srgbClr val="CC3300"/>
                </a:solidFill>
              </a:rPr>
              <a:t>2</a:t>
            </a:r>
            <a:r>
              <a:rPr lang="en-US" altLang="en-US" sz="2400" dirty="0">
                <a:solidFill>
                  <a:srgbClr val="CC3300"/>
                </a:solidFill>
              </a:rPr>
              <a:t>)</a:t>
            </a:r>
            <a:endParaRPr lang="en-US" altLang="en-US" sz="2400" dirty="0">
              <a:solidFill>
                <a:srgbClr val="CC3300"/>
              </a:solidFill>
              <a:sym typeface="Symbol" panose="05050102010706020507" pitchFamily="18" charset="2"/>
            </a:endParaRPr>
          </a:p>
          <a:p>
            <a:pPr>
              <a:lnSpc>
                <a:spcPct val="90000"/>
              </a:lnSpc>
              <a:buFont typeface="Wingdings" panose="05000000000000000000" pitchFamily="2" charset="2"/>
              <a:buNone/>
            </a:pPr>
            <a:r>
              <a:rPr lang="en-US" altLang="en-US" sz="2400" dirty="0">
                <a:sym typeface="Symbol" panose="05050102010706020507" pitchFamily="18" charset="2"/>
              </a:rPr>
              <a:t> </a:t>
            </a:r>
          </a:p>
        </p:txBody>
      </p:sp>
      <p:sp>
        <p:nvSpPr>
          <p:cNvPr id="437252" name="Text Box 4"/>
          <p:cNvSpPr txBox="1">
            <a:spLocks noChangeArrowheads="1"/>
          </p:cNvSpPr>
          <p:nvPr/>
        </p:nvSpPr>
        <p:spPr bwMode="auto">
          <a:xfrm>
            <a:off x="1246188" y="14192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n</a:t>
            </a:r>
          </a:p>
        </p:txBody>
      </p:sp>
      <p:sp>
        <p:nvSpPr>
          <p:cNvPr id="437253" name="Line 5"/>
          <p:cNvSpPr>
            <a:spLocks noChangeShapeType="1"/>
          </p:cNvSpPr>
          <p:nvPr/>
        </p:nvSpPr>
        <p:spPr bwMode="auto">
          <a:xfrm>
            <a:off x="1417638" y="1841500"/>
            <a:ext cx="0" cy="5175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56" name="Text Box 8"/>
          <p:cNvSpPr txBox="1">
            <a:spLocks noChangeArrowheads="1"/>
          </p:cNvSpPr>
          <p:nvPr/>
        </p:nvSpPr>
        <p:spPr bwMode="auto">
          <a:xfrm>
            <a:off x="1066800" y="2338388"/>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n – </a:t>
            </a:r>
            <a:r>
              <a:rPr lang="en-US" altLang="en-US" sz="2000"/>
              <a:t>1 </a:t>
            </a:r>
            <a:endParaRPr lang="en-US" altLang="en-US" sz="2000" i="1"/>
          </a:p>
        </p:txBody>
      </p:sp>
      <p:sp>
        <p:nvSpPr>
          <p:cNvPr id="437258" name="Line 10"/>
          <p:cNvSpPr>
            <a:spLocks noChangeShapeType="1"/>
          </p:cNvSpPr>
          <p:nvPr/>
        </p:nvSpPr>
        <p:spPr bwMode="auto">
          <a:xfrm>
            <a:off x="1438275" y="2735263"/>
            <a:ext cx="0" cy="5175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59" name="Text Box 11"/>
          <p:cNvSpPr txBox="1">
            <a:spLocks noChangeArrowheads="1"/>
          </p:cNvSpPr>
          <p:nvPr/>
        </p:nvSpPr>
        <p:spPr bwMode="auto">
          <a:xfrm>
            <a:off x="1087438" y="323215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n – </a:t>
            </a:r>
            <a:r>
              <a:rPr lang="en-US" altLang="en-US" sz="2000"/>
              <a:t>2 </a:t>
            </a:r>
            <a:endParaRPr lang="en-US" altLang="en-US" sz="2000" i="1"/>
          </a:p>
        </p:txBody>
      </p:sp>
      <p:sp>
        <p:nvSpPr>
          <p:cNvPr id="437260" name="Line 12"/>
          <p:cNvSpPr>
            <a:spLocks noChangeShapeType="1"/>
          </p:cNvSpPr>
          <p:nvPr/>
        </p:nvSpPr>
        <p:spPr bwMode="auto">
          <a:xfrm>
            <a:off x="1425575" y="3571875"/>
            <a:ext cx="0" cy="5175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61" name="Text Box 13"/>
          <p:cNvSpPr txBox="1">
            <a:spLocks noChangeArrowheads="1"/>
          </p:cNvSpPr>
          <p:nvPr/>
        </p:nvSpPr>
        <p:spPr bwMode="auto">
          <a:xfrm>
            <a:off x="1074738" y="4068763"/>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n – </a:t>
            </a:r>
            <a:r>
              <a:rPr lang="en-US" altLang="en-US" sz="2000"/>
              <a:t>3 </a:t>
            </a:r>
            <a:endParaRPr lang="en-US" altLang="en-US" sz="2000" i="1"/>
          </a:p>
        </p:txBody>
      </p:sp>
      <p:sp>
        <p:nvSpPr>
          <p:cNvPr id="437262" name="Line 14"/>
          <p:cNvSpPr>
            <a:spLocks noChangeShapeType="1"/>
          </p:cNvSpPr>
          <p:nvPr/>
        </p:nvSpPr>
        <p:spPr bwMode="auto">
          <a:xfrm flipH="1">
            <a:off x="1444625" y="4452938"/>
            <a:ext cx="0" cy="5715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63" name="Text Box 15"/>
          <p:cNvSpPr txBox="1">
            <a:spLocks noChangeArrowheads="1"/>
          </p:cNvSpPr>
          <p:nvPr/>
        </p:nvSpPr>
        <p:spPr bwMode="auto">
          <a:xfrm>
            <a:off x="1108075" y="5029200"/>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   </a:t>
            </a:r>
            <a:r>
              <a:rPr lang="en-US" altLang="en-US" sz="2000"/>
              <a:t>2 </a:t>
            </a:r>
            <a:endParaRPr lang="en-US" altLang="en-US" sz="2000" i="1"/>
          </a:p>
        </p:txBody>
      </p:sp>
      <p:sp>
        <p:nvSpPr>
          <p:cNvPr id="437264" name="Line 16"/>
          <p:cNvSpPr>
            <a:spLocks noChangeShapeType="1"/>
          </p:cNvSpPr>
          <p:nvPr/>
        </p:nvSpPr>
        <p:spPr bwMode="auto">
          <a:xfrm>
            <a:off x="1450975" y="5427663"/>
            <a:ext cx="0" cy="5175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65" name="Text Box 17"/>
          <p:cNvSpPr txBox="1">
            <a:spLocks noChangeArrowheads="1"/>
          </p:cNvSpPr>
          <p:nvPr/>
        </p:nvSpPr>
        <p:spPr bwMode="auto">
          <a:xfrm>
            <a:off x="1312863" y="5899150"/>
            <a:ext cx="37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1 </a:t>
            </a:r>
            <a:endParaRPr lang="en-US" altLang="en-US" sz="2000" i="1"/>
          </a:p>
        </p:txBody>
      </p:sp>
      <p:sp>
        <p:nvSpPr>
          <p:cNvPr id="437266" name="AutoShape 18"/>
          <p:cNvSpPr>
            <a:spLocks/>
          </p:cNvSpPr>
          <p:nvPr/>
        </p:nvSpPr>
        <p:spPr bwMode="auto">
          <a:xfrm>
            <a:off x="530225" y="1670050"/>
            <a:ext cx="317500" cy="4398963"/>
          </a:xfrm>
          <a:prstGeom prst="leftBrace">
            <a:avLst>
              <a:gd name="adj1" fmla="val 115458"/>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7267" name="Text Box 19"/>
          <p:cNvSpPr txBox="1">
            <a:spLocks noChangeArrowheads="1"/>
          </p:cNvSpPr>
          <p:nvPr/>
        </p:nvSpPr>
        <p:spPr bwMode="auto">
          <a:xfrm>
            <a:off x="93663" y="3556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n</a:t>
            </a:r>
          </a:p>
        </p:txBody>
      </p:sp>
      <p:sp>
        <p:nvSpPr>
          <p:cNvPr id="437269" name="Text Box 21"/>
          <p:cNvSpPr txBox="1">
            <a:spLocks noChangeArrowheads="1"/>
          </p:cNvSpPr>
          <p:nvPr/>
        </p:nvSpPr>
        <p:spPr bwMode="auto">
          <a:xfrm>
            <a:off x="218281" y="85725"/>
            <a:ext cx="73255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solidFill>
                  <a:srgbClr val="CC3300"/>
                </a:solidFill>
              </a:rPr>
              <a:t>Recursion tree </a:t>
            </a:r>
            <a:r>
              <a:rPr lang="en-US" altLang="en-US" sz="2800" dirty="0" smtClean="0">
                <a:solidFill>
                  <a:srgbClr val="CC3300"/>
                </a:solidFill>
              </a:rPr>
              <a:t>for worst-case </a:t>
            </a:r>
            <a:r>
              <a:rPr lang="en-US" altLang="en-US" sz="2800" dirty="0">
                <a:solidFill>
                  <a:srgbClr val="CC3300"/>
                </a:solidFill>
              </a:rPr>
              <a:t>partition</a:t>
            </a:r>
          </a:p>
        </p:txBody>
      </p:sp>
      <p:sp>
        <p:nvSpPr>
          <p:cNvPr id="2" name="Slide Number Placeholder 1"/>
          <p:cNvSpPr>
            <a:spLocks noGrp="1"/>
          </p:cNvSpPr>
          <p:nvPr>
            <p:ph type="sldNum" sz="quarter" idx="15"/>
          </p:nvPr>
        </p:nvSpPr>
        <p:spPr/>
        <p:txBody>
          <a:bodyPr/>
          <a:lstStyle/>
          <a:p>
            <a:fld id="{46B77B13-1077-4559-BB8D-5228CB5F82E1}" type="slidenum">
              <a:rPr lang="en-US" smtClean="0"/>
              <a:pPr/>
              <a:t>17</a:t>
            </a:fld>
            <a:endParaRPr lang="en-US"/>
          </a:p>
        </p:txBody>
      </p:sp>
    </p:spTree>
    <p:extLst>
      <p:ext uri="{BB962C8B-B14F-4D97-AF65-F5344CB8AC3E}">
        <p14:creationId xmlns:p14="http://schemas.microsoft.com/office/powerpoint/2010/main" val="331599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57200" y="274638"/>
            <a:ext cx="7467600" cy="639762"/>
          </a:xfrm>
        </p:spPr>
        <p:txBody>
          <a:bodyPr/>
          <a:lstStyle/>
          <a:p>
            <a:r>
              <a:rPr lang="en-US" altLang="en-US" dirty="0"/>
              <a:t>Best-case Partitioning</a:t>
            </a:r>
          </a:p>
        </p:txBody>
      </p:sp>
      <p:sp>
        <p:nvSpPr>
          <p:cNvPr id="438275" name="Rectangle 3"/>
          <p:cNvSpPr>
            <a:spLocks noGrp="1" noChangeArrowheads="1"/>
          </p:cNvSpPr>
          <p:nvPr>
            <p:ph type="body" idx="1"/>
          </p:nvPr>
        </p:nvSpPr>
        <p:spPr>
          <a:xfrm>
            <a:off x="304800" y="1600200"/>
            <a:ext cx="8458200" cy="5049837"/>
          </a:xfrm>
        </p:spPr>
        <p:txBody>
          <a:bodyPr/>
          <a:lstStyle/>
          <a:p>
            <a:r>
              <a:rPr lang="en-US" altLang="en-US" dirty="0"/>
              <a:t>Size of each </a:t>
            </a:r>
            <a:r>
              <a:rPr lang="en-US" altLang="en-US" dirty="0" err="1"/>
              <a:t>subproblem</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/2.</a:t>
            </a:r>
          </a:p>
          <a:p>
            <a:pPr lvl="1"/>
            <a:r>
              <a:rPr lang="en-US" altLang="en-US" dirty="0"/>
              <a:t>One of the </a:t>
            </a:r>
            <a:r>
              <a:rPr lang="en-US" altLang="en-US" dirty="0" err="1"/>
              <a:t>subproblems</a:t>
            </a:r>
            <a:r>
              <a:rPr lang="en-US" altLang="en-US" dirty="0"/>
              <a:t> is of size </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/2</a:t>
            </a:r>
          </a:p>
          <a:p>
            <a:pPr lvl="1"/>
            <a:r>
              <a:rPr lang="en-US" altLang="en-US" dirty="0">
                <a:sym typeface="Symbol" panose="05050102010706020507" pitchFamily="18" charset="2"/>
              </a:rPr>
              <a:t>The other is of size </a:t>
            </a:r>
            <a:r>
              <a:rPr lang="en-US" altLang="en-US" i="1" dirty="0">
                <a:sym typeface="Symbol" panose="05050102010706020507" pitchFamily="18" charset="2"/>
              </a:rPr>
              <a:t>n</a:t>
            </a:r>
            <a:r>
              <a:rPr lang="en-US" altLang="en-US" dirty="0">
                <a:sym typeface="Symbol" panose="05050102010706020507" pitchFamily="18" charset="2"/>
              </a:rPr>
              <a:t>/2 1. </a:t>
            </a:r>
            <a:endParaRPr lang="en-US" altLang="en-US" dirty="0" smtClean="0">
              <a:sym typeface="Symbol" panose="05050102010706020507" pitchFamily="18" charset="2"/>
            </a:endParaRPr>
          </a:p>
          <a:p>
            <a:pPr lvl="1"/>
            <a:endParaRPr lang="en-US" altLang="en-US" dirty="0">
              <a:sym typeface="Symbol" panose="05050102010706020507" pitchFamily="18" charset="2"/>
            </a:endParaRPr>
          </a:p>
          <a:p>
            <a:r>
              <a:rPr lang="en-US" altLang="en-US" dirty="0"/>
              <a:t>Recurrence for running time</a:t>
            </a:r>
          </a:p>
          <a:p>
            <a:pPr lvl="1"/>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 </a:t>
            </a:r>
            <a:r>
              <a:rPr lang="en-US" altLang="en-US" sz="2400" dirty="0">
                <a:solidFill>
                  <a:schemeClr val="tx2"/>
                </a:solidFill>
                <a:sym typeface="Symbol" panose="05050102010706020507" pitchFamily="18" charset="2"/>
              </a:rPr>
              <a:t></a:t>
            </a:r>
            <a:r>
              <a:rPr lang="en-US" altLang="en-US" sz="2400" dirty="0">
                <a:solidFill>
                  <a:schemeClr val="tx2"/>
                </a:solidFill>
              </a:rPr>
              <a:t> 2</a:t>
            </a:r>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/2) + </a:t>
            </a:r>
            <a:r>
              <a:rPr lang="en-US" altLang="en-US" sz="2400" dirty="0" err="1">
                <a:solidFill>
                  <a:schemeClr val="tx2"/>
                </a:solidFill>
              </a:rPr>
              <a:t>PartitionTime</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a:t>
            </a:r>
            <a:endParaRPr lang="en-US" altLang="en-US" sz="2000" dirty="0">
              <a:solidFill>
                <a:schemeClr val="tx2"/>
              </a:solidFill>
            </a:endParaRPr>
          </a:p>
          <a:p>
            <a:pPr lvl="1">
              <a:buFontTx/>
              <a:buNone/>
            </a:pPr>
            <a:r>
              <a:rPr lang="en-US" altLang="en-US" sz="2400" dirty="0">
                <a:solidFill>
                  <a:schemeClr val="tx2"/>
                </a:solidFill>
              </a:rPr>
              <a:t>            = 2</a:t>
            </a:r>
            <a:r>
              <a:rPr lang="en-US" altLang="en-US" sz="2400" i="1" dirty="0">
                <a:solidFill>
                  <a:schemeClr val="tx2"/>
                </a:solidFill>
              </a:rPr>
              <a:t>T</a:t>
            </a:r>
            <a:r>
              <a:rPr lang="en-US" altLang="en-US" sz="2400" dirty="0">
                <a:solidFill>
                  <a:schemeClr val="tx2"/>
                </a:solidFill>
              </a:rPr>
              <a:t>(</a:t>
            </a:r>
            <a:r>
              <a:rPr lang="en-US" altLang="en-US" sz="2400" i="1" dirty="0">
                <a:solidFill>
                  <a:schemeClr val="tx2"/>
                </a:solidFill>
              </a:rPr>
              <a:t>n</a:t>
            </a:r>
            <a:r>
              <a:rPr lang="en-US" altLang="en-US" sz="2400" dirty="0">
                <a:solidFill>
                  <a:schemeClr val="tx2"/>
                </a:solidFill>
              </a:rPr>
              <a:t>/2) + </a:t>
            </a:r>
            <a:r>
              <a:rPr lang="en-US" altLang="en-US" sz="2400" dirty="0">
                <a:solidFill>
                  <a:schemeClr val="tx2"/>
                </a:solidFill>
                <a:sym typeface="Symbol" panose="05050102010706020507" pitchFamily="18" charset="2"/>
              </a:rPr>
              <a:t>(</a:t>
            </a:r>
            <a:r>
              <a:rPr lang="en-US" altLang="en-US" sz="2400" i="1" dirty="0">
                <a:solidFill>
                  <a:schemeClr val="tx2"/>
                </a:solidFill>
                <a:sym typeface="Symbol" panose="05050102010706020507" pitchFamily="18" charset="2"/>
              </a:rPr>
              <a:t>n</a:t>
            </a:r>
            <a:r>
              <a:rPr lang="en-US" altLang="en-US" sz="2400" dirty="0">
                <a:solidFill>
                  <a:schemeClr val="tx2"/>
                </a:solidFill>
                <a:sym typeface="Symbol" panose="05050102010706020507" pitchFamily="18" charset="2"/>
              </a:rPr>
              <a:t>)</a:t>
            </a:r>
          </a:p>
          <a:p>
            <a:r>
              <a:rPr lang="en-US" altLang="en-US" sz="2800" dirty="0">
                <a:sym typeface="Symbol" panose="05050102010706020507" pitchFamily="18" charset="2"/>
              </a:rPr>
              <a:t> </a:t>
            </a:r>
            <a:r>
              <a:rPr lang="en-US" altLang="en-US" sz="2800" b="1" i="1" dirty="0">
                <a:solidFill>
                  <a:srgbClr val="CC3300"/>
                </a:solidFill>
                <a:sym typeface="Symbol" panose="05050102010706020507" pitchFamily="18" charset="2"/>
              </a:rPr>
              <a:t>T</a:t>
            </a:r>
            <a:r>
              <a:rPr lang="en-US" altLang="en-US" sz="2800" b="1" dirty="0">
                <a:solidFill>
                  <a:srgbClr val="CC3300"/>
                </a:solidFill>
                <a:sym typeface="Symbol" panose="05050102010706020507" pitchFamily="18" charset="2"/>
              </a:rPr>
              <a:t>(</a:t>
            </a:r>
            <a:r>
              <a:rPr lang="en-US" altLang="en-US" sz="2800" b="1" i="1" dirty="0">
                <a:solidFill>
                  <a:srgbClr val="CC3300"/>
                </a:solidFill>
                <a:sym typeface="Symbol" panose="05050102010706020507" pitchFamily="18" charset="2"/>
              </a:rPr>
              <a:t>n</a:t>
            </a:r>
            <a:r>
              <a:rPr lang="en-US" altLang="en-US" sz="2800" b="1" dirty="0">
                <a:solidFill>
                  <a:srgbClr val="CC3300"/>
                </a:solidFill>
                <a:sym typeface="Symbol" panose="05050102010706020507" pitchFamily="18" charset="2"/>
              </a:rPr>
              <a:t>) = (</a:t>
            </a:r>
            <a:r>
              <a:rPr lang="en-US" altLang="en-US" sz="2800" b="1" i="1" dirty="0">
                <a:solidFill>
                  <a:srgbClr val="CC3300"/>
                </a:solidFill>
                <a:sym typeface="Symbol" panose="05050102010706020507" pitchFamily="18" charset="2"/>
              </a:rPr>
              <a:t>n </a:t>
            </a:r>
            <a:r>
              <a:rPr lang="en-US" altLang="en-US" sz="2800" b="1" dirty="0" err="1">
                <a:solidFill>
                  <a:srgbClr val="CC3300"/>
                </a:solidFill>
                <a:sym typeface="Symbol" panose="05050102010706020507" pitchFamily="18" charset="2"/>
              </a:rPr>
              <a:t>lg</a:t>
            </a:r>
            <a:r>
              <a:rPr lang="en-US" altLang="en-US" sz="2800" b="1" dirty="0">
                <a:solidFill>
                  <a:srgbClr val="CC3300"/>
                </a:solidFill>
                <a:sym typeface="Symbol" panose="05050102010706020507" pitchFamily="18" charset="2"/>
              </a:rPr>
              <a:t> </a:t>
            </a:r>
            <a:r>
              <a:rPr lang="en-US" altLang="en-US" sz="2800" b="1" i="1" dirty="0">
                <a:solidFill>
                  <a:srgbClr val="CC3300"/>
                </a:solidFill>
                <a:sym typeface="Symbol" panose="05050102010706020507" pitchFamily="18" charset="2"/>
              </a:rPr>
              <a:t>n</a:t>
            </a:r>
            <a:r>
              <a:rPr lang="en-US" altLang="en-US" sz="2800" b="1" dirty="0">
                <a:solidFill>
                  <a:srgbClr val="CC3300"/>
                </a:solidFill>
                <a:sym typeface="Symbol" panose="05050102010706020507" pitchFamily="18" charset="2"/>
              </a:rPr>
              <a:t>)</a:t>
            </a:r>
          </a:p>
          <a:p>
            <a:pPr lvl="1"/>
            <a:endParaRPr lang="en-US" altLang="en-US" sz="2400" b="1" dirty="0">
              <a:sym typeface="Symbol" panose="05050102010706020507" pitchFamily="18" charset="2"/>
            </a:endParaRPr>
          </a:p>
        </p:txBody>
      </p:sp>
      <p:sp>
        <p:nvSpPr>
          <p:cNvPr id="2" name="Slide Number Placeholder 1"/>
          <p:cNvSpPr>
            <a:spLocks noGrp="1"/>
          </p:cNvSpPr>
          <p:nvPr>
            <p:ph type="sldNum" sz="quarter" idx="15"/>
          </p:nvPr>
        </p:nvSpPr>
        <p:spPr/>
        <p:txBody>
          <a:bodyPr/>
          <a:lstStyle/>
          <a:p>
            <a:fld id="{46B77B13-1077-4559-BB8D-5228CB5F82E1}" type="slidenum">
              <a:rPr lang="en-US" smtClean="0"/>
              <a:pPr/>
              <a:t>18</a:t>
            </a:fld>
            <a:endParaRPr lang="en-US"/>
          </a:p>
        </p:txBody>
      </p:sp>
    </p:spTree>
    <p:extLst>
      <p:ext uri="{BB962C8B-B14F-4D97-AF65-F5344CB8AC3E}">
        <p14:creationId xmlns:p14="http://schemas.microsoft.com/office/powerpoint/2010/main" val="3757560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dirty="0"/>
              <a:t>Recursion Tree for Best-case Partition</a:t>
            </a:r>
          </a:p>
        </p:txBody>
      </p:sp>
      <p:grpSp>
        <p:nvGrpSpPr>
          <p:cNvPr id="439311" name="Group 15"/>
          <p:cNvGrpSpPr>
            <a:grpSpLocks/>
          </p:cNvGrpSpPr>
          <p:nvPr/>
        </p:nvGrpSpPr>
        <p:grpSpPr bwMode="auto">
          <a:xfrm>
            <a:off x="1001713" y="1268413"/>
            <a:ext cx="3432175" cy="4830762"/>
            <a:chOff x="659" y="978"/>
            <a:chExt cx="2162" cy="3043"/>
          </a:xfrm>
        </p:grpSpPr>
        <p:sp>
          <p:nvSpPr>
            <p:cNvPr id="439312" name="Text Box 16"/>
            <p:cNvSpPr txBox="1">
              <a:spLocks noChangeArrowheads="1"/>
            </p:cNvSpPr>
            <p:nvPr/>
          </p:nvSpPr>
          <p:spPr bwMode="auto">
            <a:xfrm>
              <a:off x="1596" y="97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cn</a:t>
              </a:r>
            </a:p>
          </p:txBody>
        </p:sp>
        <p:sp>
          <p:nvSpPr>
            <p:cNvPr id="439313" name="Line 17"/>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4" name="Line 18"/>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5" name="Text Box 19"/>
            <p:cNvSpPr txBox="1">
              <a:spLocks noChangeArrowheads="1"/>
            </p:cNvSpPr>
            <p:nvPr/>
          </p:nvSpPr>
          <p:spPr bwMode="auto">
            <a:xfrm>
              <a:off x="1182" y="1913"/>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cn</a:t>
              </a:r>
              <a:r>
                <a:rPr lang="en-US" altLang="en-US" b="1">
                  <a:solidFill>
                    <a:schemeClr val="hlink"/>
                  </a:solidFill>
                </a:rPr>
                <a:t>/2</a:t>
              </a:r>
            </a:p>
          </p:txBody>
        </p:sp>
        <p:sp>
          <p:nvSpPr>
            <p:cNvPr id="439316" name="Text Box 20"/>
            <p:cNvSpPr txBox="1">
              <a:spLocks noChangeArrowheads="1"/>
            </p:cNvSpPr>
            <p:nvPr/>
          </p:nvSpPr>
          <p:spPr bwMode="auto">
            <a:xfrm>
              <a:off x="1947" y="1894"/>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cn</a:t>
              </a:r>
              <a:r>
                <a:rPr lang="en-US" altLang="en-US" b="1">
                  <a:solidFill>
                    <a:schemeClr val="hlink"/>
                  </a:solidFill>
                </a:rPr>
                <a:t>/2</a:t>
              </a:r>
            </a:p>
          </p:txBody>
        </p:sp>
        <p:sp>
          <p:nvSpPr>
            <p:cNvPr id="439317" name="Line 21"/>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8" name="Line 22"/>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19" name="Line 23"/>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0" name="Line 24"/>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1" name="Text Box 25"/>
            <p:cNvSpPr txBox="1">
              <a:spLocks noChangeArrowheads="1"/>
            </p:cNvSpPr>
            <p:nvPr/>
          </p:nvSpPr>
          <p:spPr bwMode="auto">
            <a:xfrm>
              <a:off x="746" y="2700"/>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rPr>
                <a:t>cn</a:t>
              </a:r>
              <a:r>
                <a:rPr lang="en-US" altLang="en-US" sz="2000" b="1">
                  <a:solidFill>
                    <a:schemeClr val="hlink"/>
                  </a:solidFill>
                </a:rPr>
                <a:t>/4</a:t>
              </a:r>
            </a:p>
          </p:txBody>
        </p:sp>
        <p:sp>
          <p:nvSpPr>
            <p:cNvPr id="439322" name="Text Box 26"/>
            <p:cNvSpPr txBox="1">
              <a:spLocks noChangeArrowheads="1"/>
            </p:cNvSpPr>
            <p:nvPr/>
          </p:nvSpPr>
          <p:spPr bwMode="auto">
            <a:xfrm>
              <a:off x="1399"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rPr>
                <a:t>cn</a:t>
              </a:r>
              <a:r>
                <a:rPr lang="en-US" altLang="en-US" sz="2000" b="1">
                  <a:solidFill>
                    <a:schemeClr val="hlink"/>
                  </a:solidFill>
                </a:rPr>
                <a:t>/4</a:t>
              </a:r>
            </a:p>
          </p:txBody>
        </p:sp>
        <p:sp>
          <p:nvSpPr>
            <p:cNvPr id="439323" name="Text Box 27"/>
            <p:cNvSpPr txBox="1">
              <a:spLocks noChangeArrowheads="1"/>
            </p:cNvSpPr>
            <p:nvPr/>
          </p:nvSpPr>
          <p:spPr bwMode="auto">
            <a:xfrm>
              <a:off x="1786"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rPr>
                <a:t>cn</a:t>
              </a:r>
              <a:r>
                <a:rPr lang="en-US" altLang="en-US" sz="2000" b="1">
                  <a:solidFill>
                    <a:schemeClr val="hlink"/>
                  </a:solidFill>
                </a:rPr>
                <a:t>/4</a:t>
              </a:r>
            </a:p>
          </p:txBody>
        </p:sp>
        <p:sp>
          <p:nvSpPr>
            <p:cNvPr id="439324" name="Text Box 28"/>
            <p:cNvSpPr txBox="1">
              <a:spLocks noChangeArrowheads="1"/>
            </p:cNvSpPr>
            <p:nvPr/>
          </p:nvSpPr>
          <p:spPr bwMode="auto">
            <a:xfrm>
              <a:off x="2325"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rPr>
                <a:t>cn</a:t>
              </a:r>
              <a:r>
                <a:rPr lang="en-US" altLang="en-US" sz="2000" b="1">
                  <a:solidFill>
                    <a:schemeClr val="hlink"/>
                  </a:solidFill>
                </a:rPr>
                <a:t>/4</a:t>
              </a:r>
            </a:p>
          </p:txBody>
        </p:sp>
        <p:sp>
          <p:nvSpPr>
            <p:cNvPr id="439325" name="Line 29"/>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6" name="Line 30"/>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7" name="Line 31"/>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8" name="Line 32"/>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29" name="Line 33"/>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0" name="Line 34"/>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1" name="Line 35"/>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2" name="Line 36"/>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3" name="Line 37"/>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4" name="Line 38"/>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5" name="Line 39"/>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6" name="Line 40"/>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7" name="Line 41"/>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8" name="Line 42"/>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39" name="Line 43"/>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40" name="Text Box 44"/>
            <p:cNvSpPr txBox="1">
              <a:spLocks noChangeArrowheads="1"/>
            </p:cNvSpPr>
            <p:nvPr/>
          </p:nvSpPr>
          <p:spPr bwMode="auto">
            <a:xfrm>
              <a:off x="659"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sp>
          <p:nvSpPr>
            <p:cNvPr id="439341" name="Text Box 45"/>
            <p:cNvSpPr txBox="1">
              <a:spLocks noChangeArrowheads="1"/>
            </p:cNvSpPr>
            <p:nvPr/>
          </p:nvSpPr>
          <p:spPr bwMode="auto">
            <a:xfrm>
              <a:off x="982"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sp>
          <p:nvSpPr>
            <p:cNvPr id="439342" name="Text Box 46"/>
            <p:cNvSpPr txBox="1">
              <a:spLocks noChangeArrowheads="1"/>
            </p:cNvSpPr>
            <p:nvPr/>
          </p:nvSpPr>
          <p:spPr bwMode="auto">
            <a:xfrm>
              <a:off x="130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sp>
          <p:nvSpPr>
            <p:cNvPr id="439343" name="Text Box 47"/>
            <p:cNvSpPr txBox="1">
              <a:spLocks noChangeArrowheads="1"/>
            </p:cNvSpPr>
            <p:nvPr/>
          </p:nvSpPr>
          <p:spPr bwMode="auto">
            <a:xfrm>
              <a:off x="234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sp>
          <p:nvSpPr>
            <p:cNvPr id="439344" name="Text Box 48"/>
            <p:cNvSpPr txBox="1">
              <a:spLocks noChangeArrowheads="1"/>
            </p:cNvSpPr>
            <p:nvPr/>
          </p:nvSpPr>
          <p:spPr bwMode="auto">
            <a:xfrm>
              <a:off x="2138"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sp>
          <p:nvSpPr>
            <p:cNvPr id="439345" name="Text Box 49"/>
            <p:cNvSpPr txBox="1">
              <a:spLocks noChangeArrowheads="1"/>
            </p:cNvSpPr>
            <p:nvPr/>
          </p:nvSpPr>
          <p:spPr bwMode="auto">
            <a:xfrm>
              <a:off x="2620"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hlink"/>
                  </a:solidFill>
                </a:rPr>
                <a:t>c</a:t>
              </a:r>
            </a:p>
          </p:txBody>
        </p:sp>
      </p:grpSp>
      <p:sp>
        <p:nvSpPr>
          <p:cNvPr id="439346" name="Text Box 50"/>
          <p:cNvSpPr txBox="1">
            <a:spLocks noChangeArrowheads="1"/>
          </p:cNvSpPr>
          <p:nvPr/>
        </p:nvSpPr>
        <p:spPr bwMode="auto">
          <a:xfrm>
            <a:off x="4075113" y="1579563"/>
            <a:ext cx="472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39347" name="Line 51"/>
          <p:cNvSpPr>
            <a:spLocks noChangeShapeType="1"/>
          </p:cNvSpPr>
          <p:nvPr/>
        </p:nvSpPr>
        <p:spPr bwMode="auto">
          <a:xfrm>
            <a:off x="3222625" y="1576388"/>
            <a:ext cx="4076700"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48" name="Line 52"/>
          <p:cNvSpPr>
            <a:spLocks noChangeShapeType="1"/>
          </p:cNvSpPr>
          <p:nvPr/>
        </p:nvSpPr>
        <p:spPr bwMode="auto">
          <a:xfrm>
            <a:off x="3989388" y="2959100"/>
            <a:ext cx="3313112"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49" name="Line 53"/>
          <p:cNvSpPr>
            <a:spLocks noChangeShapeType="1"/>
          </p:cNvSpPr>
          <p:nvPr/>
        </p:nvSpPr>
        <p:spPr bwMode="auto">
          <a:xfrm>
            <a:off x="4395788" y="4192588"/>
            <a:ext cx="2908300" cy="142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50" name="Line 54"/>
          <p:cNvSpPr>
            <a:spLocks noChangeShapeType="1"/>
          </p:cNvSpPr>
          <p:nvPr/>
        </p:nvSpPr>
        <p:spPr bwMode="auto">
          <a:xfrm flipV="1">
            <a:off x="4699000" y="5856288"/>
            <a:ext cx="2638425" cy="15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51" name="Text Box 55"/>
          <p:cNvSpPr txBox="1">
            <a:spLocks noChangeArrowheads="1"/>
          </p:cNvSpPr>
          <p:nvPr/>
        </p:nvSpPr>
        <p:spPr bwMode="auto">
          <a:xfrm>
            <a:off x="192088" y="3482975"/>
            <a:ext cx="66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CC3300"/>
                </a:solidFill>
              </a:rPr>
              <a:t>lg </a:t>
            </a:r>
            <a:r>
              <a:rPr lang="en-US" altLang="en-US" b="1" i="1">
                <a:solidFill>
                  <a:srgbClr val="CC3300"/>
                </a:solidFill>
              </a:rPr>
              <a:t>n</a:t>
            </a:r>
            <a:endParaRPr lang="en-US" altLang="en-US" b="1">
              <a:solidFill>
                <a:srgbClr val="CC3300"/>
              </a:solidFill>
            </a:endParaRPr>
          </a:p>
        </p:txBody>
      </p:sp>
      <p:sp>
        <p:nvSpPr>
          <p:cNvPr id="439352" name="Line 56"/>
          <p:cNvSpPr>
            <a:spLocks noChangeShapeType="1"/>
          </p:cNvSpPr>
          <p:nvPr/>
        </p:nvSpPr>
        <p:spPr bwMode="auto">
          <a:xfrm flipV="1">
            <a:off x="508000" y="1438275"/>
            <a:ext cx="0" cy="18589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53" name="Line 57"/>
          <p:cNvSpPr>
            <a:spLocks noChangeShapeType="1"/>
          </p:cNvSpPr>
          <p:nvPr/>
        </p:nvSpPr>
        <p:spPr bwMode="auto">
          <a:xfrm flipH="1">
            <a:off x="523875" y="4137025"/>
            <a:ext cx="0" cy="1844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9354" name="Text Box 58"/>
          <p:cNvSpPr txBox="1">
            <a:spLocks noChangeArrowheads="1"/>
          </p:cNvSpPr>
          <p:nvPr/>
        </p:nvSpPr>
        <p:spPr bwMode="auto">
          <a:xfrm>
            <a:off x="7567613" y="27352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CC3300"/>
                </a:solidFill>
              </a:rPr>
              <a:t>cn</a:t>
            </a:r>
          </a:p>
        </p:txBody>
      </p:sp>
      <p:sp>
        <p:nvSpPr>
          <p:cNvPr id="439355" name="Text Box 59"/>
          <p:cNvSpPr txBox="1">
            <a:spLocks noChangeArrowheads="1"/>
          </p:cNvSpPr>
          <p:nvPr/>
        </p:nvSpPr>
        <p:spPr bwMode="auto">
          <a:xfrm>
            <a:off x="7567613" y="39957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CC3300"/>
                </a:solidFill>
              </a:rPr>
              <a:t>cn</a:t>
            </a:r>
          </a:p>
        </p:txBody>
      </p:sp>
      <p:sp>
        <p:nvSpPr>
          <p:cNvPr id="439356" name="Text Box 60"/>
          <p:cNvSpPr txBox="1">
            <a:spLocks noChangeArrowheads="1"/>
          </p:cNvSpPr>
          <p:nvPr/>
        </p:nvSpPr>
        <p:spPr bwMode="auto">
          <a:xfrm>
            <a:off x="7567613" y="5616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CC3300"/>
                </a:solidFill>
              </a:rPr>
              <a:t>cn</a:t>
            </a:r>
          </a:p>
        </p:txBody>
      </p:sp>
      <p:sp>
        <p:nvSpPr>
          <p:cNvPr id="439357" name="Text Box 61"/>
          <p:cNvSpPr txBox="1">
            <a:spLocks noChangeArrowheads="1"/>
          </p:cNvSpPr>
          <p:nvPr/>
        </p:nvSpPr>
        <p:spPr bwMode="auto">
          <a:xfrm>
            <a:off x="5634038" y="6046788"/>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rPr>
              <a:t>Total           : </a:t>
            </a:r>
            <a:r>
              <a:rPr lang="en-US" altLang="en-US" i="1">
                <a:solidFill>
                  <a:srgbClr val="FF3300"/>
                </a:solidFill>
              </a:rPr>
              <a:t>O</a:t>
            </a:r>
            <a:r>
              <a:rPr lang="en-US" altLang="en-US">
                <a:solidFill>
                  <a:srgbClr val="FF3300"/>
                </a:solidFill>
              </a:rPr>
              <a:t>(</a:t>
            </a:r>
            <a:r>
              <a:rPr lang="en-US" altLang="en-US" i="1">
                <a:solidFill>
                  <a:srgbClr val="FF3300"/>
                </a:solidFill>
              </a:rPr>
              <a:t>n </a:t>
            </a:r>
            <a:r>
              <a:rPr lang="en-US" altLang="en-US">
                <a:solidFill>
                  <a:srgbClr val="FF3300"/>
                </a:solidFill>
              </a:rPr>
              <a:t>lg </a:t>
            </a:r>
            <a:r>
              <a:rPr lang="en-US" altLang="en-US" i="1">
                <a:solidFill>
                  <a:srgbClr val="FF3300"/>
                </a:solidFill>
              </a:rPr>
              <a:t>n</a:t>
            </a:r>
            <a:r>
              <a:rPr lang="en-US" altLang="en-US">
                <a:solidFill>
                  <a:srgbClr val="FF3300"/>
                </a:solidFill>
              </a:rPr>
              <a:t>)</a:t>
            </a:r>
          </a:p>
        </p:txBody>
      </p:sp>
      <p:sp>
        <p:nvSpPr>
          <p:cNvPr id="439358" name="Text Box 62"/>
          <p:cNvSpPr txBox="1">
            <a:spLocks noChangeArrowheads="1"/>
          </p:cNvSpPr>
          <p:nvPr/>
        </p:nvSpPr>
        <p:spPr bwMode="auto">
          <a:xfrm>
            <a:off x="7567613" y="13096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CC3300"/>
                </a:solidFill>
              </a:rPr>
              <a:t>cn</a:t>
            </a:r>
          </a:p>
        </p:txBody>
      </p:sp>
      <p:sp>
        <p:nvSpPr>
          <p:cNvPr id="2" name="Slide Number Placeholder 1"/>
          <p:cNvSpPr>
            <a:spLocks noGrp="1"/>
          </p:cNvSpPr>
          <p:nvPr>
            <p:ph type="sldNum" sz="quarter" idx="11"/>
          </p:nvPr>
        </p:nvSpPr>
        <p:spPr/>
        <p:txBody>
          <a:bodyPr/>
          <a:lstStyle/>
          <a:p>
            <a:fld id="{46B77B13-1077-4559-BB8D-5228CB5F82E1}" type="slidenum">
              <a:rPr lang="en-US" smtClean="0"/>
              <a:pPr/>
              <a:t>19</a:t>
            </a:fld>
            <a:endParaRPr lang="en-US"/>
          </a:p>
        </p:txBody>
      </p:sp>
    </p:spTree>
    <p:extLst>
      <p:ext uri="{BB962C8B-B14F-4D97-AF65-F5344CB8AC3E}">
        <p14:creationId xmlns:p14="http://schemas.microsoft.com/office/powerpoint/2010/main" val="269403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1" y="2617470"/>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Quick Sort</a:t>
            </a:r>
          </a:p>
        </p:txBody>
      </p:sp>
      <p:sp>
        <p:nvSpPr>
          <p:cNvPr id="3" name="Slide Number Placeholder 2"/>
          <p:cNvSpPr>
            <a:spLocks noGrp="1"/>
          </p:cNvSpPr>
          <p:nvPr>
            <p:ph type="sldNum" sz="quarter" idx="12"/>
          </p:nvPr>
        </p:nvSpPr>
        <p:spPr/>
        <p:txBody>
          <a:bodyPr/>
          <a:lstStyle/>
          <a:p>
            <a:fld id="{46B77B13-1077-4559-BB8D-5228CB5F82E1}" type="slidenum">
              <a:rPr lang="en-US" smtClean="0"/>
              <a:pPr/>
              <a:t>2</a:t>
            </a:fld>
            <a:endParaRPr lang="en-US"/>
          </a:p>
        </p:txBody>
      </p:sp>
    </p:spTree>
    <p:extLst>
      <p:ext uri="{BB962C8B-B14F-4D97-AF65-F5344CB8AC3E}">
        <p14:creationId xmlns:p14="http://schemas.microsoft.com/office/powerpoint/2010/main" val="2375657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t>Quicksort for Small Arrays</a:t>
            </a:r>
          </a:p>
        </p:txBody>
      </p:sp>
      <p:sp>
        <p:nvSpPr>
          <p:cNvPr id="28675" name="Rectangle 3"/>
          <p:cNvSpPr>
            <a:spLocks noGrp="1" noChangeArrowheads="1"/>
          </p:cNvSpPr>
          <p:nvPr>
            <p:ph type="body" idx="1"/>
          </p:nvPr>
        </p:nvSpPr>
        <p:spPr/>
        <p:txBody>
          <a:bodyPr>
            <a:normAutofit/>
          </a:bodyPr>
          <a:lstStyle/>
          <a:p>
            <a:r>
              <a:rPr lang="en-US" altLang="en-US" sz="2800" dirty="0" smtClean="0"/>
              <a:t>For very small arrays (N</a:t>
            </a:r>
            <a:r>
              <a:rPr lang="en-US" altLang="zh-CN" sz="2800" dirty="0" smtClean="0">
                <a:ea typeface="宋体" panose="02010600030101010101" pitchFamily="2" charset="-122"/>
              </a:rPr>
              <a:t>&lt;= 20), quicksort does not perform as well as insertion sort</a:t>
            </a:r>
          </a:p>
          <a:p>
            <a:endParaRPr lang="en-US" altLang="zh-CN" sz="2800" dirty="0" smtClean="0">
              <a:ea typeface="宋体" panose="02010600030101010101" pitchFamily="2" charset="-122"/>
            </a:endParaRPr>
          </a:p>
          <a:p>
            <a:r>
              <a:rPr lang="en-US" altLang="zh-CN" sz="2800" dirty="0" smtClean="0">
                <a:ea typeface="宋体" panose="02010600030101010101" pitchFamily="2" charset="-122"/>
              </a:rPr>
              <a:t>Switching to insertion sort for small arrays can save about 15% in the running time</a:t>
            </a:r>
            <a:endParaRPr lang="en-US" altLang="en-US" sz="2800" dirty="0" smtClean="0"/>
          </a:p>
        </p:txBody>
      </p:sp>
      <p:sp>
        <p:nvSpPr>
          <p:cNvPr id="2" name="Slide Number Placeholder 1"/>
          <p:cNvSpPr>
            <a:spLocks noGrp="1"/>
          </p:cNvSpPr>
          <p:nvPr>
            <p:ph type="sldNum" sz="quarter" idx="15"/>
          </p:nvPr>
        </p:nvSpPr>
        <p:spPr/>
        <p:txBody>
          <a:bodyPr/>
          <a:lstStyle/>
          <a:p>
            <a:fld id="{46B77B13-1077-4559-BB8D-5228CB5F82E1}" type="slidenum">
              <a:rPr lang="en-US" smtClean="0"/>
              <a:pPr/>
              <a:t>20</a:t>
            </a:fld>
            <a:endParaRPr lang="en-US"/>
          </a:p>
        </p:txBody>
      </p:sp>
    </p:spTree>
    <p:extLst>
      <p:ext uri="{BB962C8B-B14F-4D97-AF65-F5344CB8AC3E}">
        <p14:creationId xmlns:p14="http://schemas.microsoft.com/office/powerpoint/2010/main" val="91014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7924800" cy="944562"/>
          </a:xfrm>
        </p:spPr>
        <p:txBody>
          <a:bodyPr>
            <a:normAutofit fontScale="90000"/>
          </a:bodyPr>
          <a:lstStyle/>
          <a:p>
            <a:r>
              <a:rPr lang="en-GB" altLang="en-US" dirty="0">
                <a:solidFill>
                  <a:srgbClr val="C00000"/>
                </a:solidFill>
              </a:rPr>
              <a:t>Why Quick Sort is preferred over </a:t>
            </a:r>
            <a:r>
              <a:rPr lang="en-GB" altLang="en-US" dirty="0" smtClean="0">
                <a:solidFill>
                  <a:srgbClr val="C00000"/>
                </a:solidFill>
              </a:rPr>
              <a:t>Merge Sort </a:t>
            </a:r>
            <a:r>
              <a:rPr lang="en-GB" altLang="en-US" dirty="0">
                <a:solidFill>
                  <a:srgbClr val="C00000"/>
                </a:solidFill>
              </a:rPr>
              <a:t>for sorting Arrays</a:t>
            </a:r>
            <a:r>
              <a:rPr lang="en-GB" altLang="en-US" dirty="0"/>
              <a:t> </a:t>
            </a:r>
            <a:r>
              <a:rPr lang="en-GB" altLang="en-US" dirty="0" smtClean="0"/>
              <a:t>?</a:t>
            </a:r>
            <a:endParaRPr lang="en-US" altLang="en-US" dirty="0" smtClean="0"/>
          </a:p>
        </p:txBody>
      </p:sp>
      <p:sp>
        <p:nvSpPr>
          <p:cNvPr id="28675" name="Rectangle 3"/>
          <p:cNvSpPr>
            <a:spLocks noGrp="1" noChangeArrowheads="1"/>
          </p:cNvSpPr>
          <p:nvPr>
            <p:ph type="body" idx="1"/>
          </p:nvPr>
        </p:nvSpPr>
        <p:spPr>
          <a:xfrm>
            <a:off x="342900" y="1524000"/>
            <a:ext cx="8153400" cy="4873752"/>
          </a:xfrm>
        </p:spPr>
        <p:txBody>
          <a:bodyPr>
            <a:normAutofit/>
          </a:bodyPr>
          <a:lstStyle/>
          <a:p>
            <a:pPr algn="just"/>
            <a:r>
              <a:rPr lang="en-GB" sz="1800" dirty="0" smtClean="0"/>
              <a:t>Quick </a:t>
            </a:r>
            <a:r>
              <a:rPr lang="en-GB" sz="1800" dirty="0"/>
              <a:t>Sort in its general form is </a:t>
            </a:r>
            <a:r>
              <a:rPr lang="en-GB" sz="1800" dirty="0">
                <a:solidFill>
                  <a:srgbClr val="C00000"/>
                </a:solidFill>
              </a:rPr>
              <a:t>an in-place sort </a:t>
            </a:r>
            <a:r>
              <a:rPr lang="en-GB" sz="1800" dirty="0"/>
              <a:t>(i.e. it doesn’t require any extra storage) whereas merge sort requires </a:t>
            </a:r>
            <a:r>
              <a:rPr lang="en-GB" sz="1800" dirty="0">
                <a:solidFill>
                  <a:srgbClr val="C00000"/>
                </a:solidFill>
              </a:rPr>
              <a:t>O(N) extra storage</a:t>
            </a:r>
            <a:r>
              <a:rPr lang="en-GB" sz="1800" dirty="0"/>
              <a:t>, N denoting the array size which may be quite expensive. Allocating and de-allocating the extra space used for merge sort increases the running time of the algorithm. Comparing average complexity we find that both type of sorts have O(</a:t>
            </a:r>
            <a:r>
              <a:rPr lang="en-GB" sz="1800" dirty="0" err="1"/>
              <a:t>NlogN</a:t>
            </a:r>
            <a:r>
              <a:rPr lang="en-GB" sz="1800" dirty="0"/>
              <a:t>) average complexity but the constants differ. </a:t>
            </a:r>
            <a:endParaRPr lang="en-GB" sz="1800" dirty="0" smtClean="0"/>
          </a:p>
          <a:p>
            <a:pPr algn="just"/>
            <a:endParaRPr lang="en-GB" sz="1800" dirty="0" smtClean="0"/>
          </a:p>
          <a:p>
            <a:pPr algn="just"/>
            <a:r>
              <a:rPr lang="en-GB" sz="1800" dirty="0" smtClean="0"/>
              <a:t>For </a:t>
            </a:r>
            <a:r>
              <a:rPr lang="en-GB" sz="1800" dirty="0"/>
              <a:t>arrays, merge sort loses due to the use of extra O(N) storage space.</a:t>
            </a:r>
            <a:r>
              <a:rPr lang="en-GB" sz="2000" dirty="0"/>
              <a:t/>
            </a:r>
            <a:br>
              <a:rPr lang="en-GB" sz="2000" dirty="0"/>
            </a:br>
            <a:r>
              <a:rPr lang="en-GB" sz="1800" dirty="0"/>
              <a:t>Most practical implementations of </a:t>
            </a:r>
            <a:r>
              <a:rPr lang="en-GB" sz="1800" dirty="0">
                <a:solidFill>
                  <a:srgbClr val="C00000"/>
                </a:solidFill>
              </a:rPr>
              <a:t>Quick Sort use randomized version</a:t>
            </a:r>
            <a:r>
              <a:rPr lang="en-GB" sz="1800" dirty="0"/>
              <a:t>. The randomized version has expected time complexity of O(</a:t>
            </a:r>
            <a:r>
              <a:rPr lang="en-GB" sz="1800" dirty="0" err="1"/>
              <a:t>nLogn</a:t>
            </a:r>
            <a:r>
              <a:rPr lang="en-GB" sz="1800" dirty="0"/>
              <a:t>). The worst case is possible in randomized version also, </a:t>
            </a:r>
            <a:r>
              <a:rPr lang="en-GB" sz="1800" dirty="0">
                <a:solidFill>
                  <a:srgbClr val="C00000"/>
                </a:solidFill>
              </a:rPr>
              <a:t>but worst case doesn’t occur for a particular pattern (like sorted array) </a:t>
            </a:r>
            <a:r>
              <a:rPr lang="en-GB" sz="1800" dirty="0"/>
              <a:t>and randomized Quick Sort works well in practice</a:t>
            </a:r>
            <a:r>
              <a:rPr lang="en-GB" sz="1800" dirty="0" smtClean="0"/>
              <a:t>.</a:t>
            </a:r>
          </a:p>
          <a:p>
            <a:pPr algn="just"/>
            <a:r>
              <a:rPr lang="en-GB" sz="2000" dirty="0"/>
              <a:t/>
            </a:r>
            <a:br>
              <a:rPr lang="en-GB" sz="2000" dirty="0"/>
            </a:br>
            <a:r>
              <a:rPr lang="en-GB" sz="1800" dirty="0"/>
              <a:t>Quick Sort is also a cache friendly sorting algorithm as it has good locality of reference when used for arrays.</a:t>
            </a:r>
            <a:endParaRPr lang="en-US" altLang="en-US" sz="2000" dirty="0" smtClean="0"/>
          </a:p>
        </p:txBody>
      </p:sp>
      <p:sp>
        <p:nvSpPr>
          <p:cNvPr id="2" name="Slide Number Placeholder 1"/>
          <p:cNvSpPr>
            <a:spLocks noGrp="1"/>
          </p:cNvSpPr>
          <p:nvPr>
            <p:ph type="sldNum" sz="quarter" idx="15"/>
          </p:nvPr>
        </p:nvSpPr>
        <p:spPr/>
        <p:txBody>
          <a:bodyPr/>
          <a:lstStyle/>
          <a:p>
            <a:fld id="{46B77B13-1077-4559-BB8D-5228CB5F82E1}" type="slidenum">
              <a:rPr lang="en-US" smtClean="0"/>
              <a:pPr/>
              <a:t>21</a:t>
            </a:fld>
            <a:endParaRPr lang="en-US"/>
          </a:p>
        </p:txBody>
      </p:sp>
    </p:spTree>
    <p:extLst>
      <p:ext uri="{BB962C8B-B14F-4D97-AF65-F5344CB8AC3E}">
        <p14:creationId xmlns:p14="http://schemas.microsoft.com/office/powerpoint/2010/main" val="1542234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944562"/>
          </a:xfrm>
        </p:spPr>
        <p:txBody>
          <a:bodyPr>
            <a:normAutofit fontScale="90000"/>
          </a:bodyPr>
          <a:lstStyle/>
          <a:p>
            <a:r>
              <a:rPr lang="en-GB" altLang="en-US" sz="2700" dirty="0">
                <a:solidFill>
                  <a:srgbClr val="C00000"/>
                </a:solidFill>
              </a:rPr>
              <a:t>Why </a:t>
            </a:r>
            <a:r>
              <a:rPr lang="en-GB" altLang="en-US" sz="2700" dirty="0" smtClean="0">
                <a:solidFill>
                  <a:srgbClr val="C00000"/>
                </a:solidFill>
              </a:rPr>
              <a:t>Merge Sort </a:t>
            </a:r>
            <a:r>
              <a:rPr lang="en-GB" altLang="en-US" sz="2700" dirty="0">
                <a:solidFill>
                  <a:srgbClr val="C00000"/>
                </a:solidFill>
              </a:rPr>
              <a:t>is preferred over </a:t>
            </a:r>
            <a:r>
              <a:rPr lang="en-GB" altLang="en-US" sz="2700" dirty="0" smtClean="0">
                <a:solidFill>
                  <a:srgbClr val="C00000"/>
                </a:solidFill>
              </a:rPr>
              <a:t>Quick Sort </a:t>
            </a:r>
            <a:r>
              <a:rPr lang="en-GB" altLang="en-US" sz="2700" dirty="0">
                <a:solidFill>
                  <a:srgbClr val="C00000"/>
                </a:solidFill>
              </a:rPr>
              <a:t>for Linked Lists?</a:t>
            </a:r>
            <a:r>
              <a:rPr lang="en-GB" altLang="en-US" dirty="0"/>
              <a:t> </a:t>
            </a:r>
            <a:endParaRPr lang="en-US" altLang="en-US" dirty="0" smtClean="0"/>
          </a:p>
        </p:txBody>
      </p:sp>
      <p:sp>
        <p:nvSpPr>
          <p:cNvPr id="28675" name="Rectangle 3"/>
          <p:cNvSpPr>
            <a:spLocks noGrp="1" noChangeArrowheads="1"/>
          </p:cNvSpPr>
          <p:nvPr>
            <p:ph type="body" idx="1"/>
          </p:nvPr>
        </p:nvSpPr>
        <p:spPr>
          <a:xfrm>
            <a:off x="342900" y="1524000"/>
            <a:ext cx="8153400" cy="4873752"/>
          </a:xfrm>
        </p:spPr>
        <p:txBody>
          <a:bodyPr>
            <a:normAutofit/>
          </a:bodyPr>
          <a:lstStyle/>
          <a:p>
            <a:pPr algn="just"/>
            <a:r>
              <a:rPr lang="en-GB" sz="1800" dirty="0" smtClean="0"/>
              <a:t>In </a:t>
            </a:r>
            <a:r>
              <a:rPr lang="en-GB" sz="1800" dirty="0"/>
              <a:t>case of linked lists the case is different mainly due to difference in memory allocation of arrays and linked lists. Unlike arrays, linked list nodes may not be adjacent in memory. Unlike array, in linked list, we can insert items in the middle in O(1) extra space and O(1) </a:t>
            </a:r>
            <a:r>
              <a:rPr lang="en-GB" sz="1800" dirty="0" smtClean="0"/>
              <a:t>time. Therefore </a:t>
            </a:r>
            <a:r>
              <a:rPr lang="en-GB" sz="1800" dirty="0"/>
              <a:t>merge operation of merge sort </a:t>
            </a:r>
            <a:r>
              <a:rPr lang="en-GB" sz="1800" dirty="0">
                <a:solidFill>
                  <a:srgbClr val="C00000"/>
                </a:solidFill>
              </a:rPr>
              <a:t>can be implemented without extra space for linked lists</a:t>
            </a:r>
            <a:r>
              <a:rPr lang="en-GB" sz="1800" dirty="0" smtClean="0"/>
              <a:t>.</a:t>
            </a:r>
          </a:p>
          <a:p>
            <a:pPr algn="just"/>
            <a:endParaRPr lang="en-GB" sz="1800" dirty="0" smtClean="0"/>
          </a:p>
          <a:p>
            <a:pPr algn="just"/>
            <a:r>
              <a:rPr lang="en-GB" sz="1800" dirty="0" smtClean="0"/>
              <a:t>In </a:t>
            </a:r>
            <a:r>
              <a:rPr lang="en-GB" sz="1800" dirty="0"/>
              <a:t>arrays, we can do random access as elements are continuous in memory. Let us say we have an integer (4-byte) array A and let the address of A[0] be x then to access A[</a:t>
            </a:r>
            <a:r>
              <a:rPr lang="en-GB" sz="1800" dirty="0" err="1"/>
              <a:t>i</a:t>
            </a:r>
            <a:r>
              <a:rPr lang="en-GB" sz="1800" dirty="0"/>
              <a:t>], we can directly access the memory at (x + </a:t>
            </a:r>
            <a:r>
              <a:rPr lang="en-GB" sz="1800" dirty="0" err="1"/>
              <a:t>i</a:t>
            </a:r>
            <a:r>
              <a:rPr lang="en-GB" sz="1800" dirty="0"/>
              <a:t>*4). Unlike arrays, we can not do random access in linked list. Quick Sort requires a lot of this kind of access. In linked list to access </a:t>
            </a:r>
            <a:r>
              <a:rPr lang="en-GB" sz="1800" dirty="0" err="1"/>
              <a:t>i’th</a:t>
            </a:r>
            <a:r>
              <a:rPr lang="en-GB" sz="1800" dirty="0"/>
              <a:t> index, we have to travel each and every node from the head to </a:t>
            </a:r>
            <a:r>
              <a:rPr lang="en-GB" sz="1800" dirty="0" err="1"/>
              <a:t>i’th</a:t>
            </a:r>
            <a:r>
              <a:rPr lang="en-GB" sz="1800" dirty="0"/>
              <a:t> node as we don’t have continuous block of memory. Therefore, the overhead increases for quick sort. Merge sort accesses data sequentially and the need of random access is low. </a:t>
            </a:r>
            <a:endParaRPr lang="en-US" altLang="en-US" sz="1600" dirty="0" smtClean="0"/>
          </a:p>
        </p:txBody>
      </p:sp>
      <p:sp>
        <p:nvSpPr>
          <p:cNvPr id="2" name="Slide Number Placeholder 1"/>
          <p:cNvSpPr>
            <a:spLocks noGrp="1"/>
          </p:cNvSpPr>
          <p:nvPr>
            <p:ph type="sldNum" sz="quarter" idx="15"/>
          </p:nvPr>
        </p:nvSpPr>
        <p:spPr/>
        <p:txBody>
          <a:bodyPr/>
          <a:lstStyle/>
          <a:p>
            <a:fld id="{46B77B13-1077-4559-BB8D-5228CB5F82E1}" type="slidenum">
              <a:rPr lang="en-US" smtClean="0"/>
              <a:pPr/>
              <a:t>22</a:t>
            </a:fld>
            <a:endParaRPr lang="en-US"/>
          </a:p>
        </p:txBody>
      </p:sp>
    </p:spTree>
    <p:extLst>
      <p:ext uri="{BB962C8B-B14F-4D97-AF65-F5344CB8AC3E}">
        <p14:creationId xmlns:p14="http://schemas.microsoft.com/office/powerpoint/2010/main" val="136615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Slide Number Placeholder 1"/>
          <p:cNvSpPr>
            <a:spLocks noGrp="1"/>
          </p:cNvSpPr>
          <p:nvPr>
            <p:ph type="sldNum" sz="quarter" idx="12"/>
          </p:nvPr>
        </p:nvSpPr>
        <p:spPr/>
        <p:txBody>
          <a:bodyPr/>
          <a:lstStyle/>
          <a:p>
            <a:fld id="{46B77B13-1077-4559-BB8D-5228CB5F82E1}" type="slidenum">
              <a:rPr lang="en-US" smtClean="0"/>
              <a:pPr/>
              <a:t>23</a:t>
            </a:fld>
            <a:endParaRPr lang="en-US"/>
          </a:p>
        </p:txBody>
      </p:sp>
    </p:spTree>
    <p:extLst>
      <p:ext uri="{BB962C8B-B14F-4D97-AF65-F5344CB8AC3E}">
        <p14:creationId xmlns:p14="http://schemas.microsoft.com/office/powerpoint/2010/main" val="22285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0000"/>
                </a:solidFill>
              </a:rPr>
              <a:t>Quick Sort</a:t>
            </a:r>
            <a:endParaRPr lang="en-US" sz="4400" b="1" dirty="0">
              <a:solidFill>
                <a:srgbClr val="FF0000"/>
              </a:solidFill>
            </a:endParaRPr>
          </a:p>
        </p:txBody>
      </p:sp>
      <p:sp>
        <p:nvSpPr>
          <p:cNvPr id="3" name="Content Placeholder 2"/>
          <p:cNvSpPr>
            <a:spLocks noGrp="1"/>
          </p:cNvSpPr>
          <p:nvPr>
            <p:ph idx="1"/>
          </p:nvPr>
        </p:nvSpPr>
        <p:spPr>
          <a:xfrm>
            <a:off x="451513" y="1676354"/>
            <a:ext cx="3282287" cy="1812924"/>
          </a:xfrm>
        </p:spPr>
        <p:txBody>
          <a:bodyPr>
            <a:noAutofit/>
          </a:bodyPr>
          <a:lstStyle/>
          <a:p>
            <a:pPr algn="just"/>
            <a:r>
              <a:rPr lang="en-US" dirty="0" smtClean="0"/>
              <a:t>This probably the </a:t>
            </a:r>
            <a:r>
              <a:rPr lang="en-US" dirty="0" smtClean="0">
                <a:solidFill>
                  <a:schemeClr val="accent1">
                    <a:lumMod val="75000"/>
                  </a:schemeClr>
                </a:solidFill>
              </a:rPr>
              <a:t>most common sort </a:t>
            </a:r>
            <a:r>
              <a:rPr lang="en-US" dirty="0" smtClean="0"/>
              <a:t>used in practice, since it is usually the quickest in practice.</a:t>
            </a:r>
          </a:p>
          <a:p>
            <a:pPr lvl="1" algn="just"/>
            <a:endParaRPr lang="en-US" sz="2000" dirty="0"/>
          </a:p>
        </p:txBody>
      </p:sp>
      <p:pic>
        <p:nvPicPr>
          <p:cNvPr id="5" name="Picture 4" descr="Sorting_quicksort_anim.gif"/>
          <p:cNvPicPr>
            <a:picLocks noChangeAspect="1"/>
          </p:cNvPicPr>
          <p:nvPr/>
        </p:nvPicPr>
        <p:blipFill>
          <a:blip r:embed="rId2" cstate="print"/>
          <a:stretch>
            <a:fillRect/>
          </a:stretch>
        </p:blipFill>
        <p:spPr>
          <a:xfrm>
            <a:off x="4495800" y="274638"/>
            <a:ext cx="4187439" cy="3200400"/>
          </a:xfrm>
          <a:prstGeom prst="rect">
            <a:avLst/>
          </a:prstGeom>
        </p:spPr>
      </p:pic>
      <p:sp>
        <p:nvSpPr>
          <p:cNvPr id="7" name="Content Placeholder 2"/>
          <p:cNvSpPr txBox="1">
            <a:spLocks/>
          </p:cNvSpPr>
          <p:nvPr/>
        </p:nvSpPr>
        <p:spPr bwMode="auto">
          <a:xfrm>
            <a:off x="304800" y="4300628"/>
            <a:ext cx="749935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indent="-282575" algn="just">
              <a:spcBef>
                <a:spcPts val="600"/>
              </a:spcBef>
              <a:buClr>
                <a:schemeClr val="accent1"/>
              </a:buClr>
              <a:buSzPct val="80000"/>
              <a:buFont typeface="Wingdings 2" pitchFamily="18" charset="2"/>
              <a:buChar char=""/>
            </a:pPr>
            <a:r>
              <a:rPr lang="en-US" sz="3200" dirty="0" smtClean="0">
                <a:latin typeface="+mn-lt"/>
              </a:rPr>
              <a:t>It uses the </a:t>
            </a:r>
            <a:r>
              <a:rPr lang="en-US" sz="3200" dirty="0" smtClean="0">
                <a:solidFill>
                  <a:schemeClr val="accent1">
                    <a:lumMod val="75000"/>
                  </a:schemeClr>
                </a:solidFill>
                <a:latin typeface="+mn-lt"/>
              </a:rPr>
              <a:t>idea of a partition</a:t>
            </a:r>
            <a:r>
              <a:rPr lang="en-US" sz="3200" dirty="0" smtClean="0">
                <a:latin typeface="+mn-lt"/>
              </a:rPr>
              <a:t>, </a:t>
            </a:r>
            <a:r>
              <a:rPr lang="en-US" sz="3200" dirty="0" smtClean="0">
                <a:solidFill>
                  <a:schemeClr val="accent3">
                    <a:lumMod val="75000"/>
                  </a:schemeClr>
                </a:solidFill>
                <a:latin typeface="+mn-lt"/>
              </a:rPr>
              <a:t>without using an additional array</a:t>
            </a:r>
            <a:r>
              <a:rPr lang="en-US" sz="3200" dirty="0" smtClean="0">
                <a:latin typeface="+mn-lt"/>
              </a:rPr>
              <a:t>, and </a:t>
            </a:r>
            <a:r>
              <a:rPr lang="en-US" sz="3200" dirty="0" smtClean="0">
                <a:solidFill>
                  <a:schemeClr val="accent2">
                    <a:lumMod val="75000"/>
                  </a:schemeClr>
                </a:solidFill>
                <a:latin typeface="+mn-lt"/>
              </a:rPr>
              <a:t>recursion to achieve this efficiency</a:t>
            </a:r>
            <a:r>
              <a:rPr lang="en-US" sz="3200" dirty="0" smtClean="0">
                <a:latin typeface="+mn-lt"/>
              </a:rPr>
              <a:t>.</a:t>
            </a:r>
          </a:p>
          <a:p>
            <a:pPr marL="822325" lvl="1" indent="-282575">
              <a:spcBef>
                <a:spcPts val="600"/>
              </a:spcBef>
              <a:buClr>
                <a:schemeClr val="accent1"/>
              </a:buClr>
              <a:buSzPct val="80000"/>
              <a:buFont typeface="Wingdings 2" pitchFamily="18" charset="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36538" algn="l" defTabSz="914400" rtl="0" eaLnBrk="1" fontAlgn="base" latinLnBrk="0" hangingPunct="1">
              <a:lnSpc>
                <a:spcPct val="100000"/>
              </a:lnSpc>
              <a:spcBef>
                <a:spcPts val="550"/>
              </a:spcBef>
              <a:spcAft>
                <a:spcPct val="0"/>
              </a:spcAft>
              <a:buClr>
                <a:schemeClr val="accent1"/>
              </a:buClr>
              <a:buSzTx/>
              <a:buFont typeface="Verdana"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5"/>
          </p:nvPr>
        </p:nvSpPr>
        <p:spPr/>
        <p:txBody>
          <a:bodyPr/>
          <a:lstStyle/>
          <a:p>
            <a:fld id="{46B77B13-1077-4559-BB8D-5228CB5F82E1}" type="slidenum">
              <a:rPr lang="en-US" smtClean="0"/>
              <a:pPr/>
              <a:t>3</a:t>
            </a:fld>
            <a:endParaRPr lang="en-US"/>
          </a:p>
        </p:txBody>
      </p:sp>
    </p:spTree>
    <p:extLst>
      <p:ext uri="{BB962C8B-B14F-4D97-AF65-F5344CB8AC3E}">
        <p14:creationId xmlns:p14="http://schemas.microsoft.com/office/powerpoint/2010/main" val="256883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0000"/>
                </a:solidFill>
              </a:rPr>
              <a:t>Quick Sort</a:t>
            </a:r>
            <a:endParaRPr lang="en-US" sz="4400" b="1" dirty="0">
              <a:solidFill>
                <a:srgbClr val="FF0000"/>
              </a:solidFill>
            </a:endParaRPr>
          </a:p>
        </p:txBody>
      </p:sp>
      <p:sp>
        <p:nvSpPr>
          <p:cNvPr id="3" name="Content Placeholder 2"/>
          <p:cNvSpPr>
            <a:spLocks noGrp="1"/>
          </p:cNvSpPr>
          <p:nvPr>
            <p:ph idx="1"/>
          </p:nvPr>
        </p:nvSpPr>
        <p:spPr>
          <a:xfrm>
            <a:off x="451513" y="1676354"/>
            <a:ext cx="4730087" cy="1798684"/>
          </a:xfrm>
        </p:spPr>
        <p:txBody>
          <a:bodyPr>
            <a:noAutofit/>
          </a:bodyPr>
          <a:lstStyle/>
          <a:p>
            <a:r>
              <a:rPr lang="en-GB" sz="3200" dirty="0"/>
              <a:t>It uses the idea of </a:t>
            </a:r>
            <a:r>
              <a:rPr lang="en-GB" sz="3200" dirty="0">
                <a:solidFill>
                  <a:schemeClr val="accent2">
                    <a:lumMod val="75000"/>
                  </a:schemeClr>
                </a:solidFill>
              </a:rPr>
              <a:t>divide and conquer approach</a:t>
            </a:r>
            <a:r>
              <a:rPr lang="en-GB" sz="3200" dirty="0" smtClean="0"/>
              <a:t>.</a:t>
            </a:r>
          </a:p>
          <a:p>
            <a:endParaRPr lang="en-GB" sz="3200" dirty="0"/>
          </a:p>
        </p:txBody>
      </p:sp>
      <p:pic>
        <p:nvPicPr>
          <p:cNvPr id="5" name="Picture 4" descr="Sorting_quicksort_anim.gif"/>
          <p:cNvPicPr>
            <a:picLocks noChangeAspect="1"/>
          </p:cNvPicPr>
          <p:nvPr/>
        </p:nvPicPr>
        <p:blipFill>
          <a:blip r:embed="rId2" cstate="print"/>
          <a:stretch>
            <a:fillRect/>
          </a:stretch>
        </p:blipFill>
        <p:spPr>
          <a:xfrm>
            <a:off x="4495800" y="274638"/>
            <a:ext cx="4187439" cy="3200400"/>
          </a:xfrm>
          <a:prstGeom prst="rect">
            <a:avLst/>
          </a:prstGeom>
        </p:spPr>
      </p:pic>
      <p:sp>
        <p:nvSpPr>
          <p:cNvPr id="4" name="Rectangle 3"/>
          <p:cNvSpPr/>
          <p:nvPr/>
        </p:nvSpPr>
        <p:spPr>
          <a:xfrm>
            <a:off x="436728" y="3886200"/>
            <a:ext cx="6708888" cy="584775"/>
          </a:xfrm>
          <a:prstGeom prst="rect">
            <a:avLst/>
          </a:prstGeom>
        </p:spPr>
        <p:txBody>
          <a:bodyPr wrap="none">
            <a:spAutoFit/>
          </a:bodyPr>
          <a:lstStyle/>
          <a:p>
            <a:pPr marL="457200" indent="-457200" algn="just">
              <a:buFont typeface="Wingdings" panose="05000000000000000000" pitchFamily="2" charset="2"/>
              <a:buChar char="v"/>
            </a:pPr>
            <a:r>
              <a:rPr lang="en-GB" sz="3200" dirty="0"/>
              <a:t>It follows a </a:t>
            </a:r>
            <a:r>
              <a:rPr lang="en-GB" sz="3200" dirty="0">
                <a:solidFill>
                  <a:schemeClr val="accent1">
                    <a:lumMod val="75000"/>
                  </a:schemeClr>
                </a:solidFill>
              </a:rPr>
              <a:t>recursive algorithm</a:t>
            </a:r>
            <a:r>
              <a:rPr lang="en-GB" sz="3200" dirty="0"/>
              <a:t>.</a:t>
            </a:r>
            <a:endParaRPr lang="en-US" sz="3200" dirty="0"/>
          </a:p>
        </p:txBody>
      </p:sp>
      <p:sp>
        <p:nvSpPr>
          <p:cNvPr id="6" name="Slide Number Placeholder 5"/>
          <p:cNvSpPr>
            <a:spLocks noGrp="1"/>
          </p:cNvSpPr>
          <p:nvPr>
            <p:ph type="sldNum" sz="quarter" idx="15"/>
          </p:nvPr>
        </p:nvSpPr>
        <p:spPr/>
        <p:txBody>
          <a:bodyPr/>
          <a:lstStyle/>
          <a:p>
            <a:fld id="{46B77B13-1077-4559-BB8D-5228CB5F82E1}" type="slidenum">
              <a:rPr lang="en-US" smtClean="0"/>
              <a:pPr/>
              <a:t>4</a:t>
            </a:fld>
            <a:endParaRPr lang="en-US"/>
          </a:p>
        </p:txBody>
      </p:sp>
    </p:spTree>
    <p:extLst>
      <p:ext uri="{BB962C8B-B14F-4D97-AF65-F5344CB8AC3E}">
        <p14:creationId xmlns:p14="http://schemas.microsoft.com/office/powerpoint/2010/main" val="3253392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185150" cy="636925"/>
          </a:xfrm>
        </p:spPr>
        <p:txBody>
          <a:bodyPr/>
          <a:lstStyle/>
          <a:p>
            <a:r>
              <a:rPr lang="en-US" dirty="0" smtClean="0"/>
              <a:t>Quick Sort</a:t>
            </a:r>
            <a:endParaRPr lang="en-US" dirty="0"/>
          </a:p>
        </p:txBody>
      </p:sp>
      <p:sp>
        <p:nvSpPr>
          <p:cNvPr id="3" name="Content Placeholder 2"/>
          <p:cNvSpPr>
            <a:spLocks noGrp="1"/>
          </p:cNvSpPr>
          <p:nvPr>
            <p:ph idx="1"/>
          </p:nvPr>
        </p:nvSpPr>
        <p:spPr>
          <a:xfrm>
            <a:off x="320042" y="644886"/>
            <a:ext cx="8229600" cy="6213114"/>
          </a:xfrm>
        </p:spPr>
        <p:txBody>
          <a:bodyPr>
            <a:normAutofit lnSpcReduction="10000"/>
          </a:bodyPr>
          <a:lstStyle/>
          <a:p>
            <a:r>
              <a:rPr lang="en-US" sz="2400" dirty="0" smtClean="0"/>
              <a:t>Basically the partition works like this:</a:t>
            </a:r>
          </a:p>
          <a:p>
            <a:pPr lvl="1"/>
            <a:r>
              <a:rPr lang="en-US" sz="2400" dirty="0" smtClean="0"/>
              <a:t>Given an array of n values you must randomly pick an element in the array to partition by.</a:t>
            </a:r>
          </a:p>
          <a:p>
            <a:pPr lvl="1">
              <a:buNone/>
            </a:pPr>
            <a:endParaRPr lang="en-US" dirty="0" smtClean="0"/>
          </a:p>
          <a:p>
            <a:pPr lvl="1"/>
            <a:endParaRPr lang="en-US" sz="2400" dirty="0" smtClean="0"/>
          </a:p>
          <a:p>
            <a:pPr lvl="1"/>
            <a:r>
              <a:rPr lang="en-US" sz="2400" dirty="0" smtClean="0"/>
              <a:t>Once you have picked this value, compare all of the rest of the elements to this value.</a:t>
            </a:r>
          </a:p>
          <a:p>
            <a:pPr lvl="2"/>
            <a:r>
              <a:rPr lang="en-US" sz="2000" dirty="0" smtClean="0"/>
              <a:t>If they are </a:t>
            </a:r>
            <a:r>
              <a:rPr lang="en-US" sz="2000" b="1" i="1" dirty="0" smtClean="0">
                <a:solidFill>
                  <a:srgbClr val="0070C0"/>
                </a:solidFill>
              </a:rPr>
              <a:t>greater</a:t>
            </a:r>
            <a:r>
              <a:rPr lang="en-US" sz="2000" dirty="0" smtClean="0">
                <a:solidFill>
                  <a:srgbClr val="0070C0"/>
                </a:solidFill>
              </a:rPr>
              <a:t>, </a:t>
            </a:r>
            <a:r>
              <a:rPr lang="en-US" sz="2000" dirty="0" smtClean="0"/>
              <a:t>put them to the </a:t>
            </a:r>
            <a:r>
              <a:rPr lang="en-US" sz="2000" b="1" i="1" dirty="0" smtClean="0"/>
              <a:t>“</a:t>
            </a:r>
            <a:r>
              <a:rPr lang="en-US" sz="2000" b="1" i="1" dirty="0" smtClean="0">
                <a:solidFill>
                  <a:srgbClr val="0070C0"/>
                </a:solidFill>
              </a:rPr>
              <a:t>right” </a:t>
            </a:r>
            <a:r>
              <a:rPr lang="en-US" sz="2000" dirty="0" smtClean="0"/>
              <a:t>of the partition element.</a:t>
            </a:r>
          </a:p>
          <a:p>
            <a:pPr lvl="2"/>
            <a:r>
              <a:rPr lang="en-US" sz="2000" dirty="0" smtClean="0"/>
              <a:t>If they are </a:t>
            </a:r>
            <a:r>
              <a:rPr lang="en-US" sz="2000" b="1" i="1" dirty="0" smtClean="0">
                <a:solidFill>
                  <a:srgbClr val="0070C0"/>
                </a:solidFill>
              </a:rPr>
              <a:t>less</a:t>
            </a:r>
            <a:r>
              <a:rPr lang="en-US" sz="2000" dirty="0" smtClean="0"/>
              <a:t>, put them to the </a:t>
            </a:r>
            <a:r>
              <a:rPr lang="en-US" sz="2000" b="1" i="1" dirty="0" smtClean="0"/>
              <a:t>“</a:t>
            </a:r>
            <a:r>
              <a:rPr lang="en-US" sz="2000" b="1" i="1" dirty="0" smtClean="0">
                <a:solidFill>
                  <a:srgbClr val="0070C0"/>
                </a:solidFill>
              </a:rPr>
              <a:t>left</a:t>
            </a:r>
            <a:r>
              <a:rPr lang="en-US" sz="2000" b="1" i="1" dirty="0" smtClean="0"/>
              <a:t>” </a:t>
            </a:r>
            <a:r>
              <a:rPr lang="en-US" sz="2000" dirty="0" smtClean="0"/>
              <a:t>of the partition element.</a:t>
            </a:r>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r>
              <a:rPr lang="en-US" sz="2000" dirty="0" smtClean="0"/>
              <a:t>So if we sort those 2 sides the whole array will be sorted.</a:t>
            </a:r>
          </a:p>
          <a:p>
            <a:pPr lvl="2">
              <a:buNone/>
            </a:pPr>
            <a:endParaRPr lang="en-US" sz="2000" dirty="0" smtClean="0"/>
          </a:p>
          <a:p>
            <a:pPr lvl="2">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5613390"/>
              </p:ext>
            </p:extLst>
          </p:nvPr>
        </p:nvGraphicFramePr>
        <p:xfrm>
          <a:off x="1447800" y="196582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US" dirty="0" smtClean="0"/>
                        <a:t>88</a:t>
                      </a:r>
                      <a:endParaRPr lang="en-US" dirty="0"/>
                    </a:p>
                  </a:txBody>
                  <a:tcPr/>
                </a:tc>
                <a:tc>
                  <a:txBody>
                    <a:bodyPr/>
                    <a:lstStyle/>
                    <a:p>
                      <a:r>
                        <a:rPr lang="en-US" dirty="0" smtClean="0"/>
                        <a:t>35</a:t>
                      </a:r>
                      <a:endParaRPr lang="en-US" dirty="0"/>
                    </a:p>
                  </a:txBody>
                  <a:tcPr/>
                </a:tc>
                <a:tc>
                  <a:txBody>
                    <a:bodyPr/>
                    <a:lstStyle/>
                    <a:p>
                      <a:r>
                        <a:rPr lang="en-US" dirty="0" smtClean="0"/>
                        <a:t>44</a:t>
                      </a:r>
                      <a:endParaRPr lang="en-US" dirty="0"/>
                    </a:p>
                  </a:txBody>
                  <a:tcPr/>
                </a:tc>
                <a:tc>
                  <a:txBody>
                    <a:bodyPr/>
                    <a:lstStyle/>
                    <a:p>
                      <a:r>
                        <a:rPr lang="en-US" dirty="0" smtClean="0"/>
                        <a:t>99</a:t>
                      </a:r>
                      <a:endParaRPr lang="en-US" dirty="0"/>
                    </a:p>
                  </a:txBody>
                  <a:tcPr/>
                </a:tc>
                <a:tc>
                  <a:txBody>
                    <a:bodyPr/>
                    <a:lstStyle/>
                    <a:p>
                      <a:r>
                        <a:rPr lang="en-US" dirty="0" smtClean="0"/>
                        <a:t>71</a:t>
                      </a:r>
                      <a:endParaRPr lang="en-US" dirty="0"/>
                    </a:p>
                  </a:txBody>
                  <a:tcPr/>
                </a:tc>
                <a:tc>
                  <a:txBody>
                    <a:bodyPr/>
                    <a:lstStyle/>
                    <a:p>
                      <a:r>
                        <a:rPr lang="en-US" dirty="0" smtClean="0"/>
                        <a:t>20</a:t>
                      </a:r>
                      <a:endParaRPr lang="en-US" dirty="0"/>
                    </a:p>
                  </a:txBody>
                  <a:tcPr/>
                </a:tc>
                <a:tc>
                  <a:txBody>
                    <a:bodyPr/>
                    <a:lstStyle/>
                    <a:p>
                      <a:r>
                        <a:rPr lang="en-US" dirty="0" smtClean="0">
                          <a:solidFill>
                            <a:srgbClr val="0070C0"/>
                          </a:solidFill>
                        </a:rPr>
                        <a:t>45</a:t>
                      </a:r>
                      <a:endParaRPr lang="en-US" dirty="0">
                        <a:solidFill>
                          <a:srgbClr val="0070C0"/>
                        </a:solidFill>
                      </a:endParaRPr>
                    </a:p>
                  </a:txBody>
                  <a:tcPr/>
                </a:tc>
                <a:tc>
                  <a:txBody>
                    <a:bodyPr/>
                    <a:lstStyle/>
                    <a:p>
                      <a:r>
                        <a:rPr lang="en-US" dirty="0" smtClean="0"/>
                        <a:t>42</a:t>
                      </a:r>
                      <a:endParaRPr lang="en-US" dirty="0"/>
                    </a:p>
                  </a:txBody>
                  <a:tcPr/>
                </a:tc>
                <a:tc>
                  <a:txBody>
                    <a:bodyPr/>
                    <a:lstStyle/>
                    <a:p>
                      <a:r>
                        <a:rPr lang="en-US" dirty="0" smtClean="0"/>
                        <a:t>67</a:t>
                      </a:r>
                      <a:endParaRPr lang="en-US" dirty="0"/>
                    </a:p>
                  </a:txBody>
                  <a:tcPr/>
                </a:tc>
                <a:tc>
                  <a:txBody>
                    <a:bodyPr/>
                    <a:lstStyle/>
                    <a:p>
                      <a:r>
                        <a:rPr lang="en-US" dirty="0" smtClean="0"/>
                        <a:t>61</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67357268"/>
              </p:ext>
            </p:extLst>
          </p:nvPr>
        </p:nvGraphicFramePr>
        <p:xfrm>
          <a:off x="1752600" y="4572000"/>
          <a:ext cx="6705600" cy="381000"/>
        </p:xfrm>
        <a:graphic>
          <a:graphicData uri="http://schemas.openxmlformats.org/drawingml/2006/table">
            <a:tbl>
              <a:tblPr firstRow="1" bandRow="1">
                <a:tableStyleId>{5C22544A-7EE6-4342-B048-85BDC9FD1C3A}</a:tableStyleId>
              </a:tblPr>
              <a:tblGrid>
                <a:gridCol w="670560">
                  <a:extLst>
                    <a:ext uri="{9D8B030D-6E8A-4147-A177-3AD203B41FA5}">
                      <a16:colId xmlns:a16="http://schemas.microsoft.com/office/drawing/2014/main" val="20000"/>
                    </a:ext>
                  </a:extLst>
                </a:gridCol>
                <a:gridCol w="67056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0560">
                  <a:extLst>
                    <a:ext uri="{9D8B030D-6E8A-4147-A177-3AD203B41FA5}">
                      <a16:colId xmlns:a16="http://schemas.microsoft.com/office/drawing/2014/main" val="20004"/>
                    </a:ext>
                  </a:extLst>
                </a:gridCol>
                <a:gridCol w="670560">
                  <a:extLst>
                    <a:ext uri="{9D8B030D-6E8A-4147-A177-3AD203B41FA5}">
                      <a16:colId xmlns:a16="http://schemas.microsoft.com/office/drawing/2014/main" val="20005"/>
                    </a:ext>
                  </a:extLst>
                </a:gridCol>
                <a:gridCol w="670560">
                  <a:extLst>
                    <a:ext uri="{9D8B030D-6E8A-4147-A177-3AD203B41FA5}">
                      <a16:colId xmlns:a16="http://schemas.microsoft.com/office/drawing/2014/main" val="20006"/>
                    </a:ext>
                  </a:extLst>
                </a:gridCol>
                <a:gridCol w="670560">
                  <a:extLst>
                    <a:ext uri="{9D8B030D-6E8A-4147-A177-3AD203B41FA5}">
                      <a16:colId xmlns:a16="http://schemas.microsoft.com/office/drawing/2014/main" val="20007"/>
                    </a:ext>
                  </a:extLst>
                </a:gridCol>
                <a:gridCol w="670560">
                  <a:extLst>
                    <a:ext uri="{9D8B030D-6E8A-4147-A177-3AD203B41FA5}">
                      <a16:colId xmlns:a16="http://schemas.microsoft.com/office/drawing/2014/main" val="20008"/>
                    </a:ext>
                  </a:extLst>
                </a:gridCol>
                <a:gridCol w="670560">
                  <a:extLst>
                    <a:ext uri="{9D8B030D-6E8A-4147-A177-3AD203B41FA5}">
                      <a16:colId xmlns:a16="http://schemas.microsoft.com/office/drawing/2014/main" val="20009"/>
                    </a:ext>
                  </a:extLst>
                </a:gridCol>
              </a:tblGrid>
              <a:tr h="381000">
                <a:tc>
                  <a:txBody>
                    <a:bodyPr/>
                    <a:lstStyle/>
                    <a:p>
                      <a:r>
                        <a:rPr lang="en-US" dirty="0" smtClean="0"/>
                        <a:t>35</a:t>
                      </a:r>
                      <a:endParaRPr lang="en-US" dirty="0"/>
                    </a:p>
                  </a:txBody>
                  <a:tcPr/>
                </a:tc>
                <a:tc>
                  <a:txBody>
                    <a:bodyPr/>
                    <a:lstStyle/>
                    <a:p>
                      <a:r>
                        <a:rPr lang="en-US" dirty="0" smtClean="0"/>
                        <a:t>44</a:t>
                      </a:r>
                      <a:endParaRPr lang="en-US" dirty="0"/>
                    </a:p>
                  </a:txBody>
                  <a:tcPr/>
                </a:tc>
                <a:tc>
                  <a:txBody>
                    <a:bodyPr/>
                    <a:lstStyle/>
                    <a:p>
                      <a:r>
                        <a:rPr lang="en-US" dirty="0" smtClean="0"/>
                        <a:t>20</a:t>
                      </a:r>
                      <a:endParaRPr lang="en-US" dirty="0"/>
                    </a:p>
                  </a:txBody>
                  <a:tcPr/>
                </a:tc>
                <a:tc>
                  <a:txBody>
                    <a:bodyPr/>
                    <a:lstStyle/>
                    <a:p>
                      <a:r>
                        <a:rPr lang="en-US" dirty="0" smtClean="0"/>
                        <a:t>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45</a:t>
                      </a:r>
                    </a:p>
                  </a:txBody>
                  <a:tcPr/>
                </a:tc>
                <a:tc>
                  <a:txBody>
                    <a:bodyPr/>
                    <a:lstStyle/>
                    <a:p>
                      <a:r>
                        <a:rPr lang="en-US" dirty="0" smtClean="0"/>
                        <a:t>88</a:t>
                      </a:r>
                      <a:endParaRPr lang="en-US" dirty="0"/>
                    </a:p>
                  </a:txBody>
                  <a:tcPr/>
                </a:tc>
                <a:tc>
                  <a:txBody>
                    <a:bodyPr/>
                    <a:lstStyle/>
                    <a:p>
                      <a:r>
                        <a:rPr lang="en-US" dirty="0" smtClean="0">
                          <a:solidFill>
                            <a:schemeClr val="bg1"/>
                          </a:solidFill>
                        </a:rPr>
                        <a:t>61</a:t>
                      </a:r>
                      <a:endParaRPr lang="en-US" dirty="0">
                        <a:solidFill>
                          <a:schemeClr val="bg1"/>
                        </a:solidFill>
                      </a:endParaRPr>
                    </a:p>
                  </a:txBody>
                  <a:tcPr/>
                </a:tc>
                <a:tc>
                  <a:txBody>
                    <a:bodyPr/>
                    <a:lstStyle/>
                    <a:p>
                      <a:r>
                        <a:rPr lang="en-US" dirty="0" smtClean="0"/>
                        <a:t>99</a:t>
                      </a:r>
                      <a:endParaRPr lang="en-US" dirty="0"/>
                    </a:p>
                  </a:txBody>
                  <a:tcPr/>
                </a:tc>
                <a:tc>
                  <a:txBody>
                    <a:bodyPr/>
                    <a:lstStyle/>
                    <a:p>
                      <a:r>
                        <a:rPr lang="en-US" dirty="0" smtClean="0"/>
                        <a:t>67</a:t>
                      </a:r>
                      <a:endParaRPr lang="en-US" dirty="0"/>
                    </a:p>
                  </a:txBody>
                  <a:tcPr/>
                </a:tc>
                <a:tc>
                  <a:txBody>
                    <a:bodyPr/>
                    <a:lstStyle/>
                    <a:p>
                      <a:r>
                        <a:rPr lang="en-US" dirty="0" smtClean="0"/>
                        <a:t>71</a:t>
                      </a:r>
                      <a:endParaRPr lang="en-US" dirty="0"/>
                    </a:p>
                  </a:txBody>
                  <a:tcPr/>
                </a:tc>
                <a:extLst>
                  <a:ext uri="{0D108BD9-81ED-4DB2-BD59-A6C34878D82A}">
                    <a16:rowId xmlns:a16="http://schemas.microsoft.com/office/drawing/2014/main" val="10000"/>
                  </a:ext>
                </a:extLst>
              </a:tr>
            </a:tbl>
          </a:graphicData>
        </a:graphic>
      </p:graphicFrame>
      <p:sp>
        <p:nvSpPr>
          <p:cNvPr id="6" name="Left Brace 5"/>
          <p:cNvSpPr/>
          <p:nvPr/>
        </p:nvSpPr>
        <p:spPr>
          <a:xfrm rot="16200000">
            <a:off x="2800142" y="3867357"/>
            <a:ext cx="587158" cy="2682242"/>
          </a:xfrm>
          <a:prstGeom prst="leftBrace">
            <a:avLst>
              <a:gd name="adj1" fmla="val 8333"/>
              <a:gd name="adj2" fmla="val 4908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6488220" y="3493978"/>
            <a:ext cx="587158" cy="3352802"/>
          </a:xfrm>
          <a:prstGeom prst="leftBrace">
            <a:avLst>
              <a:gd name="adj1" fmla="val 8333"/>
              <a:gd name="adj2" fmla="val 4908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447800" y="5486400"/>
            <a:ext cx="2682240" cy="369332"/>
          </a:xfrm>
          <a:prstGeom prst="rect">
            <a:avLst/>
          </a:prstGeom>
          <a:noFill/>
        </p:spPr>
        <p:txBody>
          <a:bodyPr wrap="square" rtlCol="0">
            <a:spAutoFit/>
          </a:bodyPr>
          <a:lstStyle/>
          <a:p>
            <a:r>
              <a:rPr lang="en-US" dirty="0" smtClean="0"/>
              <a:t>Still need to be sorted</a:t>
            </a:r>
            <a:endParaRPr lang="en-US" dirty="0"/>
          </a:p>
        </p:txBody>
      </p:sp>
      <p:sp>
        <p:nvSpPr>
          <p:cNvPr id="10" name="TextBox 9"/>
          <p:cNvSpPr txBox="1"/>
          <p:nvPr/>
        </p:nvSpPr>
        <p:spPr>
          <a:xfrm>
            <a:off x="5562600" y="5486400"/>
            <a:ext cx="2682240" cy="369332"/>
          </a:xfrm>
          <a:prstGeom prst="rect">
            <a:avLst/>
          </a:prstGeom>
          <a:noFill/>
        </p:spPr>
        <p:txBody>
          <a:bodyPr wrap="square" rtlCol="0">
            <a:spAutoFit/>
          </a:bodyPr>
          <a:lstStyle/>
          <a:p>
            <a:r>
              <a:rPr lang="en-US" dirty="0" smtClean="0"/>
              <a:t>Still need to be sorted</a:t>
            </a:r>
            <a:endParaRPr lang="en-US" dirty="0"/>
          </a:p>
        </p:txBody>
      </p:sp>
      <p:sp>
        <p:nvSpPr>
          <p:cNvPr id="11" name="Down Arrow 10"/>
          <p:cNvSpPr/>
          <p:nvPr/>
        </p:nvSpPr>
        <p:spPr>
          <a:xfrm rot="10800000">
            <a:off x="4560570" y="4876800"/>
            <a:ext cx="335280" cy="782877"/>
          </a:xfrm>
          <a:prstGeom prst="down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5562600"/>
            <a:ext cx="1447800" cy="923330"/>
          </a:xfrm>
          <a:prstGeom prst="rect">
            <a:avLst/>
          </a:prstGeom>
          <a:noFill/>
        </p:spPr>
        <p:txBody>
          <a:bodyPr wrap="square" rtlCol="0">
            <a:spAutoFit/>
          </a:bodyPr>
          <a:lstStyle/>
          <a:p>
            <a:pPr algn="ctr"/>
            <a:r>
              <a:rPr lang="en-US" dirty="0" smtClean="0"/>
              <a:t>In the right spot  </a:t>
            </a:r>
          </a:p>
          <a:p>
            <a:pPr algn="ctr"/>
            <a:r>
              <a:rPr lang="en-US" b="1" dirty="0" smtClean="0"/>
              <a:t>:D</a:t>
            </a:r>
            <a:endParaRPr lang="en-US" b="1" dirty="0"/>
          </a:p>
        </p:txBody>
      </p:sp>
      <p:sp>
        <p:nvSpPr>
          <p:cNvPr id="8" name="Slide Number Placeholder 7"/>
          <p:cNvSpPr>
            <a:spLocks noGrp="1"/>
          </p:cNvSpPr>
          <p:nvPr>
            <p:ph type="sldNum" sz="quarter" idx="15"/>
          </p:nvPr>
        </p:nvSpPr>
        <p:spPr/>
        <p:txBody>
          <a:bodyPr/>
          <a:lstStyle/>
          <a:p>
            <a:fld id="{46B77B13-1077-4559-BB8D-5228CB5F82E1}" type="slidenum">
              <a:rPr lang="en-US" smtClean="0"/>
              <a:pPr/>
              <a:t>5</a:t>
            </a:fld>
            <a:endParaRPr lang="en-US"/>
          </a:p>
        </p:txBody>
      </p:sp>
    </p:spTree>
    <p:extLst>
      <p:ext uri="{BB962C8B-B14F-4D97-AF65-F5344CB8AC3E}">
        <p14:creationId xmlns:p14="http://schemas.microsoft.com/office/powerpoint/2010/main" val="279605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1" grpId="1" animBg="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01" y="838200"/>
            <a:ext cx="8194249" cy="6019800"/>
          </a:xfrm>
        </p:spPr>
        <p:txBody>
          <a:bodyPr>
            <a:normAutofit/>
          </a:bodyPr>
          <a:lstStyle/>
          <a:p>
            <a:pPr algn="just"/>
            <a:r>
              <a:rPr lang="en-US" sz="2600" dirty="0" smtClean="0"/>
              <a:t>Thus, similar to Merge Sort, we can use a partition to break the sorting problem into two smaller sorting problems.  </a:t>
            </a:r>
          </a:p>
          <a:p>
            <a:pPr algn="just"/>
            <a:endParaRPr lang="en-US" sz="2600" dirty="0" smtClean="0"/>
          </a:p>
          <a:p>
            <a:pPr lvl="1"/>
            <a:r>
              <a:rPr lang="en-US" sz="2800" dirty="0" smtClean="0">
                <a:solidFill>
                  <a:srgbClr val="0070C0"/>
                </a:solidFill>
              </a:rPr>
              <a:t>Quick Sort at a general level:</a:t>
            </a:r>
          </a:p>
          <a:p>
            <a:pPr marL="1163637" lvl="2" indent="-514350">
              <a:buFont typeface="+mj-lt"/>
              <a:buAutoNum type="arabicParenR"/>
            </a:pPr>
            <a:r>
              <a:rPr lang="en-US" sz="2400" dirty="0" smtClean="0">
                <a:solidFill>
                  <a:schemeClr val="accent1">
                    <a:lumMod val="75000"/>
                  </a:schemeClr>
                </a:solidFill>
              </a:rPr>
              <a:t>Partition the array </a:t>
            </a:r>
            <a:r>
              <a:rPr lang="en-US" sz="2400" dirty="0" smtClean="0"/>
              <a:t>with respect to a random element.</a:t>
            </a:r>
          </a:p>
          <a:p>
            <a:pPr marL="1163637" lvl="2" indent="-514350">
              <a:buFont typeface="+mj-lt"/>
              <a:buAutoNum type="arabicParenR"/>
            </a:pPr>
            <a:r>
              <a:rPr lang="en-US" sz="2400" dirty="0" smtClean="0">
                <a:solidFill>
                  <a:schemeClr val="accent1">
                    <a:lumMod val="75000"/>
                  </a:schemeClr>
                </a:solidFill>
              </a:rPr>
              <a:t>Sort the left part </a:t>
            </a:r>
            <a:r>
              <a:rPr lang="en-US" sz="2400" dirty="0" smtClean="0"/>
              <a:t>of the array, using Quick Sort.</a:t>
            </a:r>
          </a:p>
          <a:p>
            <a:pPr marL="1163637" lvl="2" indent="-514350">
              <a:buFont typeface="+mj-lt"/>
              <a:buAutoNum type="arabicParenR"/>
            </a:pPr>
            <a:r>
              <a:rPr lang="en-US" sz="2400" dirty="0" smtClean="0">
                <a:solidFill>
                  <a:schemeClr val="accent1">
                    <a:lumMod val="75000"/>
                  </a:schemeClr>
                </a:solidFill>
              </a:rPr>
              <a:t>Sort the right part </a:t>
            </a:r>
            <a:r>
              <a:rPr lang="en-US" sz="2400" dirty="0" smtClean="0"/>
              <a:t>of the array, using Quick Sort.</a:t>
            </a:r>
          </a:p>
          <a:p>
            <a:pPr marL="1163637" lvl="2" indent="-514350">
              <a:buNone/>
            </a:pPr>
            <a:endParaRPr lang="en-US" dirty="0" smtClean="0"/>
          </a:p>
        </p:txBody>
      </p:sp>
      <p:sp>
        <p:nvSpPr>
          <p:cNvPr id="5" name="Title 1"/>
          <p:cNvSpPr>
            <a:spLocks noGrp="1"/>
          </p:cNvSpPr>
          <p:nvPr>
            <p:ph type="title"/>
          </p:nvPr>
        </p:nvSpPr>
        <p:spPr>
          <a:xfrm>
            <a:off x="304800" y="0"/>
            <a:ext cx="8185150" cy="636925"/>
          </a:xfrm>
        </p:spPr>
        <p:txBody>
          <a:bodyPr/>
          <a:lstStyle/>
          <a:p>
            <a:r>
              <a:rPr lang="en-US" dirty="0" smtClean="0"/>
              <a:t>Quick Sort</a:t>
            </a:r>
            <a:endParaRPr lang="en-US" dirty="0"/>
          </a:p>
        </p:txBody>
      </p:sp>
      <p:sp>
        <p:nvSpPr>
          <p:cNvPr id="2" name="Slide Number Placeholder 1"/>
          <p:cNvSpPr>
            <a:spLocks noGrp="1"/>
          </p:cNvSpPr>
          <p:nvPr>
            <p:ph type="sldNum" sz="quarter" idx="15"/>
          </p:nvPr>
        </p:nvSpPr>
        <p:spPr/>
        <p:txBody>
          <a:bodyPr/>
          <a:lstStyle/>
          <a:p>
            <a:fld id="{46B77B13-1077-4559-BB8D-5228CB5F82E1}" type="slidenum">
              <a:rPr lang="en-US" smtClean="0"/>
              <a:pPr/>
              <a:t>6</a:t>
            </a:fld>
            <a:endParaRPr lang="en-US"/>
          </a:p>
        </p:txBody>
      </p:sp>
    </p:spTree>
    <p:extLst>
      <p:ext uri="{BB962C8B-B14F-4D97-AF65-F5344CB8AC3E}">
        <p14:creationId xmlns:p14="http://schemas.microsoft.com/office/powerpoint/2010/main" val="25541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839" y="698340"/>
            <a:ext cx="8193111" cy="5943600"/>
          </a:xfrm>
        </p:spPr>
        <p:txBody>
          <a:bodyPr>
            <a:normAutofit/>
          </a:bodyPr>
          <a:lstStyle/>
          <a:p>
            <a:pPr marL="1163637" lvl="2" indent="-514350">
              <a:buNone/>
            </a:pPr>
            <a:endParaRPr lang="en-US" dirty="0" smtClean="0"/>
          </a:p>
          <a:p>
            <a:pPr marL="642937" indent="-514350"/>
            <a:r>
              <a:rPr lang="en-US" dirty="0" smtClean="0">
                <a:solidFill>
                  <a:srgbClr val="00B050"/>
                </a:solidFill>
              </a:rPr>
              <a:t>It should be clear that this algorithm will work</a:t>
            </a:r>
          </a:p>
          <a:p>
            <a:pPr marL="642937" indent="-514350"/>
            <a:endParaRPr lang="en-US" dirty="0" smtClean="0">
              <a:solidFill>
                <a:srgbClr val="00B050"/>
              </a:solidFill>
            </a:endParaRPr>
          </a:p>
          <a:p>
            <a:pPr marL="917575" lvl="1" indent="-514350"/>
            <a:r>
              <a:rPr lang="en-US" dirty="0" smtClean="0"/>
              <a:t>But it may not be clear </a:t>
            </a:r>
            <a:r>
              <a:rPr lang="en-US" dirty="0" smtClean="0">
                <a:solidFill>
                  <a:srgbClr val="FF0000"/>
                </a:solidFill>
              </a:rPr>
              <a:t>why it is faster than Merge Sort</a:t>
            </a:r>
            <a:r>
              <a:rPr lang="en-US" dirty="0" smtClean="0"/>
              <a:t>.</a:t>
            </a:r>
          </a:p>
          <a:p>
            <a:pPr marL="1163637" lvl="2" indent="-514350"/>
            <a:r>
              <a:rPr lang="en-US" dirty="0" smtClean="0"/>
              <a:t>Like Merge Sort it recursively solves </a:t>
            </a:r>
            <a:r>
              <a:rPr lang="en-US" dirty="0" smtClean="0">
                <a:solidFill>
                  <a:srgbClr val="FF0000"/>
                </a:solidFill>
              </a:rPr>
              <a:t>2 sub problems </a:t>
            </a:r>
            <a:r>
              <a:rPr lang="en-US" dirty="0" smtClean="0"/>
              <a:t>and requires linear additional work.</a:t>
            </a:r>
          </a:p>
          <a:p>
            <a:pPr marL="1163637" lvl="2" indent="-514350"/>
            <a:r>
              <a:rPr lang="en-US" dirty="0" smtClean="0"/>
              <a:t>BUT unlike Merge Sort the sub problems are </a:t>
            </a:r>
            <a:r>
              <a:rPr lang="en-US" dirty="0" smtClean="0">
                <a:solidFill>
                  <a:srgbClr val="FF0000"/>
                </a:solidFill>
              </a:rPr>
              <a:t>NOT</a:t>
            </a:r>
            <a:r>
              <a:rPr lang="en-US" dirty="0" smtClean="0"/>
              <a:t> guaranteed </a:t>
            </a:r>
            <a:r>
              <a:rPr lang="en-US" dirty="0" smtClean="0">
                <a:solidFill>
                  <a:schemeClr val="accent1">
                    <a:lumMod val="75000"/>
                  </a:schemeClr>
                </a:solidFill>
              </a:rPr>
              <a:t>to be of equal size</a:t>
            </a:r>
            <a:r>
              <a:rPr lang="en-US" dirty="0" smtClean="0"/>
              <a:t>.  </a:t>
            </a:r>
          </a:p>
          <a:p>
            <a:pPr marL="1163637" lvl="2" indent="-514350"/>
            <a:endParaRPr lang="en-US" dirty="0" smtClean="0"/>
          </a:p>
          <a:p>
            <a:pPr marL="642937" indent="-514350"/>
            <a:r>
              <a:rPr lang="en-US" dirty="0" smtClean="0"/>
              <a:t>The reason that Quick Sort is faster is that the partitioning step can actually be performed </a:t>
            </a:r>
            <a:r>
              <a:rPr lang="en-US" dirty="0" smtClean="0">
                <a:solidFill>
                  <a:schemeClr val="accent1">
                    <a:lumMod val="75000"/>
                  </a:schemeClr>
                </a:solidFill>
              </a:rPr>
              <a:t>in place</a:t>
            </a:r>
            <a:r>
              <a:rPr lang="en-US" dirty="0" smtClean="0"/>
              <a:t> and very efficiently.</a:t>
            </a:r>
          </a:p>
          <a:p>
            <a:pPr marL="642937" indent="-514350"/>
            <a:endParaRPr lang="en-US" dirty="0" smtClean="0"/>
          </a:p>
          <a:p>
            <a:pPr marL="1163637" lvl="2" indent="-514350"/>
            <a:r>
              <a:rPr lang="en-US" dirty="0" smtClean="0"/>
              <a:t>This efficiency can more than make up for the lack of equal sized recursive calls.</a:t>
            </a:r>
            <a:endParaRPr lang="en-US" dirty="0"/>
          </a:p>
        </p:txBody>
      </p:sp>
      <p:sp>
        <p:nvSpPr>
          <p:cNvPr id="5" name="Title 1"/>
          <p:cNvSpPr>
            <a:spLocks noGrp="1"/>
          </p:cNvSpPr>
          <p:nvPr>
            <p:ph type="title"/>
          </p:nvPr>
        </p:nvSpPr>
        <p:spPr>
          <a:xfrm>
            <a:off x="304800" y="0"/>
            <a:ext cx="8185150" cy="636925"/>
          </a:xfrm>
        </p:spPr>
        <p:txBody>
          <a:bodyPr/>
          <a:lstStyle/>
          <a:p>
            <a:r>
              <a:rPr lang="en-US" dirty="0" smtClean="0"/>
              <a:t>Quick Sort</a:t>
            </a:r>
            <a:endParaRPr lang="en-US" dirty="0"/>
          </a:p>
        </p:txBody>
      </p:sp>
      <p:sp>
        <p:nvSpPr>
          <p:cNvPr id="6" name="Slide Number Placeholder 5"/>
          <p:cNvSpPr>
            <a:spLocks noGrp="1"/>
          </p:cNvSpPr>
          <p:nvPr>
            <p:ph type="sldNum" sz="quarter" idx="15"/>
          </p:nvPr>
        </p:nvSpPr>
        <p:spPr/>
        <p:txBody>
          <a:bodyPr/>
          <a:lstStyle/>
          <a:p>
            <a:fld id="{46B77B13-1077-4559-BB8D-5228CB5F82E1}" type="slidenum">
              <a:rPr lang="en-US" smtClean="0"/>
              <a:pPr/>
              <a:t>7</a:t>
            </a:fld>
            <a:endParaRPr lang="en-US"/>
          </a:p>
        </p:txBody>
      </p:sp>
    </p:spTree>
    <p:extLst>
      <p:ext uri="{BB962C8B-B14F-4D97-AF65-F5344CB8AC3E}">
        <p14:creationId xmlns:p14="http://schemas.microsoft.com/office/powerpoint/2010/main" val="425130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87362"/>
          </a:xfrm>
        </p:spPr>
        <p:txBody>
          <a:bodyPr>
            <a:normAutofit fontScale="90000"/>
          </a:bodyPr>
          <a:lstStyle/>
          <a:p>
            <a:r>
              <a:rPr lang="en-US" sz="3200" b="1" dirty="0" smtClean="0"/>
              <a:t>Quick Sort</a:t>
            </a:r>
            <a:endParaRPr lang="en-US" sz="3200" b="1" dirty="0"/>
          </a:p>
        </p:txBody>
      </p:sp>
      <p:sp>
        <p:nvSpPr>
          <p:cNvPr id="5" name="Rectangle 4"/>
          <p:cNvSpPr/>
          <p:nvPr/>
        </p:nvSpPr>
        <p:spPr>
          <a:xfrm>
            <a:off x="151900" y="760829"/>
            <a:ext cx="8458700" cy="2369880"/>
          </a:xfrm>
          <a:prstGeom prst="rect">
            <a:avLst/>
          </a:prstGeom>
        </p:spPr>
        <p:txBody>
          <a:bodyPr wrap="square">
            <a:spAutoFit/>
          </a:bodyPr>
          <a:lstStyle/>
          <a:p>
            <a:pPr algn="just"/>
            <a:r>
              <a:rPr lang="en-GB" sz="2800" dirty="0">
                <a:solidFill>
                  <a:srgbClr val="C00000"/>
                </a:solidFill>
                <a:latin typeface="Arial" panose="020B0604020202020204" pitchFamily="34" charset="0"/>
              </a:rPr>
              <a:t>How to Partition in </a:t>
            </a:r>
            <a:r>
              <a:rPr lang="en-GB" sz="2800" dirty="0" smtClean="0">
                <a:solidFill>
                  <a:srgbClr val="C00000"/>
                </a:solidFill>
                <a:latin typeface="Arial" panose="020B0604020202020204" pitchFamily="34" charset="0"/>
              </a:rPr>
              <a:t>Place ??</a:t>
            </a:r>
          </a:p>
          <a:p>
            <a:pPr marL="342900" indent="-342900" algn="just">
              <a:buFont typeface="Wingdings" panose="05000000000000000000" pitchFamily="2" charset="2"/>
              <a:buChar char="v"/>
            </a:pPr>
            <a:endParaRPr lang="en-GB" sz="2000"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GB" sz="2000" dirty="0" smtClean="0">
                <a:solidFill>
                  <a:srgbClr val="000000"/>
                </a:solidFill>
                <a:latin typeface="Arial" panose="020B0604020202020204" pitchFamily="34" charset="0"/>
              </a:rPr>
              <a:t>A </a:t>
            </a:r>
            <a:r>
              <a:rPr lang="en-GB" sz="2000" dirty="0">
                <a:solidFill>
                  <a:srgbClr val="000000"/>
                </a:solidFill>
                <a:latin typeface="Arial" panose="020B0604020202020204" pitchFamily="34" charset="0"/>
              </a:rPr>
              <a:t>large array is partitioned into two arrays one of which holds values smaller than the specified value, </a:t>
            </a:r>
            <a:r>
              <a:rPr lang="en-GB" sz="2000" dirty="0">
                <a:solidFill>
                  <a:srgbClr val="FF0000"/>
                </a:solidFill>
                <a:latin typeface="Arial" panose="020B0604020202020204" pitchFamily="34" charset="0"/>
              </a:rPr>
              <a:t>say pivot</a:t>
            </a:r>
            <a:r>
              <a:rPr lang="en-GB" sz="2000" dirty="0">
                <a:solidFill>
                  <a:srgbClr val="000000"/>
                </a:solidFill>
                <a:latin typeface="Arial" panose="020B0604020202020204" pitchFamily="34" charset="0"/>
              </a:rPr>
              <a:t>, based on which the partition is made and another array holds values greater than the pivot </a:t>
            </a:r>
            <a:r>
              <a:rPr lang="en-GB" sz="2000" dirty="0" smtClean="0">
                <a:solidFill>
                  <a:srgbClr val="000000"/>
                </a:solidFill>
                <a:latin typeface="Arial" panose="020B0604020202020204" pitchFamily="34" charset="0"/>
              </a:rPr>
              <a:t>value.</a:t>
            </a:r>
          </a:p>
          <a:p>
            <a:pPr marL="342900" indent="-342900" algn="just">
              <a:buFont typeface="Wingdings" panose="05000000000000000000" pitchFamily="2" charset="2"/>
              <a:buChar char="v"/>
            </a:pPr>
            <a:endParaRPr lang="en-GB" sz="2000" dirty="0">
              <a:solidFill>
                <a:srgbClr val="000000"/>
              </a:solidFill>
              <a:latin typeface="Arial" panose="020B0604020202020204" pitchFamily="34" charset="0"/>
            </a:endParaRPr>
          </a:p>
        </p:txBody>
      </p:sp>
      <p:grpSp>
        <p:nvGrpSpPr>
          <p:cNvPr id="6" name="Group 5"/>
          <p:cNvGrpSpPr/>
          <p:nvPr/>
        </p:nvGrpSpPr>
        <p:grpSpPr>
          <a:xfrm>
            <a:off x="5410200" y="2884487"/>
            <a:ext cx="3023616" cy="2794000"/>
            <a:chOff x="5410200" y="1606550"/>
            <a:chExt cx="3657600" cy="3251200"/>
          </a:xfrm>
        </p:grpSpPr>
        <p:sp>
          <p:nvSpPr>
            <p:cNvPr id="7" name="Rectangle 7"/>
            <p:cNvSpPr>
              <a:spLocks noChangeArrowheads="1"/>
            </p:cNvSpPr>
            <p:nvPr/>
          </p:nvSpPr>
          <p:spPr bwMode="auto">
            <a:xfrm>
              <a:off x="6172200" y="1606550"/>
              <a:ext cx="228600" cy="106045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8" name="Rectangle 8"/>
            <p:cNvSpPr>
              <a:spLocks noChangeArrowheads="1"/>
            </p:cNvSpPr>
            <p:nvPr/>
          </p:nvSpPr>
          <p:spPr bwMode="auto">
            <a:xfrm>
              <a:off x="6578600" y="2209800"/>
              <a:ext cx="228600" cy="45720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9" name="Rectangle 9"/>
            <p:cNvSpPr>
              <a:spLocks noChangeArrowheads="1"/>
            </p:cNvSpPr>
            <p:nvPr/>
          </p:nvSpPr>
          <p:spPr bwMode="auto">
            <a:xfrm>
              <a:off x="7391400" y="2381250"/>
              <a:ext cx="228600" cy="28575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0" name="Rectangle 10"/>
            <p:cNvSpPr>
              <a:spLocks noChangeArrowheads="1"/>
            </p:cNvSpPr>
            <p:nvPr/>
          </p:nvSpPr>
          <p:spPr bwMode="auto">
            <a:xfrm>
              <a:off x="7797800" y="2038350"/>
              <a:ext cx="228600" cy="628650"/>
            </a:xfrm>
            <a:prstGeom prst="rect">
              <a:avLst/>
            </a:prstGeom>
            <a:solidFill>
              <a:schemeClr val="accent1"/>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b="0" dirty="0" smtClean="0">
                  <a:solidFill>
                    <a:schemeClr val="bg2"/>
                  </a:solidFill>
                  <a:latin typeface="Times New Roman" panose="02020603050405020304" pitchFamily="18" charset="0"/>
                </a:rPr>
                <a:t>Pi</a:t>
              </a:r>
              <a:endParaRPr lang="en-US" altLang="en-US" sz="1200" b="0" dirty="0">
                <a:solidFill>
                  <a:schemeClr val="bg2"/>
                </a:solidFill>
                <a:latin typeface="Times New Roman" panose="02020603050405020304" pitchFamily="18" charset="0"/>
              </a:endParaRPr>
            </a:p>
          </p:txBody>
        </p:sp>
        <p:sp>
          <p:nvSpPr>
            <p:cNvPr id="11" name="Rectangle 11"/>
            <p:cNvSpPr>
              <a:spLocks noChangeArrowheads="1"/>
            </p:cNvSpPr>
            <p:nvPr/>
          </p:nvSpPr>
          <p:spPr bwMode="auto">
            <a:xfrm>
              <a:off x="8204200" y="1695450"/>
              <a:ext cx="228600" cy="97155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2" name="Rectangle 12"/>
            <p:cNvSpPr>
              <a:spLocks noChangeArrowheads="1"/>
            </p:cNvSpPr>
            <p:nvPr/>
          </p:nvSpPr>
          <p:spPr bwMode="auto">
            <a:xfrm>
              <a:off x="8610600" y="2324100"/>
              <a:ext cx="228600" cy="34290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3" name="Rectangle 13"/>
            <p:cNvSpPr>
              <a:spLocks noChangeArrowheads="1"/>
            </p:cNvSpPr>
            <p:nvPr/>
          </p:nvSpPr>
          <p:spPr bwMode="auto">
            <a:xfrm>
              <a:off x="6985000" y="1866900"/>
              <a:ext cx="228600" cy="80010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4" name="Rectangle 14"/>
            <p:cNvSpPr>
              <a:spLocks noChangeArrowheads="1"/>
            </p:cNvSpPr>
            <p:nvPr/>
          </p:nvSpPr>
          <p:spPr bwMode="auto">
            <a:xfrm>
              <a:off x="7924800" y="3505200"/>
              <a:ext cx="228600" cy="106045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5" name="Rectangle 15"/>
            <p:cNvSpPr>
              <a:spLocks noChangeArrowheads="1"/>
            </p:cNvSpPr>
            <p:nvPr/>
          </p:nvSpPr>
          <p:spPr bwMode="auto">
            <a:xfrm>
              <a:off x="8763000" y="3594100"/>
              <a:ext cx="228600" cy="97155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16" name="Rectangle 16"/>
            <p:cNvSpPr>
              <a:spLocks noChangeArrowheads="1"/>
            </p:cNvSpPr>
            <p:nvPr/>
          </p:nvSpPr>
          <p:spPr bwMode="auto">
            <a:xfrm>
              <a:off x="8343900" y="3765550"/>
              <a:ext cx="228600" cy="80010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grpSp>
          <p:nvGrpSpPr>
            <p:cNvPr id="17" name="Group 17"/>
            <p:cNvGrpSpPr>
              <a:grpSpLocks/>
            </p:cNvGrpSpPr>
            <p:nvPr/>
          </p:nvGrpSpPr>
          <p:grpSpPr bwMode="auto">
            <a:xfrm>
              <a:off x="5492750" y="4114800"/>
              <a:ext cx="1054100" cy="457200"/>
              <a:chOff x="3320" y="2304"/>
              <a:chExt cx="664" cy="384"/>
            </a:xfrm>
          </p:grpSpPr>
          <p:sp>
            <p:nvSpPr>
              <p:cNvPr id="22" name="Rectangle 18"/>
              <p:cNvSpPr>
                <a:spLocks noChangeArrowheads="1"/>
              </p:cNvSpPr>
              <p:nvPr/>
            </p:nvSpPr>
            <p:spPr bwMode="auto">
              <a:xfrm>
                <a:off x="3320" y="2304"/>
                <a:ext cx="144" cy="384"/>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23" name="Rectangle 19"/>
              <p:cNvSpPr>
                <a:spLocks noChangeArrowheads="1"/>
              </p:cNvSpPr>
              <p:nvPr/>
            </p:nvSpPr>
            <p:spPr bwMode="auto">
              <a:xfrm>
                <a:off x="3580" y="2448"/>
                <a:ext cx="144" cy="240"/>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sp>
            <p:nvSpPr>
              <p:cNvPr id="24" name="Rectangle 20"/>
              <p:cNvSpPr>
                <a:spLocks noChangeArrowheads="1"/>
              </p:cNvSpPr>
              <p:nvPr/>
            </p:nvSpPr>
            <p:spPr bwMode="auto">
              <a:xfrm>
                <a:off x="3840" y="2400"/>
                <a:ext cx="144" cy="288"/>
              </a:xfrm>
              <a:prstGeom prst="rect">
                <a:avLst/>
              </a:prstGeom>
              <a:solidFill>
                <a:schemeClr val="folHlink"/>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endParaRPr lang="en-US" altLang="en-US" sz="1200"/>
              </a:p>
            </p:txBody>
          </p:sp>
        </p:grpSp>
        <p:sp>
          <p:nvSpPr>
            <p:cNvPr id="18" name="Rectangle 21"/>
            <p:cNvSpPr>
              <a:spLocks noChangeArrowheads="1"/>
            </p:cNvSpPr>
            <p:nvPr/>
          </p:nvSpPr>
          <p:spPr bwMode="auto">
            <a:xfrm>
              <a:off x="7124700" y="3943350"/>
              <a:ext cx="228600" cy="628650"/>
            </a:xfrm>
            <a:prstGeom prst="rect">
              <a:avLst/>
            </a:prstGeom>
            <a:solidFill>
              <a:schemeClr val="accent1"/>
            </a:solidFill>
            <a:ln w="1905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b="0" dirty="0" smtClean="0">
                  <a:solidFill>
                    <a:schemeClr val="bg2"/>
                  </a:solidFill>
                  <a:latin typeface="Times New Roman" panose="02020603050405020304" pitchFamily="18" charset="0"/>
                </a:rPr>
                <a:t>Pi</a:t>
              </a:r>
              <a:endParaRPr lang="en-US" altLang="en-US" sz="1200" b="0" dirty="0">
                <a:solidFill>
                  <a:schemeClr val="bg2"/>
                </a:solidFill>
                <a:latin typeface="Times New Roman" panose="02020603050405020304" pitchFamily="18" charset="0"/>
              </a:endParaRPr>
            </a:p>
          </p:txBody>
        </p:sp>
        <p:sp>
          <p:nvSpPr>
            <p:cNvPr id="19" name="AutoShape 22"/>
            <p:cNvSpPr>
              <a:spLocks/>
            </p:cNvSpPr>
            <p:nvPr/>
          </p:nvSpPr>
          <p:spPr bwMode="auto">
            <a:xfrm rot="16200000">
              <a:off x="5867400" y="4095750"/>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b="0" dirty="0">
                  <a:latin typeface="Times New Roman" panose="02020603050405020304" pitchFamily="18" charset="0"/>
                </a:rPr>
                <a:t>S1</a:t>
              </a:r>
            </a:p>
          </p:txBody>
        </p:sp>
        <p:sp>
          <p:nvSpPr>
            <p:cNvPr id="20" name="AutoShape 23"/>
            <p:cNvSpPr>
              <a:spLocks/>
            </p:cNvSpPr>
            <p:nvPr/>
          </p:nvSpPr>
          <p:spPr bwMode="auto">
            <a:xfrm rot="16200000">
              <a:off x="8305800" y="4095750"/>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b="0">
                  <a:latin typeface="Times New Roman" panose="02020603050405020304" pitchFamily="18" charset="0"/>
                </a:rPr>
                <a:t>S2</a:t>
              </a:r>
            </a:p>
          </p:txBody>
        </p:sp>
        <p:sp>
          <p:nvSpPr>
            <p:cNvPr id="21" name="AutoShape 31"/>
            <p:cNvSpPr>
              <a:spLocks/>
            </p:cNvSpPr>
            <p:nvPr/>
          </p:nvSpPr>
          <p:spPr bwMode="auto">
            <a:xfrm rot="16200000">
              <a:off x="7353300" y="1714500"/>
              <a:ext cx="304800" cy="2514600"/>
            </a:xfrm>
            <a:prstGeom prst="leftBrace">
              <a:avLst>
                <a:gd name="adj1" fmla="val 6875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b="0" dirty="0" smtClean="0">
                  <a:latin typeface="Times New Roman" panose="02020603050405020304" pitchFamily="18" charset="0"/>
                </a:rPr>
                <a:t>S</a:t>
              </a:r>
              <a:endParaRPr lang="en-US" altLang="en-US" sz="1200" b="0" dirty="0">
                <a:latin typeface="Times New Roman" panose="02020603050405020304" pitchFamily="18" charset="0"/>
              </a:endParaRPr>
            </a:p>
          </p:txBody>
        </p:sp>
      </p:grpSp>
      <p:sp>
        <p:nvSpPr>
          <p:cNvPr id="4" name="Rectangle 3"/>
          <p:cNvSpPr/>
          <p:nvPr/>
        </p:nvSpPr>
        <p:spPr>
          <a:xfrm>
            <a:off x="102615" y="2929354"/>
            <a:ext cx="5454565" cy="2862322"/>
          </a:xfrm>
          <a:prstGeom prst="rect">
            <a:avLst/>
          </a:prstGeom>
        </p:spPr>
        <p:txBody>
          <a:bodyPr wrap="square">
            <a:spAutoFit/>
          </a:bodyPr>
          <a:lstStyle/>
          <a:p>
            <a:pPr marL="342900" indent="-342900" algn="just">
              <a:buFont typeface="Wingdings" panose="05000000000000000000" pitchFamily="2" charset="2"/>
              <a:buChar char="v"/>
            </a:pPr>
            <a:r>
              <a:rPr lang="en-GB" sz="2000" dirty="0"/>
              <a:t>There are many different versions of quick Sort that pick pivot in different ways. </a:t>
            </a:r>
          </a:p>
          <a:p>
            <a:pPr marL="285750" indent="-285750" algn="just">
              <a:buFont typeface="Arial" panose="020B0604020202020204" pitchFamily="34" charset="0"/>
              <a:buChar char="•"/>
            </a:pPr>
            <a:endParaRPr lang="en-GB" sz="2000" dirty="0"/>
          </a:p>
          <a:p>
            <a:pPr marL="800100" lvl="1" indent="-342900" algn="just">
              <a:buFont typeface="Wingdings" panose="05000000000000000000" pitchFamily="2" charset="2"/>
              <a:buChar char="§"/>
            </a:pPr>
            <a:r>
              <a:rPr lang="en-GB" sz="2000" dirty="0">
                <a:solidFill>
                  <a:srgbClr val="FF0000"/>
                </a:solidFill>
              </a:rPr>
              <a:t>Always pick first element as pivot. [note]</a:t>
            </a:r>
          </a:p>
          <a:p>
            <a:pPr marL="800100" lvl="1" indent="-342900" algn="just">
              <a:buFont typeface="Wingdings" panose="05000000000000000000" pitchFamily="2" charset="2"/>
              <a:buChar char="§"/>
            </a:pPr>
            <a:r>
              <a:rPr lang="en-GB" sz="2000" b="1" dirty="0"/>
              <a:t>Always pick last element as pivot</a:t>
            </a:r>
          </a:p>
          <a:p>
            <a:pPr marL="800100" lvl="1" indent="-342900" algn="just">
              <a:buFont typeface="Wingdings" panose="05000000000000000000" pitchFamily="2" charset="2"/>
              <a:buChar char="§"/>
            </a:pPr>
            <a:r>
              <a:rPr lang="en-GB" sz="2000" dirty="0"/>
              <a:t>Pick a random element as pivot.</a:t>
            </a:r>
          </a:p>
          <a:p>
            <a:pPr marL="800100" lvl="1" indent="-342900" algn="just">
              <a:buFont typeface="Wingdings" panose="05000000000000000000" pitchFamily="2" charset="2"/>
              <a:buChar char="§"/>
            </a:pPr>
            <a:r>
              <a:rPr lang="en-GB" sz="2000" dirty="0"/>
              <a:t>Pick median as pivot.</a:t>
            </a:r>
          </a:p>
        </p:txBody>
      </p:sp>
      <p:sp>
        <p:nvSpPr>
          <p:cNvPr id="25" name="Slide Number Placeholder 24"/>
          <p:cNvSpPr>
            <a:spLocks noGrp="1"/>
          </p:cNvSpPr>
          <p:nvPr>
            <p:ph type="sldNum" sz="quarter" idx="15"/>
          </p:nvPr>
        </p:nvSpPr>
        <p:spPr/>
        <p:txBody>
          <a:bodyPr/>
          <a:lstStyle/>
          <a:p>
            <a:fld id="{46B77B13-1077-4559-BB8D-5228CB5F82E1}" type="slidenum">
              <a:rPr lang="en-US" smtClean="0"/>
              <a:pPr/>
              <a:t>8</a:t>
            </a:fld>
            <a:endParaRPr lang="en-US"/>
          </a:p>
        </p:txBody>
      </p:sp>
    </p:spTree>
    <p:extLst>
      <p:ext uri="{BB962C8B-B14F-4D97-AF65-F5344CB8AC3E}">
        <p14:creationId xmlns:p14="http://schemas.microsoft.com/office/powerpoint/2010/main" val="1669264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Picking the Pivot</a:t>
            </a:r>
            <a:endParaRPr lang="en-US" dirty="0"/>
          </a:p>
        </p:txBody>
      </p:sp>
      <p:sp>
        <p:nvSpPr>
          <p:cNvPr id="3" name="Content Placeholder 2"/>
          <p:cNvSpPr>
            <a:spLocks noGrp="1"/>
          </p:cNvSpPr>
          <p:nvPr>
            <p:ph idx="1"/>
          </p:nvPr>
        </p:nvSpPr>
        <p:spPr>
          <a:xfrm>
            <a:off x="457200" y="990600"/>
            <a:ext cx="8229600" cy="4873752"/>
          </a:xfrm>
        </p:spPr>
        <p:txBody>
          <a:bodyPr>
            <a:normAutofit/>
          </a:bodyPr>
          <a:lstStyle/>
          <a:p>
            <a:r>
              <a:rPr lang="en-US" dirty="0" smtClean="0"/>
              <a:t>Although the Partition algorithm works no matter which element is chosen as the pivot, some choices are better than others.</a:t>
            </a:r>
          </a:p>
          <a:p>
            <a:pPr lvl="1"/>
            <a:r>
              <a:rPr lang="en-US" dirty="0" smtClean="0"/>
              <a:t>Wrong Choice:</a:t>
            </a:r>
          </a:p>
          <a:p>
            <a:pPr lvl="2"/>
            <a:r>
              <a:rPr lang="en-US" dirty="0" smtClean="0"/>
              <a:t>Just use the </a:t>
            </a:r>
            <a:r>
              <a:rPr lang="en-US" dirty="0" smtClean="0">
                <a:solidFill>
                  <a:srgbClr val="FF0000"/>
                </a:solidFill>
              </a:rPr>
              <a:t>first element </a:t>
            </a:r>
            <a:r>
              <a:rPr lang="en-US" dirty="0" smtClean="0"/>
              <a:t>in the list</a:t>
            </a:r>
          </a:p>
          <a:p>
            <a:pPr lvl="3"/>
            <a:r>
              <a:rPr lang="en-US" dirty="0" smtClean="0">
                <a:solidFill>
                  <a:srgbClr val="00B050"/>
                </a:solidFill>
              </a:rPr>
              <a:t>If the input is random, this is acceptable.</a:t>
            </a:r>
          </a:p>
          <a:p>
            <a:pPr lvl="3"/>
            <a:endParaRPr lang="en-US" dirty="0" smtClean="0">
              <a:solidFill>
                <a:srgbClr val="00B050"/>
              </a:solidFill>
            </a:endParaRPr>
          </a:p>
          <a:p>
            <a:pPr lvl="3"/>
            <a:r>
              <a:rPr lang="en-US" dirty="0" smtClean="0"/>
              <a:t>BUT,  what if the list is already sorted or in reverse order?</a:t>
            </a:r>
          </a:p>
          <a:p>
            <a:pPr lvl="4"/>
            <a:r>
              <a:rPr lang="en-US" dirty="0" smtClean="0"/>
              <a:t>Then all the elements go into S1 or S2, consistently throughout recursive calls.</a:t>
            </a:r>
          </a:p>
          <a:p>
            <a:pPr lvl="4"/>
            <a:endParaRPr lang="en-US" dirty="0" smtClean="0"/>
          </a:p>
          <a:p>
            <a:pPr lvl="3"/>
            <a:r>
              <a:rPr lang="en-US" dirty="0" smtClean="0"/>
              <a:t>So it would take O(n</a:t>
            </a:r>
            <a:r>
              <a:rPr lang="en-US" baseline="30000" dirty="0" smtClean="0"/>
              <a:t>2</a:t>
            </a:r>
            <a:r>
              <a:rPr lang="en-US" dirty="0" smtClean="0"/>
              <a:t>) to do nothing at all! (If presorted)</a:t>
            </a:r>
          </a:p>
          <a:p>
            <a:pPr lvl="4"/>
            <a:r>
              <a:rPr lang="en-US" b="1" i="1" dirty="0" smtClean="0"/>
              <a:t>EMBARRASSING!</a:t>
            </a:r>
          </a:p>
          <a:p>
            <a:endParaRPr lang="en-US"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9</a:t>
            </a:fld>
            <a:endParaRPr lang="en-US"/>
          </a:p>
        </p:txBody>
      </p:sp>
    </p:spTree>
    <p:extLst>
      <p:ext uri="{BB962C8B-B14F-4D97-AF65-F5344CB8AC3E}">
        <p14:creationId xmlns:p14="http://schemas.microsoft.com/office/powerpoint/2010/main" val="10975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6543</TotalTime>
  <Words>1697</Words>
  <Application>Microsoft Office PowerPoint</Application>
  <PresentationFormat>On-screen Show (4:3)</PresentationFormat>
  <Paragraphs>331</Paragraphs>
  <Slides>23</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宋体</vt:lpstr>
      <vt:lpstr>Aharoni</vt:lpstr>
      <vt:lpstr>Arial</vt:lpstr>
      <vt:lpstr>Calibri</vt:lpstr>
      <vt:lpstr>Cambria</vt:lpstr>
      <vt:lpstr>Century Schoolbook</vt:lpstr>
      <vt:lpstr>Lucida Calligraphy</vt:lpstr>
      <vt:lpstr>PT Serif</vt:lpstr>
      <vt:lpstr>Symbol</vt:lpstr>
      <vt:lpstr>Times New Roman</vt:lpstr>
      <vt:lpstr>Verdana</vt:lpstr>
      <vt:lpstr>Wingdings</vt:lpstr>
      <vt:lpstr>Wingdings 2</vt:lpstr>
      <vt:lpstr>Oriel</vt:lpstr>
      <vt:lpstr>PowerPoint Presentation</vt:lpstr>
      <vt:lpstr>PowerPoint Presentation</vt:lpstr>
      <vt:lpstr>Quick Sort</vt:lpstr>
      <vt:lpstr>Quick Sort</vt:lpstr>
      <vt:lpstr>Quick Sort</vt:lpstr>
      <vt:lpstr>Quick Sort</vt:lpstr>
      <vt:lpstr>Quick Sort</vt:lpstr>
      <vt:lpstr>Quick Sort</vt:lpstr>
      <vt:lpstr>Picking the Pivot</vt:lpstr>
      <vt:lpstr>How to Partition in Place</vt:lpstr>
      <vt:lpstr>How to Partition in Place</vt:lpstr>
      <vt:lpstr>Picking the Pivot</vt:lpstr>
      <vt:lpstr>Quick Sort</vt:lpstr>
      <vt:lpstr> Quick Sort Algorithm</vt:lpstr>
      <vt:lpstr>Quick Sort</vt:lpstr>
      <vt:lpstr>Quick Sort</vt:lpstr>
      <vt:lpstr>Worst-case Partition Analysis</vt:lpstr>
      <vt:lpstr>Best-case Partitioning</vt:lpstr>
      <vt:lpstr>Recursion Tree for Best-case Partition</vt:lpstr>
      <vt:lpstr>Quicksort for Small Arrays</vt:lpstr>
      <vt:lpstr>Why Quick Sort is preferred over Merge Sort for sorting Arrays ?</vt:lpstr>
      <vt:lpstr>Why Merge Sort is preferred over Quick Sort for Linked Lists?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Introduction</dc:title>
  <dc:creator>Tanjina Helaly</dc:creator>
  <cp:lastModifiedBy>Fahad Ahmed</cp:lastModifiedBy>
  <cp:revision>244</cp:revision>
  <dcterms:created xsi:type="dcterms:W3CDTF">2017-10-07T11:09:41Z</dcterms:created>
  <dcterms:modified xsi:type="dcterms:W3CDTF">2022-01-30T05:49:03Z</dcterms:modified>
</cp:coreProperties>
</file>